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8" r:id="rId4"/>
    <p:sldId id="276" r:id="rId5"/>
    <p:sldId id="271" r:id="rId6"/>
    <p:sldId id="272" r:id="rId7"/>
    <p:sldId id="278" r:id="rId8"/>
    <p:sldId id="259" r:id="rId9"/>
    <p:sldId id="270" r:id="rId10"/>
    <p:sldId id="280" r:id="rId11"/>
    <p:sldId id="273" r:id="rId12"/>
    <p:sldId id="260" r:id="rId13"/>
    <p:sldId id="261" r:id="rId14"/>
    <p:sldId id="274" r:id="rId15"/>
    <p:sldId id="263" r:id="rId16"/>
    <p:sldId id="275" r:id="rId17"/>
    <p:sldId id="264" r:id="rId18"/>
    <p:sldId id="265" r:id="rId19"/>
    <p:sldId id="266" r:id="rId20"/>
    <p:sldId id="267" r:id="rId21"/>
    <p:sldId id="262" r:id="rId22"/>
    <p:sldId id="26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8F8F8"/>
    <a:srgbClr val="CCCCFF"/>
    <a:srgbClr val="DDDDDD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2CCB-126C-43A8-B1EA-CA8991B127A5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4C40-7A12-4FE3-97A2-9361FA9EC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第三周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Test Case 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Test Case 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第二周</a:t>
            </a:r>
            <a:endParaRPr lang="en-US" altLang="zh-CN"/>
          </a:p>
          <a:p>
            <a:r>
              <a:rPr lang="en-US" altLang="zh-CN"/>
              <a:t>Test Case 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Test Case 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4C40-7A12-4FE3-97A2-9361FA9ECF1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1BBA-4EF9-4223-AEF6-279F84C2BBD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BF2E-4AF1-45B9-A1B9-80BB486451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8881973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4096670/article/details/12014435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hihu.com/question/23781183/answer/2425258783" TargetMode="External"/><Relationship Id="rId4" Type="http://schemas.openxmlformats.org/officeDocument/2006/relationships/hyperlink" Target="https://www.cs.usfca.edu/~galles/visualization/BPlusTre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MyJQL</a:t>
            </a:r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6350"/>
            <a:ext cx="9144000" cy="1655762"/>
          </a:xfrm>
        </p:spPr>
        <p:txBody>
          <a:bodyPr/>
          <a:lstStyle/>
          <a:p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FDU 2024 – Introduction to Database Systems – Project II</a:t>
            </a:r>
          </a:p>
          <a:p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2024.5</a:t>
            </a:r>
            <a:endParaRPr lang="zh-CN" altLang="en-US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Tahoma" panose="020B0604030504040204" pitchFamily="34" charset="0"/>
              </a:rPr>
              <a:t>Overview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75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文件列表：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latin typeface="Tahoma" panose="020B0604030504040204" pitchFamily="34" charset="0"/>
                <a:ea typeface="楷体" panose="02010609060101010101" pitchFamily="49" charset="-122"/>
              </a:rPr>
              <a:t>file_io.h</a:t>
            </a:r>
            <a:r>
              <a:rPr lang="zh-CN" altLang="en-US" sz="2500" dirty="0">
                <a:latin typeface="Tahoma" panose="020B0604030504040204" pitchFamily="34" charset="0"/>
                <a:ea typeface="楷体" panose="02010609060101010101" pitchFamily="49" charset="-122"/>
              </a:rPr>
              <a:t>（已给）</a:t>
            </a: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buffer_pool.h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hash_map.h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str.h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b_tree.h</a:t>
            </a:r>
            <a:endParaRPr lang="zh-CN" altLang="en-US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5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myjql.h</a:t>
            </a:r>
            <a:endParaRPr lang="en-US" altLang="zh-CN" sz="2500" dirty="0">
              <a:solidFill>
                <a:srgbClr val="0000CC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59EA44-AEB9-1218-FAC1-4B54A8CD1F6A}"/>
              </a:ext>
            </a:extLst>
          </p:cNvPr>
          <p:cNvSpPr txBox="1"/>
          <p:nvPr/>
        </p:nvSpPr>
        <p:spPr>
          <a:xfrm>
            <a:off x="5317958" y="3429000"/>
            <a:ext cx="376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Include</a:t>
            </a:r>
            <a:r>
              <a:rPr lang="zh-CN" altLang="en-US" sz="2400" dirty="0"/>
              <a:t>都定义好了</a:t>
            </a:r>
            <a:endParaRPr lang="en-US" altLang="zh-CN" sz="2400" dirty="0"/>
          </a:p>
          <a:p>
            <a:r>
              <a:rPr lang="zh-CN" altLang="en-US" sz="2400" dirty="0"/>
              <a:t>改</a:t>
            </a:r>
            <a:r>
              <a:rPr lang="en-US" altLang="zh-CN" sz="2400" dirty="0" err="1"/>
              <a:t>src</a:t>
            </a:r>
            <a:r>
              <a:rPr lang="zh-CN" altLang="en-US" sz="2400" dirty="0"/>
              <a:t>即可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file_io.h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92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file_io.c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已给，若非必要，无须修改。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重要宏：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PAGE_SIZE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页大小，规定为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128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为了方便调试，</a:t>
            </a:r>
            <a:r>
              <a:rPr lang="zh-CN" altLang="en-US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建议在引入</a:t>
            </a:r>
            <a:r>
              <a:rPr lang="en-US" altLang="zh-CN" sz="2200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B-</a:t>
            </a:r>
            <a:r>
              <a:rPr lang="zh-CN" altLang="en-US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树前使用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64</a:t>
            </a:r>
            <a:r>
              <a:rPr lang="zh-CN" altLang="en-US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，引入</a:t>
            </a:r>
            <a:r>
              <a:rPr lang="en-US" altLang="zh-CN" sz="2200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B-</a:t>
            </a:r>
            <a:r>
              <a:rPr lang="zh-CN" altLang="en-US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树后使用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128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重要函数：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FileIOResult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read_page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Page *page, const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FileInfo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*file,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读入位于</a:t>
            </a:r>
            <a:r>
              <a:rPr lang="en-US" altLang="zh-CN" sz="28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page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FileIOResult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write_page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const Page *page,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FileInfo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*file,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page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写出至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，若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==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文件大小，则追加新的页。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3390" y="6195206"/>
            <a:ext cx="860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  <a:hlinkClick r:id="rId2"/>
              </a:rPr>
              <a:t>参考链接：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  <a:hlinkClick r:id="rId2"/>
              </a:rPr>
              <a:t>MySQL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  <a:hlinkClick r:id="rId2"/>
              </a:rPr>
              <a:t>的缓冲池管理</a:t>
            </a:r>
            <a:endParaRPr lang="zh-CN" altLang="en-US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323F94-4CF3-526B-E268-DB3BC9FFCD4C}"/>
              </a:ext>
            </a:extLst>
          </p:cNvPr>
          <p:cNvSpPr txBox="1"/>
          <p:nvPr/>
        </p:nvSpPr>
        <p:spPr>
          <a:xfrm>
            <a:off x="5041232" y="180474"/>
            <a:ext cx="6773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FileInfo</a:t>
            </a:r>
            <a:r>
              <a:rPr lang="en-US" altLang="zh-CN" dirty="0"/>
              <a:t> f;</a:t>
            </a:r>
          </a:p>
          <a:p>
            <a:r>
              <a:rPr lang="en-US" altLang="zh-CN" dirty="0"/>
              <a:t>… = </a:t>
            </a:r>
            <a:r>
              <a:rPr lang="en-US" altLang="zh-CN" dirty="0" err="1"/>
              <a:t>open_file</a:t>
            </a:r>
            <a:r>
              <a:rPr lang="en-US" altLang="zh-CN" dirty="0"/>
              <a:t>(&amp;f, “xxx”); //</a:t>
            </a:r>
            <a:r>
              <a:rPr lang="zh-CN" altLang="en-US" dirty="0"/>
              <a:t>自己设计，利用返回值。</a:t>
            </a:r>
            <a:r>
              <a:rPr lang="en-US" altLang="zh-CN" dirty="0"/>
              <a:t>+ </a:t>
            </a:r>
            <a:r>
              <a:rPr lang="zh-CN" altLang="en-US" dirty="0"/>
              <a:t>要做错误处理 （类似</a:t>
            </a:r>
            <a:r>
              <a:rPr lang="en-US" altLang="zh-CN" dirty="0" err="1"/>
              <a:t>file_io.c</a:t>
            </a:r>
            <a:r>
              <a:rPr lang="zh-CN" altLang="en-US" dirty="0"/>
              <a:t>中</a:t>
            </a:r>
            <a:r>
              <a:rPr lang="en-US" altLang="zh-CN" dirty="0" err="1"/>
              <a:t>open_file</a:t>
            </a:r>
            <a:r>
              <a:rPr lang="zh-CN" altLang="en-US" dirty="0"/>
              <a:t>这样写</a:t>
            </a:r>
            <a:endParaRPr lang="en-US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read_page</a:t>
            </a:r>
            <a:r>
              <a:rPr lang="en-US" altLang="zh-CN" dirty="0"/>
              <a:t>(&amp;page, &amp;f, xxx);</a:t>
            </a:r>
          </a:p>
          <a:p>
            <a:r>
              <a:rPr lang="en-US" altLang="zh-CN" dirty="0" err="1"/>
              <a:t>close_file</a:t>
            </a:r>
            <a:r>
              <a:rPr lang="en-US" altLang="zh-CN" dirty="0"/>
              <a:t>(&amp;f);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Tahoma" panose="020B0604030504040204" pitchFamily="34" charset="0"/>
              </a:rPr>
              <a:t>buffer_pool.h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数据结构已有，缓冲池内需要缓冲一定量的页，可以固定缓冲池大小，也可以动态申请。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（我们写静态的即可）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void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init_buffer_pool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const char *filename,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打开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filename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，并关联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pool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为其缓冲池。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void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close_buffer_pool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关闭缓冲池，将缓冲的页写回文件。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注意：无需考虑程序异常终止，测试保证程序一定会正常退出。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Page *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get_page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*pool,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off_t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获取地址为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的页，并锁定（保证该页不会被意外换出）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--ref=1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void release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BufferPool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*pool,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off_t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释放地址为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addr</a:t>
            </a:r>
            <a:r>
              <a:rPr lang="zh-CN" altLang="en-US" sz="20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的页，该页之后可以被换出。</a:t>
            </a:r>
            <a:endParaRPr lang="en-US" altLang="zh-CN" sz="2000" dirty="0">
              <a:latin typeface="Tahoma" panose="020B0604030504040204" pitchFamily="34" charset="0"/>
              <a:ea typeface="楷体" panose="02010609060101010101" pitchFamily="49" charset="-122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提示：文件读写调用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file_io.h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  <a:cs typeface="Tahoma" panose="020B0604030504040204" pitchFamily="34" charset="0"/>
              </a:rPr>
              <a:t>中的读写函数。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C5FE0-7915-292F-5277-DA6294FBC574}"/>
              </a:ext>
            </a:extLst>
          </p:cNvPr>
          <p:cNvSpPr txBox="1"/>
          <p:nvPr/>
        </p:nvSpPr>
        <p:spPr>
          <a:xfrm>
            <a:off x="8883063" y="5578476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cache page</a:t>
            </a:r>
            <a:r>
              <a:rPr lang="zh-CN" altLang="en-US" dirty="0"/>
              <a:t>肯定是够用的。不够了是因为没</a:t>
            </a:r>
            <a:r>
              <a:rPr lang="en-US" altLang="zh-CN" dirty="0"/>
              <a:t>release</a:t>
            </a:r>
            <a:r>
              <a:rPr lang="zh-CN" altLang="en-US" dirty="0"/>
              <a:t>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E7BA97-FE9F-0103-B393-567F3B748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88" y="-117475"/>
            <a:ext cx="7058025" cy="1943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C129AC-66B6-0E04-0BA5-267F767CD190}"/>
              </a:ext>
            </a:extLst>
          </p:cNvPr>
          <p:cNvSpPr txBox="1"/>
          <p:nvPr/>
        </p:nvSpPr>
        <p:spPr>
          <a:xfrm>
            <a:off x="7946851" y="4627309"/>
            <a:ext cx="36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实现：</a:t>
            </a:r>
            <a:r>
              <a:rPr lang="en-US" altLang="zh-CN" sz="1200" dirty="0"/>
              <a:t>ref=0</a:t>
            </a:r>
            <a:r>
              <a:rPr lang="zh-CN" altLang="en-US" sz="1200" dirty="0"/>
              <a:t>且</a:t>
            </a:r>
            <a:r>
              <a:rPr lang="en-US" altLang="zh-CN" sz="1200" dirty="0" err="1"/>
              <a:t>cnt</a:t>
            </a:r>
            <a:r>
              <a:rPr lang="zh-CN" altLang="en-US" sz="1200" dirty="0"/>
              <a:t>最少的，表示最近没访问的，先写出去。再把</a:t>
            </a:r>
            <a:r>
              <a:rPr lang="en-US" altLang="zh-CN" sz="1200" dirty="0" err="1"/>
              <a:t>addr</a:t>
            </a:r>
            <a:r>
              <a:rPr lang="zh-CN" altLang="en-US" sz="1200" dirty="0"/>
              <a:t>写回来（？）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8F284A-39EC-5B8F-DA2B-FE917D9CD3BF}"/>
              </a:ext>
            </a:extLst>
          </p:cNvPr>
          <p:cNvSpPr txBox="1"/>
          <p:nvPr/>
        </p:nvSpPr>
        <p:spPr>
          <a:xfrm>
            <a:off x="8146866" y="1069221"/>
            <a:ext cx="44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cnt</a:t>
            </a:r>
            <a:r>
              <a:rPr lang="en-US" altLang="zh-CN" sz="1200" dirty="0">
                <a:solidFill>
                  <a:schemeClr val="bg1"/>
                </a:solidFill>
              </a:rPr>
              <a:t>++ </a:t>
            </a:r>
            <a:r>
              <a:rPr lang="zh-CN" altLang="en-US" sz="1200" dirty="0">
                <a:solidFill>
                  <a:schemeClr val="bg1"/>
                </a:solidFill>
              </a:rPr>
              <a:t>  替换策略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Tahoma" panose="020B0604030504040204" pitchFamily="34" charset="0"/>
              </a:rPr>
              <a:t>block.h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8056" y="1454624"/>
            <a:ext cx="5423183" cy="467156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get_item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(Block *block, short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 </a:t>
            </a:r>
            <a:r>
              <a:rPr lang="zh-CN" altLang="en-US" sz="2200" dirty="0">
                <a:latin typeface="等线" panose="02010600030101010101" pitchFamily="2" charset="-122"/>
                <a:ea typeface="等线" panose="02010600030101010101" pitchFamily="2" charset="-122"/>
              </a:rPr>
              <a:t>读写两用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返回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项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的起始地址。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short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new_item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(Block *block,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item, short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item_size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向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插入大小为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item_size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，起始地址为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，返回插入后的项号（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delete_item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(Block *block, short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删除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项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75485" y="3590109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5487" y="3590109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5027" y="3644537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ItemID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9721" y="3644537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4674" y="4038595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65840" y="4953953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7667" y="4953953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8" idx="2"/>
            <a:endCxn id="11" idx="0"/>
          </p:cNvCxnSpPr>
          <p:nvPr/>
        </p:nvCxnSpPr>
        <p:spPr>
          <a:xfrm>
            <a:off x="3442781" y="3936274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2" idx="0"/>
          </p:cNvCxnSpPr>
          <p:nvPr/>
        </p:nvCxnSpPr>
        <p:spPr>
          <a:xfrm>
            <a:off x="1152428" y="4330332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60290" y="431587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88718" y="3891157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5485" y="1628784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ItemID</a:t>
            </a:r>
            <a:r>
              <a:rPr lang="en-US" altLang="zh-CN"/>
              <a:t> (32-bit unsigned int):</a:t>
            </a:r>
          </a:p>
          <a:p>
            <a:r>
              <a:rPr lang="en-US" altLang="zh-CN"/>
              <a:t>00000000 00000000 00000000 00000000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5429" y="1954157"/>
            <a:ext cx="119062" cy="25717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8776" y="2211332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Unused bit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4491" y="1954157"/>
            <a:ext cx="119062" cy="2571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0730" y="2422009"/>
            <a:ext cx="17043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Availability</a:t>
            </a:r>
          </a:p>
          <a:p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0: 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已使用，指向具体</a:t>
            </a:r>
            <a:r>
              <a:rPr lang="en-US" altLang="zh-CN" sz="105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</a:p>
          <a:p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1: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空闲可用，空指针</a:t>
            </a:r>
          </a:p>
        </p:txBody>
      </p:sp>
      <p:sp>
        <p:nvSpPr>
          <p:cNvPr id="24" name="矩形 23"/>
          <p:cNvSpPr/>
          <p:nvPr/>
        </p:nvSpPr>
        <p:spPr>
          <a:xfrm>
            <a:off x="2840057" y="1953923"/>
            <a:ext cx="1868734" cy="25717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03553" y="1953923"/>
            <a:ext cx="1936504" cy="2571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84704" y="2211098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Offset: Item</a:t>
            </a:r>
            <a:r>
              <a:rPr lang="zh-CN" altLang="en-US" sz="105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的起始地址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549846" y="2215176"/>
            <a:ext cx="1192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Size:</a:t>
            </a:r>
            <a:r>
              <a:rPr lang="zh-CN" altLang="en-US" sz="105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105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105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的大小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31CD1C-7C5F-19B6-EC10-D37274D9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01" y="854549"/>
            <a:ext cx="8181975" cy="600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3196DC3-FFC2-5D3B-6372-24C88F072CAA}"/>
              </a:ext>
            </a:extLst>
          </p:cNvPr>
          <p:cNvSpPr txBox="1"/>
          <p:nvPr/>
        </p:nvSpPr>
        <p:spPr>
          <a:xfrm>
            <a:off x="5862884" y="520434"/>
            <a:ext cx="51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/* xxx = </a:t>
            </a:r>
            <a:r>
              <a:rPr lang="en-US" altLang="zh-CN" dirty="0" err="1"/>
              <a:t>get_item_id</a:t>
            </a:r>
            <a:r>
              <a:rPr lang="en-US" altLang="zh-CN" dirty="0"/>
              <a:t>(</a:t>
            </a:r>
            <a:r>
              <a:rPr lang="en-US" altLang="zh-CN" dirty="0" err="1"/>
              <a:t>block,idx</a:t>
            </a:r>
            <a:r>
              <a:rPr lang="en-US" altLang="zh-CN" dirty="0"/>
              <a:t>) */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09D80-463C-8870-E87B-3F623547F790}"/>
              </a:ext>
            </a:extLst>
          </p:cNvPr>
          <p:cNvSpPr txBox="1"/>
          <p:nvPr/>
        </p:nvSpPr>
        <p:spPr>
          <a:xfrm>
            <a:off x="3607973" y="33361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endParaRPr lang="zh-CN" altLang="en-US" sz="1400" dirty="0">
              <a:solidFill>
                <a:schemeClr val="accent3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F68A70-EBA6-701A-5B8C-E90E0494BFA8}"/>
              </a:ext>
            </a:extLst>
          </p:cNvPr>
          <p:cNvSpPr txBox="1"/>
          <p:nvPr/>
        </p:nvSpPr>
        <p:spPr>
          <a:xfrm>
            <a:off x="2865839" y="3111043"/>
            <a:ext cx="684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我认为：</a:t>
            </a:r>
            <a:r>
              <a:rPr lang="en-US" altLang="zh-CN" sz="1400" dirty="0">
                <a:solidFill>
                  <a:schemeClr val="accent3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0~block-&gt;</a:t>
            </a:r>
            <a:r>
              <a:rPr lang="en-US" altLang="zh-CN" sz="1400" dirty="0" err="1">
                <a:solidFill>
                  <a:schemeClr val="accent3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n_items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block.h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6445" y="1539241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6447" y="1539241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65987" y="1593669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80681" y="1593669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5634" y="1987727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26800" y="2903085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28627" y="2903085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8" idx="2"/>
            <a:endCxn id="11" idx="0"/>
          </p:cNvCxnSpPr>
          <p:nvPr/>
        </p:nvCxnSpPr>
        <p:spPr>
          <a:xfrm>
            <a:off x="3503741" y="1885406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2" idx="0"/>
          </p:cNvCxnSpPr>
          <p:nvPr/>
        </p:nvCxnSpPr>
        <p:spPr>
          <a:xfrm>
            <a:off x="1213388" y="2279464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49678" y="1840289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6445" y="4272508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36447" y="4272508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65987" y="4326936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0681" y="4326936"/>
            <a:ext cx="1075507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5634" y="4720994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926800" y="5636352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28627" y="5636352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32" idx="2"/>
            <a:endCxn id="34" idx="0"/>
          </p:cNvCxnSpPr>
          <p:nvPr/>
        </p:nvCxnSpPr>
        <p:spPr>
          <a:xfrm>
            <a:off x="1213388" y="5012731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箭头: 下 5"/>
          <p:cNvSpPr/>
          <p:nvPr/>
        </p:nvSpPr>
        <p:spPr>
          <a:xfrm>
            <a:off x="2647406" y="3429000"/>
            <a:ext cx="444137" cy="72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09802" y="3546566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new_item</a:t>
            </a:r>
            <a:endParaRPr lang="zh-CN" altLang="en-US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64249" y="5287397"/>
            <a:ext cx="1591939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1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75634" y="5636351"/>
            <a:ext cx="489262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0" idx="2"/>
            <a:endCxn id="33" idx="0"/>
          </p:cNvCxnSpPr>
          <p:nvPr/>
        </p:nvCxnSpPr>
        <p:spPr>
          <a:xfrm>
            <a:off x="3503741" y="4618673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2"/>
            <a:endCxn id="39" idx="0"/>
          </p:cNvCxnSpPr>
          <p:nvPr/>
        </p:nvCxnSpPr>
        <p:spPr>
          <a:xfrm flipH="1">
            <a:off x="4360219" y="4618673"/>
            <a:ext cx="258216" cy="66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974845" y="4298531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974847" y="4298531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304387" y="4352959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419081" y="4352959"/>
            <a:ext cx="1075507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014034" y="4747017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874738" y="5662375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7551788" y="5038754"/>
            <a:ext cx="3141554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27294" y="5662374"/>
            <a:ext cx="2081201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1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49" idx="2"/>
            <a:endCxn id="54" idx="0"/>
          </p:cNvCxnSpPr>
          <p:nvPr/>
        </p:nvCxnSpPr>
        <p:spPr>
          <a:xfrm flipH="1">
            <a:off x="8767895" y="4644696"/>
            <a:ext cx="2188940" cy="10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箭头: 下 57"/>
          <p:cNvSpPr/>
          <p:nvPr/>
        </p:nvSpPr>
        <p:spPr>
          <a:xfrm rot="16200000">
            <a:off x="5957488" y="4846660"/>
            <a:ext cx="444137" cy="72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343286" y="453704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err="1"/>
              <a:t>delete_item</a:t>
            </a:r>
            <a:r>
              <a:rPr lang="en-US" altLang="zh-CN"/>
              <a:t>(0)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282719" y="4610526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箭头: 下 64"/>
          <p:cNvSpPr/>
          <p:nvPr/>
        </p:nvSpPr>
        <p:spPr>
          <a:xfrm rot="10800000">
            <a:off x="9039171" y="3378600"/>
            <a:ext cx="444137" cy="72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647562" y="354656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err="1"/>
              <a:t>delete_item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977476" y="1539241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977478" y="1539241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07018" y="1593669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21712" y="1593669"/>
            <a:ext cx="1075507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9438641" y="2903084"/>
            <a:ext cx="2081201" cy="291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1</a:t>
            </a:r>
            <a:endParaRPr lang="zh-CN" altLang="en-US"/>
          </a:p>
        </p:txBody>
      </p:sp>
      <p:cxnSp>
        <p:nvCxnSpPr>
          <p:cNvPr id="75" name="直接箭头连接符 74"/>
          <p:cNvCxnSpPr>
            <a:stCxn id="70" idx="2"/>
            <a:endCxn id="74" idx="0"/>
          </p:cNvCxnSpPr>
          <p:nvPr/>
        </p:nvCxnSpPr>
        <p:spPr>
          <a:xfrm flipH="1">
            <a:off x="10479242" y="1885406"/>
            <a:ext cx="480224" cy="10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285350" y="1851236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588AF4-DD76-A52D-961E-065EF3673F6A}"/>
              </a:ext>
            </a:extLst>
          </p:cNvPr>
          <p:cNvSpPr txBox="1"/>
          <p:nvPr/>
        </p:nvSpPr>
        <p:spPr>
          <a:xfrm>
            <a:off x="2328081" y="2309162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插入，空闲空间是尾指针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头指针</a:t>
            </a:r>
            <a:endParaRPr lang="zh-CN" altLang="en-US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D9794E-A75F-DD89-396E-880E17DD3C17}"/>
              </a:ext>
            </a:extLst>
          </p:cNvPr>
          <p:cNvSpPr txBox="1"/>
          <p:nvPr/>
        </p:nvSpPr>
        <p:spPr>
          <a:xfrm>
            <a:off x="1198193" y="6075307"/>
            <a:ext cx="680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插入，空闲空间不是尾指针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头指针：需要加一个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itemID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个字节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一种处理是插入时统一减去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字节的位置</a:t>
            </a:r>
            <a:endParaRPr lang="zh-CN" altLang="en-US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316F5D-959D-358B-F8C5-20AC6AF8D942}"/>
              </a:ext>
            </a:extLst>
          </p:cNvPr>
          <p:cNvSpPr txBox="1"/>
          <p:nvPr/>
        </p:nvSpPr>
        <p:spPr>
          <a:xfrm>
            <a:off x="7312097" y="5156501"/>
            <a:ext cx="42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数据块都往后移（看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Item0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的位置没了）</a:t>
            </a:r>
            <a:endParaRPr lang="zh-CN" altLang="en-US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hash_map.h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管理块的空闲空间。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重要函数：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hash_table_insert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short size,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标记地址为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的块有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的空闲空间。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hash_table_pop_lower_bound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short size)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返回至少包含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空闲空间的块地址。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hash_table_pop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short size,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删除地址为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addr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的块的记录，该块有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的空闲空间。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3390" y="6195206"/>
            <a:ext cx="860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  <a:hlinkClick r:id="rId3"/>
              </a:rPr>
              <a:t>参考链接：操作系统文件存储空间管理（存储空间的划分与初始化）</a:t>
            </a:r>
            <a:endParaRPr lang="zh-CN" altLang="en-US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F62A30-08BA-82F7-01ED-D508F738BAD3}"/>
              </a:ext>
            </a:extLst>
          </p:cNvPr>
          <p:cNvSpPr txBox="1"/>
          <p:nvPr/>
        </p:nvSpPr>
        <p:spPr>
          <a:xfrm>
            <a:off x="4871175" y="130128"/>
            <a:ext cx="6097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初始化：1/检查是否是新文件：file_open打开后长度为0则为新文件（第一块是控制块），新文件则先初始化控制块，置n，后面的块也初始化，directory其他可置0或1表示hash表为空</a:t>
            </a:r>
            <a:endParaRPr lang="en-US" altLang="zh-CN" dirty="0"/>
          </a:p>
          <a:p>
            <a:r>
              <a:rPr lang="en-US" altLang="zh-CN" dirty="0" err="1"/>
              <a:t>hash_table_pop</a:t>
            </a:r>
            <a:r>
              <a:rPr lang="zh-CN" altLang="en-US" dirty="0"/>
              <a:t>容易版删除：删除一块，做法是空闲空间的头指针指过去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Tahoma" panose="020B0604030504040204" pitchFamily="34" charset="0"/>
              </a:rPr>
              <a:t>hash_map.h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8" name="内容占位符 57"/>
          <p:cNvSpPr>
            <a:spLocks noGrp="1"/>
          </p:cNvSpPr>
          <p:nvPr>
            <p:ph idx="1"/>
          </p:nvPr>
        </p:nvSpPr>
        <p:spPr>
          <a:xfrm>
            <a:off x="6453719" y="1891934"/>
            <a:ext cx="5188264" cy="474389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文件由若干块构成。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块是控制块（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HashMapControlBlock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free_block_head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块保存空闲块链表头指针。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1~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n_directory_blocks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块是哈希表目录块（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HashMapDirectoryBlock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），构成哈希表目录，按空闲空间大小分类保存（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文件中）块的地址。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其余均为哈希表块（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HashMapBlock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），以链表形式组织，保存哈希表块链表头指针。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304" y="1878978"/>
            <a:ext cx="2210068" cy="93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7079" y="1509825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HashMapControlBlock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25612" y="3411093"/>
            <a:ext cx="485771" cy="1243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7079" y="3048019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HashMapDirectoryBlock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25611" y="5392293"/>
            <a:ext cx="485771" cy="1243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1395211" y="48382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8744" y="1956798"/>
            <a:ext cx="2027187" cy="350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free_block_head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8744" y="2372713"/>
            <a:ext cx="2027187" cy="350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n_directory_blocks</a:t>
            </a: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097818" y="3901452"/>
            <a:ext cx="91440" cy="2333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16200000">
            <a:off x="-187774" y="475710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n_directory_blocks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20033" y="3484943"/>
            <a:ext cx="296925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20032" y="3896752"/>
            <a:ext cx="296925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16200000">
            <a:off x="1395211" y="4260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48424" y="3951025"/>
            <a:ext cx="1186811" cy="21958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73620" y="4070559"/>
            <a:ext cx="930987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73619" y="4528051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73619" y="498554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addr3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73619" y="5321334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71677" y="616083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HashMapBlock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73619" y="565981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682732" y="3951025"/>
            <a:ext cx="1186811" cy="21958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07928" y="4070559"/>
            <a:ext cx="930987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07927" y="4528051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07927" y="498554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addr0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07927" y="5321334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addr1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07927" y="5659813"/>
            <a:ext cx="930988" cy="3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addr2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19" idx="3"/>
          </p:cNvCxnSpPr>
          <p:nvPr/>
        </p:nvCxnSpPr>
        <p:spPr>
          <a:xfrm>
            <a:off x="1716957" y="406573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304607" y="4254156"/>
            <a:ext cx="37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361980" y="1609187"/>
            <a:ext cx="1186811" cy="219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487176" y="1728721"/>
            <a:ext cx="930987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87175" y="2186213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487175" y="2639932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87175" y="2979496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87175" y="3317975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796288" y="1609187"/>
            <a:ext cx="1186811" cy="219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21484" y="1728721"/>
            <a:ext cx="930987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21483" y="2186213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n_items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921483" y="2639932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921483" y="2979496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921483" y="3317975"/>
            <a:ext cx="930988" cy="337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18163" y="1912318"/>
            <a:ext cx="37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</p:cNvCxnSpPr>
          <p:nvPr/>
        </p:nvCxnSpPr>
        <p:spPr>
          <a:xfrm flipV="1">
            <a:off x="2825931" y="2130987"/>
            <a:ext cx="540000" cy="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306655" y="1295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空闲块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038096" y="6411328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非空闲块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FC4250-2AB9-BC28-3B13-BE5ADC4B2397}"/>
              </a:ext>
            </a:extLst>
          </p:cNvPr>
          <p:cNvSpPr txBox="1"/>
          <p:nvPr/>
        </p:nvSpPr>
        <p:spPr>
          <a:xfrm>
            <a:off x="4694319" y="6278771"/>
            <a:ext cx="14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紧凑型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table.h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75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保存一个表需要有两个文件，数据文件（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）和空闲空间映射文件（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Free Space Map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，这里用哈希表实现）。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重要函数： 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table_read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dest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，将数据读入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dest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，需要确保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dest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拥有适当的大小。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table_insert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ItemPtr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src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short size)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插入大小为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，起始地址为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src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，返回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table_delete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rid)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，删除相应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556897" y="798971"/>
            <a:ext cx="1642684" cy="46499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+mn-ea"/>
                <a:cs typeface="Tahoma" panose="020B0604030504040204" pitchFamily="34" charset="0"/>
              </a:rPr>
              <a:t>block_addr</a:t>
            </a:r>
            <a:endParaRPr lang="zh-CN" altLang="en-US">
              <a:solidFill>
                <a:schemeClr val="tx1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8963" y="84680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RID: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9581" y="798971"/>
            <a:ext cx="794328" cy="46499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+mn-ea"/>
                <a:cs typeface="Tahoma" panose="020B0604030504040204" pitchFamily="34" charset="0"/>
              </a:rPr>
              <a:t>idx</a:t>
            </a:r>
            <a:endParaRPr lang="zh-CN" altLang="en-US">
              <a:solidFill>
                <a:schemeClr val="tx1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3791" y="1263964"/>
            <a:ext cx="122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块地址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82297" y="1268900"/>
            <a:ext cx="122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块内项号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C7AA22-CBC3-E54E-707E-169FD09484D4}"/>
              </a:ext>
            </a:extLst>
          </p:cNvPr>
          <p:cNvSpPr txBox="1"/>
          <p:nvPr/>
        </p:nvSpPr>
        <p:spPr>
          <a:xfrm>
            <a:off x="7810756" y="11299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++ 找到了返回给它 不存在就返回-1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str.h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4" y="1738518"/>
            <a:ext cx="5257800" cy="443844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read_string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StringRecord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*record)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，读取字符串至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record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write_string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const char *data,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off_t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size)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将长度为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的字符串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data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写入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table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表，并返回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delete_string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(Table *table, RID rid)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根据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，删除对应字符串。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6554" y="1835581"/>
            <a:ext cx="1011612" cy="46499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rid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5002" y="1883411"/>
            <a:ext cx="1541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StringChunk</a:t>
            </a:r>
            <a:r>
              <a:rPr lang="en-US" altLang="zh-CN"/>
              <a:t>:</a:t>
            </a:r>
          </a:p>
          <a:p>
            <a:r>
              <a:rPr lang="zh-CN" altLang="en-US"/>
              <a:t>存储于文件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88166" y="1835581"/>
            <a:ext cx="1011612" cy="46499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6554" y="2305260"/>
            <a:ext cx="101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下一块的标识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88166" y="2300574"/>
            <a:ext cx="1011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本块中存储的字符串长度</a:t>
            </a:r>
          </a:p>
        </p:txBody>
      </p:sp>
      <p:sp>
        <p:nvSpPr>
          <p:cNvPr id="9" name="矩形 8"/>
          <p:cNvSpPr/>
          <p:nvPr/>
        </p:nvSpPr>
        <p:spPr>
          <a:xfrm>
            <a:off x="4199778" y="1835581"/>
            <a:ext cx="1515224" cy="46499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88719" y="2305260"/>
            <a:ext cx="113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本块中存储的字符串（变长）</a:t>
            </a:r>
          </a:p>
        </p:txBody>
      </p:sp>
      <p:sp>
        <p:nvSpPr>
          <p:cNvPr id="11" name="矩形 10"/>
          <p:cNvSpPr/>
          <p:nvPr/>
        </p:nvSpPr>
        <p:spPr>
          <a:xfrm>
            <a:off x="2179266" y="3426832"/>
            <a:ext cx="2020511" cy="46499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chunk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7715" y="3474662"/>
            <a:ext cx="1541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 err="1"/>
              <a:t>StringRecord</a:t>
            </a:r>
            <a:r>
              <a:rPr lang="en-US" altLang="zh-CN"/>
              <a:t>:</a:t>
            </a:r>
          </a:p>
          <a:p>
            <a:r>
              <a:rPr lang="zh-CN" altLang="en-US"/>
              <a:t>存储于内存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82360" y="3891825"/>
            <a:ext cx="101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当前块</a:t>
            </a:r>
          </a:p>
        </p:txBody>
      </p:sp>
      <p:sp>
        <p:nvSpPr>
          <p:cNvPr id="16" name="矩形 15"/>
          <p:cNvSpPr/>
          <p:nvPr/>
        </p:nvSpPr>
        <p:spPr>
          <a:xfrm>
            <a:off x="4202491" y="3426832"/>
            <a:ext cx="1515224" cy="46499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idx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88719" y="3891825"/>
            <a:ext cx="113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下一个字符的位置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0994" y="4500628"/>
            <a:ext cx="5186035" cy="12003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Tahoma" panose="020B0604030504040204" pitchFamily="34" charset="0"/>
                <a:ea typeface="楷体" panose="02010609060101010101" pitchFamily="49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 </a:t>
            </a:r>
            <a:r>
              <a:rPr lang="en-US" altLang="zh-CN" sz="1600">
                <a:solidFill>
                  <a:srgbClr val="0000CC"/>
                </a:solidFill>
              </a:rPr>
              <a:t>int </a:t>
            </a:r>
            <a:r>
              <a:rPr lang="en-US" altLang="zh-CN" sz="1600" err="1">
                <a:solidFill>
                  <a:srgbClr val="0000CC"/>
                </a:solidFill>
              </a:rPr>
              <a:t>has_next_char</a:t>
            </a:r>
            <a:r>
              <a:rPr lang="en-US" altLang="zh-CN" sz="1600">
                <a:solidFill>
                  <a:srgbClr val="0000CC"/>
                </a:solidFill>
              </a:rPr>
              <a:t>(</a:t>
            </a:r>
            <a:r>
              <a:rPr lang="en-US" altLang="zh-CN" sz="1600" err="1">
                <a:solidFill>
                  <a:srgbClr val="0000CC"/>
                </a:solidFill>
              </a:rPr>
              <a:t>StringRecord</a:t>
            </a:r>
            <a:r>
              <a:rPr lang="en-US" altLang="zh-CN" sz="1600">
                <a:solidFill>
                  <a:srgbClr val="0000CC"/>
                </a:solidFill>
              </a:rPr>
              <a:t> *record)</a:t>
            </a:r>
            <a:r>
              <a:rPr lang="en-US" altLang="zh-CN" sz="160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判断</a:t>
            </a:r>
            <a:r>
              <a:rPr lang="en-US" altLang="zh-CN" sz="1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record</a:t>
            </a: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是否还有下一个字符。</a:t>
            </a:r>
            <a:endParaRPr lang="en-US" altLang="zh-CN" sz="140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/>
              <a:t> </a:t>
            </a:r>
            <a:r>
              <a:rPr lang="en-US" altLang="zh-CN" sz="1600">
                <a:solidFill>
                  <a:srgbClr val="0000CC"/>
                </a:solidFill>
              </a:rPr>
              <a:t>char </a:t>
            </a:r>
            <a:r>
              <a:rPr lang="en-US" altLang="zh-CN" sz="1600" err="1">
                <a:solidFill>
                  <a:srgbClr val="0000CC"/>
                </a:solidFill>
              </a:rPr>
              <a:t>next_char</a:t>
            </a:r>
            <a:r>
              <a:rPr lang="en-US" altLang="zh-CN" sz="1600">
                <a:solidFill>
                  <a:srgbClr val="0000CC"/>
                </a:solidFill>
              </a:rPr>
              <a:t>(Table *table, </a:t>
            </a:r>
            <a:r>
              <a:rPr lang="en-US" altLang="zh-CN" sz="1600" err="1">
                <a:solidFill>
                  <a:srgbClr val="0000CC"/>
                </a:solidFill>
              </a:rPr>
              <a:t>StringRecord</a:t>
            </a:r>
            <a:r>
              <a:rPr lang="en-US" altLang="zh-CN" sz="1600">
                <a:solidFill>
                  <a:srgbClr val="0000CC"/>
                </a:solidFill>
              </a:rPr>
              <a:t> *record)</a:t>
            </a:r>
            <a:r>
              <a:rPr lang="en-US" altLang="zh-CN" sz="160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获取</a:t>
            </a:r>
            <a:r>
              <a:rPr lang="en-US" altLang="zh-CN" sz="140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record</a:t>
            </a:r>
            <a:r>
              <a:rPr lang="zh-CN" altLang="en-US" sz="1400">
                <a:latin typeface="Tahoma" panose="020B0604030504040204" pitchFamily="34" charset="0"/>
                <a:ea typeface="楷体" panose="02010609060101010101" pitchFamily="49" charset="-122"/>
              </a:rPr>
              <a:t>的下一个字符。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b_tree.h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1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树索引存储于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文件，其组织方式与哈希表文件（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）类似。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第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0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块为控制块，包含根节点地址与空闲块链表头指针。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其余块为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树节点块。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重要函数：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b_tree_search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void *key,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size,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b_tree_ptr_row_cmp_t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cmp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搜索 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b_tree_insert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b_tree_row_row_cmp_t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cmp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插入 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b_tree_delete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BufferPool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*pool, RID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rid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b_tree_row_row_cmp_t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cmp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删除 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*/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3390" y="6251894"/>
            <a:ext cx="860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参考链接：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  <a:hlinkClick r:id="rId3"/>
              </a:rPr>
              <a:t>B-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  <a:hlinkClick r:id="rId3"/>
              </a:rPr>
              <a:t>树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、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  <a:hlinkClick r:id="rId4"/>
              </a:rPr>
              <a:t>B+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  <a:hlinkClick r:id="rId4"/>
              </a:rPr>
              <a:t>树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及其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  <a:hlinkClick r:id="rId5"/>
              </a:rPr>
              <a:t>持久化</a:t>
            </a:r>
            <a:endParaRPr lang="zh-CN" altLang="en-US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anose="020B0604030504040204" pitchFamily="34" charset="0"/>
              </a:rPr>
              <a:t>Introduction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是一个类似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redis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的键值数据库，键值类型均为变长字符串；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上建立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树索引，以提高访问效率；</a:t>
            </a:r>
            <a:endParaRPr lang="en-US" altLang="zh-CN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具有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get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set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三种操作。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032000" y="358108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465DDB-8420-EB17-C396-167B971E2891}"/>
              </a:ext>
            </a:extLst>
          </p:cNvPr>
          <p:cNvSpPr txBox="1"/>
          <p:nvPr/>
        </p:nvSpPr>
        <p:spPr>
          <a:xfrm>
            <a:off x="2550746" y="3581083"/>
            <a:ext cx="127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唯一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err="1">
                <a:latin typeface="Tahoma" panose="020B0604030504040204" pitchFamily="34" charset="0"/>
              </a:rPr>
              <a:t>myjql.h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myjql_get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(const char *key,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key_len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char *value,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max_size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get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myjql_set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(const char *key,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key_len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, const char *value,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value_len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set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void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myjql_del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(const char *key,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size_t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key_len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)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;  /*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del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 */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Grading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794"/>
            <a:ext cx="10515600" cy="493775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满分：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分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组测试</a:t>
            </a:r>
            <a:r>
              <a:rPr lang="zh-CN" altLang="en-US" strike="sngStrike" dirty="0">
                <a:latin typeface="Tahoma" panose="020B0604030504040204" pitchFamily="34" charset="0"/>
                <a:ea typeface="楷体" panose="02010609060101010101" pitchFamily="49" charset="-122"/>
              </a:rPr>
              <a:t>（每组测试</a:t>
            </a:r>
            <a:r>
              <a:rPr lang="en-US" altLang="zh-CN" strike="sngStrike" dirty="0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 strike="sngStrike" dirty="0">
                <a:latin typeface="Tahoma" panose="020B0604030504040204" pitchFamily="34" charset="0"/>
                <a:ea typeface="楷体" panose="02010609060101010101" pitchFamily="49" charset="-122"/>
              </a:rPr>
              <a:t>分，共</a:t>
            </a:r>
            <a:r>
              <a:rPr lang="en-US" altLang="zh-CN" strike="sngStrike" dirty="0">
                <a:latin typeface="Tahoma" panose="020B0604030504040204" pitchFamily="34" charset="0"/>
                <a:ea typeface="楷体" panose="02010609060101010101" pitchFamily="49" charset="-122"/>
              </a:rPr>
              <a:t>8</a:t>
            </a:r>
            <a:r>
              <a:rPr lang="zh-CN" altLang="en-US" strike="sngStrike" dirty="0">
                <a:latin typeface="Tahoma" panose="020B0604030504040204" pitchFamily="34" charset="0"/>
                <a:ea typeface="楷体" panose="02010609060101010101" pitchFamily="49" charset="-122"/>
              </a:rPr>
              <a:t>分）</a:t>
            </a:r>
            <a:endParaRPr lang="en-US" altLang="zh-CN" strike="sngStrike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前三组测试代码公开，最后一组测试代码非公开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1		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test_hash_map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	2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分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2		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test_str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		2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分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3		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test_b_tree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		3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分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4		[?]			3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分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实验报告：对缓冲池、块管理等组件进行有效改进（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分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附加分，加到满分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分为止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有效改进是指：与原始实现相比，改进后的实现，在随机数据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某些极端情况下的性能有显著提升（平均耗时</a:t>
            </a:r>
            <a:r>
              <a:rPr lang="en-US" altLang="zh-CN" dirty="0">
                <a:latin typeface="Tahoma" panose="020B0604030504040204" pitchFamily="34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空间占用情况）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Q. &amp; A.</a:t>
            </a:r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An Intuitive Practice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数据保存于文本文件，启动时全部读入，退出时全部写出。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13097" y="265297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96595" y="2796748"/>
            <a:ext cx="4339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xxx.txt</a:t>
            </a:r>
          </a:p>
          <a:p>
            <a:r>
              <a:rPr lang="en-US" altLang="zh-CN"/>
              <a:t>------------------------------------</a:t>
            </a:r>
          </a:p>
          <a:p>
            <a:r>
              <a:rPr lang="en-US" altLang="zh-CN"/>
              <a:t>aa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adfasdfasdfasdfads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 err="1"/>
              <a:t>aab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sdfadfasdfasdfasdfasdf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</a:p>
          <a:p>
            <a:r>
              <a:rPr lang="en-US" altLang="zh-CN" err="1"/>
              <a:t>abc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adfasdfsadfasdfafasdfasdf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 err="1"/>
              <a:t>bbbb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dfsadfasdfadf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 err="1"/>
              <a:t>cccccc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def [</a:t>
            </a:r>
            <a:r>
              <a:rPr lang="en-US" altLang="zh-CN" err="1"/>
              <a:t>sep</a:t>
            </a:r>
            <a:r>
              <a:rPr lang="en-US" altLang="zh-CN"/>
              <a:t>] </a:t>
            </a:r>
            <a:r>
              <a:rPr lang="en-US" altLang="zh-CN" err="1"/>
              <a:t>sdfasdfasdfasdfasdf</a:t>
            </a:r>
            <a:r>
              <a:rPr lang="en-US" altLang="zh-CN"/>
              <a:t> [</a:t>
            </a:r>
            <a:r>
              <a:rPr lang="en-US" altLang="zh-CN" err="1"/>
              <a:t>sep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7" name="箭头: 左右 6"/>
          <p:cNvSpPr/>
          <p:nvPr/>
        </p:nvSpPr>
        <p:spPr>
          <a:xfrm>
            <a:off x="5360126" y="3728841"/>
            <a:ext cx="853440" cy="444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/>
          <p:cNvSpPr txBox="1"/>
          <p:nvPr/>
        </p:nvSpPr>
        <p:spPr>
          <a:xfrm>
            <a:off x="838200" y="5529982"/>
            <a:ext cx="10515600" cy="78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数据量比较大时，这样做显然不佳。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 descr="图片包含 游戏机, 食物, 花, 桌子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897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数据量比较大时，这样做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……</a:t>
            </a:r>
            <a:endParaRPr lang="zh-CN" altLang="en-US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latin typeface="Tahoma" panose="020B0604030504040204" pitchFamily="34" charset="0"/>
              </a:rPr>
              <a:t>A Different Practice</a:t>
            </a:r>
            <a:endParaRPr lang="zh-CN" altLang="en-US" sz="5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Logical View (1)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分两张表，键值分别为指向另一张表中的字符串的指针。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81577" y="257089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8426968" y="3439070"/>
          <a:ext cx="31598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6096000" y="2710324"/>
          <a:ext cx="15689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>
            <a:stCxn id="38" idx="6"/>
            <a:endCxn id="32" idx="2"/>
          </p:cNvCxnSpPr>
          <p:nvPr/>
        </p:nvCxnSpPr>
        <p:spPr>
          <a:xfrm>
            <a:off x="6541760" y="3284345"/>
            <a:ext cx="1831208" cy="73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9" idx="5"/>
            <a:endCxn id="33" idx="2"/>
          </p:cNvCxnSpPr>
          <p:nvPr/>
        </p:nvCxnSpPr>
        <p:spPr>
          <a:xfrm>
            <a:off x="7284347" y="3336927"/>
            <a:ext cx="1103636" cy="10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0" idx="5"/>
            <a:endCxn id="34" idx="2"/>
          </p:cNvCxnSpPr>
          <p:nvPr/>
        </p:nvCxnSpPr>
        <p:spPr>
          <a:xfrm>
            <a:off x="6529814" y="3696191"/>
            <a:ext cx="1843154" cy="103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1" idx="5"/>
            <a:endCxn id="35" idx="1"/>
          </p:cNvCxnSpPr>
          <p:nvPr/>
        </p:nvCxnSpPr>
        <p:spPr>
          <a:xfrm>
            <a:off x="7284347" y="3690647"/>
            <a:ext cx="1104436" cy="13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2" idx="5"/>
            <a:endCxn id="36" idx="2"/>
          </p:cNvCxnSpPr>
          <p:nvPr/>
        </p:nvCxnSpPr>
        <p:spPr>
          <a:xfrm>
            <a:off x="6529814" y="4054719"/>
            <a:ext cx="1858169" cy="141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3" idx="5"/>
            <a:endCxn id="37" idx="1"/>
          </p:cNvCxnSpPr>
          <p:nvPr/>
        </p:nvCxnSpPr>
        <p:spPr>
          <a:xfrm>
            <a:off x="7278553" y="4049744"/>
            <a:ext cx="1125246" cy="176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左右 28"/>
          <p:cNvSpPr/>
          <p:nvPr/>
        </p:nvSpPr>
        <p:spPr>
          <a:xfrm>
            <a:off x="4815840" y="3804376"/>
            <a:ext cx="853440" cy="444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96000" y="467220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1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：定长记录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129553" y="642490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2’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  <p:sp>
        <p:nvSpPr>
          <p:cNvPr id="32" name="椭圆 31"/>
          <p:cNvSpPr/>
          <p:nvPr/>
        </p:nvSpPr>
        <p:spPr>
          <a:xfrm>
            <a:off x="8372968" y="39625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387983" y="43294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372968" y="46745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372967" y="506779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387983" y="541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387983" y="579838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3760" y="32303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92163" y="3244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37630" y="36040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192163" y="35984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37630" y="39625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186369" y="39575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39246" y="3074126"/>
            <a:ext cx="1907179" cy="407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128562" y="513432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键值对（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KVP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Logical View (2)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17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 sz="3200" dirty="0">
                <a:latin typeface="Tahoma" panose="020B0604030504040204" pitchFamily="34" charset="0"/>
                <a:ea typeface="楷体" panose="02010609060101010101" pitchFamily="49" charset="-122"/>
              </a:rPr>
              <a:t>2’</a:t>
            </a:r>
            <a:r>
              <a:rPr lang="zh-CN" altLang="en-US" sz="3200" dirty="0">
                <a:latin typeface="Tahoma" panose="020B0604030504040204" pitchFamily="34" charset="0"/>
                <a:ea typeface="楷体" panose="02010609060101010101" pitchFamily="49" charset="-122"/>
              </a:rPr>
              <a:t>可以进一步变化</a:t>
            </a:r>
            <a:endParaRPr lang="en-US" altLang="zh-CN" sz="3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长字符串切分成字符串块（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Chunk</a:t>
            </a: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），以链表形式保存。</a:t>
            </a:r>
            <a:endParaRPr lang="en-US" altLang="zh-CN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ahoma" panose="020B0604030504040204" pitchFamily="34" charset="0"/>
                <a:ea typeface="楷体" panose="02010609060101010101" pitchFamily="49" charset="-122"/>
              </a:rPr>
              <a:t>字符串块最大不能超过一页的大小。</a:t>
            </a:r>
          </a:p>
        </p:txBody>
      </p:sp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622413" y="3043470"/>
          <a:ext cx="31598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表格 4"/>
          <p:cNvGraphicFramePr>
            <a:graphicFrameLocks noGrp="1"/>
          </p:cNvGraphicFramePr>
          <p:nvPr/>
        </p:nvGraphicFramePr>
        <p:xfrm>
          <a:off x="6955314" y="2634913"/>
          <a:ext cx="33440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Next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adfasdfasd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fasdfads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sdfadfasdf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asdfasdfas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椭圆 22"/>
          <p:cNvSpPr/>
          <p:nvPr/>
        </p:nvSpPr>
        <p:spPr>
          <a:xfrm>
            <a:off x="9792884" y="3533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01314" y="38940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曲线 14"/>
          <p:cNvCxnSpPr>
            <a:stCxn id="23" idx="2"/>
            <a:endCxn id="25" idx="2"/>
          </p:cNvCxnSpPr>
          <p:nvPr/>
        </p:nvCxnSpPr>
        <p:spPr>
          <a:xfrm rot="10800000" flipV="1">
            <a:off x="6901314" y="3587665"/>
            <a:ext cx="2891570" cy="360338"/>
          </a:xfrm>
          <a:prstGeom prst="curvedConnector3">
            <a:avLst>
              <a:gd name="adj1" fmla="val 107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799756" y="461788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792884" y="49841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901313" y="49968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901313" y="53648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/>
          <p:cNvCxnSpPr>
            <a:stCxn id="33" idx="2"/>
            <a:endCxn id="35" idx="2"/>
          </p:cNvCxnSpPr>
          <p:nvPr/>
        </p:nvCxnSpPr>
        <p:spPr>
          <a:xfrm rot="10800000" flipV="1">
            <a:off x="6901314" y="4671881"/>
            <a:ext cx="2898443" cy="378993"/>
          </a:xfrm>
          <a:prstGeom prst="curvedConnector3">
            <a:avLst>
              <a:gd name="adj1" fmla="val 107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4" idx="2"/>
            <a:endCxn id="36" idx="2"/>
          </p:cNvCxnSpPr>
          <p:nvPr/>
        </p:nvCxnSpPr>
        <p:spPr>
          <a:xfrm rot="10800000" flipV="1">
            <a:off x="6901314" y="5038116"/>
            <a:ext cx="2891571" cy="380729"/>
          </a:xfrm>
          <a:prstGeom prst="curvedConnector3">
            <a:avLst>
              <a:gd name="adj1" fmla="val 107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头: 右 48"/>
          <p:cNvSpPr/>
          <p:nvPr/>
        </p:nvSpPr>
        <p:spPr>
          <a:xfrm rot="20923926">
            <a:off x="4781368" y="3312395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/>
          <p:cNvSpPr/>
          <p:nvPr/>
        </p:nvSpPr>
        <p:spPr>
          <a:xfrm rot="20923926">
            <a:off x="4779037" y="3695433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/>
          <p:cNvSpPr/>
          <p:nvPr/>
        </p:nvSpPr>
        <p:spPr>
          <a:xfrm>
            <a:off x="4779918" y="4218802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/>
          <p:cNvSpPr/>
          <p:nvPr/>
        </p:nvSpPr>
        <p:spPr>
          <a:xfrm>
            <a:off x="4773465" y="4614664"/>
            <a:ext cx="2190633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/>
          <p:cNvSpPr/>
          <p:nvPr/>
        </p:nvSpPr>
        <p:spPr>
          <a:xfrm rot="1145149">
            <a:off x="4741233" y="5348926"/>
            <a:ext cx="2268000" cy="207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98265" y="5749753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2’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0229" y="639770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20B843-8633-F8A2-5C1E-72D46423ADA0}"/>
              </a:ext>
            </a:extLst>
          </p:cNvPr>
          <p:cNvSpPr/>
          <p:nvPr/>
        </p:nvSpPr>
        <p:spPr>
          <a:xfrm>
            <a:off x="7505444" y="5296869"/>
            <a:ext cx="1773568" cy="257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空间其实没有浪费，指针会给移上来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2EF73B-C06B-F933-99BE-170947677795}"/>
              </a:ext>
            </a:extLst>
          </p:cNvPr>
          <p:cNvSpPr txBox="1"/>
          <p:nvPr/>
        </p:nvSpPr>
        <p:spPr>
          <a:xfrm>
            <a:off x="10635916" y="5209674"/>
            <a:ext cx="121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的确实现了“变长”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4"/>
          <p:cNvGraphicFramePr>
            <a:graphicFrameLocks noGrp="1"/>
          </p:cNvGraphicFramePr>
          <p:nvPr/>
        </p:nvGraphicFramePr>
        <p:xfrm>
          <a:off x="8431272" y="2671883"/>
          <a:ext cx="33440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Next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adfasdfasd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fasdfads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sdfadfasdf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asdfasdfas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err="1"/>
                        <a:t>df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6" name="连接符: 曲线 45"/>
          <p:cNvCxnSpPr>
            <a:stCxn id="50" idx="2"/>
            <a:endCxn id="44" idx="2"/>
          </p:cNvCxnSpPr>
          <p:nvPr/>
        </p:nvCxnSpPr>
        <p:spPr>
          <a:xfrm rot="10800000" flipV="1">
            <a:off x="8380984" y="3626573"/>
            <a:ext cx="2841874" cy="354682"/>
          </a:xfrm>
          <a:prstGeom prst="curvedConnector3">
            <a:avLst>
              <a:gd name="adj1" fmla="val 108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51" idx="2"/>
            <a:endCxn id="53" idx="2"/>
          </p:cNvCxnSpPr>
          <p:nvPr/>
        </p:nvCxnSpPr>
        <p:spPr>
          <a:xfrm rot="10800000" flipV="1">
            <a:off x="8380984" y="4710790"/>
            <a:ext cx="2848747" cy="365024"/>
          </a:xfrm>
          <a:prstGeom prst="curvedConnector3">
            <a:avLst>
              <a:gd name="adj1" fmla="val 108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52" idx="2"/>
            <a:endCxn id="54" idx="2"/>
          </p:cNvCxnSpPr>
          <p:nvPr/>
        </p:nvCxnSpPr>
        <p:spPr>
          <a:xfrm rot="10800000" flipV="1">
            <a:off x="8380984" y="5077024"/>
            <a:ext cx="2841875" cy="375073"/>
          </a:xfrm>
          <a:prstGeom prst="curvedConnector3">
            <a:avLst>
              <a:gd name="adj1" fmla="val 108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406187" y="643467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2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：变长记录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Logical View (3)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8073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即：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81577" y="2570890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aa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adfasdfasdfasdfads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aab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abc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adfasdfsadfasdfafasdfasdf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bbbb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dfsadfasdfadf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cccccc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sdfasdfasdfasdfasdf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6096000" y="2710324"/>
          <a:ext cx="15689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>
            <a:stCxn id="38" idx="6"/>
            <a:endCxn id="32" idx="2"/>
          </p:cNvCxnSpPr>
          <p:nvPr/>
        </p:nvCxnSpPr>
        <p:spPr>
          <a:xfrm flipV="1">
            <a:off x="6541760" y="3257776"/>
            <a:ext cx="1831208" cy="2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9" idx="5"/>
            <a:endCxn id="33" idx="2"/>
          </p:cNvCxnSpPr>
          <p:nvPr/>
        </p:nvCxnSpPr>
        <p:spPr>
          <a:xfrm>
            <a:off x="7284347" y="3336927"/>
            <a:ext cx="1103636" cy="28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0" idx="5"/>
            <a:endCxn id="34" idx="2"/>
          </p:cNvCxnSpPr>
          <p:nvPr/>
        </p:nvCxnSpPr>
        <p:spPr>
          <a:xfrm>
            <a:off x="6529814" y="3696191"/>
            <a:ext cx="1843154" cy="66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1" idx="5"/>
            <a:endCxn id="35" idx="1"/>
          </p:cNvCxnSpPr>
          <p:nvPr/>
        </p:nvCxnSpPr>
        <p:spPr>
          <a:xfrm>
            <a:off x="7284347" y="3690647"/>
            <a:ext cx="1104436" cy="10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2" idx="5"/>
            <a:endCxn id="36" idx="2"/>
          </p:cNvCxnSpPr>
          <p:nvPr/>
        </p:nvCxnSpPr>
        <p:spPr>
          <a:xfrm>
            <a:off x="6529814" y="4054719"/>
            <a:ext cx="1858169" cy="178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3" idx="5"/>
            <a:endCxn id="37" idx="1"/>
          </p:cNvCxnSpPr>
          <p:nvPr/>
        </p:nvCxnSpPr>
        <p:spPr>
          <a:xfrm>
            <a:off x="7278553" y="4049744"/>
            <a:ext cx="1125246" cy="21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左右 28"/>
          <p:cNvSpPr/>
          <p:nvPr/>
        </p:nvSpPr>
        <p:spPr>
          <a:xfrm>
            <a:off x="4815840" y="3804376"/>
            <a:ext cx="853440" cy="444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96000" y="467220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表</a:t>
            </a:r>
            <a:r>
              <a:rPr lang="en-US" altLang="zh-CN">
                <a:latin typeface="Tahoma" panose="020B0604030504040204" pitchFamily="34" charset="0"/>
                <a:ea typeface="楷体" panose="02010609060101010101" pitchFamily="49" charset="-122"/>
              </a:rPr>
              <a:t>1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：定长记录</a:t>
            </a:r>
          </a:p>
        </p:txBody>
      </p:sp>
      <p:sp>
        <p:nvSpPr>
          <p:cNvPr id="32" name="椭圆 31"/>
          <p:cNvSpPr/>
          <p:nvPr/>
        </p:nvSpPr>
        <p:spPr>
          <a:xfrm>
            <a:off x="8372968" y="320377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387983" y="35707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372968" y="43048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372967" y="4678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387983" y="578945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387983" y="614857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3760" y="32303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92163" y="3244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37630" y="36040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192163" y="35984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37630" y="39625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186369" y="39575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39246" y="3074126"/>
            <a:ext cx="1907179" cy="407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113002" y="507722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键值对（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KVP</a:t>
            </a:r>
            <a:r>
              <a:rPr lang="zh-CN" altLang="en-US">
                <a:latin typeface="Tahoma" panose="020B0604030504040204" pitchFamily="34" charset="0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0" name="椭圆 49"/>
          <p:cNvSpPr/>
          <p:nvPr/>
        </p:nvSpPr>
        <p:spPr>
          <a:xfrm>
            <a:off x="11222858" y="35725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1229730" y="46567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1222858" y="502302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80984" y="39272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380983" y="50218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380983" y="539809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Physical View</a:t>
            </a:r>
            <a:endParaRPr lang="zh-CN" altLang="en-US" strike="sngStrike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8816" y="2211766"/>
            <a:ext cx="6054762" cy="398121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一个数据文件（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，即存储数据的文件，而非索引等其他数据结构的文件）由若干个块（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Block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）构成。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每个块由头（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Header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，包含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head_ptr</a:t>
            </a:r>
            <a:r>
              <a:rPr lang="zh-CN" altLang="en-US" sz="2200" dirty="0">
                <a:solidFill>
                  <a:schemeClr val="accent3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（空闲区域的头指针）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tail_ptr</a:t>
            </a:r>
            <a:r>
              <a:rPr lang="zh-CN" altLang="en-US" sz="2200" dirty="0">
                <a:solidFill>
                  <a:schemeClr val="accent3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 （空闲区域的尾指针）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等字段），若干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ItemID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构成。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ItemID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（定长）从头部开始分配，作为标识，指向尾部的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（变长），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Item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保存具体数据（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KVP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或字符串块）。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head_ptr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至</a:t>
            </a:r>
            <a:r>
              <a:rPr lang="en-US" altLang="zh-CN" sz="22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tail_ptr</a:t>
            </a:r>
            <a:r>
              <a:rPr lang="zh-CN" altLang="en-US" sz="2200" dirty="0">
                <a:latin typeface="Tahoma" panose="020B0604030504040204" pitchFamily="34" charset="0"/>
                <a:ea typeface="楷体" panose="02010609060101010101" pitchFamily="49" charset="-122"/>
              </a:rPr>
              <a:t>指向的空间为可用空间。</a:t>
            </a:r>
            <a:endParaRPr lang="en-US" altLang="zh-CN" sz="2200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8000" y="3254344"/>
            <a:ext cx="4580709" cy="1715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8002" y="3254344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7189" y="3302236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head_ptr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1883" y="3302236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tail_ptr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7542" y="3308772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42236" y="3308772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7189" y="3702830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88355" y="4618188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90182" y="4618188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8" idx="2"/>
            <a:endCxn id="11" idx="0"/>
          </p:cNvCxnSpPr>
          <p:nvPr/>
        </p:nvCxnSpPr>
        <p:spPr>
          <a:xfrm>
            <a:off x="3965296" y="3600509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1674943" y="3994567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1674943" y="3593973"/>
            <a:ext cx="576940" cy="24384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</p:cNvCxnSpPr>
          <p:nvPr/>
        </p:nvCxnSpPr>
        <p:spPr>
          <a:xfrm flipH="1">
            <a:off x="1635756" y="3593973"/>
            <a:ext cx="1153881" cy="11914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482805" y="398011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11233" y="3555392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324726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k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98000" y="1485996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98002" y="1485996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37189" y="1533888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head_ptr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51883" y="1533888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tail_ptr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27542" y="1540424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42236" y="1540424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37189" y="1934482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388355" y="2849840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90182" y="2849840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29" idx="2"/>
            <a:endCxn id="32" idx="0"/>
          </p:cNvCxnSpPr>
          <p:nvPr/>
        </p:nvCxnSpPr>
        <p:spPr>
          <a:xfrm>
            <a:off x="3965296" y="1832161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33" idx="0"/>
          </p:cNvCxnSpPr>
          <p:nvPr/>
        </p:nvCxnSpPr>
        <p:spPr>
          <a:xfrm>
            <a:off x="1674943" y="2226219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2"/>
          </p:cNvCxnSpPr>
          <p:nvPr/>
        </p:nvCxnSpPr>
        <p:spPr>
          <a:xfrm>
            <a:off x="1674943" y="1825625"/>
            <a:ext cx="576940" cy="24384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</p:cNvCxnSpPr>
          <p:nvPr/>
        </p:nvCxnSpPr>
        <p:spPr>
          <a:xfrm flipH="1">
            <a:off x="1635756" y="1825625"/>
            <a:ext cx="1153881" cy="11914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482805" y="22117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11233" y="1787044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98000" y="5018782"/>
            <a:ext cx="4580709" cy="171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98002" y="5018782"/>
            <a:ext cx="2290353" cy="40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37189" y="5066674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head_ptr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51883" y="5066674"/>
            <a:ext cx="1075507" cy="29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tail_ptr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27542" y="5073210"/>
            <a:ext cx="1075507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0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42236" y="5073210"/>
            <a:ext cx="1075507" cy="2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37189" y="5467268"/>
            <a:ext cx="10755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ItemID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388355" y="6382626"/>
            <a:ext cx="2229388" cy="291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0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690182" y="6382626"/>
            <a:ext cx="1637207" cy="2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 2</a:t>
            </a:r>
            <a:endParaRPr lang="zh-CN" altLang="en-US"/>
          </a:p>
        </p:txBody>
      </p:sp>
      <p:cxnSp>
        <p:nvCxnSpPr>
          <p:cNvPr id="49" name="直接箭头连接符 48"/>
          <p:cNvCxnSpPr>
            <a:stCxn id="44" idx="2"/>
            <a:endCxn id="47" idx="0"/>
          </p:cNvCxnSpPr>
          <p:nvPr/>
        </p:nvCxnSpPr>
        <p:spPr>
          <a:xfrm>
            <a:off x="3965296" y="5364947"/>
            <a:ext cx="537753" cy="101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2"/>
            <a:endCxn id="48" idx="0"/>
          </p:cNvCxnSpPr>
          <p:nvPr/>
        </p:nvCxnSpPr>
        <p:spPr>
          <a:xfrm>
            <a:off x="1674943" y="5759005"/>
            <a:ext cx="833843" cy="6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2" idx="2"/>
          </p:cNvCxnSpPr>
          <p:nvPr/>
        </p:nvCxnSpPr>
        <p:spPr>
          <a:xfrm>
            <a:off x="1674943" y="5358411"/>
            <a:ext cx="576940" cy="24384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3" idx="2"/>
          </p:cNvCxnSpPr>
          <p:nvPr/>
        </p:nvCxnSpPr>
        <p:spPr>
          <a:xfrm flipH="1">
            <a:off x="1635756" y="5358411"/>
            <a:ext cx="1153881" cy="11914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482805" y="574455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Available Space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511233" y="5319830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Not Used (NULL)</a:t>
            </a:r>
            <a:endParaRPr lang="zh-CN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-4092" y="148599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k-1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-5618" y="501803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k+1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97999" y="1489906"/>
            <a:ext cx="4580709" cy="17155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97998" y="5018782"/>
            <a:ext cx="4580709" cy="17155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316615" y="139462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ahom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RID: (k, 0)</a:t>
            </a:r>
          </a:p>
          <a:p>
            <a:r>
              <a:rPr lang="en-US" altLang="zh-CN"/>
              <a:t>RID: (k, 2)</a:t>
            </a: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253924" y="1533888"/>
            <a:ext cx="108000" cy="10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257844" y="1806336"/>
            <a:ext cx="108000" cy="10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60" idx="2"/>
            <a:endCxn id="8" idx="0"/>
          </p:cNvCxnSpPr>
          <p:nvPr/>
        </p:nvCxnSpPr>
        <p:spPr>
          <a:xfrm flipH="1">
            <a:off x="3965296" y="1587888"/>
            <a:ext cx="2288628" cy="172088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1" idx="2"/>
            <a:endCxn id="10" idx="0"/>
          </p:cNvCxnSpPr>
          <p:nvPr/>
        </p:nvCxnSpPr>
        <p:spPr>
          <a:xfrm flipH="1">
            <a:off x="1674943" y="1860336"/>
            <a:ext cx="4582901" cy="1842494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File &amp; IO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0" y="1990989"/>
            <a:ext cx="4953000" cy="25851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所有文件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IO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操作通过缓冲池完成。</a:t>
            </a:r>
            <a:endParaRPr lang="en-US" altLang="zh-CN" sz="24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每个文件有</a:t>
            </a:r>
            <a:r>
              <a:rPr lang="zh-CN" altLang="en-US" sz="2400" u="sng" dirty="0">
                <a:latin typeface="Tahoma" panose="020B0604030504040204" pitchFamily="34" charset="0"/>
                <a:ea typeface="楷体" panose="02010609060101010101" pitchFamily="49" charset="-122"/>
              </a:rPr>
              <a:t>独立的缓冲池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*.data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：保存具体数据。</a:t>
            </a:r>
            <a:endParaRPr lang="en-US" altLang="zh-CN" sz="24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fsm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：维护空闲空间信息。</a:t>
            </a:r>
            <a:endParaRPr lang="en-US" altLang="zh-CN" sz="2400" dirty="0">
              <a:latin typeface="Tahoma" panose="020B0604030504040204" pitchFamily="34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*.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idx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：保存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B</a:t>
            </a:r>
            <a:r>
              <a:rPr lang="en-US" altLang="zh-CN" sz="2400" dirty="0">
                <a:latin typeface="Tahoma" panose="020B0604030504040204" pitchFamily="34" charset="0"/>
                <a:ea typeface="楷体" panose="02010609060101010101" pitchFamily="49" charset="-122"/>
              </a:rPr>
              <a:t>-</a:t>
            </a:r>
            <a:r>
              <a:rPr lang="zh-CN" altLang="en-US" sz="2400" dirty="0">
                <a:latin typeface="Tahoma" panose="020B0604030504040204" pitchFamily="34" charset="0"/>
                <a:ea typeface="楷体" panose="02010609060101010101" pitchFamily="49" charset="-122"/>
              </a:rPr>
              <a:t>树索引。</a:t>
            </a:r>
          </a:p>
        </p:txBody>
      </p:sp>
      <p:sp>
        <p:nvSpPr>
          <p:cNvPr id="4" name="矩形 3"/>
          <p:cNvSpPr/>
          <p:nvPr/>
        </p:nvSpPr>
        <p:spPr>
          <a:xfrm>
            <a:off x="1236617" y="4489902"/>
            <a:ext cx="4023360" cy="181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单角 4"/>
          <p:cNvSpPr/>
          <p:nvPr/>
        </p:nvSpPr>
        <p:spPr>
          <a:xfrm>
            <a:off x="1378129" y="4877423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rec.data</a:t>
            </a:r>
            <a:endParaRPr lang="zh-CN" altLang="en-US"/>
          </a:p>
        </p:txBody>
      </p:sp>
      <p:sp>
        <p:nvSpPr>
          <p:cNvPr id="6" name="矩形: 剪去单角 5"/>
          <p:cNvSpPr/>
          <p:nvPr/>
        </p:nvSpPr>
        <p:spPr>
          <a:xfrm>
            <a:off x="2666999" y="4877423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rec.fsm</a:t>
            </a:r>
            <a:endParaRPr lang="zh-CN" altLang="en-US"/>
          </a:p>
        </p:txBody>
      </p:sp>
      <p:sp>
        <p:nvSpPr>
          <p:cNvPr id="7" name="矩形: 剪去单角 6"/>
          <p:cNvSpPr/>
          <p:nvPr/>
        </p:nvSpPr>
        <p:spPr>
          <a:xfrm>
            <a:off x="3955869" y="4877423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rec.idx</a:t>
            </a:r>
            <a:endParaRPr lang="zh-CN" altLang="en-US"/>
          </a:p>
        </p:txBody>
      </p:sp>
      <p:sp>
        <p:nvSpPr>
          <p:cNvPr id="8" name="矩形: 剪去单角 7"/>
          <p:cNvSpPr/>
          <p:nvPr/>
        </p:nvSpPr>
        <p:spPr>
          <a:xfrm>
            <a:off x="1378130" y="5594758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str.data</a:t>
            </a:r>
            <a:endParaRPr lang="zh-CN" altLang="en-US"/>
          </a:p>
        </p:txBody>
      </p:sp>
      <p:sp>
        <p:nvSpPr>
          <p:cNvPr id="9" name="矩形: 剪去单角 8"/>
          <p:cNvSpPr/>
          <p:nvPr/>
        </p:nvSpPr>
        <p:spPr>
          <a:xfrm>
            <a:off x="2666999" y="5594758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str.fsm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31555" y="448990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File System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36617" y="1942995"/>
            <a:ext cx="4023360" cy="181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剪去单角 11"/>
          <p:cNvSpPr/>
          <p:nvPr/>
        </p:nvSpPr>
        <p:spPr>
          <a:xfrm>
            <a:off x="1378129" y="2330516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rec.data</a:t>
            </a:r>
            <a:endParaRPr lang="zh-CN" altLang="en-US"/>
          </a:p>
        </p:txBody>
      </p:sp>
      <p:sp>
        <p:nvSpPr>
          <p:cNvPr id="13" name="矩形: 剪去单角 12"/>
          <p:cNvSpPr/>
          <p:nvPr/>
        </p:nvSpPr>
        <p:spPr>
          <a:xfrm>
            <a:off x="2666999" y="2330516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rec.fsm</a:t>
            </a:r>
            <a:endParaRPr lang="zh-CN" altLang="en-US"/>
          </a:p>
        </p:txBody>
      </p:sp>
      <p:sp>
        <p:nvSpPr>
          <p:cNvPr id="14" name="矩形: 剪去单角 13"/>
          <p:cNvSpPr/>
          <p:nvPr/>
        </p:nvSpPr>
        <p:spPr>
          <a:xfrm>
            <a:off x="3955869" y="2330516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rec.idx</a:t>
            </a:r>
            <a:endParaRPr lang="zh-CN" altLang="en-US"/>
          </a:p>
        </p:txBody>
      </p:sp>
      <p:sp>
        <p:nvSpPr>
          <p:cNvPr id="15" name="矩形: 剪去单角 14"/>
          <p:cNvSpPr/>
          <p:nvPr/>
        </p:nvSpPr>
        <p:spPr>
          <a:xfrm>
            <a:off x="1378130" y="3047851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str.data</a:t>
            </a:r>
            <a:endParaRPr lang="zh-CN" altLang="en-US"/>
          </a:p>
        </p:txBody>
      </p:sp>
      <p:sp>
        <p:nvSpPr>
          <p:cNvPr id="16" name="矩形: 剪去单角 15"/>
          <p:cNvSpPr/>
          <p:nvPr/>
        </p:nvSpPr>
        <p:spPr>
          <a:xfrm>
            <a:off x="2666999" y="3047851"/>
            <a:ext cx="1164771" cy="57735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str.fsm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31555" y="194299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 Pool</a:t>
            </a:r>
            <a:endParaRPr lang="zh-CN" altLang="en-US"/>
          </a:p>
        </p:txBody>
      </p:sp>
      <p:sp>
        <p:nvSpPr>
          <p:cNvPr id="19" name="箭头: 上下 18"/>
          <p:cNvSpPr/>
          <p:nvPr/>
        </p:nvSpPr>
        <p:spPr>
          <a:xfrm>
            <a:off x="3043645" y="3833464"/>
            <a:ext cx="269965" cy="5773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M1ODRmYTQzNjgzN2QxMTAxMWZkMjcyNmYzOWU0M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2545</Words>
  <Application>Microsoft Office PowerPoint</Application>
  <PresentationFormat>宽屏</PresentationFormat>
  <Paragraphs>420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Tahoma</vt:lpstr>
      <vt:lpstr>Office 主题​​</vt:lpstr>
      <vt:lpstr>MyJQL</vt:lpstr>
      <vt:lpstr>Introduction</vt:lpstr>
      <vt:lpstr>An Intuitive Practice</vt:lpstr>
      <vt:lpstr>A Different Practice</vt:lpstr>
      <vt:lpstr>Logical View (1)</vt:lpstr>
      <vt:lpstr>Logical View (2)</vt:lpstr>
      <vt:lpstr>Logical View (3)</vt:lpstr>
      <vt:lpstr>Physical View</vt:lpstr>
      <vt:lpstr>File &amp; IO</vt:lpstr>
      <vt:lpstr>Overview</vt:lpstr>
      <vt:lpstr>file_io.h</vt:lpstr>
      <vt:lpstr>buffer_pool.h</vt:lpstr>
      <vt:lpstr>block.h</vt:lpstr>
      <vt:lpstr>block.h</vt:lpstr>
      <vt:lpstr>hash_map.h</vt:lpstr>
      <vt:lpstr>hash_map.h</vt:lpstr>
      <vt:lpstr>table.h</vt:lpstr>
      <vt:lpstr>str.h</vt:lpstr>
      <vt:lpstr>b_tree.h</vt:lpstr>
      <vt:lpstr>myjql.h</vt:lpstr>
      <vt:lpstr>Grading</vt:lpstr>
      <vt:lpstr>Q. &amp; 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MyJQL</dc:title>
  <dc:creator>Shi Jie</dc:creator>
  <cp:lastModifiedBy>Melissa YANG</cp:lastModifiedBy>
  <cp:revision>9</cp:revision>
  <dcterms:created xsi:type="dcterms:W3CDTF">2022-03-22T03:03:00Z</dcterms:created>
  <dcterms:modified xsi:type="dcterms:W3CDTF">2024-06-06T15:53:08Z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039E95F1CD434001A13FDDE2EC2AC4C6_12</vt:lpwstr>
  </property>
  <property fmtid="{D5CDD505-2E9C-101B-9397-08002B2CF9AE}" pid="3" name="KSOProductBuildVer">
    <vt:lpwstr>2052-12.1.0.16929</vt:lpwstr>
  </property>
</Properties>
</file>