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1ce1a20f0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1ce1a20f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 proxy heeft meerdere taken: acces, aanmaken, doorsturen etc.</a:t>
            </a:r>
            <a:endParaRPr/>
          </a:p>
          <a:p>
            <a:pPr indent="0" lvl="0" marL="0" rtl="0" algn="l">
              <a:spcBef>
                <a:spcPts val="0"/>
              </a:spcBef>
              <a:spcAft>
                <a:spcPts val="0"/>
              </a:spcAft>
              <a:buNone/>
            </a:pPr>
            <a:r>
              <a:rPr lang="nl"/>
              <a:t>O: bij wijzigingen wordt alles (interface -&gt; proxy en subject) aangepast</a:t>
            </a:r>
            <a:endParaRPr/>
          </a:p>
          <a:p>
            <a:pPr indent="0" lvl="0" marL="0" rtl="0" algn="l">
              <a:spcBef>
                <a:spcPts val="0"/>
              </a:spcBef>
              <a:spcAft>
                <a:spcPts val="0"/>
              </a:spcAft>
              <a:buNone/>
            </a:pPr>
            <a:r>
              <a:rPr lang="nl"/>
              <a:t>L: nvt. (geen overerving)</a:t>
            </a:r>
            <a:endParaRPr/>
          </a:p>
          <a:p>
            <a:pPr indent="0" lvl="0" marL="0" rtl="0" algn="l">
              <a:spcBef>
                <a:spcPts val="0"/>
              </a:spcBef>
              <a:spcAft>
                <a:spcPts val="0"/>
              </a:spcAft>
              <a:buNone/>
            </a:pPr>
            <a:r>
              <a:rPr lang="nl"/>
              <a:t>I: Alles zit in één interface, maar: alles MOET via proxy, dus geen probleem</a:t>
            </a:r>
            <a:endParaRPr/>
          </a:p>
          <a:p>
            <a:pPr indent="0" lvl="0" marL="0" rtl="0" algn="l">
              <a:spcBef>
                <a:spcPts val="0"/>
              </a:spcBef>
              <a:spcAft>
                <a:spcPts val="0"/>
              </a:spcAft>
              <a:buNone/>
            </a:pPr>
            <a:r>
              <a:rPr lang="nl"/>
              <a:t>D: Wij zagen geen duidelijke knelpunten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1ce1a20f0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1ce1a20f0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Zijn allemaal structural patterns die een object wrappen, maar:</a:t>
            </a:r>
            <a:endParaRPr/>
          </a:p>
          <a:p>
            <a:pPr indent="-317500" lvl="0" marL="457200" rtl="0" algn="l">
              <a:spcBef>
                <a:spcPts val="0"/>
              </a:spcBef>
              <a:spcAft>
                <a:spcPts val="0"/>
              </a:spcAft>
              <a:buSzPts val="1400"/>
              <a:buChar char="-"/>
            </a:pPr>
            <a:r>
              <a:rPr lang="nl"/>
              <a:t>Proxy wrapt een object om de toegang te controleren</a:t>
            </a:r>
            <a:endParaRPr/>
          </a:p>
          <a:p>
            <a:pPr indent="-317500" lvl="0" marL="457200" rtl="0" algn="l">
              <a:spcBef>
                <a:spcPts val="0"/>
              </a:spcBef>
              <a:spcAft>
                <a:spcPts val="0"/>
              </a:spcAft>
              <a:buSzPts val="1400"/>
              <a:buChar char="-"/>
            </a:pPr>
            <a:r>
              <a:rPr lang="nl"/>
              <a:t>Adapter wrapt een object om een andere interface aan te kunnen bieden</a:t>
            </a:r>
            <a:endParaRPr/>
          </a:p>
          <a:p>
            <a:pPr indent="-317500" lvl="0" marL="457200" rtl="0" algn="l">
              <a:spcBef>
                <a:spcPts val="0"/>
              </a:spcBef>
              <a:spcAft>
                <a:spcPts val="0"/>
              </a:spcAft>
              <a:buSzPts val="1400"/>
              <a:buChar char="-"/>
            </a:pPr>
            <a:r>
              <a:rPr lang="nl"/>
              <a:t>Decorator wrapt een object en voegt gedrag toe (maar kan er qua structuur precies hetzelfde uitzien als proxy)</a:t>
            </a:r>
            <a:endParaRPr/>
          </a:p>
          <a:p>
            <a:pPr indent="-317500" lvl="0" marL="457200" rtl="0" algn="l">
              <a:spcBef>
                <a:spcPts val="0"/>
              </a:spcBef>
              <a:spcAft>
                <a:spcPts val="0"/>
              </a:spcAft>
              <a:buSzPts val="1400"/>
              <a:buChar char="-"/>
            </a:pPr>
            <a:r>
              <a:rPr lang="nl"/>
              <a:t>Facade wrapt meerdere objecten om de interface te versimpelen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1ce1a20f0_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1ce1a20f0_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nl"/>
              <a:t>Een proxy is een representatie van een echt object. Het gedraagt zich als het echte object maar achter de schermen communiceert het alleen over het netwerk met het echte object.</a:t>
            </a:r>
            <a:endParaRPr/>
          </a:p>
          <a:p>
            <a:pPr indent="457200" lvl="0" marL="0" rtl="0" algn="l">
              <a:spcBef>
                <a:spcPts val="0"/>
              </a:spcBef>
              <a:spcAft>
                <a:spcPts val="0"/>
              </a:spcAft>
              <a:buNone/>
            </a:pPr>
            <a:r>
              <a:rPr lang="nl"/>
              <a:t>Voorbeeld: Proxy server, deze vraagt, in plaats van jou, de webpagina op van de server. </a:t>
            </a:r>
            <a:endParaRPr/>
          </a:p>
          <a:p>
            <a:pPr indent="-317500" lvl="0" marL="457200" rtl="0" algn="l">
              <a:spcBef>
                <a:spcPts val="0"/>
              </a:spcBef>
              <a:spcAft>
                <a:spcPts val="0"/>
              </a:spcAft>
              <a:buSzPts val="1400"/>
              <a:buChar char="-"/>
            </a:pPr>
            <a:r>
              <a:rPr lang="nl"/>
              <a:t>Een proxy regelt en </a:t>
            </a:r>
            <a:r>
              <a:rPr lang="nl"/>
              <a:t>controleert toegang</a:t>
            </a:r>
            <a:r>
              <a:rPr lang="nl"/>
              <a:t> </a:t>
            </a:r>
            <a:endParaRPr/>
          </a:p>
          <a:p>
            <a:pPr indent="-317500" lvl="0" marL="457200" rtl="0" algn="l">
              <a:spcBef>
                <a:spcPts val="0"/>
              </a:spcBef>
              <a:spcAft>
                <a:spcPts val="0"/>
              </a:spcAft>
              <a:buSzPts val="1400"/>
              <a:buChar char="-"/>
            </a:pPr>
            <a:r>
              <a:rPr lang="nl"/>
              <a:t>In software begrippen kun je zeggen dat een proxy een class is die de toegang regelt en/of beperkt tot een andere class. De proxy ontvangt een request van de client, doet hier iets mee (regelt toegang, caching etc.) en stuurt vervolgens het request door naar het server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nl">
                <a:solidFill>
                  <a:schemeClr val="dk2"/>
                </a:solidFill>
              </a:rPr>
              <a:t>Structureel design pattern?</a:t>
            </a:r>
            <a:endParaRPr>
              <a:solidFill>
                <a:schemeClr val="dk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nl"/>
              <a:t>Remote proxy: regelt de interactie tussen de client en een locatie op “afstand” (Remote)</a:t>
            </a:r>
            <a:endParaRPr/>
          </a:p>
          <a:p>
            <a:pPr indent="-317500" lvl="0" marL="457200" rtl="0" algn="l">
              <a:spcBef>
                <a:spcPts val="0"/>
              </a:spcBef>
              <a:spcAft>
                <a:spcPts val="0"/>
              </a:spcAft>
              <a:buSzPts val="1400"/>
              <a:buChar char="-"/>
            </a:pPr>
            <a:r>
              <a:rPr lang="nl"/>
              <a:t>Virtual proxy: regelt de interactie voor bijvoorbeeld het binnenhalen van een groot bestand. Zodat niet de hele applicatie hangt tot het bestand is binnengehaald. Voorbeeld: Youtube video downloader.</a:t>
            </a:r>
            <a:endParaRPr/>
          </a:p>
          <a:p>
            <a:pPr indent="-317500" lvl="0" marL="457200" rtl="0" algn="l">
              <a:spcBef>
                <a:spcPts val="0"/>
              </a:spcBef>
              <a:spcAft>
                <a:spcPts val="0"/>
              </a:spcAft>
              <a:buSzPts val="1400"/>
              <a:buChar char="-"/>
            </a:pPr>
            <a:r>
              <a:rPr lang="nl"/>
              <a:t>Protection proxy: uit security overwegingen. (</a:t>
            </a:r>
            <a:r>
              <a:rPr lang="nl"/>
              <a:t>zorgt ervoor dat alleen de methodes aangeroepen worden waartoe er rechten zijn.)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1ce1a20f0_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1ce1a20f0_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16dd8da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16dd8d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1ce1a20f0_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1ce1a20f0_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Java:</a:t>
            </a:r>
            <a:endParaRPr/>
          </a:p>
          <a:p>
            <a:pPr indent="0" lvl="0" marL="0" rtl="0" algn="l">
              <a:spcBef>
                <a:spcPts val="0"/>
              </a:spcBef>
              <a:spcAft>
                <a:spcPts val="0"/>
              </a:spcAft>
              <a:buNone/>
            </a:pPr>
            <a:r>
              <a:rPr lang="nl"/>
              <a:t>- RMI voor remote proxy’s</a:t>
            </a:r>
            <a:endParaRPr/>
          </a:p>
          <a:p>
            <a:pPr indent="0" lvl="0" marL="0" rtl="0" algn="l">
              <a:spcBef>
                <a:spcPts val="0"/>
              </a:spcBef>
              <a:spcAft>
                <a:spcPts val="0"/>
              </a:spcAft>
              <a:buNone/>
            </a:pPr>
            <a:r>
              <a:rPr lang="nl"/>
              <a:t>- Java.lang.reflect package heeft o.a. een proxy klasse om dynamische proxy’s te maken</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C#: WCF voor remote proxy’s, maakt deel uit van het .net framework (vroeger .net remoting)</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Het Proxy pattern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nl" sz="2400"/>
              <a:t>Door Judith Kaptein en Melissa Landwerd</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2015925" y="745950"/>
            <a:ext cx="2310900" cy="365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nl" sz="3000"/>
              <a:t>S</a:t>
            </a:r>
            <a:r>
              <a:rPr lang="nl" sz="1400"/>
              <a:t>ingle R</a:t>
            </a:r>
            <a:r>
              <a:rPr lang="nl" sz="1400"/>
              <a:t>esponsibility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nl" sz="3000"/>
              <a:t>O</a:t>
            </a:r>
            <a:r>
              <a:rPr lang="nl" sz="1400"/>
              <a:t>pen / Closed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nl" sz="3000"/>
              <a:t>L</a:t>
            </a:r>
            <a:r>
              <a:rPr lang="nl" sz="1400"/>
              <a:t>iskov Substitution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nl" sz="3000"/>
              <a:t>I</a:t>
            </a:r>
            <a:r>
              <a:rPr lang="nl" sz="1400"/>
              <a:t>nterface Segregation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nl" sz="3000"/>
              <a:t>D</a:t>
            </a:r>
            <a:r>
              <a:rPr lang="nl" sz="1400"/>
              <a:t>ependency Inversion</a:t>
            </a:r>
            <a:endParaRPr sz="1400"/>
          </a:p>
        </p:txBody>
      </p:sp>
      <p:sp>
        <p:nvSpPr>
          <p:cNvPr id="135" name="Google Shape;135;p22"/>
          <p:cNvSpPr/>
          <p:nvPr/>
        </p:nvSpPr>
        <p:spPr>
          <a:xfrm>
            <a:off x="4971675" y="3221525"/>
            <a:ext cx="537000" cy="514200"/>
          </a:xfrm>
          <a:prstGeom prst="mathPlus">
            <a:avLst>
              <a:gd fmla="val 2352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4971675" y="1755125"/>
            <a:ext cx="537000" cy="591600"/>
          </a:xfrm>
          <a:prstGeom prst="mathMinus">
            <a:avLst>
              <a:gd fmla="val 2352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4971675" y="1163525"/>
            <a:ext cx="537000" cy="591600"/>
          </a:xfrm>
          <a:prstGeom prst="mathMinus">
            <a:avLst>
              <a:gd fmla="val 2352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4929375" y="4275525"/>
            <a:ext cx="760500" cy="591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nvSpPr>
        <p:spPr>
          <a:xfrm>
            <a:off x="4859925" y="2505512"/>
            <a:ext cx="760500" cy="46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sz="1800">
                <a:solidFill>
                  <a:srgbClr val="FFFFFF"/>
                </a:solidFill>
                <a:latin typeface="Lato"/>
                <a:ea typeface="Lato"/>
                <a:cs typeface="Lato"/>
                <a:sym typeface="Lato"/>
              </a:rPr>
              <a:t>n.v.t.</a:t>
            </a:r>
            <a:endParaRPr b="1" sz="1800">
              <a:solidFill>
                <a:srgbClr val="FFFFFF"/>
              </a:solidFill>
              <a:latin typeface="Lato"/>
              <a:ea typeface="Lato"/>
              <a:cs typeface="Lato"/>
              <a:sym typeface="Lato"/>
            </a:endParaRPr>
          </a:p>
        </p:txBody>
      </p:sp>
      <p:sp>
        <p:nvSpPr>
          <p:cNvPr id="140" name="Google Shape;140;p22"/>
          <p:cNvSpPr/>
          <p:nvPr/>
        </p:nvSpPr>
        <p:spPr>
          <a:xfrm>
            <a:off x="5005575" y="3883350"/>
            <a:ext cx="537000" cy="514200"/>
          </a:xfrm>
          <a:prstGeom prst="mathPlus">
            <a:avLst>
              <a:gd fmla="val 2352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p:nvPr/>
        </p:nvSpPr>
        <p:spPr>
          <a:xfrm>
            <a:off x="371775" y="1988900"/>
            <a:ext cx="2629500" cy="1665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nl" sz="3600">
                <a:solidFill>
                  <a:srgbClr val="FFFFFF"/>
                </a:solidFill>
                <a:latin typeface="Raleway"/>
                <a:ea typeface="Raleway"/>
                <a:cs typeface="Raleway"/>
                <a:sym typeface="Raleway"/>
              </a:rPr>
              <a:t>  </a:t>
            </a:r>
            <a:r>
              <a:rPr b="1" lang="nl" sz="3600">
                <a:solidFill>
                  <a:srgbClr val="FFFFFF"/>
                </a:solidFill>
                <a:latin typeface="Raleway"/>
                <a:ea typeface="Raleway"/>
                <a:cs typeface="Raleway"/>
                <a:sym typeface="Raleway"/>
              </a:rPr>
              <a:t>Proxy</a:t>
            </a:r>
            <a:endParaRPr b="1" sz="3600">
              <a:solidFill>
                <a:srgbClr val="FFFFFF"/>
              </a:solidFill>
              <a:latin typeface="Raleway"/>
              <a:ea typeface="Raleway"/>
              <a:cs typeface="Raleway"/>
              <a:sym typeface="Raleway"/>
            </a:endParaRPr>
          </a:p>
        </p:txBody>
      </p:sp>
      <p:sp>
        <p:nvSpPr>
          <p:cNvPr id="146" name="Google Shape;146;p23"/>
          <p:cNvSpPr/>
          <p:nvPr/>
        </p:nvSpPr>
        <p:spPr>
          <a:xfrm>
            <a:off x="6317500" y="1519850"/>
            <a:ext cx="2410200" cy="141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nl" sz="2400">
                <a:solidFill>
                  <a:srgbClr val="FFFFFF"/>
                </a:solidFill>
                <a:latin typeface="Raleway"/>
                <a:ea typeface="Raleway"/>
                <a:cs typeface="Raleway"/>
                <a:sym typeface="Raleway"/>
              </a:rPr>
              <a:t>Decorator</a:t>
            </a:r>
            <a:endParaRPr sz="2400"/>
          </a:p>
        </p:txBody>
      </p:sp>
      <p:sp>
        <p:nvSpPr>
          <p:cNvPr id="147" name="Google Shape;147;p23"/>
          <p:cNvSpPr/>
          <p:nvPr/>
        </p:nvSpPr>
        <p:spPr>
          <a:xfrm>
            <a:off x="4889825" y="3137625"/>
            <a:ext cx="2410200" cy="141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nl" sz="2400">
                <a:solidFill>
                  <a:srgbClr val="FFFFFF"/>
                </a:solidFill>
                <a:latin typeface="Raleway"/>
                <a:ea typeface="Raleway"/>
                <a:cs typeface="Raleway"/>
                <a:sym typeface="Raleway"/>
              </a:rPr>
              <a:t>    Facade</a:t>
            </a:r>
            <a:endParaRPr sz="2400"/>
          </a:p>
        </p:txBody>
      </p:sp>
      <p:sp>
        <p:nvSpPr>
          <p:cNvPr id="148" name="Google Shape;148;p23"/>
          <p:cNvSpPr txBox="1"/>
          <p:nvPr/>
        </p:nvSpPr>
        <p:spPr>
          <a:xfrm>
            <a:off x="3503550" y="2409400"/>
            <a:ext cx="10686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nl" sz="3600">
                <a:solidFill>
                  <a:srgbClr val="FFFFFF"/>
                </a:solidFill>
                <a:latin typeface="Raleway"/>
                <a:ea typeface="Raleway"/>
                <a:cs typeface="Raleway"/>
                <a:sym typeface="Raleway"/>
              </a:rPr>
              <a:t> VS.</a:t>
            </a:r>
            <a:endParaRPr>
              <a:latin typeface="Lato"/>
              <a:ea typeface="Lato"/>
              <a:cs typeface="Lato"/>
              <a:sym typeface="Lato"/>
            </a:endParaRPr>
          </a:p>
        </p:txBody>
      </p:sp>
      <p:sp>
        <p:nvSpPr>
          <p:cNvPr id="149" name="Google Shape;149;p23"/>
          <p:cNvSpPr/>
          <p:nvPr/>
        </p:nvSpPr>
        <p:spPr>
          <a:xfrm>
            <a:off x="4152950" y="362825"/>
            <a:ext cx="2410200" cy="141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nl" sz="2400">
                <a:solidFill>
                  <a:srgbClr val="FFFFFF"/>
                </a:solidFill>
                <a:latin typeface="Raleway"/>
                <a:ea typeface="Raleway"/>
                <a:cs typeface="Raleway"/>
                <a:sym typeface="Raleway"/>
              </a:rPr>
              <a:t>  Adapter</a:t>
            </a:r>
            <a:endParaRPr b="1" sz="2400">
              <a:solidFill>
                <a:srgbClr val="FFFFFF"/>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nl"/>
              <a:t>Vragen?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83100" y="712150"/>
            <a:ext cx="88221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Wat is</a:t>
            </a:r>
            <a:r>
              <a:rPr lang="nl">
                <a:solidFill>
                  <a:schemeClr val="accent5"/>
                </a:solidFill>
              </a:rPr>
              <a:t> </a:t>
            </a:r>
            <a:r>
              <a:rPr lang="nl"/>
              <a:t>de definitie</a:t>
            </a:r>
            <a:r>
              <a:rPr lang="nl">
                <a:solidFill>
                  <a:schemeClr val="accent5"/>
                </a:solidFill>
              </a:rPr>
              <a:t> van een proxy ook alweer?</a:t>
            </a:r>
            <a:endParaRPr>
              <a:solidFill>
                <a:schemeClr val="accent5"/>
              </a:solidFill>
            </a:endParaRPr>
          </a:p>
        </p:txBody>
      </p:sp>
      <p:pic>
        <p:nvPicPr>
          <p:cNvPr id="79" name="Google Shape;79;p14"/>
          <p:cNvPicPr preferRelativeResize="0"/>
          <p:nvPr/>
        </p:nvPicPr>
        <p:blipFill>
          <a:blip r:embed="rId3">
            <a:alphaModFix/>
          </a:blip>
          <a:stretch>
            <a:fillRect/>
          </a:stretch>
        </p:blipFill>
        <p:spPr>
          <a:xfrm>
            <a:off x="4857725" y="2629125"/>
            <a:ext cx="3837025" cy="191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712150"/>
            <a:ext cx="6501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nl" sz="3600">
                <a:solidFill>
                  <a:schemeClr val="dk1"/>
                </a:solidFill>
              </a:rPr>
              <a:t>Verschillende varianten</a:t>
            </a:r>
            <a:endParaRPr sz="2400"/>
          </a:p>
        </p:txBody>
      </p:sp>
      <p:sp>
        <p:nvSpPr>
          <p:cNvPr id="85" name="Google Shape;85;p15"/>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Lato"/>
              <a:buChar char="●"/>
            </a:pPr>
            <a:r>
              <a:rPr b="0" lang="nl" sz="2200">
                <a:latin typeface="Lato"/>
                <a:ea typeface="Lato"/>
                <a:cs typeface="Lato"/>
                <a:sym typeface="Lato"/>
              </a:rPr>
              <a:t>Remote Proxy</a:t>
            </a:r>
            <a:endParaRPr b="0" sz="2200">
              <a:latin typeface="Lato"/>
              <a:ea typeface="Lato"/>
              <a:cs typeface="Lato"/>
              <a:sym typeface="Lato"/>
            </a:endParaRPr>
          </a:p>
          <a:p>
            <a:pPr indent="-368300" lvl="0" marL="457200" rtl="0" algn="l">
              <a:lnSpc>
                <a:spcPct val="115000"/>
              </a:lnSpc>
              <a:spcBef>
                <a:spcPts val="0"/>
              </a:spcBef>
              <a:spcAft>
                <a:spcPts val="0"/>
              </a:spcAft>
              <a:buSzPts val="2200"/>
              <a:buFont typeface="Lato"/>
              <a:buChar char="●"/>
            </a:pPr>
            <a:r>
              <a:rPr b="0" lang="nl" sz="2200">
                <a:latin typeface="Lato"/>
                <a:ea typeface="Lato"/>
                <a:cs typeface="Lato"/>
                <a:sym typeface="Lato"/>
              </a:rPr>
              <a:t>Virtual Proxy</a:t>
            </a:r>
            <a:endParaRPr b="0" sz="2200">
              <a:latin typeface="Lato"/>
              <a:ea typeface="Lato"/>
              <a:cs typeface="Lato"/>
              <a:sym typeface="Lato"/>
            </a:endParaRPr>
          </a:p>
          <a:p>
            <a:pPr indent="-368300" lvl="0" marL="457200" rtl="0" algn="l">
              <a:lnSpc>
                <a:spcPct val="115000"/>
              </a:lnSpc>
              <a:spcBef>
                <a:spcPts val="0"/>
              </a:spcBef>
              <a:spcAft>
                <a:spcPts val="0"/>
              </a:spcAft>
              <a:buSzPts val="2200"/>
              <a:buFont typeface="Lato"/>
              <a:buChar char="●"/>
            </a:pPr>
            <a:r>
              <a:rPr b="0" lang="nl" sz="2200">
                <a:latin typeface="Lato"/>
                <a:ea typeface="Lato"/>
                <a:cs typeface="Lato"/>
                <a:sym typeface="Lato"/>
              </a:rPr>
              <a:t>Protection Proxy</a:t>
            </a:r>
            <a:endParaRPr b="0" sz="22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b="0" lang="nl" sz="1700">
                <a:latin typeface="Lato"/>
                <a:ea typeface="Lato"/>
                <a:cs typeface="Lato"/>
                <a:sym typeface="Lato"/>
              </a:rPr>
              <a:t>Firewall Proxy</a:t>
            </a:r>
            <a:endParaRPr b="0" sz="17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nl" sz="1500">
                <a:latin typeface="Lato"/>
                <a:ea typeface="Lato"/>
                <a:cs typeface="Lato"/>
                <a:sym typeface="Lato"/>
              </a:rPr>
              <a:t>Smart reference Proxy</a:t>
            </a:r>
            <a:endParaRPr b="0" sz="15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b="0" lang="nl" sz="1300">
                <a:latin typeface="Lato"/>
                <a:ea typeface="Lato"/>
                <a:cs typeface="Lato"/>
                <a:sym typeface="Lato"/>
              </a:rPr>
              <a:t>Caching proxy</a:t>
            </a:r>
            <a:endParaRPr b="0" sz="13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b="0" lang="nl" sz="1100">
                <a:latin typeface="Lato"/>
                <a:ea typeface="Lato"/>
                <a:cs typeface="Lato"/>
                <a:sym typeface="Lato"/>
              </a:rPr>
              <a:t>Synchronization Proxy</a:t>
            </a:r>
            <a:endParaRPr b="0" sz="1100">
              <a:latin typeface="Lato"/>
              <a:ea typeface="Lato"/>
              <a:cs typeface="Lato"/>
              <a:sym typeface="Lato"/>
            </a:endParaRPr>
          </a:p>
          <a:p>
            <a:pPr indent="-285750" lvl="0" marL="457200" rtl="0" algn="l">
              <a:lnSpc>
                <a:spcPct val="115000"/>
              </a:lnSpc>
              <a:spcBef>
                <a:spcPts val="0"/>
              </a:spcBef>
              <a:spcAft>
                <a:spcPts val="0"/>
              </a:spcAft>
              <a:buSzPts val="900"/>
              <a:buFont typeface="Lato"/>
              <a:buChar char="●"/>
            </a:pPr>
            <a:r>
              <a:rPr b="0" lang="nl" sz="900">
                <a:latin typeface="Lato"/>
                <a:ea typeface="Lato"/>
                <a:cs typeface="Lato"/>
                <a:sym typeface="Lato"/>
              </a:rPr>
              <a:t>Complexity hiding proxy</a:t>
            </a:r>
            <a:endParaRPr b="0" sz="900">
              <a:latin typeface="Lato"/>
              <a:ea typeface="Lato"/>
              <a:cs typeface="Lato"/>
              <a:sym typeface="Lato"/>
            </a:endParaRPr>
          </a:p>
          <a:p>
            <a:pPr indent="-279400" lvl="0" marL="457200" rtl="0" algn="l">
              <a:lnSpc>
                <a:spcPct val="115000"/>
              </a:lnSpc>
              <a:spcBef>
                <a:spcPts val="0"/>
              </a:spcBef>
              <a:spcAft>
                <a:spcPts val="0"/>
              </a:spcAft>
              <a:buSzPts val="800"/>
              <a:buFont typeface="Lato"/>
              <a:buChar char="●"/>
            </a:pPr>
            <a:r>
              <a:rPr b="0" lang="nl" sz="800">
                <a:latin typeface="Lato"/>
                <a:ea typeface="Lato"/>
                <a:cs typeface="Lato"/>
                <a:sym typeface="Lato"/>
              </a:rPr>
              <a:t>Copy-on-write proxy</a:t>
            </a:r>
            <a:endParaRPr b="0" sz="800">
              <a:latin typeface="Lato"/>
              <a:ea typeface="Lato"/>
              <a:cs typeface="Lato"/>
              <a:sym typeface="Lato"/>
            </a:endParaRPr>
          </a:p>
          <a:p>
            <a:pPr indent="-279400" lvl="0" marL="457200" rtl="0" algn="l">
              <a:lnSpc>
                <a:spcPct val="115000"/>
              </a:lnSpc>
              <a:spcBef>
                <a:spcPts val="0"/>
              </a:spcBef>
              <a:spcAft>
                <a:spcPts val="0"/>
              </a:spcAft>
              <a:buSzPts val="800"/>
              <a:buFont typeface="Lato"/>
              <a:buChar char="●"/>
            </a:pPr>
            <a:r>
              <a:rPr b="0" lang="nl" sz="800">
                <a:latin typeface="Lato"/>
                <a:ea typeface="Lato"/>
                <a:cs typeface="Lato"/>
                <a:sym typeface="Lato"/>
              </a:rPr>
              <a:t>...</a:t>
            </a:r>
            <a:endParaRPr b="0" sz="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9" name="Shape 89"/>
        <p:cNvGrpSpPr/>
        <p:nvPr/>
      </p:nvGrpSpPr>
      <p:grpSpPr>
        <a:xfrm>
          <a:off x="0" y="0"/>
          <a:ext cx="0" cy="0"/>
          <a:chOff x="0" y="0"/>
          <a:chExt cx="0" cy="0"/>
        </a:xfrm>
      </p:grpSpPr>
      <p:pic>
        <p:nvPicPr>
          <p:cNvPr id="90" name="Google Shape;90;p16"/>
          <p:cNvPicPr preferRelativeResize="0"/>
          <p:nvPr/>
        </p:nvPicPr>
        <p:blipFill>
          <a:blip r:embed="rId3">
            <a:alphaModFix/>
          </a:blip>
          <a:stretch>
            <a:fillRect/>
          </a:stretch>
        </p:blipFill>
        <p:spPr>
          <a:xfrm>
            <a:off x="1697688" y="1368100"/>
            <a:ext cx="5916374" cy="3301850"/>
          </a:xfrm>
          <a:prstGeom prst="rect">
            <a:avLst/>
          </a:prstGeom>
          <a:noFill/>
          <a:ln>
            <a:noFill/>
          </a:ln>
        </p:spPr>
      </p:pic>
      <p:sp>
        <p:nvSpPr>
          <p:cNvPr id="91" name="Google Shape;91;p16"/>
          <p:cNvSpPr txBox="1"/>
          <p:nvPr/>
        </p:nvSpPr>
        <p:spPr>
          <a:xfrm>
            <a:off x="209675" y="279550"/>
            <a:ext cx="7033200" cy="9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nl" sz="4800">
                <a:solidFill>
                  <a:schemeClr val="lt1"/>
                </a:solidFill>
                <a:latin typeface="Raleway"/>
                <a:ea typeface="Raleway"/>
                <a:cs typeface="Raleway"/>
                <a:sym typeface="Raleway"/>
              </a:rPr>
              <a:t>Klassendiagram</a:t>
            </a:r>
            <a:endParaRPr b="1" sz="4800">
              <a:solidFill>
                <a:schemeClr val="lt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Casus</a:t>
            </a:r>
            <a:endParaRPr/>
          </a:p>
        </p:txBody>
      </p:sp>
      <p:sp>
        <p:nvSpPr>
          <p:cNvPr id="97" name="Google Shape;97;p17"/>
          <p:cNvSpPr txBox="1"/>
          <p:nvPr>
            <p:ph idx="1" type="body"/>
          </p:nvPr>
        </p:nvSpPr>
        <p:spPr>
          <a:xfrm>
            <a:off x="4231775" y="1211350"/>
            <a:ext cx="28407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We gaan een blog starten!</a:t>
            </a:r>
            <a:endParaRPr/>
          </a:p>
          <a:p>
            <a:pPr indent="0" lvl="0" marL="0" rtl="0" algn="l">
              <a:spcBef>
                <a:spcPts val="1600"/>
              </a:spcBef>
              <a:spcAft>
                <a:spcPts val="1600"/>
              </a:spcAft>
              <a:buNone/>
            </a:pPr>
            <a:r>
              <a:t/>
            </a:r>
            <a:endParaRPr/>
          </a:p>
        </p:txBody>
      </p:sp>
      <p:pic>
        <p:nvPicPr>
          <p:cNvPr descr="Afbeeldingsresultaat voor typing" id="98" name="Google Shape;98;p17"/>
          <p:cNvPicPr preferRelativeResize="0"/>
          <p:nvPr/>
        </p:nvPicPr>
        <p:blipFill>
          <a:blip r:embed="rId3">
            <a:alphaModFix/>
          </a:blip>
          <a:stretch>
            <a:fillRect/>
          </a:stretch>
        </p:blipFill>
        <p:spPr>
          <a:xfrm>
            <a:off x="896525" y="1221800"/>
            <a:ext cx="2061000" cy="2699900"/>
          </a:xfrm>
          <a:prstGeom prst="rect">
            <a:avLst/>
          </a:prstGeom>
          <a:noFill/>
          <a:ln>
            <a:noFill/>
          </a:ln>
        </p:spPr>
      </p:pic>
      <p:sp>
        <p:nvSpPr>
          <p:cNvPr id="99" name="Google Shape;99;p17"/>
          <p:cNvSpPr txBox="1"/>
          <p:nvPr/>
        </p:nvSpPr>
        <p:spPr>
          <a:xfrm>
            <a:off x="4029075" y="2057400"/>
            <a:ext cx="4596900" cy="63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nl">
                <a:latin typeface="Lato"/>
                <a:ea typeface="Lato"/>
                <a:cs typeface="Lato"/>
                <a:sym typeface="Lato"/>
              </a:rPr>
              <a:t>Posts toevoegen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nl">
                <a:latin typeface="Lato"/>
                <a:ea typeface="Lato"/>
                <a:cs typeface="Lato"/>
                <a:sym typeface="Lato"/>
              </a:rPr>
              <a:t>Posts lezen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00" name="Google Shape;100;p17"/>
          <p:cNvSpPr/>
          <p:nvPr/>
        </p:nvSpPr>
        <p:spPr>
          <a:xfrm>
            <a:off x="3492175" y="3435400"/>
            <a:ext cx="600000" cy="3537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nvSpPr>
        <p:spPr>
          <a:xfrm>
            <a:off x="4295200" y="3460000"/>
            <a:ext cx="39624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nl">
                <a:solidFill>
                  <a:schemeClr val="dk2"/>
                </a:solidFill>
                <a:latin typeface="Lato"/>
                <a:ea typeface="Lato"/>
                <a:cs typeface="Lato"/>
                <a:sym typeface="Lato"/>
              </a:rPr>
              <a:t>Protection Proxy + Lazy loading (virtual proxy)</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10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Effect filter="fade" transition="in">
                                      <p:cBhvr>
                                        <p:cTn dur="1000"/>
                                        <p:tgtEl>
                                          <p:spTgt spid="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5" name="Shape 105"/>
        <p:cNvGrpSpPr/>
        <p:nvPr/>
      </p:nvGrpSpPr>
      <p:grpSpPr>
        <a:xfrm>
          <a:off x="0" y="0"/>
          <a:ext cx="0" cy="0"/>
          <a:chOff x="0" y="0"/>
          <a:chExt cx="0" cy="0"/>
        </a:xfrm>
      </p:grpSpPr>
      <p:sp>
        <p:nvSpPr>
          <p:cNvPr id="106" name="Google Shape;106;p18"/>
          <p:cNvSpPr txBox="1"/>
          <p:nvPr/>
        </p:nvSpPr>
        <p:spPr>
          <a:xfrm>
            <a:off x="209675" y="279550"/>
            <a:ext cx="7033200" cy="9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nl" sz="4800">
                <a:solidFill>
                  <a:schemeClr val="dk1"/>
                </a:solidFill>
                <a:latin typeface="Raleway"/>
                <a:ea typeface="Raleway"/>
                <a:cs typeface="Raleway"/>
                <a:sym typeface="Raleway"/>
              </a:rPr>
              <a:t>Klassendiagram </a:t>
            </a:r>
            <a:r>
              <a:rPr b="1" lang="nl" sz="4800">
                <a:solidFill>
                  <a:srgbClr val="353535"/>
                </a:solidFill>
                <a:latin typeface="Raleway"/>
                <a:ea typeface="Raleway"/>
                <a:cs typeface="Raleway"/>
                <a:sym typeface="Raleway"/>
              </a:rPr>
              <a:t>implementatie</a:t>
            </a:r>
            <a:endParaRPr b="1" sz="4800">
              <a:solidFill>
                <a:srgbClr val="353535"/>
              </a:solidFill>
              <a:latin typeface="Raleway"/>
              <a:ea typeface="Raleway"/>
              <a:cs typeface="Raleway"/>
              <a:sym typeface="Raleway"/>
            </a:endParaRPr>
          </a:p>
          <a:p>
            <a:pPr indent="0" lvl="0" marL="0" rtl="0" algn="l">
              <a:spcBef>
                <a:spcPts val="1000"/>
              </a:spcBef>
              <a:spcAft>
                <a:spcPts val="1000"/>
              </a:spcAft>
              <a:buNone/>
            </a:pPr>
            <a:r>
              <a:t/>
            </a:r>
            <a:endParaRPr b="1" sz="4800">
              <a:solidFill>
                <a:schemeClr val="lt1"/>
              </a:solidFill>
              <a:latin typeface="Raleway"/>
              <a:ea typeface="Raleway"/>
              <a:cs typeface="Raleway"/>
              <a:sym typeface="Raleway"/>
            </a:endParaRPr>
          </a:p>
        </p:txBody>
      </p:sp>
      <p:pic>
        <p:nvPicPr>
          <p:cNvPr id="107" name="Google Shape;107;p18"/>
          <p:cNvPicPr preferRelativeResize="0"/>
          <p:nvPr/>
        </p:nvPicPr>
        <p:blipFill>
          <a:blip r:embed="rId3">
            <a:alphaModFix/>
          </a:blip>
          <a:stretch>
            <a:fillRect/>
          </a:stretch>
        </p:blipFill>
        <p:spPr>
          <a:xfrm>
            <a:off x="3393675" y="1816875"/>
            <a:ext cx="5343525" cy="306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nvSpPr>
        <p:spPr>
          <a:xfrm>
            <a:off x="213800" y="176050"/>
            <a:ext cx="7632300" cy="16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nl" sz="4800">
                <a:solidFill>
                  <a:schemeClr val="dk1"/>
                </a:solidFill>
                <a:latin typeface="Raleway"/>
                <a:ea typeface="Raleway"/>
                <a:cs typeface="Raleway"/>
                <a:sym typeface="Raleway"/>
              </a:rPr>
              <a:t>Sequentie</a:t>
            </a:r>
            <a:r>
              <a:rPr b="1" lang="nl" sz="4800">
                <a:solidFill>
                  <a:schemeClr val="dk1"/>
                </a:solidFill>
                <a:latin typeface="Raleway"/>
                <a:ea typeface="Raleway"/>
                <a:cs typeface="Raleway"/>
                <a:sym typeface="Raleway"/>
              </a:rPr>
              <a:t>diagram </a:t>
            </a:r>
            <a:r>
              <a:rPr b="1" lang="nl" sz="4800">
                <a:solidFill>
                  <a:srgbClr val="353535"/>
                </a:solidFill>
                <a:latin typeface="Raleway"/>
                <a:ea typeface="Raleway"/>
                <a:cs typeface="Raleway"/>
                <a:sym typeface="Raleway"/>
              </a:rPr>
              <a:t>implementatie</a:t>
            </a:r>
            <a:endParaRPr b="1" sz="4800">
              <a:solidFill>
                <a:srgbClr val="353535"/>
              </a:solidFill>
              <a:latin typeface="Raleway"/>
              <a:ea typeface="Raleway"/>
              <a:cs typeface="Raleway"/>
              <a:sym typeface="Raleway"/>
            </a:endParaRPr>
          </a:p>
          <a:p>
            <a:pPr indent="0" lvl="0" marL="0" rtl="0" algn="l">
              <a:spcBef>
                <a:spcPts val="1000"/>
              </a:spcBef>
              <a:spcAft>
                <a:spcPts val="1000"/>
              </a:spcAft>
              <a:buNone/>
            </a:pPr>
            <a:r>
              <a:t/>
            </a:r>
            <a:endParaRPr b="1" sz="4800">
              <a:solidFill>
                <a:schemeClr val="lt1"/>
              </a:solidFill>
              <a:latin typeface="Raleway"/>
              <a:ea typeface="Raleway"/>
              <a:cs typeface="Raleway"/>
              <a:sym typeface="Raleway"/>
            </a:endParaRPr>
          </a:p>
        </p:txBody>
      </p:sp>
      <p:pic>
        <p:nvPicPr>
          <p:cNvPr id="113" name="Google Shape;113;p19"/>
          <p:cNvPicPr preferRelativeResize="0"/>
          <p:nvPr/>
        </p:nvPicPr>
        <p:blipFill>
          <a:blip r:embed="rId3">
            <a:alphaModFix/>
          </a:blip>
          <a:stretch>
            <a:fillRect/>
          </a:stretch>
        </p:blipFill>
        <p:spPr>
          <a:xfrm>
            <a:off x="4127575" y="1780750"/>
            <a:ext cx="4694175" cy="323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nl"/>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Proxy tools</a:t>
            </a:r>
            <a:endParaRPr/>
          </a:p>
        </p:txBody>
      </p:sp>
      <p:sp>
        <p:nvSpPr>
          <p:cNvPr id="124" name="Google Shape;124;p21"/>
          <p:cNvSpPr/>
          <p:nvPr/>
        </p:nvSpPr>
        <p:spPr>
          <a:xfrm>
            <a:off x="371775" y="1988900"/>
            <a:ext cx="2629500" cy="224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3210432" y="1988900"/>
            <a:ext cx="2629500" cy="224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a:off x="6049089" y="1988900"/>
            <a:ext cx="2629500" cy="224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800"/>
              <a:t>Other</a:t>
            </a:r>
            <a:endParaRPr sz="1800"/>
          </a:p>
          <a:p>
            <a:pPr indent="-342900" lvl="0" marL="457200" rtl="0" algn="l">
              <a:spcBef>
                <a:spcPts val="1200"/>
              </a:spcBef>
              <a:spcAft>
                <a:spcPts val="0"/>
              </a:spcAft>
              <a:buSzPts val="1800"/>
              <a:buChar char="-"/>
            </a:pPr>
            <a:r>
              <a:rPr lang="nl" sz="1800"/>
              <a:t>Corba</a:t>
            </a:r>
            <a:endParaRPr sz="1800"/>
          </a:p>
          <a:p>
            <a:pPr indent="-342900" lvl="0" marL="457200" rtl="0" algn="l">
              <a:spcBef>
                <a:spcPts val="0"/>
              </a:spcBef>
              <a:spcAft>
                <a:spcPts val="0"/>
              </a:spcAft>
              <a:buSzPts val="1800"/>
              <a:buChar char="-"/>
            </a:pPr>
            <a:r>
              <a:rPr lang="nl" sz="1800"/>
              <a:t>Apache Thrift</a:t>
            </a:r>
            <a:endParaRPr sz="1800"/>
          </a:p>
          <a:p>
            <a:pPr indent="-342900" lvl="0" marL="457200" rtl="0" algn="l">
              <a:spcBef>
                <a:spcPts val="0"/>
              </a:spcBef>
              <a:spcAft>
                <a:spcPts val="0"/>
              </a:spcAft>
              <a:buSzPts val="1800"/>
              <a:buChar char="-"/>
            </a:pPr>
            <a:r>
              <a:rPr lang="nl" sz="1800"/>
              <a:t>etc.</a:t>
            </a:r>
            <a:endParaRPr sz="1800"/>
          </a:p>
        </p:txBody>
      </p:sp>
      <p:sp>
        <p:nvSpPr>
          <p:cNvPr id="128" name="Google Shape;128;p21"/>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800"/>
              <a:t>Java</a:t>
            </a:r>
            <a:endParaRPr sz="1800"/>
          </a:p>
          <a:p>
            <a:pPr indent="-342900" lvl="0" marL="457200" rtl="0" algn="l">
              <a:spcBef>
                <a:spcPts val="1200"/>
              </a:spcBef>
              <a:spcAft>
                <a:spcPts val="0"/>
              </a:spcAft>
              <a:buSzPts val="1800"/>
              <a:buChar char="-"/>
            </a:pPr>
            <a:r>
              <a:rPr lang="nl" sz="1800"/>
              <a:t>RMI (Remote Method Invocation)</a:t>
            </a:r>
            <a:endParaRPr sz="1800"/>
          </a:p>
          <a:p>
            <a:pPr indent="-342900" lvl="0" marL="457200" rtl="0" algn="l">
              <a:spcBef>
                <a:spcPts val="0"/>
              </a:spcBef>
              <a:spcAft>
                <a:spcPts val="0"/>
              </a:spcAft>
              <a:buSzPts val="1800"/>
              <a:buChar char="-"/>
            </a:pPr>
            <a:r>
              <a:rPr lang="nl" sz="1800"/>
              <a:t>Java.lang.reflect package</a:t>
            </a:r>
            <a:endParaRPr sz="1800"/>
          </a:p>
        </p:txBody>
      </p:sp>
      <p:sp>
        <p:nvSpPr>
          <p:cNvPr id="129" name="Google Shape;129;p21"/>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800"/>
              <a:t>C#</a:t>
            </a:r>
            <a:endParaRPr sz="1800"/>
          </a:p>
          <a:p>
            <a:pPr indent="-342900" lvl="0" marL="457200" rtl="0" algn="l">
              <a:spcBef>
                <a:spcPts val="1200"/>
              </a:spcBef>
              <a:spcAft>
                <a:spcPts val="0"/>
              </a:spcAft>
              <a:buSzPts val="1800"/>
              <a:buChar char="-"/>
            </a:pPr>
            <a:r>
              <a:rPr lang="nl" sz="1800"/>
              <a:t>WCF (Windows Communication Foundation)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