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7" r:id="rId9"/>
    <p:sldId id="268" r:id="rId10"/>
    <p:sldId id="260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2" r:id="rId2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s Giraldo" initials="AG" lastIdx="1" clrIdx="0">
    <p:extLst>
      <p:ext uri="{19B8F6BF-5375-455C-9EA6-DF929625EA0E}">
        <p15:presenceInfo xmlns:p15="http://schemas.microsoft.com/office/powerpoint/2012/main" userId="0004820bbf909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Pamplona" userId="b85462fd4cd1b9d7" providerId="LiveId" clId="{34186A73-E400-4431-8E60-8F9C25AAA717}"/>
    <pc:docChg chg="custSel modSld">
      <pc:chgData name="Laura Pamplona" userId="b85462fd4cd1b9d7" providerId="LiveId" clId="{34186A73-E400-4431-8E60-8F9C25AAA717}" dt="2020-10-14T20:07:24.833" v="4" actId="1076"/>
      <pc:docMkLst>
        <pc:docMk/>
      </pc:docMkLst>
      <pc:sldChg chg="addSp delSp modSp mod">
        <pc:chgData name="Laura Pamplona" userId="b85462fd4cd1b9d7" providerId="LiveId" clId="{34186A73-E400-4431-8E60-8F9C25AAA717}" dt="2020-10-14T20:07:24.833" v="4" actId="1076"/>
        <pc:sldMkLst>
          <pc:docMk/>
          <pc:sldMk cId="1540564802" sldId="263"/>
        </pc:sldMkLst>
        <pc:picChg chg="add mod">
          <ac:chgData name="Laura Pamplona" userId="b85462fd4cd1b9d7" providerId="LiveId" clId="{34186A73-E400-4431-8E60-8F9C25AAA717}" dt="2020-10-14T20:07:24.833" v="4" actId="1076"/>
          <ac:picMkLst>
            <pc:docMk/>
            <pc:sldMk cId="1540564802" sldId="263"/>
            <ac:picMk id="3" creationId="{293F24DD-9971-4366-99F3-3A500900216C}"/>
          </ac:picMkLst>
        </pc:picChg>
        <pc:picChg chg="del">
          <ac:chgData name="Laura Pamplona" userId="b85462fd4cd1b9d7" providerId="LiveId" clId="{34186A73-E400-4431-8E60-8F9C25AAA717}" dt="2020-10-14T20:06:02.522" v="2" actId="478"/>
          <ac:picMkLst>
            <pc:docMk/>
            <pc:sldMk cId="1540564802" sldId="263"/>
            <ac:picMk id="10" creationId="{23E297C6-DBBC-4D81-AA8A-B0A76249F254}"/>
          </ac:picMkLst>
        </pc:picChg>
        <pc:picChg chg="del mod">
          <ac:chgData name="Laura Pamplona" userId="b85462fd4cd1b9d7" providerId="LiveId" clId="{34186A73-E400-4431-8E60-8F9C25AAA717}" dt="2020-10-14T20:06:00.958" v="1" actId="478"/>
          <ac:picMkLst>
            <pc:docMk/>
            <pc:sldMk cId="1540564802" sldId="263"/>
            <ac:picMk id="12" creationId="{826D0E0C-EA32-4602-A134-D05725C6CAF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ncuesta_usuariosdelaconstruccion%20%20(respuesta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ncuesta_usuariosdelaconstruccion%20%20(respuesta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ncuesta_usuariosdelaconstruccion%20%20(respuestas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ncuesta_usuariosdelaconstruccion%20%20(respuestas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ncuesta_usuariosdelaconstruccion%20%20(respuestas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ncuesta_sectorconstructiva%20(respuestas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ncuesta_sectorconstructiva%20(respuestas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ncuesta_sectorconstructiva%20(respuestas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ncuesta_sectorconstructiva%20(respuestas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¿Cuántos depósitos conoce cercanos a su hogar?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598643919510061"/>
          <c:y val="0.28425925925925927"/>
          <c:w val="0.85901356080489943"/>
          <c:h val="0.51099773986585006"/>
        </c:manualLayout>
      </c:layout>
      <c:bar3DChart>
        <c:barDir val="col"/>
        <c:grouping val="standard"/>
        <c:varyColors val="0"/>
        <c:ser>
          <c:idx val="0"/>
          <c:order val="0"/>
          <c:tx>
            <c:v>Depósitos Cercanos</c:v>
          </c:tx>
          <c:spPr>
            <a:gradFill>
              <a:gsLst>
                <a:gs pos="0">
                  <a:schemeClr val="accent1">
                    <a:lumMod val="50000"/>
                  </a:schemeClr>
                </a:gs>
                <a:gs pos="28000">
                  <a:schemeClr val="accent1">
                    <a:lumMod val="75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6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round/>
            </a:ln>
            <a:effectLst/>
            <a:sp3d contourW="9525">
              <a:contourClr>
                <a:schemeClr val="accent1"/>
              </a:contourClr>
            </a:sp3d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82-4D64-B8E5-33F3DB2AC7DB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82-4D64-B8E5-33F3DB2AC7DB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82-4D64-B8E5-33F3DB2AC7DB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82-4D64-B8E5-33F3DB2AC7DB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82-4D64-B8E5-33F3DB2AC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Graficos!$A$2:$A$6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Graficos!$B$2:$B$6</c:f>
              <c:numCache>
                <c:formatCode>0.0%</c:formatCode>
                <c:ptCount val="5"/>
                <c:pt idx="0">
                  <c:v>0.1</c:v>
                </c:pt>
                <c:pt idx="1">
                  <c:v>0.33333333333333331</c:v>
                </c:pt>
                <c:pt idx="2">
                  <c:v>0.25</c:v>
                </c:pt>
                <c:pt idx="3">
                  <c:v>0.15</c:v>
                </c:pt>
                <c:pt idx="4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82-4D64-B8E5-33F3DB2AC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53312488"/>
        <c:axId val="553313144"/>
        <c:axId val="554986176"/>
      </c:bar3DChart>
      <c:catAx>
        <c:axId val="55331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53313144"/>
        <c:crosses val="autoZero"/>
        <c:auto val="1"/>
        <c:lblAlgn val="ctr"/>
        <c:lblOffset val="100"/>
        <c:noMultiLvlLbl val="0"/>
      </c:catAx>
      <c:valAx>
        <c:axId val="55331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53312488"/>
        <c:crosses val="autoZero"/>
        <c:crossBetween val="between"/>
      </c:valAx>
      <c:serAx>
        <c:axId val="554986176"/>
        <c:scaling>
          <c:orientation val="minMax"/>
        </c:scaling>
        <c:delete val="1"/>
        <c:axPos val="b"/>
        <c:majorTickMark val="none"/>
        <c:minorTickMark val="none"/>
        <c:tickLblPos val="nextTo"/>
        <c:crossAx val="553313144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¿Cuántas ferreterías conoce cercanas a su hogar?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v>Ferreterias cercanas</c:v>
          </c:tx>
          <c:spPr>
            <a:gradFill>
              <a:gsLst>
                <a:gs pos="93000">
                  <a:schemeClr val="accent2">
                    <a:lumMod val="40000"/>
                    <a:lumOff val="60000"/>
                  </a:schemeClr>
                </a:gs>
                <a:gs pos="67000">
                  <a:schemeClr val="accent2">
                    <a:lumMod val="40000"/>
                    <a:lumOff val="60000"/>
                  </a:schemeClr>
                </a:gs>
                <a:gs pos="3900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Graficos!$A$23:$A$27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</c:numCache>
            </c:numRef>
          </c:cat>
          <c:val>
            <c:numRef>
              <c:f>Graficos!$B$23:$B$27</c:f>
              <c:numCache>
                <c:formatCode>0.0%</c:formatCode>
                <c:ptCount val="5"/>
                <c:pt idx="0">
                  <c:v>0.17647058823529413</c:v>
                </c:pt>
                <c:pt idx="1">
                  <c:v>0.15686274509803921</c:v>
                </c:pt>
                <c:pt idx="2">
                  <c:v>0.47058823529411764</c:v>
                </c:pt>
                <c:pt idx="3">
                  <c:v>7.8431372549019607E-2</c:v>
                </c:pt>
                <c:pt idx="4">
                  <c:v>0.11764705882352941</c:v>
                </c:pt>
              </c:numCache>
            </c:numRef>
          </c:val>
          <c:shape val="pyramid"/>
          <c:extLst>
            <c:ext xmlns:c16="http://schemas.microsoft.com/office/drawing/2014/chart" uri="{C3380CC4-5D6E-409C-BE32-E72D297353CC}">
              <c16:uniqueId val="{00000000-BB41-4183-93AA-9162C0469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58974864"/>
        <c:axId val="558973880"/>
        <c:axId val="95690408"/>
      </c:bar3DChart>
      <c:catAx>
        <c:axId val="55897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58973880"/>
        <c:crosses val="autoZero"/>
        <c:auto val="1"/>
        <c:lblAlgn val="ctr"/>
        <c:lblOffset val="100"/>
        <c:noMultiLvlLbl val="0"/>
      </c:catAx>
      <c:valAx>
        <c:axId val="558973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58974864"/>
        <c:crosses val="autoZero"/>
        <c:crossBetween val="between"/>
      </c:valAx>
      <c:serAx>
        <c:axId val="95690408"/>
        <c:scaling>
          <c:orientation val="minMax"/>
        </c:scaling>
        <c:delete val="1"/>
        <c:axPos val="b"/>
        <c:majorTickMark val="none"/>
        <c:minorTickMark val="none"/>
        <c:tickLblPos val="nextTo"/>
        <c:crossAx val="55897388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¿Qué tan fácil a encontrado los materiales cuando los necesita?</a:t>
            </a:r>
          </a:p>
        </c:rich>
      </c:tx>
      <c:layout>
        <c:manualLayout>
          <c:xMode val="edge"/>
          <c:yMode val="edge"/>
          <c:x val="0.1068123359580052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spPr>
            <a:gradFill>
              <a:gsLst>
                <a:gs pos="23000">
                  <a:schemeClr val="accent6">
                    <a:lumMod val="50000"/>
                  </a:schemeClr>
                </a:gs>
                <a:gs pos="50000">
                  <a:schemeClr val="accent6">
                    <a:lumMod val="75000"/>
                  </a:schemeClr>
                </a:gs>
                <a:gs pos="75000">
                  <a:schemeClr val="accent6">
                    <a:lumMod val="40000"/>
                    <a:lumOff val="60000"/>
                  </a:schemeClr>
                </a:gs>
                <a:gs pos="9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2"/>
              <c:layout>
                <c:manualLayout>
                  <c:x val="5.5555555555555558E-3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D61-4579-A15E-7A67419E25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Graficos!$A$42:$A$44</c:f>
              <c:strCache>
                <c:ptCount val="3"/>
                <c:pt idx="0">
                  <c:v>Muy difícil</c:v>
                </c:pt>
                <c:pt idx="1">
                  <c:v>Muy fácil</c:v>
                </c:pt>
                <c:pt idx="2">
                  <c:v>Poco fácil</c:v>
                </c:pt>
              </c:strCache>
            </c:strRef>
          </c:cat>
          <c:val>
            <c:numRef>
              <c:f>Graficos!$B$42:$B$44</c:f>
              <c:numCache>
                <c:formatCode>0.0%</c:formatCode>
                <c:ptCount val="3"/>
                <c:pt idx="0">
                  <c:v>4.3478260869565216E-2</c:v>
                </c:pt>
                <c:pt idx="1">
                  <c:v>0.39130434782608697</c:v>
                </c:pt>
                <c:pt idx="2">
                  <c:v>0.56521739130434778</c:v>
                </c:pt>
              </c:numCache>
            </c:numRef>
          </c:val>
          <c:shape val="pyramidToMax"/>
          <c:extLst>
            <c:ext xmlns:c16="http://schemas.microsoft.com/office/drawing/2014/chart" uri="{C3380CC4-5D6E-409C-BE32-E72D297353CC}">
              <c16:uniqueId val="{00000001-1D61-4579-A15E-7A67419E2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85126176"/>
        <c:axId val="585129784"/>
        <c:axId val="549009472"/>
      </c:bar3DChart>
      <c:catAx>
        <c:axId val="58512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85129784"/>
        <c:crosses val="autoZero"/>
        <c:auto val="1"/>
        <c:lblAlgn val="ctr"/>
        <c:lblOffset val="100"/>
        <c:noMultiLvlLbl val="0"/>
      </c:catAx>
      <c:valAx>
        <c:axId val="58512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85126176"/>
        <c:crosses val="autoZero"/>
        <c:crossBetween val="between"/>
      </c:valAx>
      <c:serAx>
        <c:axId val="549009472"/>
        <c:scaling>
          <c:orientation val="minMax"/>
        </c:scaling>
        <c:delete val="1"/>
        <c:axPos val="b"/>
        <c:majorTickMark val="none"/>
        <c:minorTickMark val="none"/>
        <c:tickLblPos val="nextTo"/>
        <c:crossAx val="58512978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¿crees que es importante encontrar depósitos y ferreterías en un mismo sitio?</a:t>
            </a:r>
          </a:p>
        </c:rich>
      </c:tx>
      <c:layout>
        <c:manualLayout>
          <c:xMode val="edge"/>
          <c:yMode val="edge"/>
          <c:x val="0.12381686757447719"/>
          <c:y val="3.0297668630183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spPr>
            <a:gradFill>
              <a:gsLst>
                <a:gs pos="0">
                  <a:schemeClr val="accent3">
                    <a:lumMod val="50000"/>
                  </a:schemeClr>
                </a:gs>
                <a:gs pos="41000">
                  <a:schemeClr val="accent3">
                    <a:lumMod val="75000"/>
                  </a:schemeClr>
                </a:gs>
                <a:gs pos="83000">
                  <a:schemeClr val="accent3">
                    <a:lumMod val="60000"/>
                    <a:lumOff val="40000"/>
                  </a:schemeClr>
                </a:gs>
                <a:gs pos="6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accent3"/>
              </a:solidFill>
              <a:round/>
            </a:ln>
            <a:effectLst>
              <a:outerShdw blurRad="50800" dist="50800" dir="5400000" algn="ctr" rotWithShape="0">
                <a:srgbClr val="000000"/>
              </a:outerShdw>
            </a:effectLst>
            <a:sp3d contourW="9525"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Graficos!$A$63:$A$64</c:f>
              <c:strCache>
                <c:ptCount val="2"/>
                <c:pt idx="0">
                  <c:v>Muy importante</c:v>
                </c:pt>
                <c:pt idx="1">
                  <c:v>Poco importante</c:v>
                </c:pt>
              </c:strCache>
            </c:strRef>
          </c:cat>
          <c:val>
            <c:numRef>
              <c:f>Graficos!$B$63:$B$64</c:f>
              <c:numCache>
                <c:formatCode>0.0%</c:formatCode>
                <c:ptCount val="2"/>
                <c:pt idx="0">
                  <c:v>0.95652173913043481</c:v>
                </c:pt>
                <c:pt idx="1">
                  <c:v>4.3478260869565216E-2</c:v>
                </c:pt>
              </c:numCache>
            </c:numRef>
          </c:val>
          <c:shape val="pyramidToMax"/>
          <c:extLst>
            <c:ext xmlns:c16="http://schemas.microsoft.com/office/drawing/2014/chart" uri="{C3380CC4-5D6E-409C-BE32-E72D297353CC}">
              <c16:uniqueId val="{00000000-D5B1-4497-9488-14F1CCA2A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626761528"/>
        <c:axId val="626761856"/>
        <c:axId val="487395320"/>
      </c:bar3DChart>
      <c:catAx>
        <c:axId val="62676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26761856"/>
        <c:crosses val="autoZero"/>
        <c:auto val="1"/>
        <c:lblAlgn val="ctr"/>
        <c:lblOffset val="100"/>
        <c:noMultiLvlLbl val="0"/>
      </c:catAx>
      <c:valAx>
        <c:axId val="62676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26761528"/>
        <c:crosses val="autoZero"/>
        <c:crossBetween val="between"/>
      </c:valAx>
      <c:serAx>
        <c:axId val="487395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2676185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 ¿Prefiere usted un sitio web o una aplicación móvil?</a:t>
            </a:r>
          </a:p>
        </c:rich>
      </c:tx>
      <c:layout>
        <c:manualLayout>
          <c:xMode val="edge"/>
          <c:yMode val="edge"/>
          <c:x val="0.19238188976377954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spPr>
            <a:gradFill>
              <a:gsLst>
                <a:gs pos="23000">
                  <a:schemeClr val="accent4">
                    <a:lumMod val="50000"/>
                  </a:schemeClr>
                </a:gs>
                <a:gs pos="38000">
                  <a:schemeClr val="accent4">
                    <a:lumMod val="75000"/>
                  </a:schemeClr>
                </a:gs>
                <a:gs pos="75000">
                  <a:schemeClr val="accent4">
                    <a:lumMod val="60000"/>
                    <a:lumOff val="40000"/>
                  </a:schemeClr>
                </a:gs>
                <a:gs pos="94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Graficos!$A$84:$A$86</c:f>
              <c:strCache>
                <c:ptCount val="3"/>
                <c:pt idx="0">
                  <c:v>Ambas opciones</c:v>
                </c:pt>
                <c:pt idx="1">
                  <c:v>Aplicación móvil</c:v>
                </c:pt>
                <c:pt idx="2">
                  <c:v>Sitio web</c:v>
                </c:pt>
              </c:strCache>
            </c:strRef>
          </c:cat>
          <c:val>
            <c:numRef>
              <c:f>Graficos!$B$84:$B$86</c:f>
              <c:numCache>
                <c:formatCode>0.0%</c:formatCode>
                <c:ptCount val="3"/>
                <c:pt idx="0">
                  <c:v>8.6956521739130432E-2</c:v>
                </c:pt>
                <c:pt idx="1">
                  <c:v>0.30434782608695654</c:v>
                </c:pt>
                <c:pt idx="2">
                  <c:v>0.60869565217391308</c:v>
                </c:pt>
              </c:numCache>
            </c:numRef>
          </c:val>
          <c:shape val="coneToMax"/>
          <c:extLst>
            <c:ext xmlns:c16="http://schemas.microsoft.com/office/drawing/2014/chart" uri="{C3380CC4-5D6E-409C-BE32-E72D297353CC}">
              <c16:uniqueId val="{00000000-4193-4A35-92F5-FE817119F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39050600"/>
        <c:axId val="339052896"/>
        <c:axId val="626550928"/>
      </c:bar3DChart>
      <c:catAx>
        <c:axId val="33905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9052896"/>
        <c:crosses val="autoZero"/>
        <c:auto val="1"/>
        <c:lblAlgn val="ctr"/>
        <c:lblOffset val="100"/>
        <c:noMultiLvlLbl val="0"/>
      </c:catAx>
      <c:valAx>
        <c:axId val="33905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9050600"/>
        <c:crosses val="autoZero"/>
        <c:crossBetween val="between"/>
      </c:valAx>
      <c:serAx>
        <c:axId val="626550928"/>
        <c:scaling>
          <c:orientation val="minMax"/>
        </c:scaling>
        <c:delete val="1"/>
        <c:axPos val="b"/>
        <c:majorTickMark val="none"/>
        <c:minorTickMark val="none"/>
        <c:tickLblPos val="nextTo"/>
        <c:crossAx val="33905289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s-CO">
                <a:solidFill>
                  <a:schemeClr val="bg1"/>
                </a:solidFill>
              </a:rPr>
              <a:t>Nombre de ferretería/deposito </a:t>
            </a:r>
          </a:p>
        </c:rich>
      </c:tx>
      <c:layout>
        <c:manualLayout>
          <c:xMode val="edge"/>
          <c:yMode val="edge"/>
          <c:x val="0.13213312191994675"/>
          <c:y val="6.0803349858387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Graficos!$B$1</c:f>
              <c:strCache>
                <c:ptCount val="1"/>
                <c:pt idx="0">
                  <c:v>Cuenta de 1). Nombre de ferretería/deposito 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Graficos!$A$2:$A$10</c:f>
              <c:strCache>
                <c:ptCount val="8"/>
                <c:pt idx="0">
                  <c:v>Cosntru jara sas</c:v>
                </c:pt>
                <c:pt idx="1">
                  <c:v>Deposito El Abuelo</c:v>
                </c:pt>
                <c:pt idx="2">
                  <c:v>Deposito popular 1</c:v>
                </c:pt>
                <c:pt idx="3">
                  <c:v>Depósitos felipe</c:v>
                </c:pt>
                <c:pt idx="4">
                  <c:v>FerreHogar</c:v>
                </c:pt>
                <c:pt idx="5">
                  <c:v>Ferretería laikar</c:v>
                </c:pt>
                <c:pt idx="6">
                  <c:v>Ferretería mifaes y mitaes</c:v>
                </c:pt>
                <c:pt idx="7">
                  <c:v>Ferretería Rios</c:v>
                </c:pt>
              </c:strCache>
              <c:extLst/>
            </c:strRef>
          </c:cat>
          <c:val>
            <c:numRef>
              <c:f>Graficos!$B$2:$B$10</c:f>
              <c:numCache>
                <c:formatCode>0%</c:formatCode>
                <c:ptCount val="8"/>
                <c:pt idx="0">
                  <c:v>0.1111111111111111</c:v>
                </c:pt>
                <c:pt idx="1">
                  <c:v>0.1111111111111111</c:v>
                </c:pt>
                <c:pt idx="2">
                  <c:v>0.1111111111111111</c:v>
                </c:pt>
                <c:pt idx="3">
                  <c:v>0.1111111111111111</c:v>
                </c:pt>
                <c:pt idx="4">
                  <c:v>0.1111111111111111</c:v>
                </c:pt>
                <c:pt idx="5">
                  <c:v>0.1111111111111111</c:v>
                </c:pt>
                <c:pt idx="6">
                  <c:v>0.1111111111111111</c:v>
                </c:pt>
                <c:pt idx="7">
                  <c:v>0.22222222222222221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565-4193-AFA2-6EC21C09B4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83161744"/>
        <c:axId val="483160104"/>
        <c:axId val="0"/>
      </c:bar3DChart>
      <c:catAx>
        <c:axId val="48316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83160104"/>
        <c:crosses val="autoZero"/>
        <c:auto val="1"/>
        <c:lblAlgn val="ctr"/>
        <c:lblOffset val="100"/>
        <c:noMultiLvlLbl val="0"/>
      </c:catAx>
      <c:valAx>
        <c:axId val="483160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8316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6">
            <a:lumMod val="50000"/>
          </a:schemeClr>
        </a:gs>
        <a:gs pos="38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2"/>
                </a:solidFill>
              </a:rPr>
              <a:t>¿Maneja usted un sitio web para su loca?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Graficos!$B$22</c:f>
              <c:strCache>
                <c:ptCount val="1"/>
                <c:pt idx="0">
                  <c:v>Cuenta de 2). ¿Maneja usted un sitio web para su loca?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50000"/>
                  </a:schemeClr>
                </a:gs>
                <a:gs pos="2200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0.10327912882439383"/>
                  <c:y val="1.80127025010708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3D-48B7-A0CA-59DE582EC5E7}"/>
                </c:ext>
              </c:extLst>
            </c:dLbl>
            <c:dLbl>
              <c:idx val="1"/>
              <c:layout>
                <c:manualLayout>
                  <c:x val="-8.373983418194097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D3D-48B7-A0CA-59DE582EC5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Graficos!$A$23:$A$25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  <c:extLst/>
            </c:strRef>
          </c:cat>
          <c:val>
            <c:numRef>
              <c:f>Graficos!$B$23:$B$25</c:f>
              <c:numCache>
                <c:formatCode>0%</c:formatCode>
                <c:ptCount val="2"/>
                <c:pt idx="0">
                  <c:v>0.88888888888888884</c:v>
                </c:pt>
                <c:pt idx="1">
                  <c:v>0.1111111111111111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5D3D-48B7-A0CA-59DE582EC5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23995368"/>
        <c:axId val="323992744"/>
        <c:axId val="0"/>
      </c:bar3DChart>
      <c:catAx>
        <c:axId val="323995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3992744"/>
        <c:crosses val="autoZero"/>
        <c:auto val="1"/>
        <c:lblAlgn val="ctr"/>
        <c:lblOffset val="100"/>
        <c:noMultiLvlLbl val="0"/>
      </c:catAx>
      <c:valAx>
        <c:axId val="323992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3995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2">
            <a:lumMod val="50000"/>
          </a:schemeClr>
        </a:gs>
        <a:gs pos="13000">
          <a:schemeClr val="accent2">
            <a:lumMod val="75000"/>
          </a:schemeClr>
        </a:gs>
        <a:gs pos="36000">
          <a:schemeClr val="accent2">
            <a:lumMod val="60000"/>
            <a:lumOff val="40000"/>
          </a:schemeClr>
        </a:gs>
        <a:gs pos="100000">
          <a:schemeClr val="accent2">
            <a:lumMod val="40000"/>
            <a:lumOff val="60000"/>
          </a:schemeClr>
        </a:gs>
      </a:gsLst>
      <a:lin ang="5400000" scaled="1"/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¿Le </a:t>
            </a:r>
            <a:r>
              <a:rPr lang="en-US" dirty="0" err="1">
                <a:solidFill>
                  <a:schemeClr val="bg1"/>
                </a:solidFill>
              </a:rPr>
              <a:t>gustaría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promocionar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local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 sitio web?</a:t>
            </a:r>
          </a:p>
        </c:rich>
      </c:tx>
      <c:layout>
        <c:manualLayout>
          <c:xMode val="edge"/>
          <c:yMode val="edge"/>
          <c:x val="0.1443956692913386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Graficos!$B$43</c:f>
              <c:strCache>
                <c:ptCount val="1"/>
                <c:pt idx="0">
                  <c:v>Cuenta de 3). ¿Le gustaría promocionar su local en un sitio web?</c:v>
                </c:pt>
              </c:strCache>
            </c:strRef>
          </c:tx>
          <c:spPr>
            <a:gradFill>
              <a:gsLst>
                <a:gs pos="10000">
                  <a:schemeClr val="accent1">
                    <a:lumMod val="50000"/>
                  </a:schemeClr>
                </a:gs>
                <a:gs pos="25000">
                  <a:schemeClr val="accent1">
                    <a:lumMod val="75000"/>
                  </a:schemeClr>
                </a:gs>
                <a:gs pos="6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7.5000000000000053E-2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19-460E-A809-5FE24CCF8CE3}"/>
                </c:ext>
              </c:extLst>
            </c:dLbl>
            <c:dLbl>
              <c:idx val="1"/>
              <c:layout>
                <c:manualLayout>
                  <c:x val="-8.8888888888888989E-2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19-460E-A809-5FE24CCF8C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Graficos!$A$44:$A$46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  <c:extLst/>
            </c:strRef>
          </c:cat>
          <c:val>
            <c:numRef>
              <c:f>Graficos!$B$44:$B$46</c:f>
              <c:numCache>
                <c:formatCode>0%</c:formatCode>
                <c:ptCount val="2"/>
                <c:pt idx="0">
                  <c:v>0.33333333333333331</c:v>
                </c:pt>
                <c:pt idx="1">
                  <c:v>0.66666666666666663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119-460E-A809-5FE24CCF8C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515044400"/>
        <c:axId val="515042432"/>
        <c:axId val="0"/>
      </c:bar3DChart>
      <c:catAx>
        <c:axId val="515044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15042432"/>
        <c:crosses val="autoZero"/>
        <c:auto val="1"/>
        <c:lblAlgn val="ctr"/>
        <c:lblOffset val="100"/>
        <c:noMultiLvlLbl val="0"/>
      </c:catAx>
      <c:valAx>
        <c:axId val="51504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1504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lumMod val="50000"/>
          </a:schemeClr>
        </a:gs>
        <a:gs pos="14000">
          <a:schemeClr val="accent1">
            <a:lumMod val="75000"/>
          </a:schemeClr>
        </a:gs>
        <a:gs pos="55000">
          <a:schemeClr val="accent1">
            <a:lumMod val="60000"/>
            <a:lumOff val="40000"/>
          </a:schemeClr>
        </a:gs>
        <a:gs pos="100000">
          <a:schemeClr val="accent1">
            <a:lumMod val="40000"/>
            <a:lumOff val="60000"/>
          </a:schemeClr>
        </a:gs>
      </a:gsLst>
      <a:lin ang="5400000" scaled="1"/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¿</a:t>
            </a:r>
            <a:r>
              <a:rPr lang="en-US" dirty="0" err="1"/>
              <a:t>Piensa</a:t>
            </a:r>
            <a:r>
              <a:rPr lang="en-US" dirty="0"/>
              <a:t> </a:t>
            </a:r>
            <a:r>
              <a:rPr lang="en-US" dirty="0" err="1"/>
              <a:t>usted</a:t>
            </a:r>
            <a:r>
              <a:rPr lang="en-US" dirty="0"/>
              <a:t> que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promociona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local </a:t>
            </a:r>
            <a:r>
              <a:rPr lang="en-US" dirty="0" err="1"/>
              <a:t>en</a:t>
            </a:r>
            <a:r>
              <a:rPr lang="en-US" dirty="0"/>
              <a:t> un sitio web </a:t>
            </a:r>
            <a:r>
              <a:rPr lang="en-US" dirty="0" err="1"/>
              <a:t>aumentara</a:t>
            </a:r>
            <a:r>
              <a:rPr lang="en-US" dirty="0"/>
              <a:t> sus </a:t>
            </a:r>
            <a:r>
              <a:rPr lang="en-US" dirty="0" err="1"/>
              <a:t>clientes</a:t>
            </a:r>
            <a:r>
              <a:rPr lang="en-US" dirty="0"/>
              <a:t> y </a:t>
            </a:r>
            <a:r>
              <a:rPr lang="en-US" dirty="0" err="1"/>
              <a:t>ventas</a:t>
            </a:r>
            <a:r>
              <a:rPr lang="en-US" dirty="0"/>
              <a:t>?</a:t>
            </a:r>
          </a:p>
        </c:rich>
      </c:tx>
      <c:layout>
        <c:manualLayout>
          <c:xMode val="edge"/>
          <c:yMode val="edge"/>
          <c:x val="0.1553818897637795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Graficos!$B$63</c:f>
              <c:strCache>
                <c:ptCount val="1"/>
                <c:pt idx="0">
                  <c:v>Cuenta de 4). ¿Piensa usted que si se promociona su local en un sitio web aumentara sus clientes y ventas?</c:v>
                </c:pt>
              </c:strCache>
            </c:strRef>
          </c:tx>
          <c:spPr>
            <a:gradFill>
              <a:gsLst>
                <a:gs pos="7000">
                  <a:schemeClr val="accent3">
                    <a:lumMod val="50000"/>
                  </a:schemeClr>
                </a:gs>
                <a:gs pos="30000">
                  <a:schemeClr val="accent3">
                    <a:lumMod val="75000"/>
                  </a:schemeClr>
                </a:gs>
                <a:gs pos="70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Graficos!$A$64:$A$66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  <c:extLst/>
            </c:strRef>
          </c:cat>
          <c:val>
            <c:numRef>
              <c:f>Graficos!$B$64:$B$66</c:f>
              <c:numCache>
                <c:formatCode>0%</c:formatCode>
                <c:ptCount val="2"/>
                <c:pt idx="0">
                  <c:v>0.33333333333333331</c:v>
                </c:pt>
                <c:pt idx="1">
                  <c:v>0.66666666666666663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031-46AB-A417-1A07E87D7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74771816"/>
        <c:axId val="474772144"/>
        <c:axId val="0"/>
      </c:bar3DChart>
      <c:catAx>
        <c:axId val="474771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74772144"/>
        <c:crosses val="autoZero"/>
        <c:auto val="1"/>
        <c:lblAlgn val="ctr"/>
        <c:lblOffset val="100"/>
        <c:noMultiLvlLbl val="0"/>
      </c:catAx>
      <c:valAx>
        <c:axId val="474772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74771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3">
            <a:lumMod val="67000"/>
          </a:schemeClr>
        </a:gs>
        <a:gs pos="48000">
          <a:schemeClr val="accent3">
            <a:lumMod val="97000"/>
            <a:lumOff val="3000"/>
          </a:schemeClr>
        </a:gs>
        <a:gs pos="100000">
          <a:schemeClr val="accent3">
            <a:lumMod val="60000"/>
            <a:lumOff val="40000"/>
          </a:schemeClr>
        </a:gs>
      </a:gsLst>
      <a:lin ang="16200000" scaled="1"/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PRODUCTIVO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60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54177-3222-4BCB-8DA6-E498D9FC59F9}"/>
              </a:ext>
            </a:extLst>
          </p:cNvPr>
          <p:cNvSpPr txBox="1"/>
          <p:nvPr/>
        </p:nvSpPr>
        <p:spPr>
          <a:xfrm>
            <a:off x="847725" y="1428750"/>
            <a:ext cx="7258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proyecto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Unión_constructiva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busca que los depósitos y ferreterías tengan herramientas que les permita implementar nuevos modelos de marketing para dar a conocer sus productos o ubicación y cerrar la brecha con los almacenes de gran formato, teniendo en cuenta que la baja inversión e implementación de estos modelos llevan al desconocimiento por parte de los usuarios que requieren estos servicios limitando la opción y variedad en precios con una competencia desequilibrada.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Necesidad que a través de los métodos de recolección de datos como la encuesta a nuestros posibles usuarios y clientes dará solución a este planteamiento dando paso también al desarrollo de esta plataforma.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1F56DD-D5E0-4443-8806-B378C998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51" y="0"/>
            <a:ext cx="6426498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493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3C5CE-D678-4795-9BD3-B323BF7C238A}"/>
              </a:ext>
            </a:extLst>
          </p:cNvPr>
          <p:cNvSpPr txBox="1"/>
          <p:nvPr/>
        </p:nvSpPr>
        <p:spPr>
          <a:xfrm>
            <a:off x="742950" y="600075"/>
            <a:ext cx="292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Alcance</a:t>
            </a:r>
            <a:endParaRPr lang="es-CO" sz="5400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83C6AF-2203-472D-8EAF-DC5B0D5A665A}"/>
              </a:ext>
            </a:extLst>
          </p:cNvPr>
          <p:cNvSpPr/>
          <p:nvPr/>
        </p:nvSpPr>
        <p:spPr>
          <a:xfrm>
            <a:off x="742950" y="1434138"/>
            <a:ext cx="234369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E1375-A36B-4F30-8AF6-14447D975897}"/>
              </a:ext>
            </a:extLst>
          </p:cNvPr>
          <p:cNvSpPr txBox="1"/>
          <p:nvPr/>
        </p:nvSpPr>
        <p:spPr>
          <a:xfrm>
            <a:off x="742950" y="1675210"/>
            <a:ext cx="7429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el año 2022 Union_constructiva entrara en una fase de prueba que permitirá que los primeros clientes y usuarios de la plataforma interactúen con ella. Consoliden su desarrollo productivo y aporten así a los últimos detalles antes de entrar en la fase de presentación y distribución al publico en general, en el año 2023 será una de las plataformas mas utilizadas para acceder a servicios del sector de la construcción y en 2024 será un referente para los clientes y usuarios que deseen conocer y adquirir los servicios de este sector mediante el aplicativo web y móvil.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414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17F9D-8CA0-4ADD-AA06-D23D8719510E}"/>
              </a:ext>
            </a:extLst>
          </p:cNvPr>
          <p:cNvSpPr txBox="1"/>
          <p:nvPr/>
        </p:nvSpPr>
        <p:spPr>
          <a:xfrm>
            <a:off x="504824" y="177284"/>
            <a:ext cx="741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Herramientas de recolección de datos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49982-F0E1-4BCC-8B9B-1316594A0275}"/>
              </a:ext>
            </a:extLst>
          </p:cNvPr>
          <p:cNvSpPr txBox="1"/>
          <p:nvPr/>
        </p:nvSpPr>
        <p:spPr>
          <a:xfrm>
            <a:off x="791902" y="1229277"/>
            <a:ext cx="7410451" cy="374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Métodos a usados: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encuesta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Observación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>
                <a:ea typeface="Calibri" panose="020F0502020204030204" pitchFamily="34" charset="0"/>
                <a:cs typeface="Times New Roman" panose="02020603050405020304" pitchFamily="18" charset="0"/>
              </a:rPr>
              <a:t>El cuestionario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Entrevista</a:t>
            </a:r>
          </a:p>
          <a:p>
            <a:pPr lvl="0" algn="just">
              <a:spcAft>
                <a:spcPts val="800"/>
              </a:spcAft>
            </a:pPr>
            <a:r>
              <a:rPr lang="es-CO" dirty="0">
                <a:ea typeface="Calibri" panose="020F0502020204030204" pitchFamily="34" charset="0"/>
                <a:cs typeface="Times New Roman" panose="02020603050405020304" pitchFamily="18" charset="0"/>
              </a:rPr>
              <a:t>Nota: se manejo un sistema de preguntas abiertas y cerradas para encontrar las respuestas requeridas para el proyecto.</a:t>
            </a:r>
            <a:endParaRPr lang="es-CO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C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ara la recolección y tabulación de la información: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Google forms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483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7BA8A70-7DDE-402D-9130-1AFFA3DC5DED}"/>
              </a:ext>
            </a:extLst>
          </p:cNvPr>
          <p:cNvSpPr txBox="1"/>
          <p:nvPr/>
        </p:nvSpPr>
        <p:spPr>
          <a:xfrm>
            <a:off x="425302" y="275050"/>
            <a:ext cx="467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u="sng" dirty="0">
                <a:solidFill>
                  <a:schemeClr val="bg1"/>
                </a:solidFill>
              </a:rPr>
              <a:t>Definiciones</a:t>
            </a:r>
            <a:endParaRPr lang="es-CO" sz="3200" u="sng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752C14-3256-4A72-AA4A-88758DDAC9F5}"/>
              </a:ext>
            </a:extLst>
          </p:cNvPr>
          <p:cNvSpPr txBox="1"/>
          <p:nvPr/>
        </p:nvSpPr>
        <p:spPr>
          <a:xfrm>
            <a:off x="425302" y="1279819"/>
            <a:ext cx="8442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encuesta: </a:t>
            </a:r>
          </a:p>
          <a:p>
            <a:pPr lvl="1" algn="just"/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 en entrevistas directas o personales con cada encuestado. GUIA DE ENCUESTA: * Definir el asunto a tratar * Elaborar un cuestionario * Realizar las preguntas a tiempo * Probar con anterioridad el cuestionario * No plantear demasiadas preguntas * Preguntas concretas *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Observación: </a:t>
            </a:r>
          </a:p>
          <a:p>
            <a:pPr lvl="1" algn="just"/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registro visual de lo que ocurre en una situación real, clasificado y consignando los datos según esquemas establecido y previsto.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28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F032A61-96CF-4F35-89AB-0FBC12FDD33E}"/>
              </a:ext>
            </a:extLst>
          </p:cNvPr>
          <p:cNvSpPr txBox="1"/>
          <p:nvPr/>
        </p:nvSpPr>
        <p:spPr>
          <a:xfrm>
            <a:off x="659218" y="1244110"/>
            <a:ext cx="7687340" cy="26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entrevista: Es una conversación dirigida, con un propósito específico y que usa un formato de preguntas y respuestas. Se establece así un diálogo, pero un diálogo peculiar, asimétrico, donde una de las partes busca recoger informaciones y la otra se nos presenta como fuente de estas informaciones.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O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cuestionario: Es el método que utiliza un instrumento o formulario impreso, destinado a obtener respuestas sobre el problema en estudio y que el investigado o consultado llena por sí mismo.</a:t>
            </a:r>
          </a:p>
        </p:txBody>
      </p:sp>
    </p:spTree>
    <p:extLst>
      <p:ext uri="{BB962C8B-B14F-4D97-AF65-F5344CB8AC3E}">
        <p14:creationId xmlns:p14="http://schemas.microsoft.com/office/powerpoint/2010/main" val="287192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E558793-BEEF-434F-BB4A-1C565CA4FE91}"/>
              </a:ext>
            </a:extLst>
          </p:cNvPr>
          <p:cNvSpPr txBox="1"/>
          <p:nvPr/>
        </p:nvSpPr>
        <p:spPr>
          <a:xfrm>
            <a:off x="446566" y="609968"/>
            <a:ext cx="6485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u="sng" dirty="0">
                <a:solidFill>
                  <a:schemeClr val="bg1"/>
                </a:solidFill>
              </a:rPr>
              <a:t>Hallazgos</a:t>
            </a:r>
            <a:endParaRPr lang="es-CO" sz="5400" u="sng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D498BC-A2B5-4C23-86FE-6FDFB367A96E}"/>
              </a:ext>
            </a:extLst>
          </p:cNvPr>
          <p:cNvSpPr txBox="1"/>
          <p:nvPr/>
        </p:nvSpPr>
        <p:spPr>
          <a:xfrm>
            <a:off x="531628" y="1967023"/>
            <a:ext cx="7963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levantamiento de información se pudo evidenciar que la mayoría de estos negocios son de trayectoria, conservadores de lo tradicional, enfocados en un punto sectorial determinado y dueños poco conocedores de marketing.</a:t>
            </a:r>
          </a:p>
          <a:p>
            <a:endParaRPr lang="es-ES" dirty="0"/>
          </a:p>
          <a:p>
            <a:r>
              <a:rPr lang="es-ES" dirty="0"/>
              <a:t>También se evidencia conformismo  y algunas situaciones se esta entregando el negocio a una nueva generación.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025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CEA20D-308F-4B7F-9903-3144E61323F6}"/>
              </a:ext>
            </a:extLst>
          </p:cNvPr>
          <p:cNvSpPr txBox="1"/>
          <p:nvPr/>
        </p:nvSpPr>
        <p:spPr>
          <a:xfrm>
            <a:off x="435935" y="170121"/>
            <a:ext cx="45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Limitaciones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706061-5B57-483D-AB62-71EA92A4E158}"/>
              </a:ext>
            </a:extLst>
          </p:cNvPr>
          <p:cNvSpPr txBox="1"/>
          <p:nvPr/>
        </p:nvSpPr>
        <p:spPr>
          <a:xfrm>
            <a:off x="637952" y="890880"/>
            <a:ext cx="770860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/>
              <a:t>El proceso de levantamiento de datos arrojo las siguientes dificultades: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Falta de tiempo por parte del encuestador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Falta de tiempo por parte del dueño de negocio o encuestado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Miedo por parte del encuestado al proceso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No son los dueños del negocio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Negación al proceso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Factores climáticos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Horarios de atención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Declaración de estado de emergencia por covid 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10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5915EB7-2463-4FD6-BED1-3DE9501DD4A0}"/>
              </a:ext>
            </a:extLst>
          </p:cNvPr>
          <p:cNvSpPr txBox="1"/>
          <p:nvPr/>
        </p:nvSpPr>
        <p:spPr>
          <a:xfrm>
            <a:off x="925032" y="457201"/>
            <a:ext cx="729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>
                <a:solidFill>
                  <a:schemeClr val="bg1"/>
                </a:solidFill>
              </a:rPr>
              <a:t>Resultado </a:t>
            </a:r>
            <a:endParaRPr lang="es-CO" sz="3600" u="sng" dirty="0">
              <a:solidFill>
                <a:schemeClr val="bg1"/>
              </a:solidFill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5ED4D92-CE85-4F53-BC06-8A9277D2A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10583"/>
              </p:ext>
            </p:extLst>
          </p:nvPr>
        </p:nvGraphicFramePr>
        <p:xfrm>
          <a:off x="510362" y="2115878"/>
          <a:ext cx="3763926" cy="244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43E3F20-E2D6-4289-BC60-1CB754915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492796"/>
              </p:ext>
            </p:extLst>
          </p:nvPr>
        </p:nvGraphicFramePr>
        <p:xfrm>
          <a:off x="4678326" y="2115878"/>
          <a:ext cx="3955312" cy="2445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6DA2106-1CF1-47CF-B983-D17AF72BBD74}"/>
              </a:ext>
            </a:extLst>
          </p:cNvPr>
          <p:cNvSpPr txBox="1"/>
          <p:nvPr/>
        </p:nvSpPr>
        <p:spPr>
          <a:xfrm>
            <a:off x="510362" y="1382233"/>
            <a:ext cx="52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400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8BE9014D-09BE-439F-871F-803FAC366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093149"/>
              </p:ext>
            </p:extLst>
          </p:nvPr>
        </p:nvGraphicFramePr>
        <p:xfrm>
          <a:off x="276447" y="293725"/>
          <a:ext cx="3870251" cy="227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AA9A712-9747-4449-87DF-A442C0823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938551"/>
              </p:ext>
            </p:extLst>
          </p:nvPr>
        </p:nvGraphicFramePr>
        <p:xfrm>
          <a:off x="4345173" y="293725"/>
          <a:ext cx="3749747" cy="227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3F907AC-4CA4-4191-A27B-30709AF3D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409218"/>
              </p:ext>
            </p:extLst>
          </p:nvPr>
        </p:nvGraphicFramePr>
        <p:xfrm>
          <a:off x="2697126" y="2760478"/>
          <a:ext cx="3749747" cy="227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4500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42391" y="901908"/>
            <a:ext cx="3978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Laura Meliza Pamplona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Johan Alexis Giraldo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FICHA:2167575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DE0A05-DDAA-4703-8911-7E64391A4041}"/>
              </a:ext>
            </a:extLst>
          </p:cNvPr>
          <p:cNvSpPr txBox="1"/>
          <p:nvPr/>
        </p:nvSpPr>
        <p:spPr>
          <a:xfrm>
            <a:off x="499730" y="595423"/>
            <a:ext cx="670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Dueños de depósitos y ferreterías</a:t>
            </a:r>
            <a:endParaRPr lang="es-CO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4078EFE-645A-4A72-86AC-2E0A3097F2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069337"/>
              </p:ext>
            </p:extLst>
          </p:nvPr>
        </p:nvGraphicFramePr>
        <p:xfrm>
          <a:off x="261938" y="1068880"/>
          <a:ext cx="4086780" cy="300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B4F072B-EFEB-4D80-AB6B-1E1B1898B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575648"/>
              </p:ext>
            </p:extLst>
          </p:nvPr>
        </p:nvGraphicFramePr>
        <p:xfrm>
          <a:off x="4752753" y="1068880"/>
          <a:ext cx="4072269" cy="300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7698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3D4D0A43-E76D-4B83-9E4D-7AAB49315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894714"/>
              </p:ext>
            </p:extLst>
          </p:nvPr>
        </p:nvGraphicFramePr>
        <p:xfrm>
          <a:off x="308344" y="1054949"/>
          <a:ext cx="3763926" cy="3033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A30214B7-26B3-451A-8CB1-DEEC9C502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9916472"/>
              </p:ext>
            </p:extLst>
          </p:nvPr>
        </p:nvGraphicFramePr>
        <p:xfrm>
          <a:off x="4572000" y="1054949"/>
          <a:ext cx="3763926" cy="3033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622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81225E-6080-4738-A825-8362DC870593}"/>
              </a:ext>
            </a:extLst>
          </p:cNvPr>
          <p:cNvSpPr txBox="1"/>
          <p:nvPr/>
        </p:nvSpPr>
        <p:spPr>
          <a:xfrm>
            <a:off x="287079" y="244549"/>
            <a:ext cx="670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Conclusiones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B0F561-394B-430D-8BFF-3F77AA385257}"/>
              </a:ext>
            </a:extLst>
          </p:cNvPr>
          <p:cNvSpPr txBox="1"/>
          <p:nvPr/>
        </p:nvSpPr>
        <p:spPr>
          <a:xfrm>
            <a:off x="1217428" y="1417588"/>
            <a:ext cx="6709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Con base a la información recolectada, donde se encuestaron un total de 30 personas entre las que se divide 22 usuarios y 8 negocios concluimos que la necesidad se representa mas por el usuario que por el dueño de los negocios ya que estos últimos manifiestan conformidad ante el manejo del negocio y ventas hasta el momento, se respaldan en trayectoria, mientras que los mas nuevos si muestran mas la necesidad de tener estos modelos de marketing y sistematización. Por otro lado los usuarios si demarcan mas la necesidad de tener herramientas que faciliten el encontrar y adquirir los servicio.</a:t>
            </a:r>
          </a:p>
        </p:txBody>
      </p:sp>
    </p:spTree>
    <p:extLst>
      <p:ext uri="{BB962C8B-B14F-4D97-AF65-F5344CB8AC3E}">
        <p14:creationId xmlns:p14="http://schemas.microsoft.com/office/powerpoint/2010/main" val="408578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632098" y="1510292"/>
            <a:ext cx="587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Union_constructiva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3854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un aplicativo web que permitirá construir una red  consolidada de depósitos y ferreterías.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96902" y="2536928"/>
            <a:ext cx="5550195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2480" y="202012"/>
            <a:ext cx="505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						Pagina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514FC-C4C4-4CAB-9463-2A4FA0EFABE9}"/>
              </a:ext>
            </a:extLst>
          </p:cNvPr>
          <p:cNvSpPr txBox="1"/>
          <p:nvPr/>
        </p:nvSpPr>
        <p:spPr>
          <a:xfrm>
            <a:off x="612480" y="571344"/>
            <a:ext cx="767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Introducción…………...................................	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Contenido………………………………………………	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Planteamiento………..................................	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Objetivo General…....................................	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Objetivos específicos................................	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Problema……………………………………………….	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Árbol de problema………………………………...	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Justificación……………………………………………	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Árbol de solución…………………………………..	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Alcance………………………………………………….	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Herramientas de recolección de datos…..	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Definiciones…………………………………………..	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Hallazgos………………………………………………..	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Limitaciones…………………………………………..	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Resultados……………………………………………..	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Conclusiones………………………………………….	22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30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sector de los depósitos y ferreterías se ha generado grandes cambios con la llegada de almacenes de gran formato que prestan y dan a conocer sus servicios o ubicaciones a los usuarios a través de nuevas formas de marketing, generando una brecha entre estos almacenes y los locales de pequeño y mediano formato.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2841055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3F24DD-9971-4366-99F3-3A5009002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91" y="1160877"/>
            <a:ext cx="29908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23076" y="420585"/>
            <a:ext cx="491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FF"/>
                </a:solidFill>
              </a:rPr>
              <a:t>Objetivo general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85996" y="1898642"/>
            <a:ext cx="7372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</a:rPr>
              <a:t>U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</a:rPr>
              <a:t>nion_constructiva con el desarrollo del aplicativo web busca implementar la identificación en el sector de la construcción de los depósitos y ferreterías desde un mismo lugar, para que por medio de esta herramienta el usuario que requiera de sus servicios pueda acceder de manera ágil, cómoda, confiable, dinámica y asertiva a esta información al igual que nuestros clientes que obtendrán un mayor incremento en ventas. 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80585" y="1388420"/>
            <a:ext cx="4399539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3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8C7A1-A59D-4AA8-9588-2894ADD9F978}"/>
              </a:ext>
            </a:extLst>
          </p:cNvPr>
          <p:cNvSpPr txBox="1"/>
          <p:nvPr/>
        </p:nvSpPr>
        <p:spPr>
          <a:xfrm>
            <a:off x="381000" y="25717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Objetivos Específicos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0DA41-AF44-40F8-BB29-1362AE062CBC}"/>
              </a:ext>
            </a:extLst>
          </p:cNvPr>
          <p:cNvSpPr txBox="1"/>
          <p:nvPr/>
        </p:nvSpPr>
        <p:spPr>
          <a:xfrm>
            <a:off x="1414462" y="1447800"/>
            <a:ext cx="6315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Desarrollar una red consolidada de depósitos y ferreterías.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I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</a:rPr>
              <a:t>dentificar qué depósitos y ferreterías se encuentran cerca al sector donde esté ubicado el usuario.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Generar de manera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</a:rPr>
              <a:t>ágil, cómoda, confiable, dinámica y asertiva solución a las necesidades del usuario a la hora de solicitar estos servicios.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Facilitar a los clientes la implementación de nuevos modelos de marketing y la sistematización de procesos.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5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6E72A4-4628-42CB-ADC8-464C40DCAA82}"/>
              </a:ext>
            </a:extLst>
          </p:cNvPr>
          <p:cNvSpPr txBox="1"/>
          <p:nvPr/>
        </p:nvSpPr>
        <p:spPr>
          <a:xfrm>
            <a:off x="584791" y="467833"/>
            <a:ext cx="272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>
                <a:solidFill>
                  <a:schemeClr val="bg1"/>
                </a:solidFill>
              </a:rPr>
              <a:t>PROBLEMA</a:t>
            </a:r>
            <a:endParaRPr lang="es-CO" sz="3600" u="sng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1F7C24-FD77-413B-9D2C-D11EA85259BA}"/>
              </a:ext>
            </a:extLst>
          </p:cNvPr>
          <p:cNvSpPr txBox="1"/>
          <p:nvPr/>
        </p:nvSpPr>
        <p:spPr>
          <a:xfrm>
            <a:off x="951613" y="1899006"/>
            <a:ext cx="7240773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Falta de Facilidad para acceder a los servicio de ubicación y adquisición de productos en depósitos y ferreterías   </a:t>
            </a:r>
            <a:endParaRPr lang="es-CO" sz="18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A050B7-E82D-4613-A017-13B27186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84" y="0"/>
            <a:ext cx="66666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5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1085</Words>
  <Application>Microsoft Office PowerPoint</Application>
  <PresentationFormat>Presentación en pantalla (16:9)</PresentationFormat>
  <Paragraphs>88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Laura Pamplona</cp:lastModifiedBy>
  <cp:revision>56</cp:revision>
  <dcterms:created xsi:type="dcterms:W3CDTF">2019-11-27T03:16:21Z</dcterms:created>
  <dcterms:modified xsi:type="dcterms:W3CDTF">2020-10-14T20:07:35Z</dcterms:modified>
</cp:coreProperties>
</file>