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19.jpeg" ContentType="image/jpe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2.png" ContentType="image/png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the title text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jpeg"/><Relationship Id="rId6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CustomShape 2"/>
          <p:cNvSpPr/>
          <p:nvPr/>
        </p:nvSpPr>
        <p:spPr>
          <a:xfrm rot="10800000">
            <a:off x="720" y="-21960"/>
            <a:ext cx="12191400" cy="4373280"/>
          </a:xfrm>
          <a:prstGeom prst="rect">
            <a:avLst/>
          </a:prstGeom>
          <a:gradFill rotWithShape="0">
            <a:gsLst>
              <a:gs pos="0">
                <a:srgbClr val="2f5597"/>
              </a:gs>
              <a:gs pos="100000">
                <a:srgbClr val="000000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CustomShape 3"/>
          <p:cNvSpPr/>
          <p:nvPr/>
        </p:nvSpPr>
        <p:spPr>
          <a:xfrm rot="5400000">
            <a:off x="4069080" y="-4091400"/>
            <a:ext cx="4054680" cy="12191400"/>
          </a:xfrm>
          <a:prstGeom prst="rect">
            <a:avLst/>
          </a:prstGeom>
          <a:gradFill rotWithShape="0">
            <a:gsLst>
              <a:gs pos="40000">
                <a:srgbClr val="4472c4">
                  <a:alpha val="0"/>
                </a:srgbClr>
              </a:gs>
              <a:gs pos="100000">
                <a:srgbClr val="2f5597">
                  <a:alpha val="52156"/>
                </a:srgbClr>
              </a:gs>
            </a:gsLst>
            <a:lin ang="7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4"/>
          <p:cNvSpPr/>
          <p:nvPr/>
        </p:nvSpPr>
        <p:spPr>
          <a:xfrm rot="5400000">
            <a:off x="4105080" y="-4127040"/>
            <a:ext cx="3982320" cy="12191400"/>
          </a:xfrm>
          <a:prstGeom prst="rect">
            <a:avLst/>
          </a:prstGeom>
          <a:gradFill rotWithShape="0">
            <a:gsLst>
              <a:gs pos="17000">
                <a:srgbClr val="4472c4">
                  <a:alpha val="0"/>
                </a:srgbClr>
              </a:gs>
              <a:gs pos="100000">
                <a:srgbClr val="000000">
                  <a:alpha val="37254"/>
                </a:srgbClr>
              </a:gs>
            </a:gsLst>
            <a:lin ang="13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5"/>
          <p:cNvSpPr/>
          <p:nvPr/>
        </p:nvSpPr>
        <p:spPr>
          <a:xfrm>
            <a:off x="0" y="937800"/>
            <a:ext cx="8541720" cy="3165840"/>
          </a:xfrm>
          <a:prstGeom prst="rect">
            <a:avLst/>
          </a:prstGeom>
          <a:gradFill rotWithShape="0">
            <a:gsLst>
              <a:gs pos="0">
                <a:srgbClr val="203864">
                  <a:alpha val="0"/>
                </a:srgbClr>
              </a:gs>
              <a:gs pos="100000">
                <a:srgbClr val="000000">
                  <a:alpha val="25098"/>
                </a:srgbClr>
              </a:gs>
            </a:gsLst>
            <a:lin ang="18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6"/>
          <p:cNvSpPr/>
          <p:nvPr/>
        </p:nvSpPr>
        <p:spPr>
          <a:xfrm rot="12508800">
            <a:off x="5945400" y="-1030680"/>
            <a:ext cx="4989600" cy="4438440"/>
          </a:xfrm>
          <a:custGeom>
            <a:avLst/>
            <a:gdLst/>
            <a:ahLst/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 rotWithShape="0">
            <a:gsLst>
              <a:gs pos="13000">
                <a:srgbClr val="8faadc">
                  <a:alpha val="2352"/>
                </a:srgbClr>
              </a:gs>
              <a:gs pos="100000">
                <a:srgbClr val="4472c4">
                  <a:alpha val="22352"/>
                </a:srgbClr>
              </a:gs>
            </a:gsLst>
            <a:lin ang="669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7"/>
          <p:cNvSpPr/>
          <p:nvPr/>
        </p:nvSpPr>
        <p:spPr>
          <a:xfrm>
            <a:off x="1250640" y="2016000"/>
            <a:ext cx="10053000" cy="114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de-DE" sz="4800" spc="-1" strike="noStrike">
                <a:solidFill>
                  <a:srgbClr val="ffffff"/>
                </a:solidFill>
                <a:latin typeface="Calibri Light"/>
                <a:ea typeface="DejaVu Sans"/>
              </a:rPr>
              <a:t>Cash manager</a:t>
            </a:r>
            <a:endParaRPr b="0" lang="fr-FR" sz="4800" spc="-1" strike="noStrike">
              <a:latin typeface="Arial"/>
            </a:endParaRPr>
          </a:p>
        </p:txBody>
      </p:sp>
      <p:pic>
        <p:nvPicPr>
          <p:cNvPr id="83" name="Picture 88" descr=""/>
          <p:cNvPicPr/>
          <p:nvPr/>
        </p:nvPicPr>
        <p:blipFill>
          <a:blip r:embed="rId1"/>
          <a:stretch/>
        </p:blipFill>
        <p:spPr>
          <a:xfrm>
            <a:off x="0" y="-60480"/>
            <a:ext cx="12191400" cy="659520"/>
          </a:xfrm>
          <a:prstGeom prst="rect">
            <a:avLst/>
          </a:prstGeom>
          <a:ln>
            <a:noFill/>
          </a:ln>
        </p:spPr>
      </p:pic>
      <p:sp>
        <p:nvSpPr>
          <p:cNvPr id="84" name="CustomShape 8"/>
          <p:cNvSpPr/>
          <p:nvPr/>
        </p:nvSpPr>
        <p:spPr>
          <a:xfrm>
            <a:off x="216000" y="4536000"/>
            <a:ext cx="3455640" cy="213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TEAM 28 :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Hugo LAVERNHE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Renato ABREU NUNES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Guillaume CORNILLE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Grace Meljea LELO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Date : 6/01/22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0">
                                  <p:stCondLst>
                                    <p:cond delay="5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4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 flipH="1" rot="5400000">
            <a:off x="-1409400" y="1409400"/>
            <a:ext cx="6857280" cy="4039920"/>
          </a:xfrm>
          <a:prstGeom prst="rect">
            <a:avLst/>
          </a:prstGeom>
          <a:gradFill rotWithShape="0">
            <a:gsLst>
              <a:gs pos="11000">
                <a:srgbClr val="000000"/>
              </a:gs>
              <a:gs pos="100000">
                <a:srgbClr val="2f5597"/>
              </a:gs>
            </a:gsLst>
            <a:lin ang="13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2"/>
          <p:cNvSpPr/>
          <p:nvPr/>
        </p:nvSpPr>
        <p:spPr>
          <a:xfrm rot="16200000">
            <a:off x="-159480" y="2660400"/>
            <a:ext cx="4354920" cy="4039920"/>
          </a:xfrm>
          <a:prstGeom prst="rect">
            <a:avLst/>
          </a:prstGeom>
          <a:gradFill rotWithShape="0">
            <a:gsLst>
              <a:gs pos="0">
                <a:srgbClr val="4472c4">
                  <a:alpha val="50196"/>
                </a:srgbClr>
              </a:gs>
              <a:gs pos="100000">
                <a:srgbClr val="203864">
                  <a:alpha val="0"/>
                </a:srgbClr>
              </a:gs>
            </a:gsLst>
            <a:lin ang="6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3"/>
          <p:cNvSpPr/>
          <p:nvPr/>
        </p:nvSpPr>
        <p:spPr>
          <a:xfrm flipH="1" rot="16200000">
            <a:off x="-1180440" y="1638360"/>
            <a:ext cx="6856920" cy="3580560"/>
          </a:xfrm>
          <a:prstGeom prst="rect">
            <a:avLst/>
          </a:prstGeom>
          <a:gradFill rotWithShape="0">
            <a:gsLst>
              <a:gs pos="5000">
                <a:srgbClr val="5b9bd5">
                  <a:alpha val="0"/>
                </a:srgbClr>
              </a:gs>
              <a:gs pos="100000">
                <a:srgbClr val="000000">
                  <a:alpha val="6117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4"/>
          <p:cNvSpPr/>
          <p:nvPr/>
        </p:nvSpPr>
        <p:spPr>
          <a:xfrm>
            <a:off x="659880" y="2945160"/>
            <a:ext cx="3101040" cy="275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Calibri Light"/>
                <a:ea typeface="DejaVu Sans"/>
              </a:rPr>
              <a:t>Resultats obtenus :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fr-FR" sz="4000" spc="-1" strike="noStrike">
              <a:latin typeface="Arial"/>
            </a:endParaRPr>
          </a:p>
        </p:txBody>
      </p:sp>
      <p:pic>
        <p:nvPicPr>
          <p:cNvPr id="155" name="Picture 111" descr=""/>
          <p:cNvPicPr/>
          <p:nvPr/>
        </p:nvPicPr>
        <p:blipFill>
          <a:blip r:embed="rId1"/>
          <a:stretch/>
        </p:blipFill>
        <p:spPr>
          <a:xfrm>
            <a:off x="23760" y="720"/>
            <a:ext cx="12191400" cy="659520"/>
          </a:xfrm>
          <a:prstGeom prst="rect">
            <a:avLst/>
          </a:prstGeom>
          <a:ln>
            <a:noFill/>
          </a:ln>
        </p:spPr>
      </p:pic>
      <p:sp>
        <p:nvSpPr>
          <p:cNvPr id="156" name="CustomShape 5"/>
          <p:cNvSpPr/>
          <p:nvPr/>
        </p:nvSpPr>
        <p:spPr>
          <a:xfrm>
            <a:off x="11016360" y="271800"/>
            <a:ext cx="1367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TEAM 28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57" name="CustomShape 6"/>
          <p:cNvSpPr/>
          <p:nvPr/>
        </p:nvSpPr>
        <p:spPr>
          <a:xfrm>
            <a:off x="4724280" y="3200400"/>
            <a:ext cx="274284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Démo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 flipH="1" rot="5400000">
            <a:off x="-1409400" y="1409400"/>
            <a:ext cx="6857280" cy="4039920"/>
          </a:xfrm>
          <a:prstGeom prst="rect">
            <a:avLst/>
          </a:prstGeom>
          <a:gradFill rotWithShape="0">
            <a:gsLst>
              <a:gs pos="11000">
                <a:srgbClr val="000000"/>
              </a:gs>
              <a:gs pos="100000">
                <a:srgbClr val="2f5597"/>
              </a:gs>
            </a:gsLst>
            <a:lin ang="13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2"/>
          <p:cNvSpPr/>
          <p:nvPr/>
        </p:nvSpPr>
        <p:spPr>
          <a:xfrm rot="16200000">
            <a:off x="-159480" y="2660400"/>
            <a:ext cx="4354920" cy="4039920"/>
          </a:xfrm>
          <a:prstGeom prst="rect">
            <a:avLst/>
          </a:prstGeom>
          <a:gradFill rotWithShape="0">
            <a:gsLst>
              <a:gs pos="0">
                <a:srgbClr val="4472c4">
                  <a:alpha val="50196"/>
                </a:srgbClr>
              </a:gs>
              <a:gs pos="100000">
                <a:srgbClr val="203864">
                  <a:alpha val="0"/>
                </a:srgbClr>
              </a:gs>
            </a:gsLst>
            <a:lin ang="6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3"/>
          <p:cNvSpPr/>
          <p:nvPr/>
        </p:nvSpPr>
        <p:spPr>
          <a:xfrm flipH="1" rot="16200000">
            <a:off x="-1180440" y="1638360"/>
            <a:ext cx="6856920" cy="3580560"/>
          </a:xfrm>
          <a:prstGeom prst="rect">
            <a:avLst/>
          </a:prstGeom>
          <a:gradFill rotWithShape="0">
            <a:gsLst>
              <a:gs pos="5000">
                <a:srgbClr val="5b9bd5">
                  <a:alpha val="0"/>
                </a:srgbClr>
              </a:gs>
              <a:gs pos="100000">
                <a:srgbClr val="000000">
                  <a:alpha val="6117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4"/>
          <p:cNvSpPr/>
          <p:nvPr/>
        </p:nvSpPr>
        <p:spPr>
          <a:xfrm>
            <a:off x="199440" y="2818080"/>
            <a:ext cx="3894480" cy="275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 Light"/>
                <a:ea typeface="DejaVu Sans"/>
              </a:rPr>
              <a:t>Difficultés rencontrées :</a:t>
            </a:r>
            <a:endParaRPr b="0" lang="fr-FR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fr-FR" sz="2800" spc="-1" strike="noStrike">
              <a:latin typeface="Arial"/>
            </a:endParaRPr>
          </a:p>
        </p:txBody>
      </p:sp>
      <p:pic>
        <p:nvPicPr>
          <p:cNvPr id="162" name="Picture 111" descr=""/>
          <p:cNvPicPr/>
          <p:nvPr/>
        </p:nvPicPr>
        <p:blipFill>
          <a:blip r:embed="rId1"/>
          <a:stretch/>
        </p:blipFill>
        <p:spPr>
          <a:xfrm>
            <a:off x="23760" y="720"/>
            <a:ext cx="12191400" cy="659520"/>
          </a:xfrm>
          <a:prstGeom prst="rect">
            <a:avLst/>
          </a:prstGeom>
          <a:ln>
            <a:noFill/>
          </a:ln>
        </p:spPr>
      </p:pic>
      <p:sp>
        <p:nvSpPr>
          <p:cNvPr id="163" name="CustomShape 5"/>
          <p:cNvSpPr/>
          <p:nvPr/>
        </p:nvSpPr>
        <p:spPr>
          <a:xfrm>
            <a:off x="11016360" y="271800"/>
            <a:ext cx="1367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TEAM 28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64" name="CustomShape 6"/>
          <p:cNvSpPr/>
          <p:nvPr/>
        </p:nvSpPr>
        <p:spPr>
          <a:xfrm>
            <a:off x="4237920" y="1958040"/>
            <a:ext cx="6877800" cy="393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Nouvelles technologies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Coordination d'équipe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Scan d'article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NFC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Delai du projet 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 flipH="1" rot="5400000">
            <a:off x="-1409400" y="1409400"/>
            <a:ext cx="6857280" cy="4039920"/>
          </a:xfrm>
          <a:prstGeom prst="rect">
            <a:avLst/>
          </a:prstGeom>
          <a:gradFill rotWithShape="0">
            <a:gsLst>
              <a:gs pos="11000">
                <a:srgbClr val="000000"/>
              </a:gs>
              <a:gs pos="100000">
                <a:srgbClr val="2f5597"/>
              </a:gs>
            </a:gsLst>
            <a:lin ang="13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2"/>
          <p:cNvSpPr/>
          <p:nvPr/>
        </p:nvSpPr>
        <p:spPr>
          <a:xfrm rot="16200000">
            <a:off x="-159480" y="2660400"/>
            <a:ext cx="4354920" cy="4039920"/>
          </a:xfrm>
          <a:prstGeom prst="rect">
            <a:avLst/>
          </a:prstGeom>
          <a:gradFill rotWithShape="0">
            <a:gsLst>
              <a:gs pos="0">
                <a:srgbClr val="4472c4">
                  <a:alpha val="50196"/>
                </a:srgbClr>
              </a:gs>
              <a:gs pos="100000">
                <a:srgbClr val="203864">
                  <a:alpha val="0"/>
                </a:srgbClr>
              </a:gs>
            </a:gsLst>
            <a:lin ang="6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3"/>
          <p:cNvSpPr/>
          <p:nvPr/>
        </p:nvSpPr>
        <p:spPr>
          <a:xfrm flipH="1" rot="16200000">
            <a:off x="-1180440" y="1638360"/>
            <a:ext cx="6856920" cy="3580560"/>
          </a:xfrm>
          <a:prstGeom prst="rect">
            <a:avLst/>
          </a:prstGeom>
          <a:gradFill rotWithShape="0">
            <a:gsLst>
              <a:gs pos="5000">
                <a:srgbClr val="5b9bd5">
                  <a:alpha val="0"/>
                </a:srgbClr>
              </a:gs>
              <a:gs pos="100000">
                <a:srgbClr val="000000">
                  <a:alpha val="6117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4"/>
          <p:cNvSpPr/>
          <p:nvPr/>
        </p:nvSpPr>
        <p:spPr>
          <a:xfrm>
            <a:off x="461520" y="3135600"/>
            <a:ext cx="3418200" cy="275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Calibri Light"/>
                <a:ea typeface="DejaVu Sans"/>
              </a:rPr>
              <a:t>Axe d'amélioration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fr-FR" sz="4000" spc="-1" strike="noStrike">
              <a:latin typeface="Arial"/>
            </a:endParaRPr>
          </a:p>
        </p:txBody>
      </p:sp>
      <p:pic>
        <p:nvPicPr>
          <p:cNvPr id="169" name="Picture 111" descr=""/>
          <p:cNvPicPr/>
          <p:nvPr/>
        </p:nvPicPr>
        <p:blipFill>
          <a:blip r:embed="rId1"/>
          <a:stretch/>
        </p:blipFill>
        <p:spPr>
          <a:xfrm>
            <a:off x="23760" y="720"/>
            <a:ext cx="12191400" cy="659520"/>
          </a:xfrm>
          <a:prstGeom prst="rect">
            <a:avLst/>
          </a:prstGeom>
          <a:ln>
            <a:noFill/>
          </a:ln>
        </p:spPr>
      </p:pic>
      <p:sp>
        <p:nvSpPr>
          <p:cNvPr id="170" name="CustomShape 5"/>
          <p:cNvSpPr/>
          <p:nvPr/>
        </p:nvSpPr>
        <p:spPr>
          <a:xfrm>
            <a:off x="11016360" y="271800"/>
            <a:ext cx="1367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TEAM 28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71" name="CustomShape 6"/>
          <p:cNvSpPr/>
          <p:nvPr/>
        </p:nvSpPr>
        <p:spPr>
          <a:xfrm>
            <a:off x="4309200" y="878400"/>
            <a:ext cx="6877800" cy="55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,Sans-Serif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Dockerfile pour l'APK de l'application mobile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Affichage du montant total des produits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Suppression d'article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Amélioration de l'authentification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Parametrage de l'IP du serveur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CI / CD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Documentations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 flipH="1" rot="10800000">
            <a:off x="8122680" y="720"/>
            <a:ext cx="4091760" cy="6857280"/>
          </a:xfrm>
          <a:prstGeom prst="rect">
            <a:avLst/>
          </a:prstGeom>
          <a:gradFill rotWithShape="0">
            <a:gsLst>
              <a:gs pos="8000">
                <a:srgbClr val="000000">
                  <a:alpha val="94117"/>
                </a:srgbClr>
              </a:gs>
              <a:gs pos="100000">
                <a:srgbClr val="4472c4"/>
              </a:gs>
            </a:gsLst>
            <a:lin ang="13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2"/>
          <p:cNvSpPr/>
          <p:nvPr/>
        </p:nvSpPr>
        <p:spPr>
          <a:xfrm flipH="1" rot="10800000">
            <a:off x="8122680" y="720"/>
            <a:ext cx="4091760" cy="6399720"/>
          </a:xfrm>
          <a:prstGeom prst="rect">
            <a:avLst/>
          </a:prstGeom>
          <a:gradFill rotWithShape="0">
            <a:gsLst>
              <a:gs pos="31000">
                <a:srgbClr val="203864">
                  <a:alpha val="0"/>
                </a:srgbClr>
              </a:gs>
              <a:gs pos="100000">
                <a:srgbClr val="203864">
                  <a:alpha val="26274"/>
                </a:srgbClr>
              </a:gs>
            </a:gsLst>
            <a:lin ang="7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7" name="Picture 92" descr=""/>
          <p:cNvPicPr/>
          <p:nvPr/>
        </p:nvPicPr>
        <p:blipFill>
          <a:blip r:embed="rId1"/>
          <a:stretch/>
        </p:blipFill>
        <p:spPr>
          <a:xfrm>
            <a:off x="23760" y="360"/>
            <a:ext cx="12191400" cy="659520"/>
          </a:xfrm>
          <a:prstGeom prst="rect">
            <a:avLst/>
          </a:prstGeom>
          <a:ln>
            <a:noFill/>
          </a:ln>
        </p:spPr>
      </p:pic>
      <p:sp>
        <p:nvSpPr>
          <p:cNvPr id="88" name="CustomShape 3"/>
          <p:cNvSpPr/>
          <p:nvPr/>
        </p:nvSpPr>
        <p:spPr>
          <a:xfrm>
            <a:off x="313920" y="658440"/>
            <a:ext cx="6739560" cy="623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SOMMAIRE :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r>
              <a:rPr b="1" lang="fr-FR" sz="1400" spc="-1" strike="noStrike">
                <a:solidFill>
                  <a:srgbClr val="000000"/>
                </a:solidFill>
                <a:latin typeface="Arial"/>
                <a:ea typeface="DejaVu Sans"/>
              </a:rPr>
              <a:t>Contexte du projet </a:t>
            </a: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DejaVu Sans"/>
              </a:rPr>
              <a:t>Objectifs </a:t>
            </a:r>
            <a:endParaRPr b="0" lang="fr-FR" sz="14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DejaVu Sans"/>
              </a:rPr>
              <a:t>Spécifications </a:t>
            </a:r>
            <a:endParaRPr b="0" lang="fr-FR" sz="14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DejaVu Sans"/>
              </a:rPr>
              <a:t>Equipe et organisation (Trello)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400" spc="-1" strike="noStrike">
                <a:solidFill>
                  <a:srgbClr val="000000"/>
                </a:solidFill>
                <a:latin typeface="Arial"/>
                <a:ea typeface="DejaVu Sans"/>
              </a:rPr>
              <a:t>Technologies utilisées pour</a:t>
            </a: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DejaVu Sans"/>
              </a:rPr>
              <a:t> :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DejaVu Sans"/>
              </a:rPr>
              <a:t>   </a:t>
            </a: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DejaVu Sans"/>
              </a:rPr>
              <a:t>Application mobile</a:t>
            </a:r>
            <a:endParaRPr b="0" lang="fr-FR" sz="14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DejaVu Sans"/>
              </a:rPr>
              <a:t>   </a:t>
            </a: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DejaVu Sans"/>
              </a:rPr>
              <a:t>Serveur : Diagramme de classe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fr-FR" sz="1400" spc="-1" strike="noStrike">
                <a:solidFill>
                  <a:srgbClr val="000000"/>
                </a:solidFill>
                <a:latin typeface="Arial"/>
                <a:ea typeface="DejaVu Sans"/>
              </a:rPr>
              <a:t>Résultats obtenus</a:t>
            </a: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DejaVu Sans"/>
              </a:rPr>
              <a:t>: </a:t>
            </a: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DejaVu Sans"/>
              </a:rPr>
              <a:t> Demo</a:t>
            </a:r>
            <a:endParaRPr b="0" lang="fr-FR" sz="14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DejaVu Sans"/>
              </a:rPr>
              <a:t>Login</a:t>
            </a:r>
            <a:endParaRPr b="0" lang="fr-FR" sz="14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DejaVu Sans"/>
              </a:rPr>
              <a:t>Listes des produits scannés</a:t>
            </a:r>
            <a:endParaRPr b="0" lang="fr-FR" sz="14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DejaVu Sans"/>
              </a:rPr>
              <a:t>Le code barre avec la caméra</a:t>
            </a:r>
            <a:endParaRPr b="0" lang="fr-FR" sz="14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DejaVu Sans"/>
              </a:rPr>
              <a:t>NFC (paiement avec CB)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fr-FR" sz="1400" spc="-1" strike="noStrike">
                <a:solidFill>
                  <a:srgbClr val="000000"/>
                </a:solidFill>
                <a:latin typeface="Arial"/>
                <a:ea typeface="DejaVu Sans"/>
              </a:rPr>
              <a:t>Conclusion 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11016360" y="271800"/>
            <a:ext cx="1367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TEAM 28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2"/>
          <p:cNvSpPr/>
          <p:nvPr/>
        </p:nvSpPr>
        <p:spPr>
          <a:xfrm flipH="1" rot="5400000">
            <a:off x="-1409400" y="1409400"/>
            <a:ext cx="6857280" cy="4039920"/>
          </a:xfrm>
          <a:prstGeom prst="rect">
            <a:avLst/>
          </a:prstGeom>
          <a:gradFill rotWithShape="0">
            <a:gsLst>
              <a:gs pos="11000">
                <a:srgbClr val="000000"/>
              </a:gs>
              <a:gs pos="100000">
                <a:srgbClr val="2f5597"/>
              </a:gs>
            </a:gsLst>
            <a:lin ang="13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3"/>
          <p:cNvSpPr/>
          <p:nvPr/>
        </p:nvSpPr>
        <p:spPr>
          <a:xfrm rot="16200000">
            <a:off x="-159480" y="2660400"/>
            <a:ext cx="4354920" cy="4039920"/>
          </a:xfrm>
          <a:prstGeom prst="rect">
            <a:avLst/>
          </a:prstGeom>
          <a:gradFill rotWithShape="0">
            <a:gsLst>
              <a:gs pos="0">
                <a:srgbClr val="4472c4">
                  <a:alpha val="50196"/>
                </a:srgbClr>
              </a:gs>
              <a:gs pos="100000">
                <a:srgbClr val="203864">
                  <a:alpha val="0"/>
                </a:srgbClr>
              </a:gs>
            </a:gsLst>
            <a:lin ang="6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4"/>
          <p:cNvSpPr/>
          <p:nvPr/>
        </p:nvSpPr>
        <p:spPr>
          <a:xfrm flipH="1" rot="16200000">
            <a:off x="-1180440" y="1638360"/>
            <a:ext cx="6856920" cy="3580560"/>
          </a:xfrm>
          <a:prstGeom prst="rect">
            <a:avLst/>
          </a:prstGeom>
          <a:gradFill rotWithShape="0">
            <a:gsLst>
              <a:gs pos="5000">
                <a:srgbClr val="5b9bd5">
                  <a:alpha val="0"/>
                </a:srgbClr>
              </a:gs>
              <a:gs pos="100000">
                <a:srgbClr val="000000">
                  <a:alpha val="6117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5"/>
          <p:cNvSpPr/>
          <p:nvPr/>
        </p:nvSpPr>
        <p:spPr>
          <a:xfrm>
            <a:off x="808560" y="2945160"/>
            <a:ext cx="2877840" cy="90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 Light"/>
                <a:ea typeface="DejaVu Sans"/>
              </a:rPr>
              <a:t>Objectifs: </a:t>
            </a:r>
            <a:endParaRPr b="0" lang="fr-FR" sz="2800" spc="-1" strike="noStrike">
              <a:latin typeface="Arial"/>
            </a:endParaRPr>
          </a:p>
        </p:txBody>
      </p:sp>
      <p:pic>
        <p:nvPicPr>
          <p:cNvPr id="95" name="Picture 100" descr=""/>
          <p:cNvPicPr/>
          <p:nvPr/>
        </p:nvPicPr>
        <p:blipFill>
          <a:blip r:embed="rId1"/>
          <a:stretch/>
        </p:blipFill>
        <p:spPr>
          <a:xfrm>
            <a:off x="23760" y="720"/>
            <a:ext cx="12191400" cy="659520"/>
          </a:xfrm>
          <a:prstGeom prst="rect">
            <a:avLst/>
          </a:prstGeom>
          <a:ln>
            <a:noFill/>
          </a:ln>
        </p:spPr>
      </p:pic>
      <p:sp>
        <p:nvSpPr>
          <p:cNvPr id="96" name="CustomShape 6"/>
          <p:cNvSpPr/>
          <p:nvPr/>
        </p:nvSpPr>
        <p:spPr>
          <a:xfrm>
            <a:off x="11016360" y="271800"/>
            <a:ext cx="1367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TEAM 28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7" name="CustomShape 7"/>
          <p:cNvSpPr/>
          <p:nvPr/>
        </p:nvSpPr>
        <p:spPr>
          <a:xfrm>
            <a:off x="793440" y="1527840"/>
            <a:ext cx="2742840" cy="39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Contexte du projet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 :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8" name="CustomShape 8"/>
          <p:cNvSpPr/>
          <p:nvPr/>
        </p:nvSpPr>
        <p:spPr>
          <a:xfrm>
            <a:off x="4587120" y="1926360"/>
            <a:ext cx="6877800" cy="146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Cash manager :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Application mobile de paiement d'articles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H="1" rot="5400000">
            <a:off x="-1409400" y="1409400"/>
            <a:ext cx="6857280" cy="4039920"/>
          </a:xfrm>
          <a:prstGeom prst="rect">
            <a:avLst/>
          </a:prstGeom>
          <a:gradFill rotWithShape="0">
            <a:gsLst>
              <a:gs pos="11000">
                <a:srgbClr val="000000"/>
              </a:gs>
              <a:gs pos="100000">
                <a:srgbClr val="2f5597"/>
              </a:gs>
            </a:gsLst>
            <a:lin ang="13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 rot="16200000">
            <a:off x="-159480" y="2660400"/>
            <a:ext cx="4354920" cy="4039920"/>
          </a:xfrm>
          <a:prstGeom prst="rect">
            <a:avLst/>
          </a:prstGeom>
          <a:gradFill rotWithShape="0">
            <a:gsLst>
              <a:gs pos="0">
                <a:srgbClr val="4472c4">
                  <a:alpha val="50196"/>
                </a:srgbClr>
              </a:gs>
              <a:gs pos="100000">
                <a:srgbClr val="203864">
                  <a:alpha val="0"/>
                </a:srgbClr>
              </a:gs>
            </a:gsLst>
            <a:lin ang="6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4"/>
          <p:cNvSpPr/>
          <p:nvPr/>
        </p:nvSpPr>
        <p:spPr>
          <a:xfrm flipH="1" rot="16200000">
            <a:off x="-1180440" y="1638360"/>
            <a:ext cx="6856920" cy="3580560"/>
          </a:xfrm>
          <a:prstGeom prst="rect">
            <a:avLst/>
          </a:prstGeom>
          <a:gradFill rotWithShape="0">
            <a:gsLst>
              <a:gs pos="5000">
                <a:srgbClr val="5b9bd5">
                  <a:alpha val="0"/>
                </a:srgbClr>
              </a:gs>
              <a:gs pos="100000">
                <a:srgbClr val="000000">
                  <a:alpha val="6117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5"/>
          <p:cNvSpPr/>
          <p:nvPr/>
        </p:nvSpPr>
        <p:spPr>
          <a:xfrm>
            <a:off x="659880" y="2945160"/>
            <a:ext cx="3314520" cy="275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Calibri Light"/>
                <a:ea typeface="DejaVu Sans"/>
              </a:rPr>
              <a:t>Spécifications fonctionnelles:</a:t>
            </a:r>
            <a:endParaRPr b="0" lang="fr-FR" sz="4000" spc="-1" strike="noStrike">
              <a:latin typeface="Arial"/>
            </a:endParaRPr>
          </a:p>
        </p:txBody>
      </p:sp>
      <p:pic>
        <p:nvPicPr>
          <p:cNvPr id="104" name="Picture 106" descr=""/>
          <p:cNvPicPr/>
          <p:nvPr/>
        </p:nvPicPr>
        <p:blipFill>
          <a:blip r:embed="rId1"/>
          <a:stretch/>
        </p:blipFill>
        <p:spPr>
          <a:xfrm>
            <a:off x="23760" y="720"/>
            <a:ext cx="12191400" cy="659520"/>
          </a:xfrm>
          <a:prstGeom prst="rect">
            <a:avLst/>
          </a:prstGeom>
          <a:ln>
            <a:noFill/>
          </a:ln>
        </p:spPr>
      </p:pic>
      <p:sp>
        <p:nvSpPr>
          <p:cNvPr id="105" name="CustomShape 6"/>
          <p:cNvSpPr/>
          <p:nvPr/>
        </p:nvSpPr>
        <p:spPr>
          <a:xfrm>
            <a:off x="11016360" y="271800"/>
            <a:ext cx="1367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TEAM 28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06" name="CustomShape 7"/>
          <p:cNvSpPr/>
          <p:nvPr/>
        </p:nvSpPr>
        <p:spPr>
          <a:xfrm>
            <a:off x="4587120" y="1926360"/>
            <a:ext cx="6877800" cy="25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Authentification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Lister les produits scannés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Ajout de nouveau article par scan du code barre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Paiement par NFC &amp; QR code 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 flipH="1" rot="5400000">
            <a:off x="-1409400" y="1409400"/>
            <a:ext cx="6857280" cy="4039920"/>
          </a:xfrm>
          <a:prstGeom prst="rect">
            <a:avLst/>
          </a:prstGeom>
          <a:gradFill rotWithShape="0">
            <a:gsLst>
              <a:gs pos="11000">
                <a:srgbClr val="000000"/>
              </a:gs>
              <a:gs pos="100000">
                <a:srgbClr val="2f5597"/>
              </a:gs>
            </a:gsLst>
            <a:lin ang="13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2"/>
          <p:cNvSpPr/>
          <p:nvPr/>
        </p:nvSpPr>
        <p:spPr>
          <a:xfrm rot="16200000">
            <a:off x="-159480" y="2660400"/>
            <a:ext cx="4354920" cy="4039920"/>
          </a:xfrm>
          <a:prstGeom prst="rect">
            <a:avLst/>
          </a:prstGeom>
          <a:gradFill rotWithShape="0">
            <a:gsLst>
              <a:gs pos="0">
                <a:srgbClr val="4472c4">
                  <a:alpha val="50196"/>
                </a:srgbClr>
              </a:gs>
              <a:gs pos="100000">
                <a:srgbClr val="203864">
                  <a:alpha val="0"/>
                </a:srgbClr>
              </a:gs>
            </a:gsLst>
            <a:lin ang="6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3"/>
          <p:cNvSpPr/>
          <p:nvPr/>
        </p:nvSpPr>
        <p:spPr>
          <a:xfrm flipH="1" rot="16200000">
            <a:off x="-1180440" y="1638360"/>
            <a:ext cx="6856920" cy="3580560"/>
          </a:xfrm>
          <a:prstGeom prst="rect">
            <a:avLst/>
          </a:prstGeom>
          <a:gradFill rotWithShape="0">
            <a:gsLst>
              <a:gs pos="5000">
                <a:srgbClr val="5b9bd5">
                  <a:alpha val="0"/>
                </a:srgbClr>
              </a:gs>
              <a:gs pos="100000">
                <a:srgbClr val="000000">
                  <a:alpha val="6117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0" name="Picture 111" descr=""/>
          <p:cNvPicPr/>
          <p:nvPr/>
        </p:nvPicPr>
        <p:blipFill>
          <a:blip r:embed="rId1"/>
          <a:stretch/>
        </p:blipFill>
        <p:spPr>
          <a:xfrm>
            <a:off x="23760" y="720"/>
            <a:ext cx="12191400" cy="659520"/>
          </a:xfrm>
          <a:prstGeom prst="rect">
            <a:avLst/>
          </a:prstGeom>
          <a:ln>
            <a:noFill/>
          </a:ln>
        </p:spPr>
      </p:pic>
      <p:sp>
        <p:nvSpPr>
          <p:cNvPr id="111" name="CustomShape 4"/>
          <p:cNvSpPr/>
          <p:nvPr/>
        </p:nvSpPr>
        <p:spPr>
          <a:xfrm>
            <a:off x="11016360" y="271800"/>
            <a:ext cx="1367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TEAM 28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112" name="Image 3" descr=""/>
          <p:cNvPicPr/>
          <p:nvPr/>
        </p:nvPicPr>
        <p:blipFill>
          <a:blip r:embed="rId2"/>
          <a:stretch/>
        </p:blipFill>
        <p:spPr>
          <a:xfrm>
            <a:off x="4152960" y="2630160"/>
            <a:ext cx="7870320" cy="4153320"/>
          </a:xfrm>
          <a:prstGeom prst="rect">
            <a:avLst/>
          </a:prstGeom>
          <a:ln>
            <a:noFill/>
          </a:ln>
        </p:spPr>
      </p:pic>
      <p:sp>
        <p:nvSpPr>
          <p:cNvPr id="113" name="CustomShape 5"/>
          <p:cNvSpPr/>
          <p:nvPr/>
        </p:nvSpPr>
        <p:spPr>
          <a:xfrm>
            <a:off x="4547160" y="902160"/>
            <a:ext cx="6687000" cy="146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Trello :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Equipe application mobile ( 2 personnes)</a:t>
            </a:r>
            <a:endParaRPr b="0" lang="fr-FR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Equipe API (2 personnes)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114" name="CustomShape 6"/>
          <p:cNvSpPr/>
          <p:nvPr/>
        </p:nvSpPr>
        <p:spPr>
          <a:xfrm>
            <a:off x="659880" y="2945160"/>
            <a:ext cx="3101040" cy="275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Calibri Light"/>
                <a:ea typeface="DejaVu Sans"/>
              </a:rPr>
              <a:t>Organisation &amp; Equipe :</a:t>
            </a:r>
            <a:endParaRPr b="0" lang="fr-FR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 flipH="1" rot="5400000">
            <a:off x="-1409400" y="1409400"/>
            <a:ext cx="6857280" cy="4039920"/>
          </a:xfrm>
          <a:prstGeom prst="rect">
            <a:avLst/>
          </a:prstGeom>
          <a:gradFill rotWithShape="0">
            <a:gsLst>
              <a:gs pos="11000">
                <a:srgbClr val="000000"/>
              </a:gs>
              <a:gs pos="100000">
                <a:srgbClr val="2f5597"/>
              </a:gs>
            </a:gsLst>
            <a:lin ang="13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2"/>
          <p:cNvSpPr/>
          <p:nvPr/>
        </p:nvSpPr>
        <p:spPr>
          <a:xfrm rot="16200000">
            <a:off x="-159480" y="2660400"/>
            <a:ext cx="4354920" cy="4039920"/>
          </a:xfrm>
          <a:prstGeom prst="rect">
            <a:avLst/>
          </a:prstGeom>
          <a:gradFill rotWithShape="0">
            <a:gsLst>
              <a:gs pos="0">
                <a:srgbClr val="4472c4">
                  <a:alpha val="50196"/>
                </a:srgbClr>
              </a:gs>
              <a:gs pos="100000">
                <a:srgbClr val="203864">
                  <a:alpha val="0"/>
                </a:srgbClr>
              </a:gs>
            </a:gsLst>
            <a:lin ang="6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3"/>
          <p:cNvSpPr/>
          <p:nvPr/>
        </p:nvSpPr>
        <p:spPr>
          <a:xfrm flipH="1" rot="16200000">
            <a:off x="-1180440" y="1638360"/>
            <a:ext cx="6856920" cy="3580560"/>
          </a:xfrm>
          <a:prstGeom prst="rect">
            <a:avLst/>
          </a:prstGeom>
          <a:gradFill rotWithShape="0">
            <a:gsLst>
              <a:gs pos="5000">
                <a:srgbClr val="5b9bd5">
                  <a:alpha val="0"/>
                </a:srgbClr>
              </a:gs>
              <a:gs pos="100000">
                <a:srgbClr val="000000">
                  <a:alpha val="6117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Picture 111" descr=""/>
          <p:cNvPicPr/>
          <p:nvPr/>
        </p:nvPicPr>
        <p:blipFill>
          <a:blip r:embed="rId1"/>
          <a:stretch/>
        </p:blipFill>
        <p:spPr>
          <a:xfrm>
            <a:off x="23760" y="720"/>
            <a:ext cx="12191400" cy="659520"/>
          </a:xfrm>
          <a:prstGeom prst="rect">
            <a:avLst/>
          </a:prstGeom>
          <a:ln>
            <a:noFill/>
          </a:ln>
        </p:spPr>
      </p:pic>
      <p:sp>
        <p:nvSpPr>
          <p:cNvPr id="119" name="CustomShape 4"/>
          <p:cNvSpPr/>
          <p:nvPr/>
        </p:nvSpPr>
        <p:spPr>
          <a:xfrm>
            <a:off x="11016360" y="271800"/>
            <a:ext cx="1367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TEAM 28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0" name="CustomShape 5"/>
          <p:cNvSpPr/>
          <p:nvPr/>
        </p:nvSpPr>
        <p:spPr>
          <a:xfrm>
            <a:off x="4547160" y="902160"/>
            <a:ext cx="6687000" cy="64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121" name="CustomShape 6"/>
          <p:cNvSpPr/>
          <p:nvPr/>
        </p:nvSpPr>
        <p:spPr>
          <a:xfrm>
            <a:off x="429840" y="2945160"/>
            <a:ext cx="3727800" cy="16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 fontScale="60000"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Calibri Light"/>
                <a:ea typeface="DejaVu Sans"/>
              </a:rPr>
              <a:t>Versionnage &amp; containerization</a:t>
            </a:r>
            <a:endParaRPr b="0" lang="fr-FR" sz="4000" spc="-1" strike="noStrike">
              <a:latin typeface="Arial"/>
            </a:endParaRPr>
          </a:p>
        </p:txBody>
      </p:sp>
      <p:pic>
        <p:nvPicPr>
          <p:cNvPr id="122" name="Image 6" descr=""/>
          <p:cNvPicPr/>
          <p:nvPr/>
        </p:nvPicPr>
        <p:blipFill>
          <a:blip r:embed="rId2"/>
          <a:stretch/>
        </p:blipFill>
        <p:spPr>
          <a:xfrm>
            <a:off x="4502160" y="1098720"/>
            <a:ext cx="2742840" cy="1151640"/>
          </a:xfrm>
          <a:prstGeom prst="rect">
            <a:avLst/>
          </a:prstGeom>
          <a:ln>
            <a:noFill/>
          </a:ln>
        </p:spPr>
      </p:pic>
      <p:pic>
        <p:nvPicPr>
          <p:cNvPr id="123" name="Image 7" descr=""/>
          <p:cNvPicPr/>
          <p:nvPr/>
        </p:nvPicPr>
        <p:blipFill>
          <a:blip r:embed="rId3"/>
          <a:stretch/>
        </p:blipFill>
        <p:spPr>
          <a:xfrm>
            <a:off x="8582040" y="3040560"/>
            <a:ext cx="2742840" cy="2268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 flipH="1" rot="5400000">
            <a:off x="-1409400" y="1409400"/>
            <a:ext cx="6857280" cy="4039920"/>
          </a:xfrm>
          <a:prstGeom prst="rect">
            <a:avLst/>
          </a:prstGeom>
          <a:gradFill rotWithShape="0">
            <a:gsLst>
              <a:gs pos="11000">
                <a:srgbClr val="000000"/>
              </a:gs>
              <a:gs pos="100000">
                <a:srgbClr val="2f5597"/>
              </a:gs>
            </a:gsLst>
            <a:lin ang="13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2"/>
          <p:cNvSpPr/>
          <p:nvPr/>
        </p:nvSpPr>
        <p:spPr>
          <a:xfrm rot="16200000">
            <a:off x="-159480" y="2660400"/>
            <a:ext cx="4354920" cy="4039920"/>
          </a:xfrm>
          <a:prstGeom prst="rect">
            <a:avLst/>
          </a:prstGeom>
          <a:gradFill rotWithShape="0">
            <a:gsLst>
              <a:gs pos="0">
                <a:srgbClr val="4472c4">
                  <a:alpha val="50196"/>
                </a:srgbClr>
              </a:gs>
              <a:gs pos="100000">
                <a:srgbClr val="203864">
                  <a:alpha val="0"/>
                </a:srgbClr>
              </a:gs>
            </a:gsLst>
            <a:lin ang="6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3"/>
          <p:cNvSpPr/>
          <p:nvPr/>
        </p:nvSpPr>
        <p:spPr>
          <a:xfrm flipH="1" rot="16200000">
            <a:off x="-1180440" y="1638360"/>
            <a:ext cx="6856920" cy="3580560"/>
          </a:xfrm>
          <a:prstGeom prst="rect">
            <a:avLst/>
          </a:prstGeom>
          <a:gradFill rotWithShape="0">
            <a:gsLst>
              <a:gs pos="5000">
                <a:srgbClr val="5b9bd5">
                  <a:alpha val="0"/>
                </a:srgbClr>
              </a:gs>
              <a:gs pos="100000">
                <a:srgbClr val="000000">
                  <a:alpha val="6117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4"/>
          <p:cNvSpPr/>
          <p:nvPr/>
        </p:nvSpPr>
        <p:spPr>
          <a:xfrm>
            <a:off x="659880" y="2945160"/>
            <a:ext cx="3101040" cy="275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Calibri Light"/>
                <a:ea typeface="DejaVu Sans"/>
              </a:rPr>
              <a:t>Application mobile</a:t>
            </a:r>
            <a:endParaRPr b="0" lang="fr-FR" sz="4000" spc="-1" strike="noStrike">
              <a:latin typeface="Arial"/>
            </a:endParaRPr>
          </a:p>
        </p:txBody>
      </p:sp>
      <p:pic>
        <p:nvPicPr>
          <p:cNvPr id="128" name="Picture 111" descr=""/>
          <p:cNvPicPr/>
          <p:nvPr/>
        </p:nvPicPr>
        <p:blipFill>
          <a:blip r:embed="rId1"/>
          <a:stretch/>
        </p:blipFill>
        <p:spPr>
          <a:xfrm>
            <a:off x="23760" y="720"/>
            <a:ext cx="12191400" cy="659520"/>
          </a:xfrm>
          <a:prstGeom prst="rect">
            <a:avLst/>
          </a:prstGeom>
          <a:ln>
            <a:noFill/>
          </a:ln>
        </p:spPr>
      </p:pic>
      <p:sp>
        <p:nvSpPr>
          <p:cNvPr id="129" name="CustomShape 5"/>
          <p:cNvSpPr/>
          <p:nvPr/>
        </p:nvSpPr>
        <p:spPr>
          <a:xfrm>
            <a:off x="11016360" y="271800"/>
            <a:ext cx="1367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TEAM 28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130" name="Image 5" descr=""/>
          <p:cNvPicPr/>
          <p:nvPr/>
        </p:nvPicPr>
        <p:blipFill>
          <a:blip r:embed="rId2"/>
          <a:stretch/>
        </p:blipFill>
        <p:spPr>
          <a:xfrm>
            <a:off x="4255920" y="1052640"/>
            <a:ext cx="2655360" cy="1331640"/>
          </a:xfrm>
          <a:prstGeom prst="rect">
            <a:avLst/>
          </a:prstGeom>
          <a:ln>
            <a:noFill/>
          </a:ln>
        </p:spPr>
      </p:pic>
      <p:pic>
        <p:nvPicPr>
          <p:cNvPr id="131" name="Image 6" descr=""/>
          <p:cNvPicPr/>
          <p:nvPr/>
        </p:nvPicPr>
        <p:blipFill>
          <a:blip r:embed="rId3"/>
          <a:stretch/>
        </p:blipFill>
        <p:spPr>
          <a:xfrm>
            <a:off x="7969320" y="1319040"/>
            <a:ext cx="2087280" cy="1385640"/>
          </a:xfrm>
          <a:prstGeom prst="rect">
            <a:avLst/>
          </a:prstGeom>
          <a:ln>
            <a:noFill/>
          </a:ln>
        </p:spPr>
      </p:pic>
      <p:pic>
        <p:nvPicPr>
          <p:cNvPr id="132" name="Image 7" descr=""/>
          <p:cNvPicPr/>
          <p:nvPr/>
        </p:nvPicPr>
        <p:blipFill>
          <a:blip r:embed="rId4"/>
          <a:stretch/>
        </p:blipFill>
        <p:spPr>
          <a:xfrm>
            <a:off x="4724280" y="4106160"/>
            <a:ext cx="1933200" cy="1089720"/>
          </a:xfrm>
          <a:prstGeom prst="rect">
            <a:avLst/>
          </a:prstGeom>
          <a:ln>
            <a:noFill/>
          </a:ln>
        </p:spPr>
      </p:pic>
      <p:pic>
        <p:nvPicPr>
          <p:cNvPr id="133" name="Image 4" descr="Une image contenant texte, clipart, graphiques vectoriels&#10;&#10;Description générée automatiquement"/>
          <p:cNvPicPr/>
          <p:nvPr/>
        </p:nvPicPr>
        <p:blipFill>
          <a:blip r:embed="rId5"/>
          <a:stretch/>
        </p:blipFill>
        <p:spPr>
          <a:xfrm>
            <a:off x="7740720" y="3624840"/>
            <a:ext cx="2409480" cy="965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 flipH="1" rot="5400000">
            <a:off x="-1409400" y="1409400"/>
            <a:ext cx="6857280" cy="4039920"/>
          </a:xfrm>
          <a:prstGeom prst="rect">
            <a:avLst/>
          </a:prstGeom>
          <a:gradFill rotWithShape="0">
            <a:gsLst>
              <a:gs pos="11000">
                <a:srgbClr val="000000"/>
              </a:gs>
              <a:gs pos="100000">
                <a:srgbClr val="2f5597"/>
              </a:gs>
            </a:gsLst>
            <a:lin ang="13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2"/>
          <p:cNvSpPr/>
          <p:nvPr/>
        </p:nvSpPr>
        <p:spPr>
          <a:xfrm rot="16200000">
            <a:off x="-159480" y="2660400"/>
            <a:ext cx="4354920" cy="4039920"/>
          </a:xfrm>
          <a:prstGeom prst="rect">
            <a:avLst/>
          </a:prstGeom>
          <a:gradFill rotWithShape="0">
            <a:gsLst>
              <a:gs pos="0">
                <a:srgbClr val="4472c4">
                  <a:alpha val="50196"/>
                </a:srgbClr>
              </a:gs>
              <a:gs pos="100000">
                <a:srgbClr val="203864">
                  <a:alpha val="0"/>
                </a:srgbClr>
              </a:gs>
            </a:gsLst>
            <a:lin ang="6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3"/>
          <p:cNvSpPr/>
          <p:nvPr/>
        </p:nvSpPr>
        <p:spPr>
          <a:xfrm flipH="1" rot="16200000">
            <a:off x="-1180440" y="1638360"/>
            <a:ext cx="6856920" cy="3580560"/>
          </a:xfrm>
          <a:prstGeom prst="rect">
            <a:avLst/>
          </a:prstGeom>
          <a:gradFill rotWithShape="0">
            <a:gsLst>
              <a:gs pos="5000">
                <a:srgbClr val="5b9bd5">
                  <a:alpha val="0"/>
                </a:srgbClr>
              </a:gs>
              <a:gs pos="100000">
                <a:srgbClr val="000000">
                  <a:alpha val="6117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4"/>
          <p:cNvSpPr/>
          <p:nvPr/>
        </p:nvSpPr>
        <p:spPr>
          <a:xfrm>
            <a:off x="659880" y="2945160"/>
            <a:ext cx="3101040" cy="275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Calibri Light"/>
                <a:ea typeface="DejaVu Sans"/>
              </a:rPr>
              <a:t>Serveur</a:t>
            </a:r>
            <a:endParaRPr b="0" lang="fr-FR" sz="4000" spc="-1" strike="noStrike">
              <a:latin typeface="Arial"/>
            </a:endParaRPr>
          </a:p>
        </p:txBody>
      </p:sp>
      <p:pic>
        <p:nvPicPr>
          <p:cNvPr id="138" name="Picture 111" descr=""/>
          <p:cNvPicPr/>
          <p:nvPr/>
        </p:nvPicPr>
        <p:blipFill>
          <a:blip r:embed="rId1"/>
          <a:stretch/>
        </p:blipFill>
        <p:spPr>
          <a:xfrm>
            <a:off x="23760" y="720"/>
            <a:ext cx="12191400" cy="659520"/>
          </a:xfrm>
          <a:prstGeom prst="rect">
            <a:avLst/>
          </a:prstGeom>
          <a:ln>
            <a:noFill/>
          </a:ln>
        </p:spPr>
      </p:pic>
      <p:sp>
        <p:nvSpPr>
          <p:cNvPr id="139" name="CustomShape 5"/>
          <p:cNvSpPr/>
          <p:nvPr/>
        </p:nvSpPr>
        <p:spPr>
          <a:xfrm>
            <a:off x="11016360" y="271800"/>
            <a:ext cx="1367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TEAM 28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140" name="Image 5" descr=""/>
          <p:cNvPicPr/>
          <p:nvPr/>
        </p:nvPicPr>
        <p:blipFill>
          <a:blip r:embed="rId2"/>
          <a:stretch/>
        </p:blipFill>
        <p:spPr>
          <a:xfrm>
            <a:off x="4367160" y="3790800"/>
            <a:ext cx="3584880" cy="2023560"/>
          </a:xfrm>
          <a:prstGeom prst="rect">
            <a:avLst/>
          </a:prstGeom>
          <a:ln>
            <a:noFill/>
          </a:ln>
        </p:spPr>
      </p:pic>
      <p:pic>
        <p:nvPicPr>
          <p:cNvPr id="141" name="Image 4" descr=""/>
          <p:cNvPicPr/>
          <p:nvPr/>
        </p:nvPicPr>
        <p:blipFill>
          <a:blip r:embed="rId3"/>
          <a:stretch/>
        </p:blipFill>
        <p:spPr>
          <a:xfrm>
            <a:off x="4302000" y="1650960"/>
            <a:ext cx="3930120" cy="1010520"/>
          </a:xfrm>
          <a:prstGeom prst="rect">
            <a:avLst/>
          </a:prstGeom>
          <a:ln>
            <a:noFill/>
          </a:ln>
        </p:spPr>
      </p:pic>
      <p:pic>
        <p:nvPicPr>
          <p:cNvPr id="142" name="Image 6" descr="Une image contenant ballon, aéronef, transport&#10;&#10;Description générée automatiquement"/>
          <p:cNvPicPr/>
          <p:nvPr/>
        </p:nvPicPr>
        <p:blipFill>
          <a:blip r:embed="rId4"/>
          <a:stretch/>
        </p:blipFill>
        <p:spPr>
          <a:xfrm>
            <a:off x="8787960" y="1676880"/>
            <a:ext cx="2911320" cy="950760"/>
          </a:xfrm>
          <a:prstGeom prst="rect">
            <a:avLst/>
          </a:prstGeom>
          <a:ln>
            <a:noFill/>
          </a:ln>
        </p:spPr>
      </p:pic>
      <p:pic>
        <p:nvPicPr>
          <p:cNvPr id="143" name="Image 7" descr="Une image contenant texte, clipart&#10;&#10;Description générée automatiquement"/>
          <p:cNvPicPr/>
          <p:nvPr/>
        </p:nvPicPr>
        <p:blipFill>
          <a:blip r:embed="rId5"/>
          <a:stretch/>
        </p:blipFill>
        <p:spPr>
          <a:xfrm>
            <a:off x="8494200" y="3682080"/>
            <a:ext cx="3207960" cy="1659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 flipH="1" rot="5400000">
            <a:off x="-1409400" y="1409400"/>
            <a:ext cx="6857280" cy="4039920"/>
          </a:xfrm>
          <a:prstGeom prst="rect">
            <a:avLst/>
          </a:prstGeom>
          <a:gradFill rotWithShape="0">
            <a:gsLst>
              <a:gs pos="11000">
                <a:srgbClr val="000000"/>
              </a:gs>
              <a:gs pos="100000">
                <a:srgbClr val="2f5597"/>
              </a:gs>
            </a:gsLst>
            <a:lin ang="13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2"/>
          <p:cNvSpPr/>
          <p:nvPr/>
        </p:nvSpPr>
        <p:spPr>
          <a:xfrm rot="16200000">
            <a:off x="-159480" y="2660400"/>
            <a:ext cx="4354920" cy="4039920"/>
          </a:xfrm>
          <a:prstGeom prst="rect">
            <a:avLst/>
          </a:prstGeom>
          <a:gradFill rotWithShape="0">
            <a:gsLst>
              <a:gs pos="0">
                <a:srgbClr val="4472c4">
                  <a:alpha val="50196"/>
                </a:srgbClr>
              </a:gs>
              <a:gs pos="100000">
                <a:srgbClr val="203864">
                  <a:alpha val="0"/>
                </a:srgbClr>
              </a:gs>
            </a:gsLst>
            <a:lin ang="6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3"/>
          <p:cNvSpPr/>
          <p:nvPr/>
        </p:nvSpPr>
        <p:spPr>
          <a:xfrm flipH="1" rot="16200000">
            <a:off x="-1180440" y="1638360"/>
            <a:ext cx="6856920" cy="3580560"/>
          </a:xfrm>
          <a:prstGeom prst="rect">
            <a:avLst/>
          </a:prstGeom>
          <a:gradFill rotWithShape="0">
            <a:gsLst>
              <a:gs pos="5000">
                <a:srgbClr val="5b9bd5">
                  <a:alpha val="0"/>
                </a:srgbClr>
              </a:gs>
              <a:gs pos="100000">
                <a:srgbClr val="000000">
                  <a:alpha val="6117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4"/>
          <p:cNvSpPr/>
          <p:nvPr/>
        </p:nvSpPr>
        <p:spPr>
          <a:xfrm>
            <a:off x="659880" y="2945160"/>
            <a:ext cx="3101040" cy="275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Calibri Light"/>
                <a:ea typeface="DejaVu Sans"/>
              </a:rPr>
              <a:t>Diagramme de classe</a:t>
            </a:r>
            <a:endParaRPr b="0" lang="fr-FR" sz="4000" spc="-1" strike="noStrike">
              <a:latin typeface="Arial"/>
            </a:endParaRPr>
          </a:p>
        </p:txBody>
      </p:sp>
      <p:pic>
        <p:nvPicPr>
          <p:cNvPr id="148" name="Picture 111" descr=""/>
          <p:cNvPicPr/>
          <p:nvPr/>
        </p:nvPicPr>
        <p:blipFill>
          <a:blip r:embed="rId1"/>
          <a:stretch/>
        </p:blipFill>
        <p:spPr>
          <a:xfrm>
            <a:off x="23760" y="720"/>
            <a:ext cx="12191400" cy="659520"/>
          </a:xfrm>
          <a:prstGeom prst="rect">
            <a:avLst/>
          </a:prstGeom>
          <a:ln>
            <a:noFill/>
          </a:ln>
        </p:spPr>
      </p:pic>
      <p:sp>
        <p:nvSpPr>
          <p:cNvPr id="149" name="CustomShape 5"/>
          <p:cNvSpPr/>
          <p:nvPr/>
        </p:nvSpPr>
        <p:spPr>
          <a:xfrm>
            <a:off x="11016360" y="271800"/>
            <a:ext cx="1367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TEAM 28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150" name="Image 6" descr=""/>
          <p:cNvPicPr/>
          <p:nvPr/>
        </p:nvPicPr>
        <p:blipFill>
          <a:blip r:embed="rId2"/>
          <a:stretch/>
        </p:blipFill>
        <p:spPr>
          <a:xfrm>
            <a:off x="4121280" y="917640"/>
            <a:ext cx="8013240" cy="5569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2021-12-02T17:09:57Z</dcterms:created>
  <dc:creator/>
  <dc:description/>
  <dc:language>fr-FR</dc:language>
  <cp:lastModifiedBy/>
  <dcterms:modified xsi:type="dcterms:W3CDTF">2022-01-06T17:28:39Z</dcterms:modified>
  <cp:revision>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Notes">
    <vt:i4>0</vt:i4>
  </property>
  <property fmtid="{D5CDD505-2E9C-101B-9397-08002B2CF9AE}" pid="7" name="PresentationFormat">
    <vt:lpwstr>Widescreen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12</vt:i4>
  </property>
</Properties>
</file>