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810092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8100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381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381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8100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381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381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8100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381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381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81009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6EE"/>
          </a:solidFill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81009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10092"/>
              </a:solidFill>
              <a:prstDash val="solid"/>
              <a:round/>
            </a:ln>
          </a:top>
          <a:bottom>
            <a:ln w="25400" cap="flat">
              <a:solidFill>
                <a:srgbClr val="81009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10092"/>
              </a:solidFill>
              <a:prstDash val="solid"/>
              <a:round/>
            </a:ln>
          </a:top>
          <a:bottom>
            <a:ln w="25400" cap="flat">
              <a:solidFill>
                <a:srgbClr val="81009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8100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D7CADB"/>
          </a:solidFill>
        </a:fill>
      </a:tcStyle>
    </a:wholeTbl>
    <a:band2H>
      <a:tcTxStyle/>
      <a:tcStyle>
        <a:tcBdr/>
        <a:fill>
          <a:solidFill>
            <a:srgbClr val="ECE6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8100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381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810092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381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810092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92929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solidFill>
            <a:srgbClr val="929292">
              <a:alpha val="20000"/>
            </a:srgb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50800" cap="flat">
              <a:solidFill>
                <a:srgbClr val="929292"/>
              </a:solidFill>
              <a:prstDash val="solid"/>
              <a:round/>
            </a:ln>
          </a:top>
          <a:bottom>
            <a:ln w="127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929292"/>
      </a:tcTxStyle>
      <a:tcStyle>
        <a:tcBdr>
          <a:left>
            <a:ln w="12700" cap="flat">
              <a:solidFill>
                <a:srgbClr val="929292"/>
              </a:solidFill>
              <a:prstDash val="solid"/>
              <a:round/>
            </a:ln>
          </a:left>
          <a:right>
            <a:ln w="12700" cap="flat">
              <a:solidFill>
                <a:srgbClr val="929292"/>
              </a:solidFill>
              <a:prstDash val="solid"/>
              <a:round/>
            </a:ln>
          </a:right>
          <a:top>
            <a:ln w="12700" cap="flat">
              <a:solidFill>
                <a:srgbClr val="929292"/>
              </a:solidFill>
              <a:prstDash val="solid"/>
              <a:round/>
            </a:ln>
          </a:top>
          <a:bottom>
            <a:ln w="25400" cap="flat">
              <a:solidFill>
                <a:srgbClr val="929292"/>
              </a:solidFill>
              <a:prstDash val="solid"/>
              <a:round/>
            </a:ln>
          </a:bottom>
          <a:insideH>
            <a:ln w="12700" cap="flat">
              <a:solidFill>
                <a:srgbClr val="929292"/>
              </a:solidFill>
              <a:prstDash val="solid"/>
              <a:round/>
            </a:ln>
          </a:insideH>
          <a:insideV>
            <a:ln w="12700" cap="flat">
              <a:solidFill>
                <a:srgbClr val="92929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2" autoAdjust="0"/>
  </p:normalViewPr>
  <p:slideViewPr>
    <p:cSldViewPr snapToGrid="0">
      <p:cViewPr>
        <p:scale>
          <a:sx n="60" d="100"/>
          <a:sy n="60" d="100"/>
        </p:scale>
        <p:origin x="23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429768"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empresa, objeto do estudo, atualmente necessita de semanas em diversas reuniões para os envolvidos definirem quais são os negócios por níveis de interesse. Este método, além de demorado, tem como base a discussão entre os participantes acerca dos principais negócios da empresa baseando-se no know-how dos colaboradores que, muitas vezes, pode ser tendenciosa e incorrer em erros.</a:t>
            </a:r>
          </a:p>
          <a:p>
            <a:pPr algn="just" defTabSz="429768"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29768"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29768">
              <a:defRPr sz="526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objetivo principal dessa análise é mostrar, através de modelos de dados, um conjunto de soluções mais produtivas, com foco em prever negócios com maior interesse em um menor tempo de análise. Espera-se também agilizar o processo de elegibilidade dos negócios, reduzindo recursos com pessoal e custos operacionais inerentes.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78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6984999"/>
            <a:ext cx="21844000" cy="2512354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numCol="1" spcCol="381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11155085"/>
            <a:ext cx="21844000" cy="8326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071033" indent="-512233" algn="ctr" defTabSz="825500">
              <a:spcBef>
                <a:spcPts val="0"/>
              </a:spcBef>
              <a:buClrTx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629833" indent="-512233" algn="ctr" defTabSz="825500">
              <a:spcBef>
                <a:spcPts val="0"/>
              </a:spcBef>
              <a:buClrTx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188633" indent="-512233" algn="ctr" defTabSz="825500">
              <a:spcBef>
                <a:spcPts val="0"/>
              </a:spcBef>
              <a:buClrTx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747433" indent="-512233" algn="ctr" defTabSz="825500">
              <a:spcBef>
                <a:spcPts val="0"/>
              </a:spcBef>
              <a:buClrTx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70000" y="4659369"/>
            <a:ext cx="21844000" cy="4394202"/>
          </a:xfrm>
          <a:prstGeom prst="rect">
            <a:avLst/>
          </a:prstGeom>
        </p:spPr>
        <p:txBody>
          <a:bodyPr numCol="1" spcCol="38100" anchor="ctr"/>
          <a:lstStyle/>
          <a:p>
            <a:pPr marL="0" lvl="4" indent="1947672" algn="ctr" defTabSz="1731263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964" spc="-14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2"/>
            <a:ext cx="12192000" cy="8128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579215462_1440x2158.jpg"/>
          <p:cNvSpPr>
            <a:spLocks noGrp="1"/>
          </p:cNvSpPr>
          <p:nvPr>
            <p:ph type="pic" idx="23"/>
          </p:nvPr>
        </p:nvSpPr>
        <p:spPr>
          <a:xfrm>
            <a:off x="-2" y="-2258501"/>
            <a:ext cx="12166602" cy="1823300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12166600"/>
            <a:ext cx="21844000" cy="694056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4"/>
            <a:ext cx="12192000" cy="1827106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buClrTx/>
              <a:buSzTx/>
              <a:buNone/>
              <a:defRPr sz="5500" spc="-99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22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0"/>
            <a:ext cx="19507201" cy="367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1"/>
            <a:ext cx="416053" cy="4671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Graphik Semibold"/>
          <a:ea typeface="Graphik Semibold"/>
          <a:cs typeface="Graphik Semibold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rabalho de…"/>
          <p:cNvSpPr txBox="1">
            <a:spLocks noGrp="1"/>
          </p:cNvSpPr>
          <p:nvPr>
            <p:ph type="title"/>
          </p:nvPr>
        </p:nvSpPr>
        <p:spPr>
          <a:xfrm>
            <a:off x="1270000" y="-41844"/>
            <a:ext cx="21844001" cy="1607569"/>
          </a:xfrm>
          <a:prstGeom prst="rect">
            <a:avLst/>
          </a:prstGeom>
        </p:spPr>
        <p:txBody>
          <a:bodyPr/>
          <a:lstStyle>
            <a:lvl1pPr defTabSz="1658069">
              <a:defRPr sz="7800" spc="-300"/>
            </a:lvl1pPr>
          </a:lstStyle>
          <a:p>
            <a:r>
              <a:rPr dirty="0" err="1"/>
              <a:t>Projeto</a:t>
            </a:r>
            <a:r>
              <a:t> Integrado em Ciência de Dados</a:t>
            </a:r>
          </a:p>
        </p:txBody>
      </p:sp>
      <p:sp>
        <p:nvSpPr>
          <p:cNvPr id="152" name="Raphael Rabelo e Romeu Rebello"/>
          <p:cNvSpPr txBox="1">
            <a:spLocks noGrp="1"/>
          </p:cNvSpPr>
          <p:nvPr>
            <p:ph type="body" sz="quarter" idx="1"/>
          </p:nvPr>
        </p:nvSpPr>
        <p:spPr>
          <a:xfrm>
            <a:off x="1269999" y="11204874"/>
            <a:ext cx="21844001" cy="1457233"/>
          </a:xfrm>
          <a:prstGeom prst="rect">
            <a:avLst/>
          </a:prstGeom>
        </p:spPr>
        <p:txBody>
          <a:bodyPr/>
          <a:lstStyle/>
          <a:p>
            <a:pPr defTabSz="462280"/>
            <a:r>
              <a:rPr dirty="0"/>
              <a:t>Melkson Felix Correia da Silva, Raphael São José </a:t>
            </a:r>
            <a:r>
              <a:rPr dirty="0" err="1"/>
              <a:t>Rabelo</a:t>
            </a:r>
            <a:r>
              <a:rPr dirty="0"/>
              <a:t>, </a:t>
            </a:r>
          </a:p>
          <a:p>
            <a:pPr defTabSz="462280"/>
            <a:r>
              <a:rPr dirty="0"/>
              <a:t> Romeu Teixeira Rebello</a:t>
            </a:r>
            <a:r>
              <a:rPr lang="pt-BR" dirty="0"/>
              <a:t> e Thiago Ramos Bezerra da Silva </a:t>
            </a:r>
            <a:endParaRPr dirty="0"/>
          </a:p>
        </p:txBody>
      </p:sp>
      <p:sp>
        <p:nvSpPr>
          <p:cNvPr id="153" name="PUC-Minas"/>
          <p:cNvSpPr txBox="1"/>
          <p:nvPr/>
        </p:nvSpPr>
        <p:spPr>
          <a:xfrm>
            <a:off x="1510473" y="1381969"/>
            <a:ext cx="21844001" cy="2512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PUC-Minas</a:t>
            </a:r>
          </a:p>
        </p:txBody>
      </p:sp>
      <p:pic>
        <p:nvPicPr>
          <p:cNvPr id="154" name="Logo-PUC-Minas-Sobre.png" descr="Logo-PUC-Minas-Sob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99" y="5193811"/>
            <a:ext cx="6756402" cy="582930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rabalho de…"/>
          <p:cNvSpPr txBox="1"/>
          <p:nvPr/>
        </p:nvSpPr>
        <p:spPr>
          <a:xfrm>
            <a:off x="789052" y="-402185"/>
            <a:ext cx="21844001" cy="668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1658069">
              <a:lnSpc>
                <a:spcPct val="90000"/>
              </a:lnSpc>
              <a:defRPr sz="7800" spc="-3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3967761" scaled="0"/>
                </a:gradFill>
              </a:defRPr>
            </a:lvl1pPr>
          </a:lstStyle>
          <a:p>
            <a:r>
              <a:t>Proposta de modelo para auxiliar na tomada de decisão de projetos com maior viabilidade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riar um modelo que processe os dados de texto de eventos (Utilizando a base de dados da empresa) e seja capaz de distinguir as entidades para posteriormente analizar e determinar quais entidades (pessoas físicas ou companhias) a empresa está mais envolv"/>
          <p:cNvSpPr txBox="1">
            <a:spLocks noGrp="1"/>
          </p:cNvSpPr>
          <p:nvPr>
            <p:ph type="body" idx="1"/>
          </p:nvPr>
        </p:nvSpPr>
        <p:spPr>
          <a:xfrm>
            <a:off x="1006009" y="2351942"/>
            <a:ext cx="22371982" cy="1114353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lnSpc>
                <a:spcPct val="150000"/>
              </a:lnSpc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necessita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semanas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diversas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reuniões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envolvidos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definirem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negócios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níveis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de interesse. Este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demorado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base a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discussão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participantes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acerca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negócios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baseando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-se no know-how dos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que,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muitas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vezes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tendenciosa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incorrer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erros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29768"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29768"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29768">
              <a:defRPr sz="526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s:</a:t>
            </a:r>
          </a:p>
          <a:p>
            <a:pPr algn="just" defTabSz="429768">
              <a:defRPr sz="526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 defTabSz="429768">
              <a:buFont typeface="Arial" panose="020B0604020202020204" pitchFamily="34" charset="0"/>
              <a:buChar char="•"/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Otimizar o tempo na analise de viabilidade dos negócios;</a:t>
            </a:r>
          </a:p>
          <a:p>
            <a:pPr marL="571500" indent="-571500" algn="just" defTabSz="429768">
              <a:buFont typeface="Arial" panose="020B0604020202020204" pitchFamily="34" charset="0"/>
              <a:buChar char="•"/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Reduzir falhas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operacionai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inerentes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a analises tendenciosas;</a:t>
            </a:r>
          </a:p>
          <a:p>
            <a:pPr marL="571500" indent="-571500" algn="just" defTabSz="429768">
              <a:buFont typeface="Arial" panose="020B0604020202020204" pitchFamily="34" charset="0"/>
              <a:buChar char="•"/>
              <a:defRPr sz="526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Acelerar o processo de inicialização dos negócios;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tivo"/>
          <p:cNvSpPr txBox="1"/>
          <p:nvPr/>
        </p:nvSpPr>
        <p:spPr>
          <a:xfrm>
            <a:off x="1270000" y="-1808737"/>
            <a:ext cx="21844000" cy="3879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Contexto e Objetivo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- Quais foram as entidades mais envolvidas hoje?…"/>
          <p:cNvSpPr txBox="1">
            <a:spLocks noGrp="1"/>
          </p:cNvSpPr>
          <p:nvPr>
            <p:ph type="body" idx="1"/>
          </p:nvPr>
        </p:nvSpPr>
        <p:spPr>
          <a:xfrm>
            <a:off x="855497" y="2716713"/>
            <a:ext cx="22186361" cy="889409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base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possui informações coletadas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estudo de caso,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oferecido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para desenvolver o trabalho proposto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Base foi fornecida em arquivo CSV;</a:t>
            </a:r>
          </a:p>
          <a:p>
            <a:pPr marL="685800" indent="-6858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Possui a abrangência de aproximadamente 2 anos, e o total de 1961 registros;</a:t>
            </a:r>
          </a:p>
          <a:p>
            <a:pPr marL="685800" indent="-6858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Possui as seguintes colunas(17):</a:t>
            </a:r>
          </a:p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2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2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2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2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32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4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 níveis de interesse possuem uma classificação de 1 a 5;</a:t>
            </a:r>
          </a:p>
          <a:p>
            <a:pPr marL="685800" indent="-6858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4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Perguntas que esperamos responder"/>
          <p:cNvSpPr txBox="1"/>
          <p:nvPr/>
        </p:nvSpPr>
        <p:spPr>
          <a:xfrm>
            <a:off x="1269999" y="-1546525"/>
            <a:ext cx="21844001" cy="3879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dirty="0" err="1"/>
              <a:t>Descrição</a:t>
            </a:r>
            <a:r>
              <a:rPr dirty="0"/>
              <a:t> da base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D9C6A1-BE20-48EC-9AA6-BCF47B621086}"/>
              </a:ext>
            </a:extLst>
          </p:cNvPr>
          <p:cNvSpPr txBox="1"/>
          <p:nvPr/>
        </p:nvSpPr>
        <p:spPr>
          <a:xfrm>
            <a:off x="1636295" y="7444687"/>
            <a:ext cx="21688926" cy="2195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nome,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escritorio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data_inicio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palavras_chaves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origem,iniciais_originadores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valor_da_transacao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valor_fee_successo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valor_fee_mensal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expectativa_fechamento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status_atual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data_conclusao_conforme_status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qtde_negocios_com_o_cliente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ult_interacao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interesse(target)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810092"/>
              </a:solidFill>
              <a:effectLst/>
              <a:uFillTx/>
              <a:latin typeface="Graphik Semibold"/>
              <a:ea typeface="Graphik Semibold"/>
              <a:cs typeface="Graphik Semibold"/>
              <a:sym typeface="Graphik Semibold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guntas que esperamos responder">
            <a:extLst>
              <a:ext uri="{FF2B5EF4-FFF2-40B4-BE49-F238E27FC236}">
                <a16:creationId xmlns:a16="http://schemas.microsoft.com/office/drawing/2014/main" id="{91941DE7-0E0E-4095-8DC3-CFA854677A1E}"/>
              </a:ext>
            </a:extLst>
          </p:cNvPr>
          <p:cNvSpPr txBox="1"/>
          <p:nvPr/>
        </p:nvSpPr>
        <p:spPr>
          <a:xfrm>
            <a:off x="855497" y="0"/>
            <a:ext cx="21844001" cy="24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85000" lnSpcReduction="10000"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encontrados</a:t>
            </a:r>
            <a:r>
              <a:rPr lang="pt-BR" dirty="0"/>
              <a:t> e pré-processamento</a:t>
            </a:r>
            <a:endParaRPr dirty="0"/>
          </a:p>
        </p:txBody>
      </p:sp>
      <p:sp>
        <p:nvSpPr>
          <p:cNvPr id="6" name="- Quais foram as entidades mais envolvidas hoje?…">
            <a:extLst>
              <a:ext uri="{FF2B5EF4-FFF2-40B4-BE49-F238E27FC236}">
                <a16:creationId xmlns:a16="http://schemas.microsoft.com/office/drawing/2014/main" id="{529138D3-3DB8-4B5F-A2CF-C5DF315F2DF7}"/>
              </a:ext>
            </a:extLst>
          </p:cNvPr>
          <p:cNvSpPr txBox="1"/>
          <p:nvPr/>
        </p:nvSpPr>
        <p:spPr>
          <a:xfrm>
            <a:off x="855497" y="2603866"/>
            <a:ext cx="22186361" cy="8894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l"/>
            <a:r>
              <a:rPr lang="pt-BR" sz="4000" dirty="0"/>
              <a:t>Tratativa de campos com valores nulo:</a:t>
            </a:r>
          </a:p>
          <a:p>
            <a:pPr algn="l"/>
            <a:endParaRPr lang="pt-BR" sz="4000" b="1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000" dirty="0"/>
              <a:t>Os escritórios, consideramos como “Araújo Fontes BH”;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000" dirty="0"/>
              <a:t>As origens, consideram como “Interno”;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000" dirty="0"/>
              <a:t>O </a:t>
            </a:r>
            <a:r>
              <a:rPr lang="pt-BR" sz="4000" dirty="0" err="1"/>
              <a:t>valor_da_transacao</a:t>
            </a:r>
            <a:r>
              <a:rPr lang="pt-BR" sz="4000" dirty="0"/>
              <a:t>, </a:t>
            </a:r>
            <a:r>
              <a:rPr lang="pt-BR" sz="4000" dirty="0" err="1"/>
              <a:t>valor_fee_sucesso</a:t>
            </a:r>
            <a:r>
              <a:rPr lang="pt-BR" sz="4000" dirty="0"/>
              <a:t> e </a:t>
            </a:r>
            <a:r>
              <a:rPr lang="pt-BR" sz="4000" dirty="0" err="1"/>
              <a:t>valor_fee_mensal</a:t>
            </a:r>
            <a:r>
              <a:rPr lang="pt-BR" sz="4000" dirty="0"/>
              <a:t>, consideramos como 0.00;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000" dirty="0"/>
              <a:t>O Interesse, consideramos como 5(Nível mais baixo de interesse);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000" dirty="0"/>
              <a:t>A Data conclusão, consideramos:</a:t>
            </a:r>
          </a:p>
          <a:p>
            <a:pPr algn="l"/>
            <a:r>
              <a:rPr lang="pt-BR" sz="40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		Concluído com sucesso: pegar o dado dá coluna “</a:t>
            </a:r>
            <a:r>
              <a:rPr lang="pt-BR" sz="40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ult</a:t>
            </a:r>
            <a:r>
              <a:rPr lang="pt-BR" sz="40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 interação”;</a:t>
            </a:r>
          </a:p>
          <a:p>
            <a:pPr algn="l"/>
            <a:r>
              <a:rPr lang="pt-BR" sz="4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		Concluído sem sucesso: pegar o dado dá coluna “</a:t>
            </a:r>
            <a:r>
              <a:rPr lang="pt-BR" sz="40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ult</a:t>
            </a:r>
            <a:r>
              <a:rPr lang="pt-BR" sz="4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interação”.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000" dirty="0"/>
              <a:t>A Expectativa de fechamento, consideramos:</a:t>
            </a:r>
          </a:p>
          <a:p>
            <a:pPr algn="l"/>
            <a:r>
              <a:rPr lang="pt-BR" sz="40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		Concluído com sucesso: pegar o dado da coluna “data conclusão conforme status”;</a:t>
            </a:r>
          </a:p>
          <a:p>
            <a:pPr algn="l"/>
            <a:r>
              <a:rPr lang="pt-BR" sz="40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		Concluído sem sucesso: pegar o dado da coluna “data conclusão conforme status”.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3597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D398B-FE00-499B-8976-C3CD27FAF56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270000" y="2999874"/>
            <a:ext cx="21844000" cy="84328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Classificação do campo “Interesse(target)”, em uma novo campo “</a:t>
            </a:r>
            <a:r>
              <a:rPr lang="pt-BR" dirty="0" err="1"/>
              <a:t>class_interesse</a:t>
            </a:r>
            <a:r>
              <a:rPr lang="pt-BR" dirty="0"/>
              <a:t>”:</a:t>
            </a:r>
          </a:p>
          <a:p>
            <a:pPr lvl="1"/>
            <a:r>
              <a:rPr lang="pt-BR" dirty="0"/>
              <a:t>Alto (1);</a:t>
            </a:r>
          </a:p>
          <a:p>
            <a:pPr lvl="1"/>
            <a:r>
              <a:rPr lang="pt-BR" dirty="0"/>
              <a:t>Médio(2 - 3);</a:t>
            </a:r>
          </a:p>
          <a:p>
            <a:pPr lvl="1"/>
            <a:r>
              <a:rPr lang="pt-BR" dirty="0"/>
              <a:t>Baixo (4 - 5);</a:t>
            </a:r>
          </a:p>
          <a:p>
            <a:r>
              <a:rPr lang="pt-BR" dirty="0"/>
              <a:t>Categorização de colunas nominais, para o modelo:</a:t>
            </a:r>
          </a:p>
          <a:p>
            <a:endParaRPr lang="pt-BR" dirty="0"/>
          </a:p>
          <a:p>
            <a:r>
              <a:rPr lang="pt-BR" dirty="0"/>
              <a:t>Classificação do campo “</a:t>
            </a:r>
            <a:r>
              <a:rPr lang="pt-BR" dirty="0" err="1"/>
              <a:t>class_interesse</a:t>
            </a:r>
            <a:r>
              <a:rPr lang="pt-BR" dirty="0"/>
              <a:t>”, em uma novo campo “</a:t>
            </a:r>
            <a:r>
              <a:rPr lang="pt-BR" dirty="0" err="1"/>
              <a:t>class_interesse_alto</a:t>
            </a:r>
            <a:r>
              <a:rPr lang="pt-BR" dirty="0"/>
              <a:t>”:</a:t>
            </a:r>
          </a:p>
          <a:p>
            <a:pPr lvl="1"/>
            <a:r>
              <a:rPr lang="pt-BR" dirty="0" err="1"/>
              <a:t>True</a:t>
            </a:r>
            <a:r>
              <a:rPr lang="pt-BR" dirty="0"/>
              <a:t> (Alto);</a:t>
            </a:r>
          </a:p>
          <a:p>
            <a:pPr lvl="1"/>
            <a:r>
              <a:rPr lang="pt-BR" dirty="0"/>
              <a:t>False (Médio e Baixo);</a:t>
            </a:r>
          </a:p>
          <a:p>
            <a:endParaRPr lang="pt-BR" dirty="0"/>
          </a:p>
        </p:txBody>
      </p:sp>
      <p:sp>
        <p:nvSpPr>
          <p:cNvPr id="5" name="Perguntas que esperamos responder">
            <a:extLst>
              <a:ext uri="{FF2B5EF4-FFF2-40B4-BE49-F238E27FC236}">
                <a16:creationId xmlns:a16="http://schemas.microsoft.com/office/drawing/2014/main" id="{B88E159B-CB63-4AE1-8A19-047C6C9A9F55}"/>
              </a:ext>
            </a:extLst>
          </p:cNvPr>
          <p:cNvSpPr txBox="1"/>
          <p:nvPr/>
        </p:nvSpPr>
        <p:spPr>
          <a:xfrm>
            <a:off x="855497" y="0"/>
            <a:ext cx="21844001" cy="24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85000" lnSpcReduction="10000"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encontrados</a:t>
            </a:r>
            <a:r>
              <a:rPr lang="pt-BR" dirty="0"/>
              <a:t> e pré-processamento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200102-5EC5-48B8-AADE-37242119D705}"/>
              </a:ext>
            </a:extLst>
          </p:cNvPr>
          <p:cNvSpPr txBox="1"/>
          <p:nvPr/>
        </p:nvSpPr>
        <p:spPr>
          <a:xfrm>
            <a:off x="2294022" y="7216274"/>
            <a:ext cx="2168892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escritório, área</a:t>
            </a:r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BR" sz="32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class_interesse</a:t>
            </a: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6648540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ma"/>
          <p:cNvSpPr txBox="1"/>
          <p:nvPr/>
        </p:nvSpPr>
        <p:spPr>
          <a:xfrm>
            <a:off x="1270000" y="-1856831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Modelos Utilizados</a:t>
            </a:r>
          </a:p>
        </p:txBody>
      </p:sp>
      <p:sp>
        <p:nvSpPr>
          <p:cNvPr id="166" name="O nosso dataset contém dados relativos aos eventos com as quais a empresa mantém relação e são feitos os logs para acompanhamento. Os eventos são as reuniões passadas e seus respectivos assuntos e decisões."/>
          <p:cNvSpPr txBox="1">
            <a:spLocks noGrp="1"/>
          </p:cNvSpPr>
          <p:nvPr>
            <p:ph type="body" idx="1"/>
          </p:nvPr>
        </p:nvSpPr>
        <p:spPr>
          <a:xfrm>
            <a:off x="1139065" y="2272690"/>
            <a:ext cx="22105870" cy="106032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 definição do modelo iniciou pelo processo de busca de melhores parâmetros para entrega de melhores resultados, dentre os quatro modelos analisados. </a:t>
            </a:r>
          </a:p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Modelos de Classificação utilizados:</a:t>
            </a:r>
            <a:endParaRPr lang="pt-BR" sz="40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0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40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2" name="Picture 4" descr="Understanding XGBoost &amp; it'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831EB38B-FA8E-4E32-BA8E-B333C6F4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281" y="4889403"/>
            <a:ext cx="685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cision Tree | MLJAR">
            <a:extLst>
              <a:ext uri="{FF2B5EF4-FFF2-40B4-BE49-F238E27FC236}">
                <a16:creationId xmlns:a16="http://schemas.microsoft.com/office/drawing/2014/main" id="{B1562098-ADAF-4D30-90F1-71E10E27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653" y="8058566"/>
            <a:ext cx="4953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andom Forest vs Extra Trees | MLJAR">
            <a:extLst>
              <a:ext uri="{FF2B5EF4-FFF2-40B4-BE49-F238E27FC236}">
                <a16:creationId xmlns:a16="http://schemas.microsoft.com/office/drawing/2014/main" id="{E15E623D-066A-4DEA-8728-BEA25E3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04" y="8325266"/>
            <a:ext cx="5524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- microsoft/LightGBM: A fast, distributed, high performance gradient  boosting (GBT, GBDT, GBRT, GBM or MART) framework based on decision tree  algorithms, used for ranking, classification and many other machine learning  tasks.">
            <a:extLst>
              <a:ext uri="{FF2B5EF4-FFF2-40B4-BE49-F238E27FC236}">
                <a16:creationId xmlns:a16="http://schemas.microsoft.com/office/drawing/2014/main" id="{5249959E-5410-4B4C-A81C-186DAFF3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36" y="5088425"/>
            <a:ext cx="5917391" cy="29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set">
            <a:extLst>
              <a:ext uri="{FF2B5EF4-FFF2-40B4-BE49-F238E27FC236}">
                <a16:creationId xmlns:a16="http://schemas.microsoft.com/office/drawing/2014/main" id="{FBEA6BD9-9DBC-405E-904B-C27C372A1DAE}"/>
              </a:ext>
            </a:extLst>
          </p:cNvPr>
          <p:cNvSpPr txBox="1"/>
          <p:nvPr/>
        </p:nvSpPr>
        <p:spPr>
          <a:xfrm>
            <a:off x="1270000" y="-1736594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Obtidos</a:t>
            </a:r>
            <a:endParaRPr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D7C2558-6DE1-4BB1-8D31-F482A616E390}"/>
              </a:ext>
            </a:extLst>
          </p:cNvPr>
          <p:cNvGrpSpPr/>
          <p:nvPr/>
        </p:nvGrpSpPr>
        <p:grpSpPr>
          <a:xfrm>
            <a:off x="612274" y="2935793"/>
            <a:ext cx="13568947" cy="3420690"/>
            <a:chOff x="884990" y="3114925"/>
            <a:chExt cx="16765494" cy="374307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F886E11-CE03-4C12-82E4-B673D6EC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990" y="3114925"/>
              <a:ext cx="16765494" cy="3743075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89D8E00-FB8F-428E-83B8-BE8E80C156D0}"/>
                </a:ext>
              </a:extLst>
            </p:cNvPr>
            <p:cNvCxnSpPr/>
            <p:nvPr/>
          </p:nvCxnSpPr>
          <p:spPr>
            <a:xfrm>
              <a:off x="1093537" y="5871410"/>
              <a:ext cx="2564063" cy="0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667D146-61BE-4F40-961D-6E1E96DCBC46}"/>
              </a:ext>
            </a:extLst>
          </p:cNvPr>
          <p:cNvGrpSpPr/>
          <p:nvPr/>
        </p:nvGrpSpPr>
        <p:grpSpPr>
          <a:xfrm>
            <a:off x="612274" y="6637787"/>
            <a:ext cx="16584863" cy="3189240"/>
            <a:chOff x="451853" y="6966475"/>
            <a:chExt cx="16255904" cy="2889017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ED11ACB-F88B-413E-A390-1571DFA4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53" y="6966475"/>
              <a:ext cx="16255904" cy="2889017"/>
            </a:xfrm>
            <a:prstGeom prst="rect">
              <a:avLst/>
            </a:prstGeom>
          </p:spPr>
        </p:pic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5775205-B239-4164-92E9-83D14B92033B}"/>
                </a:ext>
              </a:extLst>
            </p:cNvPr>
            <p:cNvCxnSpPr>
              <a:cxnSpLocks/>
            </p:cNvCxnSpPr>
            <p:nvPr/>
          </p:nvCxnSpPr>
          <p:spPr>
            <a:xfrm>
              <a:off x="577516" y="9047747"/>
              <a:ext cx="1989220" cy="0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494876-2A8E-4394-8DB4-5270B78478DB}"/>
              </a:ext>
            </a:extLst>
          </p:cNvPr>
          <p:cNvGrpSpPr/>
          <p:nvPr/>
        </p:nvGrpSpPr>
        <p:grpSpPr>
          <a:xfrm>
            <a:off x="8855243" y="10108330"/>
            <a:ext cx="14611684" cy="3274926"/>
            <a:chOff x="12989947" y="10108330"/>
            <a:chExt cx="10476979" cy="2702092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A62637A-86D9-40F2-9B75-1EA2EE10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89947" y="10108330"/>
              <a:ext cx="10476979" cy="2702092"/>
            </a:xfrm>
            <a:prstGeom prst="rect">
              <a:avLst/>
            </a:prstGeom>
          </p:spPr>
        </p:pic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18C8ACC-6772-4447-BC1B-1563199EEB2F}"/>
                </a:ext>
              </a:extLst>
            </p:cNvPr>
            <p:cNvCxnSpPr>
              <a:cxnSpLocks/>
            </p:cNvCxnSpPr>
            <p:nvPr/>
          </p:nvCxnSpPr>
          <p:spPr>
            <a:xfrm>
              <a:off x="13109743" y="12119810"/>
              <a:ext cx="1989220" cy="0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51F3A4D-9EBB-4A70-B300-99DBD3EECB10}"/>
              </a:ext>
            </a:extLst>
          </p:cNvPr>
          <p:cNvGrpSpPr/>
          <p:nvPr/>
        </p:nvGrpSpPr>
        <p:grpSpPr>
          <a:xfrm>
            <a:off x="15098963" y="2946000"/>
            <a:ext cx="8367963" cy="3410483"/>
            <a:chOff x="15098963" y="2946001"/>
            <a:chExt cx="7712911" cy="3274926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21956EE-15C4-4D7C-8169-AC30212BC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98963" y="2946001"/>
              <a:ext cx="7712911" cy="3274926"/>
            </a:xfrm>
            <a:prstGeom prst="rect">
              <a:avLst/>
            </a:prstGeom>
          </p:spPr>
        </p:pic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84216FD-0254-429A-962C-44E2BFBB92E2}"/>
                </a:ext>
              </a:extLst>
            </p:cNvPr>
            <p:cNvCxnSpPr>
              <a:cxnSpLocks/>
            </p:cNvCxnSpPr>
            <p:nvPr/>
          </p:nvCxnSpPr>
          <p:spPr>
            <a:xfrm>
              <a:off x="15231979" y="5352229"/>
              <a:ext cx="2382253" cy="0"/>
            </a:xfrm>
            <a:prstGeom prst="line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26" name="Picture 12" descr="GitHub - microsoft/LightGBM: A fast, distributed, high performance gradient  boosting (GBT, GBDT, GBRT, GBM or MART) framework based on decision tree  algorithms, used for ranking, classification and many other machine learning  tasks.">
            <a:extLst>
              <a:ext uri="{FF2B5EF4-FFF2-40B4-BE49-F238E27FC236}">
                <a16:creationId xmlns:a16="http://schemas.microsoft.com/office/drawing/2014/main" id="{8960B87B-542C-45B9-9B1D-CBB3DEB7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667" y="9827027"/>
            <a:ext cx="2765259" cy="13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Understanding XGBoost &amp; it'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272D6C59-2247-4969-84BA-8346B72AF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067" y="2245182"/>
            <a:ext cx="3521351" cy="195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Decision Tree | MLJAR">
            <a:extLst>
              <a:ext uri="{FF2B5EF4-FFF2-40B4-BE49-F238E27FC236}">
                <a16:creationId xmlns:a16="http://schemas.microsoft.com/office/drawing/2014/main" id="{30819624-9474-4102-B744-5EF082F2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226" y="5022870"/>
            <a:ext cx="1795774" cy="11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Random Forest vs Extra Trees | MLJAR">
            <a:extLst>
              <a:ext uri="{FF2B5EF4-FFF2-40B4-BE49-F238E27FC236}">
                <a16:creationId xmlns:a16="http://schemas.microsoft.com/office/drawing/2014/main" id="{85D608EB-F149-450A-976B-C54549A3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963" y="6714500"/>
            <a:ext cx="2129065" cy="11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81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ataset"/>
          <p:cNvSpPr txBox="1"/>
          <p:nvPr/>
        </p:nvSpPr>
        <p:spPr>
          <a:xfrm>
            <a:off x="1270000" y="-1736594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lang="pt-BR" dirty="0"/>
              <a:t>Discussão dos </a:t>
            </a:r>
            <a:r>
              <a:rPr dirty="0" err="1"/>
              <a:t>Resultados</a:t>
            </a:r>
            <a:endParaRPr dirty="0"/>
          </a:p>
        </p:txBody>
      </p:sp>
      <p:sp>
        <p:nvSpPr>
          <p:cNvPr id="169" name="Utilizaremos uma base de textos coletados em reuniões da empresa do Raphael que nos foi oferecido para o trabalho. Este dataset é perfeito porque são diversos registros de textos de reuniões e emails em diferentes estágios de evolução para o andamento e 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21844000" cy="106983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000" dirty="0"/>
          </a:p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000" dirty="0"/>
          </a:p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Percepções de padrões e </a:t>
            </a:r>
            <a:r>
              <a:rPr lang="pt-BR" sz="4000" i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Testes e ajustes de parâmetros do modelo;</a:t>
            </a:r>
          </a:p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Analise da Relevância das </a:t>
            </a:r>
            <a:r>
              <a:rPr lang="pt-BR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, e consequente exclusão da coluna “escritórios” ;</a:t>
            </a:r>
          </a:p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Decisão de modelo com melhor desempenho, considerando acurácia e o balanceamento das </a:t>
            </a:r>
            <a:r>
              <a:rPr lang="pt-BR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Destaque para a </a:t>
            </a:r>
            <a:r>
              <a:rPr lang="pt-BR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“Valor da Transação”;</a:t>
            </a:r>
          </a:p>
          <a:p>
            <a:pPr marL="571500" indent="-571500" algn="l" defTabSz="457200">
              <a:buFont typeface="Arial" panose="020B0604020202020204" pitchFamily="34" charset="0"/>
              <a:buChar char="•"/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Modelo mais apropriado para atender a necessidade do negócio,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4572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5600">
                <a:solidFill>
                  <a:srgbClr val="FFFFFF"/>
                </a:solidFill>
              </a:defRPr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delo"/>
          <p:cNvSpPr txBox="1"/>
          <p:nvPr/>
        </p:nvSpPr>
        <p:spPr>
          <a:xfrm>
            <a:off x="1270000" y="-1667395"/>
            <a:ext cx="21844001" cy="3879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2438337">
              <a:lnSpc>
                <a:spcPct val="90000"/>
              </a:lnSpc>
              <a:defRPr sz="11600" spc="-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lang="pt-BR" dirty="0"/>
              <a:t>Perguntas?</a:t>
            </a:r>
          </a:p>
        </p:txBody>
      </p:sp>
      <p:pic>
        <p:nvPicPr>
          <p:cNvPr id="172" name="download.jpeg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21" y="4535723"/>
            <a:ext cx="9803090" cy="5106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929292"/>
      </a:dk1>
      <a:lt1>
        <a:srgbClr val="810092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810092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810092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810092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810092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740</Words>
  <Application>Microsoft Office PowerPoint</Application>
  <PresentationFormat>Personalizar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Graphik</vt:lpstr>
      <vt:lpstr>Graphik Medium</vt:lpstr>
      <vt:lpstr>Graphik Semibold</vt:lpstr>
      <vt:lpstr>Helvetica</vt:lpstr>
      <vt:lpstr>Helvetica Neue</vt:lpstr>
      <vt:lpstr>22_ColorGradient</vt:lpstr>
      <vt:lpstr>Projeto Integrado em Ciência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 em Ciência de Dados</dc:title>
  <cp:lastModifiedBy>Melkson Felix Correia da Silva</cp:lastModifiedBy>
  <cp:revision>7</cp:revision>
  <dcterms:modified xsi:type="dcterms:W3CDTF">2022-04-17T23:53:59Z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59b2e0-2ec4-47e6-afc1-6e3f8b684f6a_Enabled">
    <vt:lpwstr>true</vt:lpwstr>
  </property>
  <property fmtid="{D5CDD505-2E9C-101B-9397-08002B2CF9AE}" pid="3" name="MSIP_Label_6459b2e0-2ec4-47e6-afc1-6e3f8b684f6a_SetDate">
    <vt:lpwstr>2022-04-17T22:07:31Z</vt:lpwstr>
  </property>
  <property fmtid="{D5CDD505-2E9C-101B-9397-08002B2CF9AE}" pid="4" name="MSIP_Label_6459b2e0-2ec4-47e6-afc1-6e3f8b684f6a_Method">
    <vt:lpwstr>Privileged</vt:lpwstr>
  </property>
  <property fmtid="{D5CDD505-2E9C-101B-9397-08002B2CF9AE}" pid="5" name="MSIP_Label_6459b2e0-2ec4-47e6-afc1-6e3f8b684f6a_Name">
    <vt:lpwstr>6459b2e0-2ec4-47e6-afc1-6e3f8b684f6a</vt:lpwstr>
  </property>
  <property fmtid="{D5CDD505-2E9C-101B-9397-08002B2CF9AE}" pid="6" name="MSIP_Label_6459b2e0-2ec4-47e6-afc1-6e3f8b684f6a_SiteId">
    <vt:lpwstr>b417b620-2ae9-4a83-ab6c-7fbd828bda1d</vt:lpwstr>
  </property>
  <property fmtid="{D5CDD505-2E9C-101B-9397-08002B2CF9AE}" pid="7" name="MSIP_Label_6459b2e0-2ec4-47e6-afc1-6e3f8b684f6a_ActionId">
    <vt:lpwstr>c7b47c9b-49f8-411f-9ab0-5bef14492e6c</vt:lpwstr>
  </property>
  <property fmtid="{D5CDD505-2E9C-101B-9397-08002B2CF9AE}" pid="8" name="MSIP_Label_6459b2e0-2ec4-47e6-afc1-6e3f8b684f6a_ContentBits">
    <vt:lpwstr>0</vt:lpwstr>
  </property>
</Properties>
</file>