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Poppins Bold" charset="1" panose="00000800000000000000"/>
      <p:regular r:id="rId27"/>
    </p:embeddedFont>
    <p:embeddedFont>
      <p:font typeface="Poppins" charset="1" panose="000005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3371" y="23812"/>
            <a:ext cx="18507519" cy="10287000"/>
            <a:chOff x="0" y="0"/>
            <a:chExt cx="24676692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31000"/>
            </a:blip>
            <a:srcRect l="14944" t="0" r="14944" b="0"/>
            <a:stretch>
              <a:fillRect/>
            </a:stretch>
          </p:blipFill>
          <p:spPr>
            <a:xfrm flipH="false" flipV="false">
              <a:off x="0" y="0"/>
              <a:ext cx="24676692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7086420" y="4585572"/>
            <a:ext cx="1211105" cy="1211105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7385727" y="5143500"/>
            <a:ext cx="61249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" id="7"/>
          <p:cNvGrpSpPr/>
          <p:nvPr/>
        </p:nvGrpSpPr>
        <p:grpSpPr>
          <a:xfrm rot="0">
            <a:off x="0" y="0"/>
            <a:ext cx="9144000" cy="1028700"/>
            <a:chOff x="0" y="0"/>
            <a:chExt cx="3335756" cy="37527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35756" cy="375273"/>
            </a:xfrm>
            <a:custGeom>
              <a:avLst/>
              <a:gdLst/>
              <a:ahLst/>
              <a:cxnLst/>
              <a:rect r="r" b="b" t="t" l="l"/>
              <a:pathLst>
                <a:path h="375273" w="3335756">
                  <a:moveTo>
                    <a:pt x="0" y="0"/>
                  </a:moveTo>
                  <a:lnTo>
                    <a:pt x="3335756" y="0"/>
                  </a:lnTo>
                  <a:lnTo>
                    <a:pt x="3335756" y="375273"/>
                  </a:lnTo>
                  <a:lnTo>
                    <a:pt x="0" y="375273"/>
                  </a:lnTo>
                  <a:close/>
                </a:path>
              </a:pathLst>
            </a:custGeom>
            <a:solidFill>
              <a:srgbClr val="FAD22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9258300"/>
            <a:ext cx="9144000" cy="1028700"/>
            <a:chOff x="0" y="0"/>
            <a:chExt cx="3335756" cy="3752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35756" cy="375273"/>
            </a:xfrm>
            <a:custGeom>
              <a:avLst/>
              <a:gdLst/>
              <a:ahLst/>
              <a:cxnLst/>
              <a:rect r="r" b="b" t="t" l="l"/>
              <a:pathLst>
                <a:path h="375273" w="3335756">
                  <a:moveTo>
                    <a:pt x="0" y="0"/>
                  </a:moveTo>
                  <a:lnTo>
                    <a:pt x="3335756" y="0"/>
                  </a:lnTo>
                  <a:lnTo>
                    <a:pt x="3335756" y="375273"/>
                  </a:lnTo>
                  <a:lnTo>
                    <a:pt x="0" y="37527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144000" y="0"/>
            <a:ext cx="9144000" cy="1028700"/>
            <a:chOff x="0" y="0"/>
            <a:chExt cx="3335756" cy="37527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35756" cy="375273"/>
            </a:xfrm>
            <a:custGeom>
              <a:avLst/>
              <a:gdLst/>
              <a:ahLst/>
              <a:cxnLst/>
              <a:rect r="r" b="b" t="t" l="l"/>
              <a:pathLst>
                <a:path h="375273" w="3335756">
                  <a:moveTo>
                    <a:pt x="0" y="0"/>
                  </a:moveTo>
                  <a:lnTo>
                    <a:pt x="3335756" y="0"/>
                  </a:lnTo>
                  <a:lnTo>
                    <a:pt x="3335756" y="375273"/>
                  </a:lnTo>
                  <a:lnTo>
                    <a:pt x="0" y="37527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9144000" y="9258300"/>
            <a:ext cx="9144000" cy="1028700"/>
            <a:chOff x="0" y="0"/>
            <a:chExt cx="3335756" cy="37527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335756" cy="375273"/>
            </a:xfrm>
            <a:custGeom>
              <a:avLst/>
              <a:gdLst/>
              <a:ahLst/>
              <a:cxnLst/>
              <a:rect r="r" b="b" t="t" l="l"/>
              <a:pathLst>
                <a:path h="375273" w="3335756">
                  <a:moveTo>
                    <a:pt x="0" y="0"/>
                  </a:moveTo>
                  <a:lnTo>
                    <a:pt x="3335756" y="0"/>
                  </a:lnTo>
                  <a:lnTo>
                    <a:pt x="3335756" y="375273"/>
                  </a:lnTo>
                  <a:lnTo>
                    <a:pt x="0" y="375273"/>
                  </a:lnTo>
                  <a:close/>
                </a:path>
              </a:pathLst>
            </a:custGeom>
            <a:solidFill>
              <a:srgbClr val="FAD224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5020330" y="2746679"/>
            <a:ext cx="7912149" cy="2992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b="true" sz="6981" spc="-18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FichAPP – Gestor de fichajes laborales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129185" y="7448126"/>
            <a:ext cx="12029629" cy="525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b="true" sz="3513" spc="6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DESARROLLO DE APLICACIONES MULTIPLATAFORMAS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42858" y="8546452"/>
            <a:ext cx="5031434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Autoría: Emilio Ramírez José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317359" y="8546452"/>
            <a:ext cx="5941941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Tutoría: Águeda María López Moreno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57789" y="0"/>
            <a:ext cx="9530211" cy="3316297"/>
            <a:chOff x="0" y="0"/>
            <a:chExt cx="5835784" cy="20307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35784" cy="2030720"/>
            </a:xfrm>
            <a:custGeom>
              <a:avLst/>
              <a:gdLst/>
              <a:ahLst/>
              <a:cxnLst/>
              <a:rect r="r" b="b" t="t" l="l"/>
              <a:pathLst>
                <a:path h="2030720" w="5835784">
                  <a:moveTo>
                    <a:pt x="0" y="0"/>
                  </a:moveTo>
                  <a:lnTo>
                    <a:pt x="5835784" y="0"/>
                  </a:lnTo>
                  <a:lnTo>
                    <a:pt x="5835784" y="2030720"/>
                  </a:lnTo>
                  <a:lnTo>
                    <a:pt x="0" y="2030720"/>
                  </a:lnTo>
                  <a:close/>
                </a:path>
              </a:pathLst>
            </a:custGeom>
            <a:solidFill>
              <a:srgbClr val="FAD22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916835" y="3316297"/>
            <a:ext cx="1371165" cy="5509182"/>
            <a:chOff x="0" y="0"/>
            <a:chExt cx="839627" cy="33735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39627" cy="3373524"/>
            </a:xfrm>
            <a:custGeom>
              <a:avLst/>
              <a:gdLst/>
              <a:ahLst/>
              <a:cxnLst/>
              <a:rect r="r" b="b" t="t" l="l"/>
              <a:pathLst>
                <a:path h="3373524" w="839627">
                  <a:moveTo>
                    <a:pt x="0" y="0"/>
                  </a:moveTo>
                  <a:lnTo>
                    <a:pt x="839627" y="0"/>
                  </a:lnTo>
                  <a:lnTo>
                    <a:pt x="839627" y="3373524"/>
                  </a:lnTo>
                  <a:lnTo>
                    <a:pt x="0" y="337352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313129" y="0"/>
            <a:ext cx="5603706" cy="8825479"/>
            <a:chOff x="0" y="0"/>
            <a:chExt cx="7471609" cy="11767306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37628" t="0" r="37628" b="0"/>
            <a:stretch>
              <a:fillRect/>
            </a:stretch>
          </p:blipFill>
          <p:spPr>
            <a:xfrm flipH="false" flipV="false">
              <a:off x="0" y="0"/>
              <a:ext cx="7471609" cy="11767306"/>
            </a:xfrm>
            <a:prstGeom prst="rect">
              <a:avLst/>
            </a:prstGeom>
          </p:spPr>
        </p:pic>
      </p:grpSp>
      <p:sp>
        <p:nvSpPr>
          <p:cNvPr name="TextBox 8" id="8"/>
          <p:cNvSpPr txBox="true"/>
          <p:nvPr/>
        </p:nvSpPr>
        <p:spPr>
          <a:xfrm rot="0">
            <a:off x="1028700" y="5095875"/>
            <a:ext cx="7729089" cy="1865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7"/>
              </a:lnSpc>
              <a:spcBef>
                <a:spcPct val="0"/>
              </a:spcBef>
            </a:pPr>
          </a:p>
          <a:p>
            <a:pPr algn="l" marL="474979" indent="-237490" lvl="1">
              <a:lnSpc>
                <a:spcPts val="2947"/>
              </a:lnSpc>
              <a:spcBef>
                <a:spcPct val="0"/>
              </a:spcBef>
              <a:buFont typeface="Arial"/>
              <a:buChar char="•"/>
            </a:pPr>
            <a:r>
              <a:rPr lang="en-US" sz="2199" spc="-57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RNF1: Compatibilidad con Windows 10/11.</a:t>
            </a:r>
          </a:p>
          <a:p>
            <a:pPr algn="l" marL="474979" indent="-237490" lvl="1">
              <a:lnSpc>
                <a:spcPts val="2947"/>
              </a:lnSpc>
              <a:spcBef>
                <a:spcPct val="0"/>
              </a:spcBef>
              <a:buFont typeface="Arial"/>
              <a:buChar char="•"/>
            </a:pPr>
            <a:r>
              <a:rPr lang="en-US" sz="2199" spc="-57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RNF2: Tiempo de respuesta menor a 1 segundo.</a:t>
            </a:r>
          </a:p>
          <a:p>
            <a:pPr algn="l" marL="474979" indent="-237490" lvl="1">
              <a:lnSpc>
                <a:spcPts val="2947"/>
              </a:lnSpc>
              <a:spcBef>
                <a:spcPct val="0"/>
              </a:spcBef>
              <a:buFont typeface="Arial"/>
              <a:buChar char="•"/>
            </a:pPr>
            <a:r>
              <a:rPr lang="en-US" sz="2199" spc="-57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RNF3: Protección de datos sensibles mediante cifrado.</a:t>
            </a:r>
          </a:p>
          <a:p>
            <a:pPr algn="l" marL="0" indent="0" lvl="0">
              <a:lnSpc>
                <a:spcPts val="2947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297247"/>
            <a:ext cx="9291139" cy="2180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14"/>
              </a:lnSpc>
            </a:pPr>
            <a:r>
              <a:rPr lang="en-US" sz="74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3.2 R</a:t>
            </a:r>
            <a:r>
              <a:rPr lang="en-US" sz="74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equisitos no funcionales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916835" y="9601418"/>
            <a:ext cx="1371165" cy="685582"/>
            <a:chOff x="0" y="0"/>
            <a:chExt cx="3827780" cy="19138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827780" cy="1913890"/>
            </a:xfrm>
            <a:custGeom>
              <a:avLst/>
              <a:gdLst/>
              <a:ahLst/>
              <a:cxnLst/>
              <a:rect r="r" b="b" t="t" l="l"/>
              <a:pathLst>
                <a:path h="1913890" w="3827780">
                  <a:moveTo>
                    <a:pt x="0" y="0"/>
                  </a:moveTo>
                  <a:lnTo>
                    <a:pt x="3827780" y="0"/>
                  </a:lnTo>
                  <a:lnTo>
                    <a:pt x="382778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825289" cy="5143500"/>
            <a:chOff x="0" y="0"/>
            <a:chExt cx="4179437" cy="314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79437" cy="3149600"/>
            </a:xfrm>
            <a:custGeom>
              <a:avLst/>
              <a:gdLst/>
              <a:ahLst/>
              <a:cxnLst/>
              <a:rect r="r" b="b" t="t" l="l"/>
              <a:pathLst>
                <a:path h="3149600" w="4179437">
                  <a:moveTo>
                    <a:pt x="0" y="0"/>
                  </a:moveTo>
                  <a:lnTo>
                    <a:pt x="4179437" y="0"/>
                  </a:lnTo>
                  <a:lnTo>
                    <a:pt x="4179437" y="3149600"/>
                  </a:lnTo>
                  <a:lnTo>
                    <a:pt x="0" y="31496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5143500"/>
            <a:ext cx="6831295" cy="5143500"/>
            <a:chOff x="0" y="0"/>
            <a:chExt cx="9108394" cy="68580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24121" t="0" r="24121" b="0"/>
            <a:stretch>
              <a:fillRect/>
            </a:stretch>
          </p:blipFill>
          <p:spPr>
            <a:xfrm flipH="false" flipV="false">
              <a:off x="0" y="0"/>
              <a:ext cx="9108394" cy="6858000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16916835" y="9601418"/>
            <a:ext cx="1371165" cy="685582"/>
            <a:chOff x="0" y="0"/>
            <a:chExt cx="382778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27780" cy="1913890"/>
            </a:xfrm>
            <a:custGeom>
              <a:avLst/>
              <a:gdLst/>
              <a:ahLst/>
              <a:cxnLst/>
              <a:rect r="r" b="b" t="t" l="l"/>
              <a:pathLst>
                <a:path h="1913890" w="3827780">
                  <a:moveTo>
                    <a:pt x="0" y="0"/>
                  </a:moveTo>
                  <a:lnTo>
                    <a:pt x="3827780" y="0"/>
                  </a:lnTo>
                  <a:lnTo>
                    <a:pt x="382778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AD224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432781" y="942975"/>
            <a:ext cx="9484054" cy="1446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0"/>
              </a:lnSpc>
            </a:pPr>
            <a:r>
              <a:rPr lang="en-US" sz="272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72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 diseñó un sistema de base de datos robusto con SQL Server, asegurando la integridad de la información.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893653"/>
            <a:ext cx="5401900" cy="2180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14"/>
              </a:lnSpc>
            </a:pPr>
            <a:r>
              <a:rPr lang="en-US" sz="7400" spc="-19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3.3 Modelo de datos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D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11821" y="0"/>
            <a:ext cx="5776179" cy="10287000"/>
            <a:chOff x="0" y="0"/>
            <a:chExt cx="3537019" cy="6299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7019" cy="6299201"/>
            </a:xfrm>
            <a:custGeom>
              <a:avLst/>
              <a:gdLst/>
              <a:ahLst/>
              <a:cxnLst/>
              <a:rect r="r" b="b" t="t" l="l"/>
              <a:pathLst>
                <a:path h="6299201" w="3537019">
                  <a:moveTo>
                    <a:pt x="0" y="0"/>
                  </a:moveTo>
                  <a:lnTo>
                    <a:pt x="3537019" y="0"/>
                  </a:lnTo>
                  <a:lnTo>
                    <a:pt x="3537019" y="6299201"/>
                  </a:lnTo>
                  <a:lnTo>
                    <a:pt x="0" y="6299201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916835" y="9601418"/>
            <a:ext cx="1371165" cy="685582"/>
            <a:chOff x="0" y="0"/>
            <a:chExt cx="382778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27780" cy="1913890"/>
            </a:xfrm>
            <a:custGeom>
              <a:avLst/>
              <a:gdLst/>
              <a:ahLst/>
              <a:cxnLst/>
              <a:rect r="r" b="b" t="t" l="l"/>
              <a:pathLst>
                <a:path h="1913890" w="3827780">
                  <a:moveTo>
                    <a:pt x="0" y="0"/>
                  </a:moveTo>
                  <a:lnTo>
                    <a:pt x="3827780" y="0"/>
                  </a:lnTo>
                  <a:lnTo>
                    <a:pt x="382778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AD22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196074" y="698413"/>
            <a:ext cx="5895265" cy="2180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13"/>
              </a:lnSpc>
            </a:pPr>
            <a:r>
              <a:rPr lang="en-US" sz="7399" spc="-19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4. Diseño y arquitectura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086350"/>
            <a:ext cx="6685618" cy="2344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enguaje de programación: C# (.NET Framework).</a:t>
            </a:r>
          </a:p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Motor de base de datos: SQL Server 2019.</a:t>
            </a:r>
          </a:p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Entorno de desarrollo: Visual Studio Community.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106806" y="1374706"/>
            <a:ext cx="8810029" cy="7883594"/>
            <a:chOff x="0" y="0"/>
            <a:chExt cx="11746705" cy="10511459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/>
            <a:srcRect l="28225" t="0" r="28225" b="0"/>
            <a:stretch>
              <a:fillRect/>
            </a:stretch>
          </p:blipFill>
          <p:spPr>
            <a:xfrm flipH="false" flipV="false">
              <a:off x="0" y="0"/>
              <a:ext cx="11746705" cy="10511459"/>
            </a:xfrm>
            <a:prstGeom prst="rect">
              <a:avLst/>
            </a:prstGeom>
          </p:spPr>
        </p:pic>
      </p:grpSp>
      <p:sp>
        <p:nvSpPr>
          <p:cNvPr name="TextBox 10" id="10"/>
          <p:cNvSpPr txBox="true"/>
          <p:nvPr/>
        </p:nvSpPr>
        <p:spPr>
          <a:xfrm rot="0">
            <a:off x="1196074" y="3069436"/>
            <a:ext cx="5895265" cy="175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0"/>
              </a:lnSpc>
            </a:pPr>
            <a:r>
              <a:rPr lang="en-US" sz="6000" spc="-156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4.1 Diseño y arquitectura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30119" y="0"/>
            <a:ext cx="9530211" cy="3316297"/>
            <a:chOff x="0" y="0"/>
            <a:chExt cx="5835784" cy="20307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35784" cy="2030720"/>
            </a:xfrm>
            <a:custGeom>
              <a:avLst/>
              <a:gdLst/>
              <a:ahLst/>
              <a:cxnLst/>
              <a:rect r="r" b="b" t="t" l="l"/>
              <a:pathLst>
                <a:path h="2030720" w="5835784">
                  <a:moveTo>
                    <a:pt x="0" y="0"/>
                  </a:moveTo>
                  <a:lnTo>
                    <a:pt x="5835784" y="0"/>
                  </a:lnTo>
                  <a:lnTo>
                    <a:pt x="5835784" y="2030720"/>
                  </a:lnTo>
                  <a:lnTo>
                    <a:pt x="0" y="2030720"/>
                  </a:lnTo>
                  <a:close/>
                </a:path>
              </a:pathLst>
            </a:custGeom>
            <a:solidFill>
              <a:srgbClr val="FAD22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916835" y="3316297"/>
            <a:ext cx="1371165" cy="5509182"/>
            <a:chOff x="0" y="0"/>
            <a:chExt cx="839627" cy="33735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39627" cy="3373524"/>
            </a:xfrm>
            <a:custGeom>
              <a:avLst/>
              <a:gdLst/>
              <a:ahLst/>
              <a:cxnLst/>
              <a:rect r="r" b="b" t="t" l="l"/>
              <a:pathLst>
                <a:path h="3373524" w="839627">
                  <a:moveTo>
                    <a:pt x="0" y="0"/>
                  </a:moveTo>
                  <a:lnTo>
                    <a:pt x="839627" y="0"/>
                  </a:lnTo>
                  <a:lnTo>
                    <a:pt x="839627" y="3373524"/>
                  </a:lnTo>
                  <a:lnTo>
                    <a:pt x="0" y="337352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313129" y="0"/>
            <a:ext cx="5603706" cy="8825479"/>
            <a:chOff x="0" y="0"/>
            <a:chExt cx="7471609" cy="11767306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37628" t="0" r="37628" b="0"/>
            <a:stretch>
              <a:fillRect/>
            </a:stretch>
          </p:blipFill>
          <p:spPr>
            <a:xfrm flipH="false" flipV="false">
              <a:off x="0" y="0"/>
              <a:ext cx="7471609" cy="11767306"/>
            </a:xfrm>
            <a:prstGeom prst="rect">
              <a:avLst/>
            </a:prstGeom>
          </p:spPr>
        </p:pic>
      </p:grpSp>
      <p:sp>
        <p:nvSpPr>
          <p:cNvPr name="TextBox 8" id="8"/>
          <p:cNvSpPr txBox="true"/>
          <p:nvPr/>
        </p:nvSpPr>
        <p:spPr>
          <a:xfrm rot="0">
            <a:off x="1028700" y="5095875"/>
            <a:ext cx="7729089" cy="1122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7"/>
              </a:lnSpc>
              <a:spcBef>
                <a:spcPct val="0"/>
              </a:spcBef>
            </a:pPr>
            <a:r>
              <a:rPr lang="en-US" sz="2199" spc="-57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La aplicación está organizada en capas: Presentación (Windows Forms), Lógica de negocio (C#) y Persistencia de datos (SQL Server)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6370" y="693518"/>
            <a:ext cx="7901419" cy="3218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14"/>
              </a:lnSpc>
            </a:pPr>
            <a:r>
              <a:rPr lang="en-US" sz="74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4.2 Arquit</a:t>
            </a:r>
            <a:r>
              <a:rPr lang="en-US" sz="74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ectura general de la aplicación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916835" y="9601418"/>
            <a:ext cx="1371165" cy="685582"/>
            <a:chOff x="0" y="0"/>
            <a:chExt cx="3827780" cy="19138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827780" cy="1913890"/>
            </a:xfrm>
            <a:custGeom>
              <a:avLst/>
              <a:gdLst/>
              <a:ahLst/>
              <a:cxnLst/>
              <a:rect r="r" b="b" t="t" l="l"/>
              <a:pathLst>
                <a:path h="1913890" w="3827780">
                  <a:moveTo>
                    <a:pt x="0" y="0"/>
                  </a:moveTo>
                  <a:lnTo>
                    <a:pt x="3827780" y="0"/>
                  </a:lnTo>
                  <a:lnTo>
                    <a:pt x="382778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D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144000" cy="10287000"/>
            <a:chOff x="0" y="0"/>
            <a:chExt cx="121920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32679" t="0" r="32679" b="0"/>
            <a:stretch>
              <a:fillRect/>
            </a:stretch>
          </p:blipFill>
          <p:spPr>
            <a:xfrm flipH="false" flipV="false">
              <a:off x="0" y="0"/>
              <a:ext cx="12192000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6916835" y="9601418"/>
            <a:ext cx="1371165" cy="685582"/>
            <a:chOff x="0" y="0"/>
            <a:chExt cx="382778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27780" cy="1913890"/>
            </a:xfrm>
            <a:custGeom>
              <a:avLst/>
              <a:gdLst/>
              <a:ahLst/>
              <a:cxnLst/>
              <a:rect r="r" b="b" t="t" l="l"/>
              <a:pathLst>
                <a:path h="1913890" w="3827780">
                  <a:moveTo>
                    <a:pt x="0" y="0"/>
                  </a:moveTo>
                  <a:lnTo>
                    <a:pt x="3827780" y="0"/>
                  </a:lnTo>
                  <a:lnTo>
                    <a:pt x="382778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112312" y="1397172"/>
            <a:ext cx="7924198" cy="2180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14"/>
              </a:lnSpc>
            </a:pPr>
            <a:r>
              <a:rPr lang="en-US" sz="7400" spc="-19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4.3 Estructura de la base de datos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363802" y="5751920"/>
            <a:ext cx="213554" cy="213554"/>
            <a:chOff x="0" y="0"/>
            <a:chExt cx="1913890" cy="19138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363802" y="6677115"/>
            <a:ext cx="213554" cy="213554"/>
            <a:chOff x="0" y="0"/>
            <a:chExt cx="1913890" cy="19138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889523" y="5634274"/>
            <a:ext cx="6369777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Tabla d</a:t>
            </a:r>
            <a:r>
              <a:rPr lang="en-US" b="true" sz="2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 empleados:  Contiene información de cada trabajador.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89523" y="6559469"/>
            <a:ext cx="6369777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Tabla d</a:t>
            </a:r>
            <a:r>
              <a:rPr lang="en-US" b="true" sz="2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 fichajes: Registra las horas de entrada y salida.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363802" y="4883875"/>
            <a:ext cx="213554" cy="213554"/>
            <a:chOff x="0" y="0"/>
            <a:chExt cx="1913890" cy="19138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889523" y="4766230"/>
            <a:ext cx="6369777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Tabla d</a:t>
            </a:r>
            <a:r>
              <a:rPr lang="en-US" b="true" sz="2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 departamentos:  Contiene información de cada departamento.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363802" y="4015831"/>
            <a:ext cx="213554" cy="213554"/>
            <a:chOff x="0" y="0"/>
            <a:chExt cx="1913890" cy="191389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0889523" y="3898185"/>
            <a:ext cx="6369777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Tabla d</a:t>
            </a:r>
            <a:r>
              <a:rPr lang="en-US" b="true" sz="2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 ausencias:  Contiene información de cada vez que ha faltado un empleado.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363802" y="7545160"/>
            <a:ext cx="213554" cy="213554"/>
            <a:chOff x="0" y="0"/>
            <a:chExt cx="1913890" cy="191389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0889523" y="7427514"/>
            <a:ext cx="6369777" cy="1172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Tabla d</a:t>
            </a:r>
            <a:r>
              <a:rPr lang="en-US" b="true" sz="2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 historial_puesto: Registra las los puestos de trabajo en los que ha estado un empleado.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D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144000" cy="10287000"/>
            <a:chOff x="0" y="0"/>
            <a:chExt cx="121920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32679" t="0" r="32679" b="0"/>
            <a:stretch>
              <a:fillRect/>
            </a:stretch>
          </p:blipFill>
          <p:spPr>
            <a:xfrm flipH="false" flipV="false">
              <a:off x="0" y="0"/>
              <a:ext cx="12192000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6916835" y="9601418"/>
            <a:ext cx="1371165" cy="685582"/>
            <a:chOff x="0" y="0"/>
            <a:chExt cx="382778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27780" cy="1913890"/>
            </a:xfrm>
            <a:custGeom>
              <a:avLst/>
              <a:gdLst/>
              <a:ahLst/>
              <a:cxnLst/>
              <a:rect r="r" b="b" t="t" l="l"/>
              <a:pathLst>
                <a:path h="1913890" w="3827780">
                  <a:moveTo>
                    <a:pt x="0" y="0"/>
                  </a:moveTo>
                  <a:lnTo>
                    <a:pt x="3827780" y="0"/>
                  </a:lnTo>
                  <a:lnTo>
                    <a:pt x="382778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112312" y="774194"/>
            <a:ext cx="7924198" cy="2180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14"/>
              </a:lnSpc>
            </a:pPr>
            <a:r>
              <a:rPr lang="en-US" sz="7400" spc="-19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4.3 Estructura de la base de datos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363802" y="5112812"/>
            <a:ext cx="213554" cy="213554"/>
            <a:chOff x="0" y="0"/>
            <a:chExt cx="1913890" cy="19138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889523" y="4995166"/>
            <a:ext cx="6369777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Tabla d</a:t>
            </a:r>
            <a:r>
              <a:rPr lang="en-US" b="true" sz="2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 permisos:  Contiene información de cada dia de permisos de cada empleado.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363802" y="3376722"/>
            <a:ext cx="213554" cy="213554"/>
            <a:chOff x="0" y="0"/>
            <a:chExt cx="1913890" cy="19138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889523" y="3259076"/>
            <a:ext cx="6369777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Tabla d</a:t>
            </a:r>
            <a:r>
              <a:rPr lang="en-US" b="true" sz="2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 horarios:Almacena los turnos asignados a cada empleado.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363802" y="4244767"/>
            <a:ext cx="213554" cy="213554"/>
            <a:chOff x="0" y="0"/>
            <a:chExt cx="1913890" cy="19138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889523" y="4127121"/>
            <a:ext cx="6369777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Tabla d</a:t>
            </a:r>
            <a:r>
              <a:rPr lang="en-US" b="true" sz="2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 incidencias:  Contiene información de cada incidencias reportada.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363802" y="5980857"/>
            <a:ext cx="213554" cy="213554"/>
            <a:chOff x="0" y="0"/>
            <a:chExt cx="1913890" cy="191389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0889523" y="5863211"/>
            <a:ext cx="6369777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Tabla d</a:t>
            </a:r>
            <a:r>
              <a:rPr lang="en-US" b="true" sz="2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 puestos:  Contiene información de cada puesto de trabajo.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363802" y="6848902"/>
            <a:ext cx="213554" cy="213554"/>
            <a:chOff x="0" y="0"/>
            <a:chExt cx="1913890" cy="191389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0889523" y="6731256"/>
            <a:ext cx="6369777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Tabla d</a:t>
            </a:r>
            <a:r>
              <a:rPr lang="en-US" b="true" sz="2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 Vacaciones:  Contiene información de cada vacaciones de cada empleado.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D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143500"/>
            <a:ext cx="18288000" cy="5143500"/>
            <a:chOff x="0" y="0"/>
            <a:chExt cx="24384000" cy="6858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13914" r="0" b="13914"/>
            <a:stretch>
              <a:fillRect/>
            </a:stretch>
          </p:blipFill>
          <p:spPr>
            <a:xfrm flipH="false" flipV="false">
              <a:off x="0" y="0"/>
              <a:ext cx="24384000" cy="6858000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028700" y="188906"/>
            <a:ext cx="15442893" cy="2660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</a:pPr>
            <a:r>
              <a:rPr lang="en-US" b="true" sz="7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5. Manual de uso de la aplicación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948404"/>
            <a:ext cx="11270423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Paso 1. I</a:t>
            </a:r>
            <a:r>
              <a:rPr lang="en-US" b="true" sz="6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nicio de sesión y registro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D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143500"/>
            <a:ext cx="18288000" cy="5143500"/>
            <a:chOff x="0" y="0"/>
            <a:chExt cx="24384000" cy="6858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13914" r="0" b="13914"/>
            <a:stretch>
              <a:fillRect/>
            </a:stretch>
          </p:blipFill>
          <p:spPr>
            <a:xfrm flipH="false" flipV="false">
              <a:off x="0" y="0"/>
              <a:ext cx="24384000" cy="6858000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028700" y="684094"/>
            <a:ext cx="15442893" cy="1345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359"/>
              </a:lnSpc>
              <a:spcBef>
                <a:spcPct val="0"/>
              </a:spcBef>
            </a:pPr>
            <a:r>
              <a:rPr lang="en-US" b="true" sz="7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Manual de uso de la aplicación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693797"/>
            <a:ext cx="11270423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Paso 2. A</a:t>
            </a:r>
            <a:r>
              <a:rPr lang="en-US" b="true" sz="6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cceso y navegación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D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143500"/>
            <a:ext cx="18288000" cy="5143500"/>
            <a:chOff x="0" y="0"/>
            <a:chExt cx="24384000" cy="6858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13914" r="0" b="13914"/>
            <a:stretch>
              <a:fillRect/>
            </a:stretch>
          </p:blipFill>
          <p:spPr>
            <a:xfrm flipH="false" flipV="false">
              <a:off x="0" y="0"/>
              <a:ext cx="24384000" cy="6858000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028700" y="684094"/>
            <a:ext cx="15442893" cy="1345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359"/>
              </a:lnSpc>
              <a:spcBef>
                <a:spcPct val="0"/>
              </a:spcBef>
            </a:pPr>
            <a:r>
              <a:rPr lang="en-US" b="true" sz="7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Manual de uso de la aplicación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693797"/>
            <a:ext cx="11270423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Paso 3. Fi</a:t>
            </a:r>
            <a:r>
              <a:rPr lang="en-US" b="true" sz="6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chaje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916835" y="9601418"/>
            <a:ext cx="1371165" cy="685582"/>
            <a:chOff x="0" y="0"/>
            <a:chExt cx="382778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27780" cy="1913890"/>
            </a:xfrm>
            <a:custGeom>
              <a:avLst/>
              <a:gdLst/>
              <a:ahLst/>
              <a:cxnLst/>
              <a:rect r="r" b="b" t="t" l="l"/>
              <a:pathLst>
                <a:path h="1913890" w="3827780">
                  <a:moveTo>
                    <a:pt x="0" y="0"/>
                  </a:moveTo>
                  <a:lnTo>
                    <a:pt x="3827780" y="0"/>
                  </a:lnTo>
                  <a:lnTo>
                    <a:pt x="382778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AD22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3445102"/>
            <a:ext cx="11930135" cy="6841898"/>
            <a:chOff x="0" y="0"/>
            <a:chExt cx="7305367" cy="41896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305367" cy="4189607"/>
            </a:xfrm>
            <a:custGeom>
              <a:avLst/>
              <a:gdLst/>
              <a:ahLst/>
              <a:cxnLst/>
              <a:rect r="r" b="b" t="t" l="l"/>
              <a:pathLst>
                <a:path h="4189607" w="7305367">
                  <a:moveTo>
                    <a:pt x="0" y="0"/>
                  </a:moveTo>
                  <a:lnTo>
                    <a:pt x="7305367" y="0"/>
                  </a:lnTo>
                  <a:lnTo>
                    <a:pt x="7305367" y="4189607"/>
                  </a:lnTo>
                  <a:lnTo>
                    <a:pt x="0" y="418960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1930135" cy="3445102"/>
            <a:chOff x="0" y="0"/>
            <a:chExt cx="7305367" cy="21095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305367" cy="2109593"/>
            </a:xfrm>
            <a:custGeom>
              <a:avLst/>
              <a:gdLst/>
              <a:ahLst/>
              <a:cxnLst/>
              <a:rect r="r" b="b" t="t" l="l"/>
              <a:pathLst>
                <a:path h="2109593" w="7305367">
                  <a:moveTo>
                    <a:pt x="0" y="0"/>
                  </a:moveTo>
                  <a:lnTo>
                    <a:pt x="7305367" y="0"/>
                  </a:lnTo>
                  <a:lnTo>
                    <a:pt x="7305367" y="2109593"/>
                  </a:lnTo>
                  <a:lnTo>
                    <a:pt x="0" y="2109593"/>
                  </a:lnTo>
                  <a:close/>
                </a:path>
              </a:pathLst>
            </a:custGeom>
            <a:solidFill>
              <a:srgbClr val="FAD224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36156" y="661868"/>
            <a:ext cx="10901435" cy="1141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13"/>
              </a:lnSpc>
            </a:pPr>
            <a:r>
              <a:rPr lang="en-US" sz="7399" spc="-19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6. </a:t>
            </a:r>
            <a:r>
              <a:rPr lang="en-US" sz="7399" spc="-19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Conclusiones finales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2302414" y="5641998"/>
            <a:ext cx="4614422" cy="3389286"/>
            <a:chOff x="0" y="0"/>
            <a:chExt cx="6152562" cy="4519048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/>
            <a:srcRect l="23471" t="0" r="23471" b="0"/>
            <a:stretch>
              <a:fillRect/>
            </a:stretch>
          </p:blipFill>
          <p:spPr>
            <a:xfrm flipH="false" flipV="false">
              <a:off x="0" y="0"/>
              <a:ext cx="6152562" cy="4519048"/>
            </a:xfrm>
            <a:prstGeom prst="rect">
              <a:avLst/>
            </a:prstGeom>
          </p:spPr>
        </p:pic>
      </p:grpSp>
      <p:grpSp>
        <p:nvGrpSpPr>
          <p:cNvPr name="Group 11" id="11"/>
          <p:cNvGrpSpPr/>
          <p:nvPr/>
        </p:nvGrpSpPr>
        <p:grpSpPr>
          <a:xfrm rot="0">
            <a:off x="12302414" y="680918"/>
            <a:ext cx="4614422" cy="4702737"/>
            <a:chOff x="0" y="0"/>
            <a:chExt cx="6152562" cy="6270316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2"/>
            <a:srcRect l="30880" t="0" r="30880" b="0"/>
            <a:stretch>
              <a:fillRect/>
            </a:stretch>
          </p:blipFill>
          <p:spPr>
            <a:xfrm flipH="false" flipV="false">
              <a:off x="0" y="0"/>
              <a:ext cx="6152562" cy="6270316"/>
            </a:xfrm>
            <a:prstGeom prst="rect">
              <a:avLst/>
            </a:prstGeom>
          </p:spPr>
        </p:pic>
      </p:grpSp>
      <p:sp>
        <p:nvSpPr>
          <p:cNvPr name="Freeform 13" id="13"/>
          <p:cNvSpPr/>
          <p:nvPr/>
        </p:nvSpPr>
        <p:spPr>
          <a:xfrm flipH="false" flipV="false" rot="0">
            <a:off x="1028700" y="5143500"/>
            <a:ext cx="1228699" cy="1228699"/>
          </a:xfrm>
          <a:custGeom>
            <a:avLst/>
            <a:gdLst/>
            <a:ahLst/>
            <a:cxnLst/>
            <a:rect r="r" b="b" t="t" l="l"/>
            <a:pathLst>
              <a:path h="1228699" w="1228699">
                <a:moveTo>
                  <a:pt x="0" y="0"/>
                </a:moveTo>
                <a:lnTo>
                  <a:pt x="1228699" y="0"/>
                </a:lnTo>
                <a:lnTo>
                  <a:pt x="1228699" y="1228699"/>
                </a:lnTo>
                <a:lnTo>
                  <a:pt x="0" y="12286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8700" y="6871687"/>
            <a:ext cx="1243610" cy="1243610"/>
          </a:xfrm>
          <a:custGeom>
            <a:avLst/>
            <a:gdLst/>
            <a:ahLst/>
            <a:cxnLst/>
            <a:rect r="r" b="b" t="t" l="l"/>
            <a:pathLst>
              <a:path h="1243610" w="1243610">
                <a:moveTo>
                  <a:pt x="0" y="0"/>
                </a:moveTo>
                <a:lnTo>
                  <a:pt x="1243610" y="0"/>
                </a:lnTo>
                <a:lnTo>
                  <a:pt x="1243610" y="1243610"/>
                </a:lnTo>
                <a:lnTo>
                  <a:pt x="0" y="12436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2888471" y="5265470"/>
            <a:ext cx="6255529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Para empresas: Eliminación de fraudes en fichajes, optimización del control horario.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37303" y="7144877"/>
            <a:ext cx="6255529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Para trabajadores: Transparencia en el registro de jornadas, acceso fácil desde cualquier dispositivo.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36156" y="2387536"/>
            <a:ext cx="10901435" cy="91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0"/>
              </a:lnSpc>
            </a:pPr>
            <a:r>
              <a:rPr lang="en-US" sz="6000" spc="-156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6.1 Be</a:t>
            </a:r>
            <a:r>
              <a:rPr lang="en-US" sz="6000" spc="-156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neficios del sistema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D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30870" y="0"/>
            <a:ext cx="9357130" cy="10287000"/>
            <a:chOff x="0" y="0"/>
            <a:chExt cx="3413506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13506" cy="3752726"/>
            </a:xfrm>
            <a:custGeom>
              <a:avLst/>
              <a:gdLst/>
              <a:ahLst/>
              <a:cxnLst/>
              <a:rect r="r" b="b" t="t" l="l"/>
              <a:pathLst>
                <a:path h="3752726" w="3413506">
                  <a:moveTo>
                    <a:pt x="0" y="0"/>
                  </a:moveTo>
                  <a:lnTo>
                    <a:pt x="3413506" y="0"/>
                  </a:lnTo>
                  <a:lnTo>
                    <a:pt x="3413506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913348" y="0"/>
            <a:ext cx="4196056" cy="5427674"/>
            <a:chOff x="0" y="0"/>
            <a:chExt cx="5594742" cy="7236898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34936" t="0" r="34936" b="0"/>
            <a:stretch>
              <a:fillRect/>
            </a:stretch>
          </p:blipFill>
          <p:spPr>
            <a:xfrm flipH="false" flipV="false">
              <a:off x="0" y="0"/>
              <a:ext cx="5594742" cy="7236898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9144000" y="0"/>
            <a:ext cx="4583014" cy="10287000"/>
            <a:chOff x="0" y="0"/>
            <a:chExt cx="6110686" cy="13716000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41319" t="0" r="41319" b="0"/>
            <a:stretch>
              <a:fillRect/>
            </a:stretch>
          </p:blipFill>
          <p:spPr>
            <a:xfrm flipH="false" flipV="false">
              <a:off x="0" y="0"/>
              <a:ext cx="6110686" cy="13716000"/>
            </a:xfrm>
            <a:prstGeom prst="rect">
              <a:avLst/>
            </a:prstGeom>
          </p:spPr>
        </p:pic>
      </p:grpSp>
      <p:sp>
        <p:nvSpPr>
          <p:cNvPr name="TextBox 8" id="8"/>
          <p:cNvSpPr txBox="true"/>
          <p:nvPr/>
        </p:nvSpPr>
        <p:spPr>
          <a:xfrm rot="0">
            <a:off x="1028700" y="3020907"/>
            <a:ext cx="4590965" cy="114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13"/>
              </a:lnSpc>
            </a:pPr>
            <a:r>
              <a:rPr lang="en-US" sz="7399" spc="-19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Índice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281138"/>
            <a:ext cx="6736558" cy="4387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5001" indent="-307501" lvl="1">
              <a:lnSpc>
                <a:spcPts val="5041"/>
              </a:lnSpc>
              <a:buAutoNum type="arabicPeriod" startAt="1"/>
            </a:pPr>
            <a:r>
              <a:rPr lang="en-US" b="true" sz="284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Introducción</a:t>
            </a:r>
          </a:p>
          <a:p>
            <a:pPr algn="l" marL="615001" indent="-307501" lvl="1">
              <a:lnSpc>
                <a:spcPts val="5041"/>
              </a:lnSpc>
              <a:buAutoNum type="arabicPeriod" startAt="1"/>
            </a:pPr>
            <a:r>
              <a:rPr lang="en-US" b="true" sz="284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Análisis del sistema</a:t>
            </a:r>
          </a:p>
          <a:p>
            <a:pPr algn="l" marL="615001" indent="-307501" lvl="1">
              <a:lnSpc>
                <a:spcPts val="5041"/>
              </a:lnSpc>
              <a:buAutoNum type="arabicPeriod" startAt="1"/>
            </a:pPr>
            <a:r>
              <a:rPr lang="en-US" b="true" sz="284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Estudio de viabilidad</a:t>
            </a:r>
          </a:p>
          <a:p>
            <a:pPr algn="l" marL="615001" indent="-307501" lvl="1">
              <a:lnSpc>
                <a:spcPts val="5041"/>
              </a:lnSpc>
              <a:buAutoNum type="arabicPeriod" startAt="1"/>
            </a:pPr>
            <a:r>
              <a:rPr lang="en-US" b="true" sz="284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Diseño y arquitectura</a:t>
            </a:r>
          </a:p>
          <a:p>
            <a:pPr algn="l" marL="615001" indent="-307501" lvl="1">
              <a:lnSpc>
                <a:spcPts val="5041"/>
              </a:lnSpc>
              <a:buAutoNum type="arabicPeriod" startAt="1"/>
            </a:pPr>
            <a:r>
              <a:rPr lang="en-US" b="true" sz="284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Implementación y pruebas</a:t>
            </a:r>
          </a:p>
          <a:p>
            <a:pPr algn="l" marL="615001" indent="-307501" lvl="1">
              <a:lnSpc>
                <a:spcPts val="5041"/>
              </a:lnSpc>
              <a:buAutoNum type="arabicPeriod" startAt="1"/>
            </a:pPr>
            <a:r>
              <a:rPr lang="en-US" b="true" sz="284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Conclusiones finales</a:t>
            </a:r>
          </a:p>
          <a:p>
            <a:pPr algn="l" marL="615001" indent="-307501" lvl="1">
              <a:lnSpc>
                <a:spcPts val="5041"/>
              </a:lnSpc>
              <a:buAutoNum type="arabicPeriod" startAt="1"/>
            </a:pPr>
            <a:r>
              <a:rPr lang="en-US" b="true" sz="284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Referencias bibliográficas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5405823" y="6940709"/>
            <a:ext cx="1211105" cy="1211105"/>
            <a:chOff x="0" y="0"/>
            <a:chExt cx="1913890" cy="19138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AD224"/>
            </a:solidFill>
          </p:spPr>
        </p:sp>
      </p:grpSp>
      <p:sp>
        <p:nvSpPr>
          <p:cNvPr name="AutoShape 12" id="12"/>
          <p:cNvSpPr/>
          <p:nvPr/>
        </p:nvSpPr>
        <p:spPr>
          <a:xfrm rot="0">
            <a:off x="15705131" y="7546262"/>
            <a:ext cx="61249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916835" y="9601418"/>
            <a:ext cx="1371165" cy="685582"/>
            <a:chOff x="0" y="0"/>
            <a:chExt cx="382778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27780" cy="1913890"/>
            </a:xfrm>
            <a:custGeom>
              <a:avLst/>
              <a:gdLst/>
              <a:ahLst/>
              <a:cxnLst/>
              <a:rect r="r" b="b" t="t" l="l"/>
              <a:pathLst>
                <a:path h="1913890" w="3827780">
                  <a:moveTo>
                    <a:pt x="0" y="0"/>
                  </a:moveTo>
                  <a:lnTo>
                    <a:pt x="3827780" y="0"/>
                  </a:lnTo>
                  <a:lnTo>
                    <a:pt x="382778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AD22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3445102"/>
            <a:ext cx="11930135" cy="6841898"/>
            <a:chOff x="0" y="0"/>
            <a:chExt cx="7305367" cy="41896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305367" cy="4189607"/>
            </a:xfrm>
            <a:custGeom>
              <a:avLst/>
              <a:gdLst/>
              <a:ahLst/>
              <a:cxnLst/>
              <a:rect r="r" b="b" t="t" l="l"/>
              <a:pathLst>
                <a:path h="4189607" w="7305367">
                  <a:moveTo>
                    <a:pt x="0" y="0"/>
                  </a:moveTo>
                  <a:lnTo>
                    <a:pt x="7305367" y="0"/>
                  </a:lnTo>
                  <a:lnTo>
                    <a:pt x="7305367" y="4189607"/>
                  </a:lnTo>
                  <a:lnTo>
                    <a:pt x="0" y="418960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1930135" cy="3445102"/>
            <a:chOff x="0" y="0"/>
            <a:chExt cx="7305367" cy="21095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305367" cy="2109593"/>
            </a:xfrm>
            <a:custGeom>
              <a:avLst/>
              <a:gdLst/>
              <a:ahLst/>
              <a:cxnLst/>
              <a:rect r="r" b="b" t="t" l="l"/>
              <a:pathLst>
                <a:path h="2109593" w="7305367">
                  <a:moveTo>
                    <a:pt x="0" y="0"/>
                  </a:moveTo>
                  <a:lnTo>
                    <a:pt x="7305367" y="0"/>
                  </a:lnTo>
                  <a:lnTo>
                    <a:pt x="7305367" y="2109593"/>
                  </a:lnTo>
                  <a:lnTo>
                    <a:pt x="0" y="2109593"/>
                  </a:lnTo>
                  <a:close/>
                </a:path>
              </a:pathLst>
            </a:custGeom>
            <a:solidFill>
              <a:srgbClr val="FAD22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302414" y="5641998"/>
            <a:ext cx="4614422" cy="3389286"/>
            <a:chOff x="0" y="0"/>
            <a:chExt cx="6152562" cy="4519048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/>
            <a:srcRect l="23471" t="0" r="23471" b="0"/>
            <a:stretch>
              <a:fillRect/>
            </a:stretch>
          </p:blipFill>
          <p:spPr>
            <a:xfrm flipH="false" flipV="false">
              <a:off x="0" y="0"/>
              <a:ext cx="6152562" cy="4519048"/>
            </a:xfrm>
            <a:prstGeom prst="rect">
              <a:avLst/>
            </a:prstGeom>
          </p:spPr>
        </p:pic>
      </p:grpSp>
      <p:grpSp>
        <p:nvGrpSpPr>
          <p:cNvPr name="Group 10" id="10"/>
          <p:cNvGrpSpPr/>
          <p:nvPr/>
        </p:nvGrpSpPr>
        <p:grpSpPr>
          <a:xfrm rot="0">
            <a:off x="12302414" y="680918"/>
            <a:ext cx="4614422" cy="4702737"/>
            <a:chOff x="0" y="0"/>
            <a:chExt cx="6152562" cy="6270316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2"/>
            <a:srcRect l="30880" t="0" r="30880" b="0"/>
            <a:stretch>
              <a:fillRect/>
            </a:stretch>
          </p:blipFill>
          <p:spPr>
            <a:xfrm flipH="false" flipV="false">
              <a:off x="0" y="0"/>
              <a:ext cx="6152562" cy="6270316"/>
            </a:xfrm>
            <a:prstGeom prst="rect">
              <a:avLst/>
            </a:prstGeom>
          </p:spPr>
        </p:pic>
      </p:grpSp>
      <p:sp>
        <p:nvSpPr>
          <p:cNvPr name="TextBox 12" id="12"/>
          <p:cNvSpPr txBox="true"/>
          <p:nvPr/>
        </p:nvSpPr>
        <p:spPr>
          <a:xfrm rot="0">
            <a:off x="1028700" y="5067300"/>
            <a:ext cx="10356176" cy="2602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1"/>
              </a:lnSpc>
            </a:pPr>
            <a:r>
              <a:rPr lang="en-US" sz="297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 encontraron desafíos en la integración de la recogida de registros y el manejo de bases de datos. </a:t>
            </a:r>
          </a:p>
          <a:p>
            <a:pPr algn="l">
              <a:lnSpc>
                <a:spcPts val="4171"/>
              </a:lnSpc>
            </a:pPr>
          </a:p>
          <a:p>
            <a:pPr algn="l">
              <a:lnSpc>
                <a:spcPts val="4171"/>
              </a:lnSpc>
            </a:pPr>
            <a:r>
              <a:rPr lang="en-US" sz="297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Estos problemas fueron solucionados con investigación y prueba constante.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1009650"/>
            <a:ext cx="10893979" cy="2180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14"/>
              </a:lnSpc>
            </a:pPr>
            <a:r>
              <a:rPr lang="en-US" sz="7400" spc="-19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6.2 Di</a:t>
            </a:r>
            <a:r>
              <a:rPr lang="en-US" sz="7400" spc="-19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ficultades y retos enfrentados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916835" y="9601418"/>
            <a:ext cx="1371165" cy="685582"/>
            <a:chOff x="0" y="0"/>
            <a:chExt cx="382778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27780" cy="1913890"/>
            </a:xfrm>
            <a:custGeom>
              <a:avLst/>
              <a:gdLst/>
              <a:ahLst/>
              <a:cxnLst/>
              <a:rect r="r" b="b" t="t" l="l"/>
              <a:pathLst>
                <a:path h="1913890" w="3827780">
                  <a:moveTo>
                    <a:pt x="0" y="0"/>
                  </a:moveTo>
                  <a:lnTo>
                    <a:pt x="3827780" y="0"/>
                  </a:lnTo>
                  <a:lnTo>
                    <a:pt x="382778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AD22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3445102"/>
            <a:ext cx="11930135" cy="6841898"/>
            <a:chOff x="0" y="0"/>
            <a:chExt cx="7305367" cy="41896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305367" cy="4189607"/>
            </a:xfrm>
            <a:custGeom>
              <a:avLst/>
              <a:gdLst/>
              <a:ahLst/>
              <a:cxnLst/>
              <a:rect r="r" b="b" t="t" l="l"/>
              <a:pathLst>
                <a:path h="4189607" w="7305367">
                  <a:moveTo>
                    <a:pt x="0" y="0"/>
                  </a:moveTo>
                  <a:lnTo>
                    <a:pt x="7305367" y="0"/>
                  </a:lnTo>
                  <a:lnTo>
                    <a:pt x="7305367" y="4189607"/>
                  </a:lnTo>
                  <a:lnTo>
                    <a:pt x="0" y="418960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1930135" cy="3445102"/>
            <a:chOff x="0" y="0"/>
            <a:chExt cx="7305367" cy="21095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305367" cy="2109593"/>
            </a:xfrm>
            <a:custGeom>
              <a:avLst/>
              <a:gdLst/>
              <a:ahLst/>
              <a:cxnLst/>
              <a:rect r="r" b="b" t="t" l="l"/>
              <a:pathLst>
                <a:path h="2109593" w="7305367">
                  <a:moveTo>
                    <a:pt x="0" y="0"/>
                  </a:moveTo>
                  <a:lnTo>
                    <a:pt x="7305367" y="0"/>
                  </a:lnTo>
                  <a:lnTo>
                    <a:pt x="7305367" y="2109593"/>
                  </a:lnTo>
                  <a:lnTo>
                    <a:pt x="0" y="2109593"/>
                  </a:lnTo>
                  <a:close/>
                </a:path>
              </a:pathLst>
            </a:custGeom>
            <a:solidFill>
              <a:srgbClr val="FAD22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302414" y="5641998"/>
            <a:ext cx="4614422" cy="3389286"/>
            <a:chOff x="0" y="0"/>
            <a:chExt cx="6152562" cy="4519048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/>
            <a:srcRect l="23471" t="0" r="23471" b="0"/>
            <a:stretch>
              <a:fillRect/>
            </a:stretch>
          </p:blipFill>
          <p:spPr>
            <a:xfrm flipH="false" flipV="false">
              <a:off x="0" y="0"/>
              <a:ext cx="6152562" cy="4519048"/>
            </a:xfrm>
            <a:prstGeom prst="rect">
              <a:avLst/>
            </a:prstGeom>
          </p:spPr>
        </p:pic>
      </p:grpSp>
      <p:grpSp>
        <p:nvGrpSpPr>
          <p:cNvPr name="Group 10" id="10"/>
          <p:cNvGrpSpPr/>
          <p:nvPr/>
        </p:nvGrpSpPr>
        <p:grpSpPr>
          <a:xfrm rot="0">
            <a:off x="12302414" y="680918"/>
            <a:ext cx="4614422" cy="4702737"/>
            <a:chOff x="0" y="0"/>
            <a:chExt cx="6152562" cy="6270316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2"/>
            <a:srcRect l="30880" t="0" r="30880" b="0"/>
            <a:stretch>
              <a:fillRect/>
            </a:stretch>
          </p:blipFill>
          <p:spPr>
            <a:xfrm flipH="false" flipV="false">
              <a:off x="0" y="0"/>
              <a:ext cx="6152562" cy="6270316"/>
            </a:xfrm>
            <a:prstGeom prst="rect">
              <a:avLst/>
            </a:prstGeom>
          </p:spPr>
        </p:pic>
      </p:grpSp>
      <p:sp>
        <p:nvSpPr>
          <p:cNvPr name="Freeform 12" id="12"/>
          <p:cNvSpPr/>
          <p:nvPr/>
        </p:nvSpPr>
        <p:spPr>
          <a:xfrm flipH="false" flipV="false" rot="0">
            <a:off x="1036156" y="4154956"/>
            <a:ext cx="1228699" cy="1228699"/>
          </a:xfrm>
          <a:custGeom>
            <a:avLst/>
            <a:gdLst/>
            <a:ahLst/>
            <a:cxnLst/>
            <a:rect r="r" b="b" t="t" l="l"/>
            <a:pathLst>
              <a:path h="1228699" w="1228699">
                <a:moveTo>
                  <a:pt x="0" y="0"/>
                </a:moveTo>
                <a:lnTo>
                  <a:pt x="1228699" y="0"/>
                </a:lnTo>
                <a:lnTo>
                  <a:pt x="1228699" y="1228699"/>
                </a:lnTo>
                <a:lnTo>
                  <a:pt x="0" y="12286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5641998"/>
            <a:ext cx="1243610" cy="1243610"/>
          </a:xfrm>
          <a:custGeom>
            <a:avLst/>
            <a:gdLst/>
            <a:ahLst/>
            <a:cxnLst/>
            <a:rect r="r" b="b" t="t" l="l"/>
            <a:pathLst>
              <a:path h="1243610" w="1243610">
                <a:moveTo>
                  <a:pt x="0" y="0"/>
                </a:moveTo>
                <a:lnTo>
                  <a:pt x="1243610" y="0"/>
                </a:lnTo>
                <a:lnTo>
                  <a:pt x="1243610" y="1243610"/>
                </a:lnTo>
                <a:lnTo>
                  <a:pt x="0" y="12436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2888471" y="4577853"/>
            <a:ext cx="6255529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Integración con aplicaciones móviles.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88471" y="6093842"/>
            <a:ext cx="6255529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Uso de control por voz para fichajes rápidos.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6156" y="85534"/>
            <a:ext cx="10901435" cy="3218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14"/>
              </a:lnSpc>
            </a:pPr>
            <a:r>
              <a:rPr lang="en-US" sz="7400" spc="-19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6.1 Posibl</a:t>
            </a:r>
            <a:r>
              <a:rPr lang="en-US" sz="7400" spc="-19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es ampliaciones y mejoras futuras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37303" y="7609831"/>
            <a:ext cx="6255529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Autenticación biométrica mediante el uso de huella digital o reconocimiento facial para mayor seguridad.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036156" y="7336641"/>
            <a:ext cx="1243610" cy="1243610"/>
          </a:xfrm>
          <a:custGeom>
            <a:avLst/>
            <a:gdLst/>
            <a:ahLst/>
            <a:cxnLst/>
            <a:rect r="r" b="b" t="t" l="l"/>
            <a:pathLst>
              <a:path h="1243610" w="1243610">
                <a:moveTo>
                  <a:pt x="0" y="0"/>
                </a:moveTo>
                <a:lnTo>
                  <a:pt x="1243610" y="0"/>
                </a:lnTo>
                <a:lnTo>
                  <a:pt x="1243610" y="1243610"/>
                </a:lnTo>
                <a:lnTo>
                  <a:pt x="0" y="12436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903321" y="0"/>
            <a:ext cx="6384679" cy="7502099"/>
            <a:chOff x="0" y="0"/>
            <a:chExt cx="8512905" cy="1000279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33417" t="0" r="33417" b="0"/>
            <a:stretch>
              <a:fillRect/>
            </a:stretch>
          </p:blipFill>
          <p:spPr>
            <a:xfrm flipH="false" flipV="false">
              <a:off x="0" y="0"/>
              <a:ext cx="8512905" cy="10002799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028700" y="3468187"/>
            <a:ext cx="811530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1.1 ¿Qué es FichAPP?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360251"/>
            <a:ext cx="12368572" cy="1504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34"/>
              </a:lnSpc>
            </a:pPr>
            <a:r>
              <a:rPr lang="en-US" sz="9851" spc="-256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1. </a:t>
            </a:r>
            <a:r>
              <a:rPr lang="en-US" sz="9851" spc="-256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Introducción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903321" y="7502099"/>
            <a:ext cx="6384679" cy="2784901"/>
            <a:chOff x="0" y="0"/>
            <a:chExt cx="2329148" cy="101593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29148" cy="1015939"/>
            </a:xfrm>
            <a:custGeom>
              <a:avLst/>
              <a:gdLst/>
              <a:ahLst/>
              <a:cxnLst/>
              <a:rect r="r" b="b" t="t" l="l"/>
              <a:pathLst>
                <a:path h="1015939" w="2329148">
                  <a:moveTo>
                    <a:pt x="0" y="0"/>
                  </a:moveTo>
                  <a:lnTo>
                    <a:pt x="2329148" y="0"/>
                  </a:lnTo>
                  <a:lnTo>
                    <a:pt x="2329148" y="1015939"/>
                  </a:lnTo>
                  <a:lnTo>
                    <a:pt x="0" y="1015939"/>
                  </a:lnTo>
                  <a:close/>
                </a:path>
              </a:pathLst>
            </a:custGeom>
            <a:solidFill>
              <a:srgbClr val="FAD22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1903321" cy="1028700"/>
            <a:chOff x="0" y="0"/>
            <a:chExt cx="4342364" cy="3752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42364" cy="375273"/>
            </a:xfrm>
            <a:custGeom>
              <a:avLst/>
              <a:gdLst/>
              <a:ahLst/>
              <a:cxnLst/>
              <a:rect r="r" b="b" t="t" l="l"/>
              <a:pathLst>
                <a:path h="375273" w="4342364">
                  <a:moveTo>
                    <a:pt x="0" y="0"/>
                  </a:moveTo>
                  <a:lnTo>
                    <a:pt x="4342364" y="0"/>
                  </a:lnTo>
                  <a:lnTo>
                    <a:pt x="4342364" y="375273"/>
                  </a:lnTo>
                  <a:lnTo>
                    <a:pt x="0" y="37527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5086350"/>
            <a:ext cx="8893296" cy="1563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ichAPP es una aplicación de escritorio diseñada para gestionar el fichaje de trabajadores en empresas. Automatiza el registro de entradas, salidas y pausas para garantizar precisión y transparencia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6916835" y="9601418"/>
            <a:ext cx="1371165" cy="685582"/>
            <a:chOff x="0" y="0"/>
            <a:chExt cx="3827780" cy="19138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827780" cy="1913890"/>
            </a:xfrm>
            <a:custGeom>
              <a:avLst/>
              <a:gdLst/>
              <a:ahLst/>
              <a:cxnLst/>
              <a:rect r="r" b="b" t="t" l="l"/>
              <a:pathLst>
                <a:path h="1913890" w="3827780">
                  <a:moveTo>
                    <a:pt x="0" y="0"/>
                  </a:moveTo>
                  <a:lnTo>
                    <a:pt x="3827780" y="0"/>
                  </a:lnTo>
                  <a:lnTo>
                    <a:pt x="382778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903321" y="0"/>
            <a:ext cx="6384679" cy="7502099"/>
            <a:chOff x="0" y="0"/>
            <a:chExt cx="8512905" cy="1000279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33417" t="0" r="33417" b="0"/>
            <a:stretch>
              <a:fillRect/>
            </a:stretch>
          </p:blipFill>
          <p:spPr>
            <a:xfrm flipH="false" flipV="false">
              <a:off x="0" y="0"/>
              <a:ext cx="8512905" cy="10002799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028700" y="5228816"/>
            <a:ext cx="9465543" cy="1999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7"/>
              </a:lnSpc>
              <a:spcBef>
                <a:spcPct val="0"/>
              </a:spcBef>
            </a:pPr>
            <a:r>
              <a:rPr lang="en-US" sz="22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Est</a:t>
            </a:r>
            <a:r>
              <a:rPr lang="en-US" sz="22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 proyecto surge de la necesidad de mejorar el control horario en empresas y reducir errores manuales en la gestión de jornadas laborales. Además, lo he desarrollado como un reto personal para aprender sobre desarrollo de aplicaciones en C# y SQL Server.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699181"/>
            <a:ext cx="9291139" cy="91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0"/>
              </a:lnSpc>
            </a:pPr>
            <a:r>
              <a:rPr lang="en-US" sz="6000" spc="-156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1.2 Motivaciones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903321" y="7502099"/>
            <a:ext cx="6384679" cy="2784901"/>
            <a:chOff x="0" y="0"/>
            <a:chExt cx="2329148" cy="101593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29148" cy="1015939"/>
            </a:xfrm>
            <a:custGeom>
              <a:avLst/>
              <a:gdLst/>
              <a:ahLst/>
              <a:cxnLst/>
              <a:rect r="r" b="b" t="t" l="l"/>
              <a:pathLst>
                <a:path h="1015939" w="2329148">
                  <a:moveTo>
                    <a:pt x="0" y="0"/>
                  </a:moveTo>
                  <a:lnTo>
                    <a:pt x="2329148" y="0"/>
                  </a:lnTo>
                  <a:lnTo>
                    <a:pt x="2329148" y="1015939"/>
                  </a:lnTo>
                  <a:lnTo>
                    <a:pt x="0" y="1015939"/>
                  </a:lnTo>
                  <a:close/>
                </a:path>
              </a:pathLst>
            </a:custGeom>
            <a:solidFill>
              <a:srgbClr val="FAD22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1903321" cy="1028700"/>
            <a:chOff x="0" y="0"/>
            <a:chExt cx="4342364" cy="3752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42364" cy="375273"/>
            </a:xfrm>
            <a:custGeom>
              <a:avLst/>
              <a:gdLst/>
              <a:ahLst/>
              <a:cxnLst/>
              <a:rect r="r" b="b" t="t" l="l"/>
              <a:pathLst>
                <a:path h="375273" w="4342364">
                  <a:moveTo>
                    <a:pt x="0" y="0"/>
                  </a:moveTo>
                  <a:lnTo>
                    <a:pt x="4342364" y="0"/>
                  </a:lnTo>
                  <a:lnTo>
                    <a:pt x="4342364" y="375273"/>
                  </a:lnTo>
                  <a:lnTo>
                    <a:pt x="0" y="37527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916835" y="9601418"/>
            <a:ext cx="1371165" cy="685582"/>
            <a:chOff x="0" y="0"/>
            <a:chExt cx="3827780" cy="19138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827780" cy="1913890"/>
            </a:xfrm>
            <a:custGeom>
              <a:avLst/>
              <a:gdLst/>
              <a:ahLst/>
              <a:cxnLst/>
              <a:rect r="r" b="b" t="t" l="l"/>
              <a:pathLst>
                <a:path h="1913890" w="3827780">
                  <a:moveTo>
                    <a:pt x="0" y="0"/>
                  </a:moveTo>
                  <a:lnTo>
                    <a:pt x="3827780" y="0"/>
                  </a:lnTo>
                  <a:lnTo>
                    <a:pt x="382778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903321" y="0"/>
            <a:ext cx="6384679" cy="7502099"/>
            <a:chOff x="0" y="0"/>
            <a:chExt cx="8512905" cy="1000279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33417" t="0" r="33417" b="0"/>
            <a:stretch>
              <a:fillRect/>
            </a:stretch>
          </p:blipFill>
          <p:spPr>
            <a:xfrm flipH="false" flipV="false">
              <a:off x="0" y="0"/>
              <a:ext cx="8512905" cy="10002799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028700" y="2334652"/>
            <a:ext cx="9055643" cy="175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0"/>
              </a:lnSpc>
            </a:pPr>
            <a:r>
              <a:rPr lang="en-US" sz="6000" spc="-156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1.3  Objetivos principales del proyecto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903321" y="7502099"/>
            <a:ext cx="6384679" cy="2784901"/>
            <a:chOff x="0" y="0"/>
            <a:chExt cx="2329148" cy="10159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29148" cy="1015939"/>
            </a:xfrm>
            <a:custGeom>
              <a:avLst/>
              <a:gdLst/>
              <a:ahLst/>
              <a:cxnLst/>
              <a:rect r="r" b="b" t="t" l="l"/>
              <a:pathLst>
                <a:path h="1015939" w="2329148">
                  <a:moveTo>
                    <a:pt x="0" y="0"/>
                  </a:moveTo>
                  <a:lnTo>
                    <a:pt x="2329148" y="0"/>
                  </a:lnTo>
                  <a:lnTo>
                    <a:pt x="2329148" y="1015939"/>
                  </a:lnTo>
                  <a:lnTo>
                    <a:pt x="0" y="1015939"/>
                  </a:lnTo>
                  <a:close/>
                </a:path>
              </a:pathLst>
            </a:custGeom>
            <a:solidFill>
              <a:srgbClr val="FAD22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0"/>
            <a:ext cx="11903321" cy="1028700"/>
            <a:chOff x="0" y="0"/>
            <a:chExt cx="4342364" cy="37527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42364" cy="375273"/>
            </a:xfrm>
            <a:custGeom>
              <a:avLst/>
              <a:gdLst/>
              <a:ahLst/>
              <a:cxnLst/>
              <a:rect r="r" b="b" t="t" l="l"/>
              <a:pathLst>
                <a:path h="375273" w="4342364">
                  <a:moveTo>
                    <a:pt x="0" y="0"/>
                  </a:moveTo>
                  <a:lnTo>
                    <a:pt x="4342364" y="0"/>
                  </a:lnTo>
                  <a:lnTo>
                    <a:pt x="4342364" y="375273"/>
                  </a:lnTo>
                  <a:lnTo>
                    <a:pt x="0" y="37527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4579954"/>
            <a:ext cx="9798269" cy="2586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3315" indent="-261657" lvl="1">
              <a:lnSpc>
                <a:spcPts val="3393"/>
              </a:lnSpc>
              <a:buFont typeface="Arial"/>
              <a:buChar char="•"/>
            </a:pPr>
            <a:r>
              <a:rPr lang="en-US" sz="242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Automatizar el fichaje laboral mediante una interfaz intuitiva.</a:t>
            </a:r>
          </a:p>
          <a:p>
            <a:pPr algn="l" marL="523315" indent="-261657" lvl="1">
              <a:lnSpc>
                <a:spcPts val="3393"/>
              </a:lnSpc>
              <a:buFont typeface="Arial"/>
              <a:buChar char="•"/>
            </a:pPr>
            <a:r>
              <a:rPr lang="en-US" sz="242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Validar la identidad del trabajador mediante autenticación segura.</a:t>
            </a:r>
          </a:p>
          <a:p>
            <a:pPr algn="l" marL="523315" indent="-261657" lvl="1">
              <a:lnSpc>
                <a:spcPts val="3393"/>
              </a:lnSpc>
              <a:buFont typeface="Arial"/>
              <a:buChar char="•"/>
            </a:pPr>
            <a:r>
              <a:rPr lang="en-US" sz="242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Generar informes de asistencia para empresas y empleados.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916835" y="9601418"/>
            <a:ext cx="1371165" cy="685582"/>
            <a:chOff x="0" y="0"/>
            <a:chExt cx="3827780" cy="19138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827780" cy="1913890"/>
            </a:xfrm>
            <a:custGeom>
              <a:avLst/>
              <a:gdLst/>
              <a:ahLst/>
              <a:cxnLst/>
              <a:rect r="r" b="b" t="t" l="l"/>
              <a:pathLst>
                <a:path h="1913890" w="3827780">
                  <a:moveTo>
                    <a:pt x="0" y="0"/>
                  </a:moveTo>
                  <a:lnTo>
                    <a:pt x="3827780" y="0"/>
                  </a:lnTo>
                  <a:lnTo>
                    <a:pt x="382778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144000" cy="10287000"/>
            <a:chOff x="0" y="0"/>
            <a:chExt cx="121920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32679" t="0" r="32679" b="0"/>
            <a:stretch>
              <a:fillRect/>
            </a:stretch>
          </p:blipFill>
          <p:spPr>
            <a:xfrm flipH="false" flipV="false">
              <a:off x="0" y="0"/>
              <a:ext cx="12192000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6916835" y="9601418"/>
            <a:ext cx="1371165" cy="685582"/>
            <a:chOff x="0" y="0"/>
            <a:chExt cx="382778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27780" cy="1913890"/>
            </a:xfrm>
            <a:custGeom>
              <a:avLst/>
              <a:gdLst/>
              <a:ahLst/>
              <a:cxnLst/>
              <a:rect r="r" b="b" t="t" l="l"/>
              <a:pathLst>
                <a:path h="1913890" w="3827780">
                  <a:moveTo>
                    <a:pt x="0" y="0"/>
                  </a:moveTo>
                  <a:lnTo>
                    <a:pt x="3827780" y="0"/>
                  </a:lnTo>
                  <a:lnTo>
                    <a:pt x="382778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AD22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813810" y="5584524"/>
            <a:ext cx="6426109" cy="2344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Muchas empresas siguen utilizando métodos manuales para el fichaje, como hojas de cálculo o registros en papel, lo que genera errores e inconsistencias. Esto dificulta la gestión de tiempos y la generación de informes fiables.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13810" y="657322"/>
            <a:ext cx="6296433" cy="2180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13"/>
              </a:lnSpc>
            </a:pPr>
            <a:r>
              <a:rPr lang="en-US" sz="7399" spc="-19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2. Estudio de viabilidad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13810" y="3540856"/>
            <a:ext cx="6613737" cy="3897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0"/>
              </a:lnSpc>
            </a:pPr>
            <a:r>
              <a:rPr lang="en-US" sz="6000" spc="-15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2.1 Contexto y problemática</a:t>
            </a:r>
          </a:p>
          <a:p>
            <a:pPr algn="l">
              <a:lnSpc>
                <a:spcPts val="8453"/>
              </a:lnSpc>
            </a:pPr>
          </a:p>
          <a:p>
            <a:pPr algn="l">
              <a:lnSpc>
                <a:spcPts val="845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D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144000" cy="10287000"/>
            <a:chOff x="0" y="0"/>
            <a:chExt cx="121920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32679" t="0" r="32679" b="0"/>
            <a:stretch>
              <a:fillRect/>
            </a:stretch>
          </p:blipFill>
          <p:spPr>
            <a:xfrm flipH="false" flipV="false">
              <a:off x="0" y="0"/>
              <a:ext cx="12192000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6916835" y="9601418"/>
            <a:ext cx="1371165" cy="685582"/>
            <a:chOff x="0" y="0"/>
            <a:chExt cx="382778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27780" cy="1913890"/>
            </a:xfrm>
            <a:custGeom>
              <a:avLst/>
              <a:gdLst/>
              <a:ahLst/>
              <a:cxnLst/>
              <a:rect r="r" b="b" t="t" l="l"/>
              <a:pathLst>
                <a:path h="1913890" w="3827780">
                  <a:moveTo>
                    <a:pt x="0" y="0"/>
                  </a:moveTo>
                  <a:lnTo>
                    <a:pt x="3827780" y="0"/>
                  </a:lnTo>
                  <a:lnTo>
                    <a:pt x="382778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163810" y="1521677"/>
            <a:ext cx="7438607" cy="2180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14"/>
              </a:lnSpc>
            </a:pPr>
            <a:r>
              <a:rPr lang="en-US" sz="7400" spc="-19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2.2 Alt</a:t>
            </a:r>
            <a:r>
              <a:rPr lang="en-US" sz="7400" spc="-19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ernativas evaluadas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163810" y="4537596"/>
            <a:ext cx="213554" cy="213554"/>
            <a:chOff x="0" y="0"/>
            <a:chExt cx="1913890" cy="19138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63810" y="6100681"/>
            <a:ext cx="213554" cy="213554"/>
            <a:chOff x="0" y="0"/>
            <a:chExt cx="1913890" cy="19138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689531" y="4419950"/>
            <a:ext cx="6369777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Alt</a:t>
            </a:r>
            <a:r>
              <a:rPr lang="en-US" b="true" sz="2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ernativa 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89531" y="5983036"/>
            <a:ext cx="6369777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Alt</a:t>
            </a:r>
            <a:r>
              <a:rPr lang="en-US" b="true" sz="2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ernativa 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163810" y="5047680"/>
            <a:ext cx="6895498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1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esarrollo en C# con SQL Server (mayor seguridad y escalabilidad).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63810" y="6612856"/>
            <a:ext cx="6810246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1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esarrollo con SQLite (más ligero, pero limitado en usuarios concurrentes).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825289" cy="5143500"/>
            <a:chOff x="0" y="0"/>
            <a:chExt cx="4179437" cy="314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79437" cy="3149600"/>
            </a:xfrm>
            <a:custGeom>
              <a:avLst/>
              <a:gdLst/>
              <a:ahLst/>
              <a:cxnLst/>
              <a:rect r="r" b="b" t="t" l="l"/>
              <a:pathLst>
                <a:path h="3149600" w="4179437">
                  <a:moveTo>
                    <a:pt x="0" y="0"/>
                  </a:moveTo>
                  <a:lnTo>
                    <a:pt x="4179437" y="0"/>
                  </a:lnTo>
                  <a:lnTo>
                    <a:pt x="4179437" y="3149600"/>
                  </a:lnTo>
                  <a:lnTo>
                    <a:pt x="0" y="31496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5143500"/>
            <a:ext cx="6831295" cy="5143500"/>
            <a:chOff x="0" y="0"/>
            <a:chExt cx="9108394" cy="68580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24121" t="0" r="24121" b="0"/>
            <a:stretch>
              <a:fillRect/>
            </a:stretch>
          </p:blipFill>
          <p:spPr>
            <a:xfrm flipH="false" flipV="false">
              <a:off x="0" y="0"/>
              <a:ext cx="9108394" cy="6858000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16916835" y="9601418"/>
            <a:ext cx="1371165" cy="685582"/>
            <a:chOff x="0" y="0"/>
            <a:chExt cx="382778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27780" cy="1913890"/>
            </a:xfrm>
            <a:custGeom>
              <a:avLst/>
              <a:gdLst/>
              <a:ahLst/>
              <a:cxnLst/>
              <a:rect r="r" b="b" t="t" l="l"/>
              <a:pathLst>
                <a:path h="1913890" w="3827780">
                  <a:moveTo>
                    <a:pt x="0" y="0"/>
                  </a:moveTo>
                  <a:lnTo>
                    <a:pt x="3827780" y="0"/>
                  </a:lnTo>
                  <a:lnTo>
                    <a:pt x="382778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AD224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432781" y="4173990"/>
            <a:ext cx="9484054" cy="969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0"/>
              </a:lnSpc>
            </a:pPr>
            <a:r>
              <a:rPr lang="en-US" sz="272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72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 decidió utilizar C# y SQL Server por su escalabilidad y compatibilidad con entornos empresariales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893653"/>
            <a:ext cx="5802595" cy="2180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14"/>
              </a:lnSpc>
            </a:pPr>
            <a:r>
              <a:rPr lang="en-US" sz="7400" spc="-19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2.3 Solución propuesta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11821" y="0"/>
            <a:ext cx="5776179" cy="10287000"/>
            <a:chOff x="0" y="0"/>
            <a:chExt cx="3537019" cy="6299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7019" cy="6299201"/>
            </a:xfrm>
            <a:custGeom>
              <a:avLst/>
              <a:gdLst/>
              <a:ahLst/>
              <a:cxnLst/>
              <a:rect r="r" b="b" t="t" l="l"/>
              <a:pathLst>
                <a:path h="6299201" w="3537019">
                  <a:moveTo>
                    <a:pt x="0" y="0"/>
                  </a:moveTo>
                  <a:lnTo>
                    <a:pt x="3537019" y="0"/>
                  </a:lnTo>
                  <a:lnTo>
                    <a:pt x="3537019" y="6299201"/>
                  </a:lnTo>
                  <a:lnTo>
                    <a:pt x="0" y="6299201"/>
                  </a:lnTo>
                  <a:close/>
                </a:path>
              </a:pathLst>
            </a:custGeom>
            <a:solidFill>
              <a:srgbClr val="FAD22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150075" y="7107240"/>
            <a:ext cx="6723491" cy="1327890"/>
          </a:xfrm>
          <a:custGeom>
            <a:avLst/>
            <a:gdLst/>
            <a:ahLst/>
            <a:cxnLst/>
            <a:rect r="r" b="b" t="t" l="l"/>
            <a:pathLst>
              <a:path h="1327890" w="6723491">
                <a:moveTo>
                  <a:pt x="0" y="0"/>
                </a:moveTo>
                <a:lnTo>
                  <a:pt x="6723491" y="0"/>
                </a:lnTo>
                <a:lnTo>
                  <a:pt x="6723491" y="1327889"/>
                </a:lnTo>
                <a:lnTo>
                  <a:pt x="0" y="1327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8004830" y="2449527"/>
            <a:ext cx="9013982" cy="5170311"/>
            <a:chOff x="0" y="0"/>
            <a:chExt cx="7981950" cy="45783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6916835" y="9601418"/>
            <a:ext cx="1371165" cy="685582"/>
            <a:chOff x="0" y="0"/>
            <a:chExt cx="3827780" cy="19138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827780" cy="1913890"/>
            </a:xfrm>
            <a:custGeom>
              <a:avLst/>
              <a:gdLst/>
              <a:ahLst/>
              <a:cxnLst/>
              <a:rect r="r" b="b" t="t" l="l"/>
              <a:pathLst>
                <a:path h="1913890" w="3827780">
                  <a:moveTo>
                    <a:pt x="0" y="0"/>
                  </a:moveTo>
                  <a:lnTo>
                    <a:pt x="3827780" y="0"/>
                  </a:lnTo>
                  <a:lnTo>
                    <a:pt x="382778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028700" y="1009650"/>
            <a:ext cx="5895265" cy="2180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13"/>
              </a:lnSpc>
            </a:pPr>
            <a:r>
              <a:rPr lang="en-US" sz="7399" spc="-19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3. Análisis del sistema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5742454"/>
            <a:ext cx="6062640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RF1: Autenticación segura (usuario/contraseña).</a:t>
            </a:r>
          </a:p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RF2: Registro de fichajes con marca de tiempo.</a:t>
            </a:r>
          </a:p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RF3: Generación de informes en PDF/Excel.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</a:p>
        </p:txBody>
      </p:sp>
      <p:sp>
        <p:nvSpPr>
          <p:cNvPr name="AutoShape 15" id="15"/>
          <p:cNvSpPr/>
          <p:nvPr/>
        </p:nvSpPr>
        <p:spPr>
          <a:xfrm rot="0">
            <a:off x="8004846" y="8754765"/>
            <a:ext cx="8911989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1028700" y="3404627"/>
            <a:ext cx="5895265" cy="175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0"/>
              </a:lnSpc>
            </a:pPr>
            <a:r>
              <a:rPr lang="en-US" sz="6000" spc="-15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3.1 Requisitos funcionales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DAGp-8zquyM</dc:identifier>
  <dcterms:modified xsi:type="dcterms:W3CDTF">2011-08-01T06:04:30Z</dcterms:modified>
  <cp:revision>1</cp:revision>
  <dc:title>Non Text Magic Studio Magic Design for Presentations L&amp;P</dc:title>
</cp:coreProperties>
</file>