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3" r:id="rId3"/>
    <p:sldId id="314" r:id="rId4"/>
    <p:sldId id="352" r:id="rId5"/>
    <p:sldId id="315" r:id="rId6"/>
    <p:sldId id="353" r:id="rId7"/>
    <p:sldId id="356" r:id="rId8"/>
    <p:sldId id="357" r:id="rId9"/>
    <p:sldId id="358" r:id="rId10"/>
    <p:sldId id="355" r:id="rId11"/>
    <p:sldId id="354" r:id="rId12"/>
    <p:sldId id="35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E22B00"/>
    <a:srgbClr val="4D4D4D"/>
    <a:srgbClr val="800000"/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660"/>
  </p:normalViewPr>
  <p:slideViewPr>
    <p:cSldViewPr>
      <p:cViewPr>
        <p:scale>
          <a:sx n="94" d="100"/>
          <a:sy n="94" d="100"/>
        </p:scale>
        <p:origin x="-192" y="-32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6C963A3-BB7F-47A5-9BEB-135C3BB93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35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0522E5-45A2-4942-9D04-4C293FCB9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0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569E6-5950-49A7-8F83-8292F39340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8B24C-FC41-481C-83CE-03EC590C37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AC76EE49-3655-424C-85E8-452986F2D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758481-AFB5-4134-9F1E-1C17CA8FB0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5E0647D-2ECF-48BD-9767-33B033D4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86ED73F-9AC3-4FA9-A566-EE52054C8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56B1A9-B1D3-4223-88DB-4ACE963E7B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D016BE1-3FB9-44D0-87A5-628AB140E0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6C3001-95AA-42E9-80E5-66BCA201F2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FACF009-D404-4341-B036-C8CC75A3D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224165-C4E9-4650-AF82-A4A08691E42D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05CAF8-6849-44B5-8437-F62C897CC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einy/ibss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Infiniband</a:t>
            </a:r>
            <a:r>
              <a:rPr lang="en-US" dirty="0" smtClean="0"/>
              <a:t> Scalable SA</a:t>
            </a:r>
            <a:br>
              <a:rPr lang="en-US" dirty="0" smtClean="0"/>
            </a:br>
            <a:r>
              <a:rPr lang="en-US" dirty="0" smtClean="0"/>
              <a:t>An OFA Project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65520"/>
            <a:ext cx="6781800" cy="685800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Sean Hefty</a:t>
            </a:r>
            <a:r>
              <a:rPr lang="en-US" dirty="0" smtClean="0">
                <a:solidFill>
                  <a:schemeClr val="bg1"/>
                </a:solidFill>
              </a:rPr>
              <a:t>, Hal </a:t>
            </a:r>
            <a:r>
              <a:rPr lang="en-US" dirty="0" err="1" smtClean="0">
                <a:solidFill>
                  <a:schemeClr val="bg1"/>
                </a:solidFill>
              </a:rPr>
              <a:t>Rosenstock</a:t>
            </a:r>
            <a:r>
              <a:rPr lang="en-US" dirty="0" smtClean="0">
                <a:solidFill>
                  <a:schemeClr val="bg1"/>
                </a:solidFill>
              </a:rPr>
              <a:t>, Ira </a:t>
            </a:r>
            <a:r>
              <a:rPr lang="en-US" dirty="0" err="1" smtClean="0">
                <a:solidFill>
                  <a:schemeClr val="bg1"/>
                </a:solidFill>
              </a:rPr>
              <a:t>Weiny</a:t>
            </a:r>
            <a:r>
              <a:rPr lang="en-US" dirty="0" smtClean="0">
                <a:solidFill>
                  <a:schemeClr val="bg1"/>
                </a:solidFill>
              </a:rPr>
              <a:t>, Eitan Zahavi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80" y="6065520"/>
            <a:ext cx="220472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Dec 2012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509815" y="4741384"/>
            <a:ext cx="1981200" cy="1828800"/>
            <a:chOff x="509815" y="4741384"/>
            <a:chExt cx="1981200" cy="1828800"/>
          </a:xfrm>
        </p:grpSpPr>
        <p:sp>
          <p:nvSpPr>
            <p:cNvPr id="115" name="Rectangle 114"/>
            <p:cNvSpPr/>
            <p:nvPr/>
          </p:nvSpPr>
          <p:spPr>
            <a:xfrm>
              <a:off x="509815" y="5951499"/>
              <a:ext cx="1981200" cy="6186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9815" y="4741384"/>
              <a:ext cx="1981200" cy="12572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783445" y="5350985"/>
              <a:ext cx="631370" cy="5152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ACM</a:t>
              </a:r>
              <a:endParaRPr lang="en-US" sz="14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14615" y="5503384"/>
              <a:ext cx="685799" cy="210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rdmacm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89410" y="4893785"/>
              <a:ext cx="711004" cy="3845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MPI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4615" y="6189185"/>
              <a:ext cx="696684" cy="210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rdmacm</a:t>
              </a:r>
              <a:endParaRPr lang="en-US" sz="1200" dirty="0"/>
            </a:p>
          </p:txBody>
        </p:sp>
        <p:cxnSp>
          <p:nvCxnSpPr>
            <p:cNvPr id="121" name="Straight Arrow Connector 120"/>
            <p:cNvCxnSpPr>
              <a:stCxn id="118" idx="0"/>
              <a:endCxn id="119" idx="2"/>
            </p:cNvCxnSpPr>
            <p:nvPr/>
          </p:nvCxnSpPr>
          <p:spPr>
            <a:xfrm flipH="1" flipV="1">
              <a:off x="1144912" y="5278383"/>
              <a:ext cx="12603" cy="225001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0"/>
              <a:endCxn id="118" idx="2"/>
            </p:cNvCxnSpPr>
            <p:nvPr/>
          </p:nvCxnSpPr>
          <p:spPr>
            <a:xfrm flipH="1" flipV="1">
              <a:off x="1157515" y="5713813"/>
              <a:ext cx="5442" cy="475372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444270" y="5503385"/>
              <a:ext cx="67029" cy="21042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1511299" y="5608600"/>
              <a:ext cx="304800" cy="1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470658" y="4971728"/>
              <a:ext cx="369332" cy="613309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US" sz="1200" dirty="0"/>
                <a:t>sockets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9830" y="6140510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Server 3.1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710180" y="4741384"/>
            <a:ext cx="1981200" cy="1828800"/>
            <a:chOff x="509815" y="4741384"/>
            <a:chExt cx="1981200" cy="1828800"/>
          </a:xfrm>
        </p:grpSpPr>
        <p:sp>
          <p:nvSpPr>
            <p:cNvPr id="128" name="Rectangle 127"/>
            <p:cNvSpPr/>
            <p:nvPr/>
          </p:nvSpPr>
          <p:spPr>
            <a:xfrm>
              <a:off x="509815" y="5951499"/>
              <a:ext cx="1981200" cy="6186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09815" y="4741384"/>
              <a:ext cx="1981200" cy="12572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1783445" y="5350985"/>
              <a:ext cx="631370" cy="5152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ACM</a:t>
              </a:r>
              <a:endParaRPr lang="en-US" sz="14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14615" y="5503384"/>
              <a:ext cx="685799" cy="210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rdmacm</a:t>
              </a:r>
              <a:endParaRPr lang="en-US" sz="12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89410" y="4893785"/>
              <a:ext cx="711004" cy="3845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MPI</a:t>
              </a:r>
              <a:endParaRPr lang="en-US" sz="12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14615" y="6189185"/>
              <a:ext cx="696684" cy="210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rdmacm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1" idx="0"/>
              <a:endCxn id="132" idx="2"/>
            </p:cNvCxnSpPr>
            <p:nvPr/>
          </p:nvCxnSpPr>
          <p:spPr>
            <a:xfrm flipH="1" flipV="1">
              <a:off x="1144912" y="5278383"/>
              <a:ext cx="12603" cy="225001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3" idx="0"/>
              <a:endCxn id="131" idx="2"/>
            </p:cNvCxnSpPr>
            <p:nvPr/>
          </p:nvCxnSpPr>
          <p:spPr>
            <a:xfrm flipH="1" flipV="1">
              <a:off x="1157515" y="5713813"/>
              <a:ext cx="5442" cy="475372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444270" y="5503385"/>
              <a:ext cx="67029" cy="21042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1511299" y="5608600"/>
              <a:ext cx="304800" cy="1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1470658" y="4971728"/>
              <a:ext cx="369332" cy="613309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US" sz="1200" dirty="0"/>
                <a:t>sockets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479830" y="6140510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Server 3.2</a:t>
              </a:r>
              <a:endParaRPr lang="en-US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74260" y="4741384"/>
            <a:ext cx="2037477" cy="1828800"/>
            <a:chOff x="4874260" y="4741384"/>
            <a:chExt cx="2037477" cy="1828800"/>
          </a:xfrm>
        </p:grpSpPr>
        <p:sp>
          <p:nvSpPr>
            <p:cNvPr id="141" name="Rectangle 140"/>
            <p:cNvSpPr/>
            <p:nvPr/>
          </p:nvSpPr>
          <p:spPr>
            <a:xfrm>
              <a:off x="4874260" y="5951499"/>
              <a:ext cx="1981200" cy="6186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74260" y="4741384"/>
              <a:ext cx="1981200" cy="12572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6147890" y="5350985"/>
              <a:ext cx="631370" cy="5152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ACM</a:t>
              </a:r>
              <a:endParaRPr lang="en-US" sz="1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79060" y="5503384"/>
              <a:ext cx="685799" cy="210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rdmacm</a:t>
              </a:r>
              <a:endParaRPr lang="en-US" sz="12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53855" y="4893785"/>
              <a:ext cx="711004" cy="3845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MPI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179060" y="6189185"/>
              <a:ext cx="696684" cy="210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rdmacm</a:t>
              </a:r>
              <a:endParaRPr lang="en-US" sz="1200" dirty="0"/>
            </a:p>
          </p:txBody>
        </p:sp>
        <p:cxnSp>
          <p:nvCxnSpPr>
            <p:cNvPr id="147" name="Straight Arrow Connector 146"/>
            <p:cNvCxnSpPr>
              <a:stCxn id="144" idx="0"/>
              <a:endCxn id="145" idx="2"/>
            </p:cNvCxnSpPr>
            <p:nvPr/>
          </p:nvCxnSpPr>
          <p:spPr>
            <a:xfrm flipH="1" flipV="1">
              <a:off x="5509357" y="5278383"/>
              <a:ext cx="12603" cy="225001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0"/>
              <a:endCxn id="144" idx="2"/>
            </p:cNvCxnSpPr>
            <p:nvPr/>
          </p:nvCxnSpPr>
          <p:spPr>
            <a:xfrm flipH="1" flipV="1">
              <a:off x="5521960" y="5713813"/>
              <a:ext cx="5442" cy="475372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5808715" y="5503385"/>
              <a:ext cx="67029" cy="21042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V="1">
              <a:off x="5875744" y="5608600"/>
              <a:ext cx="304800" cy="1"/>
            </a:xfrm>
            <a:prstGeom prst="straightConnector1">
              <a:avLst/>
            </a:prstGeom>
            <a:ln>
              <a:solidFill>
                <a:srgbClr val="00006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5835103" y="4971728"/>
              <a:ext cx="369332" cy="613309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US" sz="1200" dirty="0"/>
                <a:t>sockets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80686" y="6107355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Server 3.</a:t>
              </a:r>
              <a:r>
                <a:rPr lang="en-US" sz="1400" dirty="0" smtClean="0">
                  <a:solidFill>
                    <a:srgbClr val="FF0000"/>
                  </a:solidFill>
                </a:rPr>
                <a:t>K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5" name="Straight Arrow Connector 94"/>
          <p:cNvCxnSpPr>
            <a:stCxn id="66" idx="2"/>
            <a:endCxn id="64" idx="0"/>
          </p:cNvCxnSpPr>
          <p:nvPr/>
        </p:nvCxnSpPr>
        <p:spPr>
          <a:xfrm flipH="1">
            <a:off x="2095500" y="3061971"/>
            <a:ext cx="1981200" cy="440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/>
          <p:cNvCxnSpPr>
            <a:stCxn id="66" idx="2"/>
            <a:endCxn id="84" idx="0"/>
          </p:cNvCxnSpPr>
          <p:nvPr/>
        </p:nvCxnSpPr>
        <p:spPr>
          <a:xfrm flipH="1">
            <a:off x="3108952" y="3061971"/>
            <a:ext cx="967748" cy="440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4" name="Straight Arrow Connector 163"/>
          <p:cNvCxnSpPr>
            <a:stCxn id="105" idx="2"/>
            <a:endCxn id="143" idx="0"/>
          </p:cNvCxnSpPr>
          <p:nvPr/>
        </p:nvCxnSpPr>
        <p:spPr>
          <a:xfrm>
            <a:off x="4145866" y="4114800"/>
            <a:ext cx="2317709" cy="1236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7" name="Straight Arrow Connector 166"/>
          <p:cNvCxnSpPr>
            <a:stCxn id="105" idx="2"/>
            <a:endCxn id="130" idx="0"/>
          </p:cNvCxnSpPr>
          <p:nvPr/>
        </p:nvCxnSpPr>
        <p:spPr>
          <a:xfrm>
            <a:off x="4145866" y="4114800"/>
            <a:ext cx="153629" cy="1236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0" name="Straight Arrow Connector 169"/>
          <p:cNvCxnSpPr>
            <a:stCxn id="104" idx="2"/>
            <a:endCxn id="117" idx="0"/>
          </p:cNvCxnSpPr>
          <p:nvPr/>
        </p:nvCxnSpPr>
        <p:spPr>
          <a:xfrm flipH="1">
            <a:off x="2099130" y="4114800"/>
            <a:ext cx="1009822" cy="1236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>
            <a:stCxn id="66" idx="2"/>
            <a:endCxn id="65" idx="0"/>
          </p:cNvCxnSpPr>
          <p:nvPr/>
        </p:nvCxnSpPr>
        <p:spPr>
          <a:xfrm>
            <a:off x="4076700" y="3061971"/>
            <a:ext cx="76200" cy="440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>
            <a:stCxn id="67" idx="2"/>
            <a:endCxn id="61" idx="0"/>
          </p:cNvCxnSpPr>
          <p:nvPr/>
        </p:nvCxnSpPr>
        <p:spPr>
          <a:xfrm>
            <a:off x="5306060" y="2362199"/>
            <a:ext cx="734133" cy="356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>
            <a:stCxn id="67" idx="2"/>
            <a:endCxn id="66" idx="0"/>
          </p:cNvCxnSpPr>
          <p:nvPr/>
        </p:nvCxnSpPr>
        <p:spPr>
          <a:xfrm flipH="1">
            <a:off x="4076700" y="2362199"/>
            <a:ext cx="1229360" cy="356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67" idx="2"/>
            <a:endCxn id="8" idx="0"/>
          </p:cNvCxnSpPr>
          <p:nvPr/>
        </p:nvCxnSpPr>
        <p:spPr>
          <a:xfrm flipH="1">
            <a:off x="2332734" y="2362199"/>
            <a:ext cx="2973326" cy="356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Rounded Rectangle 36"/>
          <p:cNvSpPr/>
          <p:nvPr/>
        </p:nvSpPr>
        <p:spPr>
          <a:xfrm>
            <a:off x="1676400" y="3771902"/>
            <a:ext cx="838200" cy="342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SACalc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2689852" y="3771902"/>
            <a:ext cx="838200" cy="342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SACalc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3726766" y="3771902"/>
            <a:ext cx="838200" cy="342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SACalc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and Software Modules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676400"/>
            <a:ext cx="990600" cy="685800"/>
          </a:xfrm>
          <a:prstGeom prst="roundRect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SM/SA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14932" y="1676400"/>
            <a:ext cx="8382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SSA </a:t>
            </a:r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13634" y="2719071"/>
            <a:ext cx="83820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Dist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3048000" y="1924050"/>
            <a:ext cx="366932" cy="190500"/>
          </a:xfrm>
          <a:prstGeom prst="leftRightArrow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621093" y="2719071"/>
            <a:ext cx="83820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Dist</a:t>
            </a:r>
            <a:r>
              <a:rPr lang="en-US" dirty="0" smtClean="0"/>
              <a:t> 1.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676400" y="3502662"/>
            <a:ext cx="83820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Dist</a:t>
            </a:r>
            <a:r>
              <a:rPr lang="en-US" dirty="0" smtClean="0"/>
              <a:t> 2.1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3733800" y="3502662"/>
            <a:ext cx="83820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Dist</a:t>
            </a:r>
            <a:r>
              <a:rPr lang="en-US" dirty="0" smtClean="0"/>
              <a:t> 2.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57600" y="2719071"/>
            <a:ext cx="83820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Dist</a:t>
            </a:r>
            <a:r>
              <a:rPr lang="en-US" dirty="0" smtClean="0"/>
              <a:t> 1.2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4886960" y="1676399"/>
            <a:ext cx="8382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SSA </a:t>
            </a:r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6106884" y="1676400"/>
            <a:ext cx="109985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Standby SM/SA</a:t>
            </a:r>
            <a:endParaRPr lang="en-US" dirty="0"/>
          </a:p>
        </p:txBody>
      </p:sp>
      <p:sp>
        <p:nvSpPr>
          <p:cNvPr id="69" name="Left-Right Arrow 68"/>
          <p:cNvSpPr/>
          <p:nvPr/>
        </p:nvSpPr>
        <p:spPr>
          <a:xfrm>
            <a:off x="5715000" y="1924050"/>
            <a:ext cx="366932" cy="1905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" idx="2"/>
            <a:endCxn id="8" idx="0"/>
          </p:cNvCxnSpPr>
          <p:nvPr/>
        </p:nvCxnSpPr>
        <p:spPr>
          <a:xfrm flipH="1">
            <a:off x="2332734" y="2362200"/>
            <a:ext cx="1501298" cy="356871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" idx="2"/>
            <a:endCxn id="66" idx="0"/>
          </p:cNvCxnSpPr>
          <p:nvPr/>
        </p:nvCxnSpPr>
        <p:spPr>
          <a:xfrm>
            <a:off x="3834032" y="2362200"/>
            <a:ext cx="242668" cy="356871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2"/>
            <a:endCxn id="61" idx="0"/>
          </p:cNvCxnSpPr>
          <p:nvPr/>
        </p:nvCxnSpPr>
        <p:spPr>
          <a:xfrm>
            <a:off x="3834032" y="2362200"/>
            <a:ext cx="2206161" cy="356871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" idx="2"/>
            <a:endCxn id="64" idx="0"/>
          </p:cNvCxnSpPr>
          <p:nvPr/>
        </p:nvCxnSpPr>
        <p:spPr>
          <a:xfrm flipH="1">
            <a:off x="2095500" y="3061971"/>
            <a:ext cx="237234" cy="440691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689852" y="3502662"/>
            <a:ext cx="83820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Dist</a:t>
            </a:r>
            <a:r>
              <a:rPr lang="en-US" dirty="0" smtClean="0"/>
              <a:t> 2.1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8" idx="2"/>
            <a:endCxn id="84" idx="0"/>
          </p:cNvCxnSpPr>
          <p:nvPr/>
        </p:nvCxnSpPr>
        <p:spPr>
          <a:xfrm>
            <a:off x="2332734" y="3061971"/>
            <a:ext cx="776218" cy="440691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" idx="2"/>
            <a:endCxn id="65" idx="0"/>
          </p:cNvCxnSpPr>
          <p:nvPr/>
        </p:nvCxnSpPr>
        <p:spPr>
          <a:xfrm>
            <a:off x="2332734" y="3061971"/>
            <a:ext cx="1820166" cy="440691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7" idx="2"/>
            <a:endCxn id="117" idx="0"/>
          </p:cNvCxnSpPr>
          <p:nvPr/>
        </p:nvCxnSpPr>
        <p:spPr>
          <a:xfrm>
            <a:off x="2095500" y="4114800"/>
            <a:ext cx="3630" cy="1236185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7" idx="2"/>
            <a:endCxn id="130" idx="0"/>
          </p:cNvCxnSpPr>
          <p:nvPr/>
        </p:nvCxnSpPr>
        <p:spPr>
          <a:xfrm>
            <a:off x="2095500" y="4114800"/>
            <a:ext cx="2203995" cy="1236185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37" idx="2"/>
            <a:endCxn id="143" idx="0"/>
          </p:cNvCxnSpPr>
          <p:nvPr/>
        </p:nvCxnSpPr>
        <p:spPr>
          <a:xfrm>
            <a:off x="2095500" y="4114800"/>
            <a:ext cx="4368075" cy="1236185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779260" y="3245397"/>
            <a:ext cx="1813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40K nodes tree: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=~ 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=~ 20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=~ 200</a:t>
            </a:r>
            <a:endParaRPr lang="en-US" dirty="0"/>
          </a:p>
        </p:txBody>
      </p:sp>
      <p:sp>
        <p:nvSpPr>
          <p:cNvPr id="182" name="Line Callout 2 (Border and Accent Bar) 181"/>
          <p:cNvSpPr/>
          <p:nvPr/>
        </p:nvSpPr>
        <p:spPr>
          <a:xfrm>
            <a:off x="6946149" y="2528569"/>
            <a:ext cx="1676908" cy="356872"/>
          </a:xfrm>
          <a:prstGeom prst="accentBorderCallout2">
            <a:avLst>
              <a:gd name="adj1" fmla="val 18750"/>
              <a:gd name="adj2" fmla="val -2274"/>
              <a:gd name="adj3" fmla="val 18750"/>
              <a:gd name="adj4" fmla="val -16667"/>
              <a:gd name="adj5" fmla="val 7163"/>
              <a:gd name="adj6" fmla="val -7272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Secondary Parent</a:t>
            </a:r>
            <a:endParaRPr lang="en-US" sz="1600" dirty="0"/>
          </a:p>
        </p:txBody>
      </p:sp>
      <p:sp>
        <p:nvSpPr>
          <p:cNvPr id="183" name="Line Callout 2 (Border and Accent Bar) 182"/>
          <p:cNvSpPr/>
          <p:nvPr/>
        </p:nvSpPr>
        <p:spPr>
          <a:xfrm flipH="1">
            <a:off x="95257" y="2302506"/>
            <a:ext cx="1456682" cy="356872"/>
          </a:xfrm>
          <a:prstGeom prst="accentBorderCallout2">
            <a:avLst>
              <a:gd name="adj1" fmla="val 18750"/>
              <a:gd name="adj2" fmla="val -2274"/>
              <a:gd name="adj3" fmla="val 18750"/>
              <a:gd name="adj4" fmla="val -16667"/>
              <a:gd name="adj5" fmla="val 86878"/>
              <a:gd name="adj6" fmla="val -81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SMDB ~ 0.5GB</a:t>
            </a:r>
            <a:endParaRPr lang="en-US" sz="1600" dirty="0"/>
          </a:p>
        </p:txBody>
      </p:sp>
      <p:sp>
        <p:nvSpPr>
          <p:cNvPr id="184" name="Line Callout 2 (Border and Accent Bar) 183"/>
          <p:cNvSpPr/>
          <p:nvPr/>
        </p:nvSpPr>
        <p:spPr>
          <a:xfrm flipH="1">
            <a:off x="86274" y="3061971"/>
            <a:ext cx="1456682" cy="356872"/>
          </a:xfrm>
          <a:prstGeom prst="accentBorderCallout2">
            <a:avLst>
              <a:gd name="adj1" fmla="val 18750"/>
              <a:gd name="adj2" fmla="val -2274"/>
              <a:gd name="adj3" fmla="val 18750"/>
              <a:gd name="adj4" fmla="val -16667"/>
              <a:gd name="adj5" fmla="val 52714"/>
              <a:gd name="adj6" fmla="val -462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SMDB ~ 0.5GB</a:t>
            </a:r>
            <a:endParaRPr lang="en-US" sz="1600" dirty="0"/>
          </a:p>
        </p:txBody>
      </p:sp>
      <p:sp>
        <p:nvSpPr>
          <p:cNvPr id="185" name="Line Callout 2 (Border and Accent Bar) 184"/>
          <p:cNvSpPr/>
          <p:nvPr/>
        </p:nvSpPr>
        <p:spPr>
          <a:xfrm flipH="1">
            <a:off x="69132" y="4019551"/>
            <a:ext cx="1456682" cy="550384"/>
          </a:xfrm>
          <a:prstGeom prst="accentBorderCallout2">
            <a:avLst>
              <a:gd name="adj1" fmla="val 70438"/>
              <a:gd name="adj2" fmla="val -3669"/>
              <a:gd name="adj3" fmla="val 70438"/>
              <a:gd name="adj4" fmla="val -17364"/>
              <a:gd name="adj5" fmla="val 81184"/>
              <a:gd name="adj6" fmla="val -3714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Half World PRs</a:t>
            </a:r>
          </a:p>
          <a:p>
            <a:pPr algn="ctr"/>
            <a:r>
              <a:rPr lang="en-US" sz="1600" dirty="0" smtClean="0"/>
              <a:t>~2.5MB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00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Overlay Tree Manager/Client</a:t>
            </a:r>
          </a:p>
          <a:p>
            <a:pPr lvl="1"/>
            <a:r>
              <a:rPr lang="en-US" sz="1800" dirty="0" smtClean="0"/>
              <a:t>Manager: </a:t>
            </a:r>
            <a:r>
              <a:rPr lang="en-US" sz="1800" dirty="0" err="1" smtClean="0"/>
              <a:t>OpenSM</a:t>
            </a:r>
            <a:r>
              <a:rPr lang="en-US" sz="1800" dirty="0" smtClean="0"/>
              <a:t> plugin – provides parents to client requests</a:t>
            </a:r>
          </a:p>
          <a:p>
            <a:pPr lvl="1"/>
            <a:r>
              <a:rPr lang="en-US" sz="1800" dirty="0" smtClean="0"/>
              <a:t>Client: </a:t>
            </a:r>
            <a:r>
              <a:rPr lang="en-US" sz="1800" dirty="0"/>
              <a:t>R</a:t>
            </a:r>
            <a:r>
              <a:rPr lang="en-US" sz="1800" dirty="0" smtClean="0"/>
              <a:t>equest location in tree, connect to parents and respond to children</a:t>
            </a:r>
          </a:p>
          <a:p>
            <a:r>
              <a:rPr lang="en-US" sz="2000" dirty="0" smtClean="0"/>
              <a:t>SSA Plugin – </a:t>
            </a:r>
            <a:r>
              <a:rPr lang="en-US" sz="2000" dirty="0" err="1" smtClean="0"/>
              <a:t>OpenSM</a:t>
            </a:r>
            <a:r>
              <a:rPr lang="en-US" sz="2000" dirty="0" smtClean="0"/>
              <a:t> plugin module </a:t>
            </a:r>
          </a:p>
          <a:p>
            <a:pPr lvl="1"/>
            <a:r>
              <a:rPr lang="en-US" sz="1800" dirty="0" smtClean="0"/>
              <a:t>Top of the distribution tree</a:t>
            </a:r>
          </a:p>
          <a:p>
            <a:pPr lvl="1"/>
            <a:r>
              <a:rPr lang="en-US" sz="1800" dirty="0" smtClean="0"/>
              <a:t>Send changes in SMDB down to its children</a:t>
            </a:r>
          </a:p>
          <a:p>
            <a:r>
              <a:rPr lang="en-US" sz="2000" dirty="0" err="1" smtClean="0"/>
              <a:t>DistributionNode</a:t>
            </a:r>
            <a:endParaRPr lang="en-US" sz="2000" dirty="0" smtClean="0"/>
          </a:p>
          <a:p>
            <a:pPr lvl="1"/>
            <a:r>
              <a:rPr lang="en-US" sz="1800" dirty="0" smtClean="0"/>
              <a:t>Receives SMDB data and send to its children</a:t>
            </a:r>
          </a:p>
          <a:p>
            <a:r>
              <a:rPr lang="en-US" sz="2000" dirty="0" err="1" smtClean="0"/>
              <a:t>SACalc</a:t>
            </a:r>
            <a:endParaRPr lang="en-US" sz="2000" dirty="0" smtClean="0"/>
          </a:p>
          <a:p>
            <a:pPr lvl="1"/>
            <a:r>
              <a:rPr lang="en-US" sz="1800" dirty="0" smtClean="0"/>
              <a:t>Added to Leaf-1 </a:t>
            </a:r>
            <a:r>
              <a:rPr lang="en-US" sz="1800" dirty="0" err="1"/>
              <a:t>DistributionNode</a:t>
            </a:r>
            <a:endParaRPr lang="en-US" sz="1800" dirty="0" smtClean="0"/>
          </a:p>
          <a:p>
            <a:pPr lvl="1"/>
            <a:r>
              <a:rPr lang="en-US" sz="1800" dirty="0" smtClean="0"/>
              <a:t>Perform PR calculation and Reports</a:t>
            </a:r>
          </a:p>
          <a:p>
            <a:r>
              <a:rPr lang="en-US" sz="2000" dirty="0" smtClean="0"/>
              <a:t>SSA ACM</a:t>
            </a:r>
          </a:p>
          <a:p>
            <a:pPr lvl="1"/>
            <a:r>
              <a:rPr lang="en-US" sz="1800" dirty="0" smtClean="0"/>
              <a:t>Leaf level client connect to Leaf-1 resolving name to PR</a:t>
            </a:r>
          </a:p>
        </p:txBody>
      </p:sp>
    </p:spTree>
    <p:extLst>
      <p:ext uri="{BB962C8B-B14F-4D97-AF65-F5344CB8AC3E}">
        <p14:creationId xmlns:p14="http://schemas.microsoft.com/office/powerpoint/2010/main" val="307690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github.com/iweiny/ibssa</a:t>
            </a:r>
            <a:endParaRPr lang="en-US" dirty="0" smtClean="0"/>
          </a:p>
          <a:p>
            <a:r>
              <a:rPr lang="en-US" dirty="0" smtClean="0"/>
              <a:t>A set of header files under discussion</a:t>
            </a:r>
          </a:p>
          <a:p>
            <a:pPr lvl="1"/>
            <a:r>
              <a:rPr lang="en-US" dirty="0" err="1" smtClean="0"/>
              <a:t>ibssa_control.h</a:t>
            </a:r>
            <a:r>
              <a:rPr lang="en-US" dirty="0" smtClean="0"/>
              <a:t>: data distribution control structures?</a:t>
            </a:r>
          </a:p>
          <a:p>
            <a:pPr lvl="1"/>
            <a:r>
              <a:rPr lang="en-US" dirty="0" err="1" smtClean="0"/>
              <a:t>ibssa_db.h</a:t>
            </a:r>
            <a:r>
              <a:rPr lang="en-US" dirty="0" smtClean="0"/>
              <a:t>: describes …</a:t>
            </a:r>
          </a:p>
          <a:p>
            <a:pPr lvl="1"/>
            <a:r>
              <a:rPr lang="en-US" dirty="0" err="1" smtClean="0"/>
              <a:t>ibssa_mad.h</a:t>
            </a:r>
            <a:r>
              <a:rPr lang="en-US" dirty="0" smtClean="0"/>
              <a:t>: the overlay tree forming </a:t>
            </a:r>
            <a:r>
              <a:rPr lang="en-US" dirty="0" err="1" smtClean="0"/>
              <a:t>msgs</a:t>
            </a:r>
            <a:r>
              <a:rPr lang="en-US" dirty="0" smtClean="0"/>
              <a:t> (MADs)</a:t>
            </a:r>
          </a:p>
          <a:p>
            <a:pPr lvl="1"/>
            <a:r>
              <a:rPr lang="en-US" dirty="0" err="1" smtClean="0"/>
              <a:t>ibssa_umad.h</a:t>
            </a:r>
            <a:r>
              <a:rPr lang="en-US" dirty="0" smtClean="0"/>
              <a:t>: a mad header (copy of </a:t>
            </a:r>
            <a:r>
              <a:rPr lang="en-US" dirty="0" err="1" smtClean="0"/>
              <a:t>ib_types.h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ibssa_wireup.h</a:t>
            </a:r>
            <a:r>
              <a:rPr lang="en-US" dirty="0" smtClean="0"/>
              <a:t>: the overlay lib API (</a:t>
            </a:r>
            <a:r>
              <a:rPr lang="en-US" dirty="0" err="1" smtClean="0"/>
              <a:t>msgs</a:t>
            </a:r>
            <a:r>
              <a:rPr lang="en-US" dirty="0" smtClean="0"/>
              <a:t> and calls)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Software entities</a:t>
            </a:r>
          </a:p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 </a:t>
            </a:r>
            <a:r>
              <a:rPr lang="en-US" dirty="0" smtClean="0"/>
              <a:t>problem of </a:t>
            </a:r>
            <a:r>
              <a:rPr lang="en-US" dirty="0" smtClean="0"/>
              <a:t>large scale N servers cluster</a:t>
            </a:r>
            <a:endParaRPr lang="en-US" dirty="0" smtClean="0"/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DNS queries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ARPs (for all to all communication)</a:t>
            </a:r>
            <a:endParaRPr lang="en-US" dirty="0" smtClean="0"/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PR </a:t>
            </a:r>
            <a:r>
              <a:rPr lang="en-US" dirty="0"/>
              <a:t>lookups (for all to all communication)</a:t>
            </a:r>
            <a:endParaRPr lang="en-US" dirty="0" smtClean="0"/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baseline="-25000" dirty="0" err="1"/>
              <a:t>k</a:t>
            </a:r>
            <a:r>
              <a:rPr lang="en-US" dirty="0" err="1" smtClean="0"/>
              <a:t>N</a:t>
            </a:r>
            <a:r>
              <a:rPr lang="en-US" dirty="0" smtClean="0"/>
              <a:t>) Reports</a:t>
            </a:r>
          </a:p>
          <a:p>
            <a:pPr lvl="2"/>
            <a:r>
              <a:rPr lang="en-US" dirty="0" smtClean="0"/>
              <a:t>Each server make O(1) </a:t>
            </a:r>
            <a:r>
              <a:rPr lang="en-US" dirty="0" err="1" smtClean="0"/>
              <a:t>InformInfo</a:t>
            </a:r>
            <a:r>
              <a:rPr lang="en-US" dirty="0" smtClean="0"/>
              <a:t> and </a:t>
            </a:r>
          </a:p>
          <a:p>
            <a:pPr lvl="2"/>
            <a:r>
              <a:rPr lang="en-US" dirty="0" smtClean="0"/>
              <a:t>Number of events proportional to cluster size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log</a:t>
            </a:r>
            <a:r>
              <a:rPr lang="en-US" baseline="-25000" dirty="0" smtClean="0"/>
              <a:t>k</a:t>
            </a:r>
            <a:r>
              <a:rPr lang="en-US" dirty="0" smtClean="0"/>
              <a:t>N</a:t>
            </a:r>
            <a:r>
              <a:rPr lang="en-US" dirty="0"/>
              <a:t>) </a:t>
            </a:r>
            <a:r>
              <a:rPr lang="en-US" dirty="0" smtClean="0"/>
              <a:t>Topology Information</a:t>
            </a:r>
          </a:p>
          <a:p>
            <a:pPr lvl="2"/>
            <a:r>
              <a:rPr lang="en-US" dirty="0" smtClean="0"/>
              <a:t>May be required by each node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9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Support ~40K nodes</a:t>
            </a:r>
          </a:p>
          <a:p>
            <a:r>
              <a:rPr lang="en-US" dirty="0" smtClean="0"/>
              <a:t>Do not impose extra OS noise</a:t>
            </a:r>
          </a:p>
          <a:p>
            <a:r>
              <a:rPr lang="en-US" dirty="0" smtClean="0"/>
              <a:t>Do not rely on </a:t>
            </a:r>
            <a:r>
              <a:rPr lang="en-US" dirty="0" err="1" smtClean="0"/>
              <a:t>IPoIB</a:t>
            </a:r>
            <a:r>
              <a:rPr lang="en-US" dirty="0" smtClean="0"/>
              <a:t> to run</a:t>
            </a:r>
          </a:p>
          <a:p>
            <a:r>
              <a:rPr lang="en-US" dirty="0" smtClean="0"/>
              <a:t>Require minimal configuration</a:t>
            </a:r>
          </a:p>
          <a:p>
            <a:r>
              <a:rPr lang="en-US" dirty="0" smtClean="0"/>
              <a:t>Support arbitrary topologies</a:t>
            </a:r>
          </a:p>
          <a:p>
            <a:r>
              <a:rPr lang="en-US" dirty="0" smtClean="0"/>
              <a:t>Support heterogeneous clusters</a:t>
            </a:r>
          </a:p>
          <a:p>
            <a:pPr lvl="1"/>
            <a:r>
              <a:rPr lang="en-US" dirty="0" smtClean="0"/>
              <a:t>MTU, rate, VLs…</a:t>
            </a:r>
          </a:p>
        </p:txBody>
      </p:sp>
    </p:spTree>
    <p:extLst>
      <p:ext uri="{BB962C8B-B14F-4D97-AF65-F5344CB8AC3E}">
        <p14:creationId xmlns:p14="http://schemas.microsoft.com/office/powerpoint/2010/main" val="280819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Known/Measured 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Maximal </a:t>
            </a:r>
            <a:r>
              <a:rPr lang="en-US" dirty="0" smtClean="0"/>
              <a:t>Get(PR) serving </a:t>
            </a:r>
            <a:r>
              <a:rPr lang="en-US" dirty="0" smtClean="0"/>
              <a:t>rate ~20-50K/sec</a:t>
            </a:r>
          </a:p>
          <a:p>
            <a:r>
              <a:rPr lang="en-US" dirty="0" smtClean="0"/>
              <a:t>Calculation of N</a:t>
            </a:r>
            <a:r>
              <a:rPr lang="en-US" baseline="30000" dirty="0" smtClean="0"/>
              <a:t>2</a:t>
            </a:r>
            <a:r>
              <a:rPr lang="en-US" dirty="0" smtClean="0"/>
              <a:t> (1.6e9) paths takes too long…</a:t>
            </a:r>
          </a:p>
          <a:p>
            <a:r>
              <a:rPr lang="en-US" dirty="0" smtClean="0"/>
              <a:t>SMDB size for 40K nodes ~ 500MB (LFT is ~400M)</a:t>
            </a:r>
          </a:p>
          <a:p>
            <a:r>
              <a:rPr lang="en-US" dirty="0" smtClean="0"/>
              <a:t>Path Records required for each node</a:t>
            </a:r>
          </a:p>
          <a:p>
            <a:pPr lvl="1"/>
            <a:r>
              <a:rPr lang="en-US" dirty="0" smtClean="0"/>
              <a:t>Single PR is 64B</a:t>
            </a:r>
          </a:p>
          <a:p>
            <a:pPr lvl="1"/>
            <a:r>
              <a:rPr lang="en-US" dirty="0" smtClean="0"/>
              <a:t>Each node need its “half world” N*PR = 2.5MB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data-distribution tree is automatically formed</a:t>
            </a:r>
          </a:p>
          <a:p>
            <a:pPr lvl="1"/>
            <a:r>
              <a:rPr lang="en-US" dirty="0" smtClean="0"/>
              <a:t>Root is the current master SM (at level 0)</a:t>
            </a:r>
          </a:p>
          <a:p>
            <a:pPr lvl="1"/>
            <a:r>
              <a:rPr lang="en-US" dirty="0" smtClean="0"/>
              <a:t>Leafs are the compute nodes</a:t>
            </a:r>
          </a:p>
          <a:p>
            <a:r>
              <a:rPr lang="en-US" dirty="0" smtClean="0"/>
              <a:t>SMDB is replicated down to all leaf-1 level nodes</a:t>
            </a:r>
          </a:p>
          <a:p>
            <a:r>
              <a:rPr lang="en-US" dirty="0" smtClean="0"/>
              <a:t>Leafs-1 nodes </a:t>
            </a:r>
          </a:p>
          <a:p>
            <a:pPr lvl="1"/>
            <a:r>
              <a:rPr lang="en-US" dirty="0" smtClean="0"/>
              <a:t>Compute PR for all their children</a:t>
            </a:r>
          </a:p>
          <a:p>
            <a:pPr lvl="1"/>
            <a:r>
              <a:rPr lang="en-US" dirty="0" smtClean="0"/>
              <a:t>Track </a:t>
            </a:r>
            <a:r>
              <a:rPr lang="en-US" dirty="0" err="1" smtClean="0"/>
              <a:t>InformInfo</a:t>
            </a:r>
            <a:r>
              <a:rPr lang="en-US" dirty="0" smtClean="0"/>
              <a:t> and send Reports to </a:t>
            </a:r>
            <a:r>
              <a:rPr lang="en-US" dirty="0"/>
              <a:t>their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Leaf nodes obtain their Half-World PR form Leaf-1</a:t>
            </a:r>
          </a:p>
          <a:p>
            <a:pPr lvl="1"/>
            <a:r>
              <a:rPr lang="en-US" dirty="0" smtClean="0"/>
              <a:t>When they need it and there is a change </a:t>
            </a:r>
          </a:p>
        </p:txBody>
      </p:sp>
    </p:spTree>
    <p:extLst>
      <p:ext uri="{BB962C8B-B14F-4D97-AF65-F5344CB8AC3E}">
        <p14:creationId xmlns:p14="http://schemas.microsoft.com/office/powerpoint/2010/main" val="368854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and ARP Scalability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ACM pushes “hostname/Port” into the Scalable SA</a:t>
            </a:r>
          </a:p>
          <a:p>
            <a:r>
              <a:rPr lang="en-US" dirty="0" smtClean="0"/>
              <a:t>Scalable SA SM Plugin collects all these into a table</a:t>
            </a:r>
          </a:p>
          <a:p>
            <a:r>
              <a:rPr lang="en-US" dirty="0" smtClean="0"/>
              <a:t>Scalable SA publish “Port Name” to GUID map </a:t>
            </a:r>
          </a:p>
          <a:p>
            <a:r>
              <a:rPr lang="en-US" dirty="0" smtClean="0"/>
              <a:t>ACM path resolution query may use “Port Name” and get PR to that GUID immediately </a:t>
            </a:r>
          </a:p>
        </p:txBody>
      </p:sp>
    </p:spTree>
    <p:extLst>
      <p:ext uri="{BB962C8B-B14F-4D97-AF65-F5344CB8AC3E}">
        <p14:creationId xmlns:p14="http://schemas.microsoft.com/office/powerpoint/2010/main" val="218245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Record Scalability Solution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SMDB is distributed to all Leaf-1 nodes</a:t>
            </a:r>
          </a:p>
          <a:p>
            <a:r>
              <a:rPr lang="en-US" sz="2800" dirty="0" smtClean="0"/>
              <a:t>Leaf-1 nodes </a:t>
            </a:r>
            <a:r>
              <a:rPr lang="en-US" sz="2800" dirty="0" err="1" smtClean="0"/>
              <a:t>calc</a:t>
            </a:r>
            <a:r>
              <a:rPr lang="en-US" sz="2800" dirty="0" smtClean="0"/>
              <a:t> half-world PR for their children</a:t>
            </a:r>
          </a:p>
          <a:p>
            <a:r>
              <a:rPr lang="en-US" sz="2800" dirty="0" smtClean="0"/>
              <a:t>Leaf-1 notifies children when half-world PR change</a:t>
            </a:r>
          </a:p>
          <a:p>
            <a:r>
              <a:rPr lang="en-US" sz="2800" dirty="0" smtClean="0"/>
              <a:t>Leaf nodes obtain entire half-world and cache it</a:t>
            </a:r>
          </a:p>
          <a:p>
            <a:r>
              <a:rPr lang="en-US" sz="2800" dirty="0" smtClean="0"/>
              <a:t>Lib </a:t>
            </a:r>
            <a:r>
              <a:rPr lang="en-US" sz="2800" dirty="0" err="1" smtClean="0"/>
              <a:t>rdmacm</a:t>
            </a:r>
            <a:r>
              <a:rPr lang="en-US" sz="2800" dirty="0" smtClean="0"/>
              <a:t> calls ACM to perform address and path resolution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81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Scalability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InformInfo</a:t>
            </a:r>
            <a:r>
              <a:rPr lang="en-US" dirty="0" smtClean="0"/>
              <a:t> database distributed with SMDB</a:t>
            </a:r>
          </a:p>
          <a:p>
            <a:r>
              <a:rPr lang="en-US" dirty="0" smtClean="0"/>
              <a:t>Leaf-1 node inspects changes to SMDB and figures out what changed</a:t>
            </a:r>
          </a:p>
          <a:p>
            <a:r>
              <a:rPr lang="en-US" dirty="0" smtClean="0"/>
              <a:t>Leaf-1 sends Report according to the </a:t>
            </a:r>
            <a:r>
              <a:rPr lang="en-US" dirty="0" err="1" smtClean="0"/>
              <a:t>InformInfo</a:t>
            </a:r>
            <a:r>
              <a:rPr lang="en-US" dirty="0" smtClean="0"/>
              <a:t> to its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6930</TotalTime>
  <Words>586</Words>
  <Application>Microsoft Office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Infiniband Scalable SA An OFA Project</vt:lpstr>
      <vt:lpstr>Agenda</vt:lpstr>
      <vt:lpstr>Motivation</vt:lpstr>
      <vt:lpstr>Requirements</vt:lpstr>
      <vt:lpstr>Known/Measured Facts</vt:lpstr>
      <vt:lpstr>Principles of Operation</vt:lpstr>
      <vt:lpstr>DNS and ARP Scalability Solution</vt:lpstr>
      <vt:lpstr>Path Record Scalability Solution </vt:lpstr>
      <vt:lpstr>Report Scalability</vt:lpstr>
      <vt:lpstr>Tree and Software Modules</vt:lpstr>
      <vt:lpstr>Software Modules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SA Architecture</dc:title>
  <dc:creator>Hal Rosenstock</dc:creator>
  <cp:lastModifiedBy>Eitan Zahavi</cp:lastModifiedBy>
  <cp:revision>583</cp:revision>
  <dcterms:created xsi:type="dcterms:W3CDTF">2010-03-07T13:51:59Z</dcterms:created>
  <dcterms:modified xsi:type="dcterms:W3CDTF">2012-11-28T16:01:23Z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