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189" r:id="rId2"/>
  </p:sldMasterIdLst>
  <p:notesMasterIdLst>
    <p:notesMasterId r:id="rId29"/>
  </p:notesMasterIdLst>
  <p:handoutMasterIdLst>
    <p:handoutMasterId r:id="rId30"/>
  </p:handoutMasterIdLst>
  <p:sldIdLst>
    <p:sldId id="350" r:id="rId3"/>
    <p:sldId id="374" r:id="rId4"/>
    <p:sldId id="375" r:id="rId5"/>
    <p:sldId id="376" r:id="rId6"/>
    <p:sldId id="377" r:id="rId7"/>
    <p:sldId id="378" r:id="rId8"/>
    <p:sldId id="357" r:id="rId9"/>
    <p:sldId id="370" r:id="rId10"/>
    <p:sldId id="371" r:id="rId11"/>
    <p:sldId id="372" r:id="rId12"/>
    <p:sldId id="373" r:id="rId13"/>
    <p:sldId id="369" r:id="rId14"/>
    <p:sldId id="359" r:id="rId15"/>
    <p:sldId id="360" r:id="rId16"/>
    <p:sldId id="361" r:id="rId17"/>
    <p:sldId id="362" r:id="rId18"/>
    <p:sldId id="363" r:id="rId19"/>
    <p:sldId id="365" r:id="rId20"/>
    <p:sldId id="366" r:id="rId21"/>
    <p:sldId id="367" r:id="rId22"/>
    <p:sldId id="368" r:id="rId23"/>
    <p:sldId id="356" r:id="rId24"/>
    <p:sldId id="352" r:id="rId25"/>
    <p:sldId id="355" r:id="rId26"/>
    <p:sldId id="354" r:id="rId27"/>
    <p:sldId id="348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777"/>
    <a:srgbClr val="DDDDDD"/>
    <a:srgbClr val="A76AD4"/>
    <a:srgbClr val="E6A940"/>
    <a:srgbClr val="2B6F7D"/>
    <a:srgbClr val="F5AD5F"/>
    <a:srgbClr val="EDEBB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8" autoAdjust="0"/>
    <p:restoredTop sz="94660"/>
  </p:normalViewPr>
  <p:slideViewPr>
    <p:cSldViewPr snapToGrid="0">
      <p:cViewPr>
        <p:scale>
          <a:sx n="90" d="100"/>
          <a:sy n="90" d="100"/>
        </p:scale>
        <p:origin x="-9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5A351D-EA4E-46C6-9644-19386A28D304}" type="datetime1">
              <a:rPr lang="en-US"/>
              <a:pPr>
                <a:defRPr/>
              </a:pPr>
              <a:t>9/13/2012</a:t>
            </a:fld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C5A28CC-2BD3-4AF9-A0C6-C8C6EE72F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7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6488183-B02B-4DAE-8D26-A65D57FA7194}" type="datetime1">
              <a:rPr lang="en-US"/>
              <a:pPr>
                <a:defRPr/>
              </a:pPr>
              <a:t>9/13/2012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4838"/>
            <a:ext cx="561022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CDFAFA0-FFC4-4681-9F5F-B37AF769F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4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36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1863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4E5AE09-C533-4A5B-9398-40DE84A2591A}" type="slidenum">
              <a:rPr lang="en-US" b="0" smtClean="0">
                <a:solidFill>
                  <a:srgbClr val="000000"/>
                </a:solidFill>
              </a:rPr>
              <a:pPr eaLnBrk="1" hangingPunct="1"/>
              <a:t>26</a:t>
            </a:fld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7282_PPT_titleImag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0" y="4919663"/>
            <a:ext cx="9144000" cy="193833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500063" y="-220663"/>
            <a:ext cx="6162675" cy="3200401"/>
          </a:xfrm>
          <a:prstGeom prst="roundRect">
            <a:avLst>
              <a:gd name="adj" fmla="val 5169"/>
            </a:avLst>
          </a:prstGeom>
          <a:noFill/>
          <a:ln w="19050" cap="rnd" cmpd="sng" algn="ctr">
            <a:solidFill>
              <a:schemeClr val="accent1">
                <a:lumMod val="20000"/>
                <a:lumOff val="8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4" descr="Mellanox_logoPM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5184775"/>
            <a:ext cx="1735138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1134" y="1194819"/>
            <a:ext cx="5943600" cy="162458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602151" y="3183467"/>
            <a:ext cx="5942582" cy="1202266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E6A94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576263" y="5080000"/>
            <a:ext cx="6045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53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6" y="1032933"/>
            <a:ext cx="8576733" cy="539644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5600" y="0"/>
            <a:ext cx="7373938" cy="7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547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36234"/>
            <a:ext cx="7772400" cy="1362075"/>
          </a:xfrm>
        </p:spPr>
        <p:txBody>
          <a:bodyPr anchor="b"/>
          <a:lstStyle>
            <a:lvl1pPr algn="ctr">
              <a:defRPr sz="3100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73513"/>
            <a:ext cx="7772400" cy="13096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93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133" y="1032933"/>
            <a:ext cx="4105800" cy="544406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32933"/>
            <a:ext cx="4229100" cy="544406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5600" y="0"/>
            <a:ext cx="7373938" cy="7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390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white">
          <a:xfrm>
            <a:off x="355600" y="0"/>
            <a:ext cx="7373938" cy="7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51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8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0"/>
            <a:ext cx="7416800" cy="7789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666" y="1032933"/>
            <a:ext cx="4195233" cy="54440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032933"/>
            <a:ext cx="4229100" cy="26627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848100"/>
            <a:ext cx="4229100" cy="2628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Mellanox_logo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195263"/>
            <a:ext cx="792163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7282_PPT_SecondImag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 descr="Mellanox_logoW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201613"/>
            <a:ext cx="8636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8" name="Straight Connector 10"/>
          <p:cNvCxnSpPr>
            <a:cxnSpLocks noChangeShapeType="1"/>
          </p:cNvCxnSpPr>
          <p:nvPr userDrawn="1"/>
        </p:nvCxnSpPr>
        <p:spPr bwMode="auto">
          <a:xfrm>
            <a:off x="0" y="6805611"/>
            <a:ext cx="9144000" cy="1587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rgbClr val="FFFFFF">
                    <a:alpha val="78038"/>
                  </a:srgbClr>
                </a:gs>
                <a:gs pos="100000">
                  <a:schemeClr val="bg1">
                    <a:lumMod val="65000"/>
                    <a:alpha val="9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 userDrawn="1"/>
        </p:nvSpPr>
        <p:spPr>
          <a:xfrm>
            <a:off x="0" y="3324225"/>
            <a:ext cx="9144000" cy="322103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white">
          <a:xfrm>
            <a:off x="246063" y="6597650"/>
            <a:ext cx="6705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eaLnBrk="0" hangingPunct="0"/>
            <a:r>
              <a:rPr lang="en-US" sz="800" b="0">
                <a:solidFill>
                  <a:srgbClr val="000000"/>
                </a:solidFill>
              </a:rPr>
              <a:t>© 2012  MELLANOX TECHNOLOGIES			-  MELLANOX CONFIDENTIAL -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7754938" y="6597650"/>
            <a:ext cx="11938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fld id="{87EC9DC2-C898-418B-8D97-F3B456CA4B8B}" type="slidenum">
              <a:rPr lang="en-US" sz="900" b="0" smtClean="0"/>
              <a:pPr algn="r" eaLnBrk="1" hangingPunct="1">
                <a:defRPr/>
              </a:pPr>
              <a:t>‹#›</a:t>
            </a:fld>
            <a:endParaRPr lang="en-US" sz="900" b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15268"/>
            <a:ext cx="7772400" cy="1193800"/>
          </a:xfrm>
        </p:spPr>
        <p:txBody>
          <a:bodyPr lIns="0" tIns="0" rIns="0" bIns="0" anchor="b">
            <a:noAutofit/>
          </a:bodyPr>
          <a:lstStyle>
            <a:lvl1pPr algn="ctr">
              <a:defRPr sz="2600" b="0" cap="none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020732"/>
            <a:ext cx="7772400" cy="1049867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128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7282_PPT_headerImage2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6604000"/>
            <a:ext cx="9144000" cy="25400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white">
          <a:xfrm>
            <a:off x="246063" y="6597650"/>
            <a:ext cx="6705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eaLnBrk="0" hangingPunct="0"/>
            <a:r>
              <a:rPr lang="en-US" sz="800" b="0">
                <a:solidFill>
                  <a:srgbClr val="000000"/>
                </a:solidFill>
              </a:rPr>
              <a:t>© 2012  MELLANOX TECHNOLOGIES			-  MELLANOX CONFIDENTIAL -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55600" y="0"/>
            <a:ext cx="7373938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033463"/>
            <a:ext cx="8559800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cxnSp>
        <p:nvCxnSpPr>
          <p:cNvPr id="1033" name="Straight Connector 10"/>
          <p:cNvCxnSpPr>
            <a:cxnSpLocks noChangeShapeType="1"/>
          </p:cNvCxnSpPr>
          <p:nvPr userDrawn="1"/>
        </p:nvCxnSpPr>
        <p:spPr bwMode="auto">
          <a:xfrm>
            <a:off x="0" y="6805611"/>
            <a:ext cx="9144000" cy="1587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rgbClr val="FFFFFF">
                    <a:alpha val="78038"/>
                  </a:srgbClr>
                </a:gs>
                <a:gs pos="100000">
                  <a:schemeClr val="bg1">
                    <a:lumMod val="65000"/>
                    <a:alpha val="9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2" name="TextBox 11"/>
          <p:cNvSpPr txBox="1">
            <a:spLocks noChangeArrowheads="1"/>
          </p:cNvSpPr>
          <p:nvPr userDrawn="1"/>
        </p:nvSpPr>
        <p:spPr bwMode="auto">
          <a:xfrm>
            <a:off x="7754938" y="6597650"/>
            <a:ext cx="11938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fld id="{7E67671B-ABAF-4229-9350-64051B1A5D79}" type="slidenum">
              <a:rPr lang="en-US" sz="900" b="0" smtClean="0"/>
              <a:pPr algn="r" eaLnBrk="1" hangingPunct="1">
                <a:defRPr/>
              </a:pPr>
              <a:t>‹#›</a:t>
            </a:fld>
            <a:endParaRPr lang="en-US" sz="900" b="0" smtClean="0"/>
          </a:p>
        </p:txBody>
      </p:sp>
      <p:pic>
        <p:nvPicPr>
          <p:cNvPr id="2" name="Picture 15" descr="Mellanox_logoWHT.gif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50800"/>
            <a:ext cx="835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66" r:id="rId1"/>
    <p:sldLayoutId id="2147485260" r:id="rId2"/>
    <p:sldLayoutId id="2147485261" r:id="rId3"/>
    <p:sldLayoutId id="2147485262" r:id="rId4"/>
    <p:sldLayoutId id="2147485263" r:id="rId5"/>
    <p:sldLayoutId id="2147485264" r:id="rId6"/>
    <p:sldLayoutId id="2147485265" r:id="rId7"/>
  </p:sldLayoutIdLst>
  <p:hf sldNum="0" hdr="0" ftr="0" dt="0"/>
  <p:txStyles>
    <p:titleStyle>
      <a:lvl1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/>
          <a:ea typeface="Arial" pitchFamily="36" charset="0"/>
          <a:cs typeface="Arial Narrow Bold"/>
        </a:defRPr>
      </a:lvl1pPr>
      <a:lvl2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-108" charset="0"/>
          <a:ea typeface="Arial" pitchFamily="36" charset="0"/>
          <a:cs typeface="Arial Narrow Bold" pitchFamily="34" charset="0"/>
        </a:defRPr>
      </a:lvl2pPr>
      <a:lvl3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-108" charset="0"/>
          <a:ea typeface="Arial" pitchFamily="36" charset="0"/>
          <a:cs typeface="Arial Narrow Bold" pitchFamily="34" charset="0"/>
        </a:defRPr>
      </a:lvl3pPr>
      <a:lvl4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-108" charset="0"/>
          <a:ea typeface="Arial" pitchFamily="36" charset="0"/>
          <a:cs typeface="Arial Narrow Bold" pitchFamily="34" charset="0"/>
        </a:defRPr>
      </a:lvl4pPr>
      <a:lvl5pPr algn="l" rtl="0" eaLnBrk="0" fontAlgn="base" hangingPunct="0">
        <a:lnSpc>
          <a:spcPts val="2825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 Narrow Bold" pitchFamily="-108" charset="0"/>
          <a:ea typeface="Arial" pitchFamily="36" charset="0"/>
          <a:cs typeface="Arial Narrow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25425" indent="-225425" algn="l" rtl="0" eaLnBrk="0" fontAlgn="base" hangingPunct="0">
        <a:spcBef>
          <a:spcPts val="600"/>
        </a:spcBef>
        <a:spcAft>
          <a:spcPct val="0"/>
        </a:spcAft>
        <a:buClr>
          <a:srgbClr val="2B6F7D"/>
        </a:buClr>
        <a:buSzPct val="115000"/>
        <a:buFont typeface="Wingdings" pitchFamily="2" charset="2"/>
        <a:buChar char="§"/>
        <a:defRPr sz="2200">
          <a:solidFill>
            <a:schemeClr val="accent1"/>
          </a:solidFill>
          <a:latin typeface="+mj-lt"/>
          <a:ea typeface="Arial" pitchFamily="36" charset="0"/>
          <a:cs typeface="Arial" pitchFamily="-108" charset="0"/>
        </a:defRPr>
      </a:lvl1pPr>
      <a:lvl2pPr marL="398463" indent="-179388" algn="l" rtl="0" eaLnBrk="0" fontAlgn="base" hangingPunct="0">
        <a:spcBef>
          <a:spcPts val="300"/>
        </a:spcBef>
        <a:spcAft>
          <a:spcPct val="0"/>
        </a:spcAft>
        <a:buClr>
          <a:srgbClr val="143777"/>
        </a:buClr>
        <a:buSzPct val="105000"/>
        <a:buFont typeface="Arial" pitchFamily="34" charset="0"/>
        <a:buChar char="•"/>
        <a:defRPr>
          <a:solidFill>
            <a:schemeClr val="tx1"/>
          </a:solidFill>
          <a:latin typeface="+mj-lt"/>
          <a:ea typeface="Arial" pitchFamily="36" charset="0"/>
          <a:cs typeface="Arial" pitchFamily="-108" charset="0"/>
        </a:defRPr>
      </a:lvl2pPr>
      <a:lvl3pPr marL="576263" indent="-168275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104000"/>
        <a:buFont typeface="Lucida Grande"/>
        <a:buChar char="-"/>
        <a:defRPr sz="1700">
          <a:solidFill>
            <a:srgbClr val="595959"/>
          </a:solidFill>
          <a:latin typeface="+mj-lt"/>
          <a:ea typeface="Arial" pitchFamily="36" charset="0"/>
          <a:cs typeface="Arial" pitchFamily="-108" charset="0"/>
        </a:defRPr>
      </a:lvl3pPr>
      <a:lvl4pPr marL="744538" indent="-228600" algn="l" rtl="0" eaLnBrk="0" fontAlgn="base" hangingPunct="0">
        <a:spcBef>
          <a:spcPct val="20000"/>
        </a:spcBef>
        <a:spcAft>
          <a:spcPct val="0"/>
        </a:spcAft>
        <a:buClr>
          <a:srgbClr val="3C5984"/>
        </a:buClr>
        <a:buFont typeface="Wingdings" pitchFamily="2" charset="2"/>
        <a:buChar char="§"/>
        <a:defRPr sz="1600">
          <a:solidFill>
            <a:schemeClr val="tx1"/>
          </a:solidFill>
          <a:latin typeface="+mj-lt"/>
          <a:ea typeface="Arial" pitchFamily="36" charset="0"/>
          <a:cs typeface="Arial" pitchFamily="-108" charset="0"/>
        </a:defRPr>
      </a:lvl4pPr>
      <a:lvl5pPr marL="914400" indent="-169863" algn="l" rtl="0" eaLnBrk="0" fontAlgn="base" hangingPunct="0">
        <a:spcBef>
          <a:spcPct val="20000"/>
        </a:spcBef>
        <a:spcAft>
          <a:spcPct val="0"/>
        </a:spcAft>
        <a:buFont typeface="Lucida Grande"/>
        <a:buChar char="›"/>
        <a:defRPr sz="1400">
          <a:solidFill>
            <a:schemeClr val="tx1"/>
          </a:solidFill>
          <a:latin typeface="+mj-lt"/>
          <a:ea typeface="Arial" pitchFamily="36" charset="0"/>
          <a:cs typeface="Arial" pitchFamily="-10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7" r:id="rId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8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MS PGothic" pitchFamily="34" charset="-128"/>
          <a:cs typeface="ＭＳ Ｐゴシック" pitchFamily="-108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8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01663" y="1195388"/>
            <a:ext cx="5943600" cy="1624012"/>
          </a:xfrm>
        </p:spPr>
        <p:txBody>
          <a:bodyPr/>
          <a:lstStyle/>
          <a:p>
            <a:r>
              <a:rPr lang="en-US" dirty="0" smtClean="0">
                <a:latin typeface="Arial Narrow Bold" pitchFamily="34" charset="0"/>
                <a:ea typeface="Arial" pitchFamily="34" charset="0"/>
                <a:cs typeface="Arial Narrow Bold" pitchFamily="34" charset="0"/>
              </a:rPr>
              <a:t>SA Scalability </a:t>
            </a:r>
            <a:br>
              <a:rPr lang="en-US" dirty="0" smtClean="0">
                <a:latin typeface="Arial Narrow Bold" pitchFamily="34" charset="0"/>
                <a:ea typeface="Arial" pitchFamily="34" charset="0"/>
                <a:cs typeface="Arial Narrow Bold" pitchFamily="34" charset="0"/>
              </a:rPr>
            </a:br>
            <a:r>
              <a:rPr lang="en-US" dirty="0" smtClean="0">
                <a:latin typeface="Arial Narrow Bold" pitchFamily="34" charset="0"/>
                <a:ea typeface="Arial" pitchFamily="34" charset="0"/>
                <a:cs typeface="Arial Narrow Bold" pitchFamily="34" charset="0"/>
              </a:rPr>
              <a:t>Solution Arch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601663" y="3182938"/>
            <a:ext cx="5943600" cy="1203325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Meeting with </a:t>
            </a:r>
            <a:r>
              <a:rPr lang="en-US" dirty="0" smtClean="0">
                <a:cs typeface="Arial" pitchFamily="34" charset="0"/>
              </a:rPr>
              <a:t/>
            </a:r>
            <a:br>
              <a:rPr lang="en-US" dirty="0" smtClean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Intel </a:t>
            </a:r>
            <a:r>
              <a:rPr lang="en-US" dirty="0">
                <a:cs typeface="Arial" pitchFamily="34" charset="0"/>
              </a:rPr>
              <a:t>(Sean H.) and LLNL (Ira W.)</a:t>
            </a:r>
          </a:p>
          <a:p>
            <a:endParaRPr lang="en-US" dirty="0" smtClean="0">
              <a:cs typeface="Arial" pitchFamily="34" charset="0"/>
            </a:endParaRPr>
          </a:p>
        </p:txBody>
      </p:sp>
      <p:sp>
        <p:nvSpPr>
          <p:cNvPr id="512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Hal R., Eitan Z.</a:t>
            </a:r>
          </a:p>
          <a:p>
            <a:r>
              <a:rPr lang="en-US" dirty="0" smtClean="0">
                <a:cs typeface="Arial" pitchFamily="34" charset="0"/>
              </a:rPr>
              <a:t>Jul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Forwarding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797169" y="1078522"/>
            <a:ext cx="1219201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OpenSM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5464" y="6107726"/>
            <a:ext cx="2549768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ib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core - </a:t>
            </a: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ibevent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028093" y="1078522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ScSA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plugin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15464" y="5720868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libibevnt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65232" y="1078521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Dist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932486" y="1078520"/>
            <a:ext cx="1210407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OpenSM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54616" y="1078520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ScSA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plugin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291755" y="1078519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899999" y="4208576"/>
            <a:ext cx="779583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1" name="Straight Connector 20"/>
          <p:cNvCxnSpPr>
            <a:stCxn id="11" idx="2"/>
          </p:cNvCxnSpPr>
          <p:nvPr/>
        </p:nvCxnSpPr>
        <p:spPr bwMode="auto">
          <a:xfrm flipH="1">
            <a:off x="2874353" y="1758460"/>
            <a:ext cx="859449" cy="4337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2"/>
          </p:cNvCxnSpPr>
          <p:nvPr/>
        </p:nvCxnSpPr>
        <p:spPr bwMode="auto">
          <a:xfrm>
            <a:off x="3733802" y="1758460"/>
            <a:ext cx="920260" cy="4337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2"/>
            <a:endCxn id="64" idx="0"/>
          </p:cNvCxnSpPr>
          <p:nvPr/>
        </p:nvCxnSpPr>
        <p:spPr bwMode="auto">
          <a:xfrm>
            <a:off x="3733802" y="1758460"/>
            <a:ext cx="3193804" cy="4337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8" idx="0"/>
            <a:endCxn id="63" idx="2"/>
          </p:cNvCxnSpPr>
          <p:nvPr/>
        </p:nvCxnSpPr>
        <p:spPr bwMode="auto">
          <a:xfrm flipV="1">
            <a:off x="3289791" y="2872150"/>
            <a:ext cx="1061673" cy="1336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42" idx="0"/>
            <a:endCxn id="63" idx="2"/>
          </p:cNvCxnSpPr>
          <p:nvPr/>
        </p:nvCxnSpPr>
        <p:spPr bwMode="auto">
          <a:xfrm flipH="1" flipV="1">
            <a:off x="4351464" y="2872150"/>
            <a:ext cx="1981931" cy="1336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9" idx="0"/>
            <a:endCxn id="18" idx="2"/>
          </p:cNvCxnSpPr>
          <p:nvPr/>
        </p:nvCxnSpPr>
        <p:spPr bwMode="auto">
          <a:xfrm flipV="1">
            <a:off x="1248510" y="4888515"/>
            <a:ext cx="2041281" cy="8323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40" idx="0"/>
            <a:endCxn id="18" idx="2"/>
          </p:cNvCxnSpPr>
          <p:nvPr/>
        </p:nvCxnSpPr>
        <p:spPr bwMode="auto">
          <a:xfrm flipH="1" flipV="1">
            <a:off x="3289791" y="4888515"/>
            <a:ext cx="2892667" cy="8558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ounded Rectangle 62"/>
          <p:cNvSpPr/>
          <p:nvPr/>
        </p:nvSpPr>
        <p:spPr bwMode="auto">
          <a:xfrm>
            <a:off x="3962404" y="2192211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538546" y="2192209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3679580" y="4208576"/>
            <a:ext cx="1502019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Reduce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↑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Dispatch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↓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332891" y="5720868"/>
            <a:ext cx="826481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client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5549412" y="6131175"/>
            <a:ext cx="2549768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ib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core - </a:t>
            </a: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ibevent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5549412" y="5744317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libibevnt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266839" y="5744317"/>
            <a:ext cx="826481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client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943603" y="4208576"/>
            <a:ext cx="779583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6723186" y="4208576"/>
            <a:ext cx="1502019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Reduce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↑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Dispatch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↓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336447" y="2192208"/>
            <a:ext cx="1502019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Reduce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↑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Dispatch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↓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4755175" y="2203930"/>
            <a:ext cx="1502019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Reduce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↑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Dispatch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↓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6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provided in tables</a:t>
            </a:r>
          </a:p>
          <a:p>
            <a:r>
              <a:rPr lang="en-US" dirty="0" smtClean="0"/>
              <a:t>Each line is opaque but carry a key (64bit)</a:t>
            </a:r>
          </a:p>
          <a:p>
            <a:r>
              <a:rPr lang="en-US" dirty="0" smtClean="0"/>
              <a:t>Keys are not sorted</a:t>
            </a:r>
          </a:p>
          <a:p>
            <a:r>
              <a:rPr lang="en-US" dirty="0" smtClean="0"/>
              <a:t>At each level for each table keep a map of key to line index</a:t>
            </a:r>
          </a:p>
          <a:p>
            <a:r>
              <a:rPr lang="en-US" dirty="0" smtClean="0"/>
              <a:t>At each level may have a processor attached to </a:t>
            </a:r>
            <a:r>
              <a:rPr lang="en-US" smtClean="0"/>
              <a:t>each 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commands – initiated from top</a:t>
            </a:r>
          </a:p>
          <a:p>
            <a:pPr lvl="1"/>
            <a:r>
              <a:rPr lang="en-US" dirty="0" err="1" smtClean="0"/>
              <a:t>AllocateTable</a:t>
            </a:r>
            <a:r>
              <a:rPr lang="en-US" dirty="0" smtClean="0"/>
              <a:t>(format, name, </a:t>
            </a:r>
            <a:r>
              <a:rPr lang="en-US" dirty="0" err="1" smtClean="0"/>
              <a:t>recordSize</a:t>
            </a:r>
            <a:r>
              <a:rPr lang="en-US" dirty="0" smtClean="0"/>
              <a:t>, </a:t>
            </a:r>
            <a:r>
              <a:rPr lang="en-US" dirty="0" err="1" smtClean="0"/>
              <a:t>numRecords</a:t>
            </a:r>
            <a:r>
              <a:rPr lang="en-US" dirty="0" smtClean="0"/>
              <a:t>) -&gt; return keys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LockLines</a:t>
            </a:r>
            <a:r>
              <a:rPr lang="en-US" dirty="0" smtClean="0"/>
              <a:t>(</a:t>
            </a:r>
            <a:r>
              <a:rPr lang="en-US" dirty="0" err="1" smtClean="0"/>
              <a:t>lineIdx</a:t>
            </a:r>
            <a:r>
              <a:rPr lang="en-US" dirty="0" smtClean="0"/>
              <a:t>, </a:t>
            </a:r>
            <a:r>
              <a:rPr lang="en-US" dirty="0" err="1" smtClean="0"/>
              <a:t>numLInes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PushLines</a:t>
            </a:r>
            <a:r>
              <a:rPr lang="en-US" dirty="0" smtClean="0"/>
              <a:t>(</a:t>
            </a:r>
            <a:r>
              <a:rPr lang="en-US" dirty="0" err="1" smtClean="0"/>
              <a:t>lineIdx</a:t>
            </a:r>
            <a:r>
              <a:rPr lang="en-US" dirty="0" smtClean="0"/>
              <a:t>, data) – RDMA Write</a:t>
            </a:r>
          </a:p>
          <a:p>
            <a:pPr lvl="1"/>
            <a:r>
              <a:rPr lang="en-US" dirty="0" err="1"/>
              <a:t>UnLockLines</a:t>
            </a:r>
            <a:r>
              <a:rPr lang="en-US" dirty="0"/>
              <a:t>(</a:t>
            </a:r>
            <a:r>
              <a:rPr lang="en-US" dirty="0" err="1"/>
              <a:t>lineIdx</a:t>
            </a:r>
            <a:r>
              <a:rPr lang="en-US" dirty="0"/>
              <a:t>, </a:t>
            </a:r>
            <a:r>
              <a:rPr lang="en-US" dirty="0" err="1"/>
              <a:t>numLines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1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Jul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2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service, if any, will be run on the end nodes?</a:t>
            </a:r>
          </a:p>
          <a:p>
            <a:r>
              <a:rPr lang="en-US" dirty="0"/>
              <a:t>Will end nodes cache any of the data, and, if so, for how long?</a:t>
            </a:r>
          </a:p>
          <a:p>
            <a:r>
              <a:rPr lang="en-US" dirty="0"/>
              <a:t>How does a client locate the appropriate SA "distribution/caching" service, local or otherwise?</a:t>
            </a:r>
          </a:p>
          <a:p>
            <a:r>
              <a:rPr lang="en-US" dirty="0"/>
              <a:t>What protocol is used between a client and the lowest service in the hierarchy?</a:t>
            </a:r>
          </a:p>
          <a:p>
            <a:r>
              <a:rPr lang="en-US" dirty="0"/>
              <a:t>What protocol is used between the various levels the hierarchy?</a:t>
            </a:r>
          </a:p>
          <a:p>
            <a:r>
              <a:rPr lang="en-US" dirty="0"/>
              <a:t>What protocol is used between the SA and the highest levels in the hierarchy?</a:t>
            </a:r>
          </a:p>
          <a:p>
            <a:r>
              <a:rPr lang="en-US" dirty="0"/>
              <a:t>How do services form themselves into a hierarchy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smtClean="0"/>
              <a:t>overhead </a:t>
            </a:r>
            <a:r>
              <a:rPr lang="en-US" dirty="0"/>
              <a:t>of getting data from a "sub-SA"?</a:t>
            </a:r>
          </a:p>
          <a:p>
            <a:r>
              <a:rPr lang="en-US" dirty="0" smtClean="0"/>
              <a:t>What </a:t>
            </a:r>
            <a:r>
              <a:rPr lang="en-US" dirty="0"/>
              <a:t>would be the granularity of a cache invalidate?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(from Sean’s and Ira’s email)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3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type of service, if any, will be run on the end nodes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CMA is a daemon responsible for caching PR and resolving name/IP to PR</a:t>
            </a:r>
            <a:endParaRPr lang="en-US" dirty="0"/>
          </a:p>
          <a:p>
            <a:r>
              <a:rPr lang="en-US" dirty="0"/>
              <a:t>Will end nodes cache any of the data, and, if so, for how long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 are pushed into CMA by higher level service</a:t>
            </a:r>
          </a:p>
          <a:p>
            <a:pPr lvl="1"/>
            <a:r>
              <a:rPr lang="en-US" dirty="0" smtClean="0"/>
              <a:t>So answer – yes for caching ; until update</a:t>
            </a:r>
            <a:endParaRPr lang="en-US" dirty="0"/>
          </a:p>
          <a:p>
            <a:r>
              <a:rPr lang="en-US" dirty="0"/>
              <a:t>How does a client locate the appropriate SA "distribution/caching" service, local or otherwise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Connecting the CMA with the lowest level SA service is handled by “auto tree forming” see later</a:t>
            </a:r>
            <a:endParaRPr lang="en-US" dirty="0"/>
          </a:p>
          <a:p>
            <a:r>
              <a:rPr lang="en-US" dirty="0"/>
              <a:t>What protocol is used between a client and the lowest service in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See distribution layer definition</a:t>
            </a:r>
            <a:endParaRPr lang="en-US" dirty="0"/>
          </a:p>
          <a:p>
            <a:r>
              <a:rPr lang="en-US" dirty="0"/>
              <a:t>What protocol is used between the various levels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See distribution layer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/>
              <a:t>What protocol is used between the SA and the highest levels in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Highest level is an SM plugin</a:t>
            </a:r>
            <a:endParaRPr lang="en-US" dirty="0"/>
          </a:p>
          <a:p>
            <a:r>
              <a:rPr lang="en-US" dirty="0"/>
              <a:t>How do services form themselves into a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by “auto tree forming” see </a:t>
            </a:r>
            <a:r>
              <a:rPr lang="en-US" dirty="0" smtClean="0"/>
              <a:t>later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 based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type of service, if any, will be run on the end nodes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There is no service run on the end-nodes</a:t>
            </a:r>
            <a:endParaRPr lang="en-US" dirty="0"/>
          </a:p>
          <a:p>
            <a:r>
              <a:rPr lang="en-US" dirty="0"/>
              <a:t>Will end nodes cache any of the data, and, if so, for how long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 caching required. It is a ULP decision if to cache or not or how to use </a:t>
            </a:r>
            <a:r>
              <a:rPr lang="en-US" dirty="0" err="1" smtClean="0"/>
              <a:t>UnPath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a client locate the appropriate SA "distribution/caching" service, local or otherwise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redirection for specific SA queries will be negotiated by Kernel module</a:t>
            </a:r>
          </a:p>
          <a:p>
            <a:pPr lvl="1"/>
            <a:r>
              <a:rPr lang="en-US" dirty="0" smtClean="0"/>
              <a:t>Need to code optional PR access in user (</a:t>
            </a:r>
            <a:r>
              <a:rPr lang="en-US" dirty="0" err="1" smtClean="0"/>
              <a:t>librdmacm</a:t>
            </a:r>
            <a:r>
              <a:rPr lang="en-US" dirty="0" smtClean="0"/>
              <a:t>) and Kernel</a:t>
            </a:r>
            <a:endParaRPr lang="en-US" dirty="0"/>
          </a:p>
          <a:p>
            <a:r>
              <a:rPr lang="en-US" dirty="0"/>
              <a:t>What protocol is used between a client and the lowest service in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SA queries</a:t>
            </a:r>
            <a:endParaRPr lang="en-US" dirty="0"/>
          </a:p>
          <a:p>
            <a:r>
              <a:rPr lang="en-US" dirty="0"/>
              <a:t>What protocol is used between the various levels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See distribution layer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/>
              <a:t>What protocol is used between the SA and the highest levels in the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Highest level is an SM plugin</a:t>
            </a:r>
            <a:endParaRPr lang="en-US" dirty="0"/>
          </a:p>
          <a:p>
            <a:r>
              <a:rPr lang="en-US" dirty="0"/>
              <a:t>How do services form themselves into a hierarchy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by “auto tree forming” see </a:t>
            </a:r>
            <a:r>
              <a:rPr lang="en-US" dirty="0" smtClean="0"/>
              <a:t>later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 based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Make the tree close to real topology</a:t>
            </a:r>
          </a:p>
          <a:p>
            <a:r>
              <a:rPr lang="en-US" dirty="0" smtClean="0"/>
              <a:t>Given</a:t>
            </a:r>
          </a:p>
          <a:p>
            <a:pPr lvl="1"/>
            <a:r>
              <a:rPr lang="en-US" dirty="0"/>
              <a:t>Each service is started with specific hierarchy level</a:t>
            </a:r>
          </a:p>
          <a:p>
            <a:pPr lvl="1"/>
            <a:r>
              <a:rPr lang="en-US" dirty="0" smtClean="0"/>
              <a:t>A well known MGID and </a:t>
            </a:r>
            <a:r>
              <a:rPr lang="en-US" dirty="0" err="1" smtClean="0"/>
              <a:t>Q_Key</a:t>
            </a:r>
            <a:r>
              <a:rPr lang="en-US" dirty="0" smtClean="0"/>
              <a:t> all services join that MCG</a:t>
            </a:r>
          </a:p>
          <a:p>
            <a:r>
              <a:rPr lang="en-US" dirty="0" smtClean="0"/>
              <a:t>The master level 0 service (near the master SM)</a:t>
            </a:r>
          </a:p>
          <a:p>
            <a:pPr lvl="1"/>
            <a:r>
              <a:rPr lang="en-US" dirty="0" smtClean="0"/>
              <a:t>Whenever a service “I’m here” is received </a:t>
            </a:r>
          </a:p>
          <a:p>
            <a:pPr lvl="2"/>
            <a:r>
              <a:rPr lang="en-US" dirty="0" smtClean="0"/>
              <a:t>Send the new service the LID/QP of its parent</a:t>
            </a:r>
          </a:p>
          <a:p>
            <a:pPr lvl="2"/>
            <a:r>
              <a:rPr lang="en-US" dirty="0" smtClean="0"/>
              <a:t>Optionally re-balance the tree by sending updates of parent to other services</a:t>
            </a:r>
          </a:p>
          <a:p>
            <a:r>
              <a:rPr lang="en-US" dirty="0" smtClean="0"/>
              <a:t>Any other </a:t>
            </a:r>
            <a:r>
              <a:rPr lang="en-US" dirty="0"/>
              <a:t>s</a:t>
            </a:r>
            <a:r>
              <a:rPr lang="en-US" dirty="0" smtClean="0"/>
              <a:t>ervice </a:t>
            </a:r>
          </a:p>
          <a:p>
            <a:pPr lvl="1"/>
            <a:r>
              <a:rPr lang="en-US" dirty="0"/>
              <a:t>Publish its LID/QP/Level periodically in a message named “I’m here” (until hooked)</a:t>
            </a:r>
          </a:p>
          <a:p>
            <a:pPr lvl="1"/>
            <a:r>
              <a:rPr lang="en-US" dirty="0" smtClean="0"/>
              <a:t>Send “hook-up” message to its designated parent when new “parent” message is received</a:t>
            </a:r>
          </a:p>
          <a:p>
            <a:pPr lvl="1"/>
            <a:r>
              <a:rPr lang="en-US" dirty="0" err="1" smtClean="0"/>
              <a:t>Ack</a:t>
            </a:r>
            <a:r>
              <a:rPr lang="en-US" dirty="0" smtClean="0"/>
              <a:t> any “hook-up” message from its children</a:t>
            </a:r>
          </a:p>
          <a:p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Number of “I’m here” O(</a:t>
            </a:r>
            <a:r>
              <a:rPr lang="en-US" dirty="0" err="1" smtClean="0"/>
              <a:t>Nservices</a:t>
            </a:r>
            <a:r>
              <a:rPr lang="en-US" dirty="0" smtClean="0"/>
              <a:t>) size O(1)</a:t>
            </a:r>
          </a:p>
          <a:p>
            <a:pPr lvl="1"/>
            <a:r>
              <a:rPr lang="en-US" dirty="0" smtClean="0"/>
              <a:t>Number of “parent” O(</a:t>
            </a:r>
            <a:r>
              <a:rPr lang="en-US" dirty="0" err="1" smtClean="0"/>
              <a:t>Nservices</a:t>
            </a:r>
            <a:r>
              <a:rPr lang="en-US" dirty="0" smtClean="0"/>
              <a:t>+?), size O(1)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Forming -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525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5662325" y="51525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388" idx="2"/>
          </p:cNvCxnSpPr>
          <p:nvPr/>
        </p:nvCxnSpPr>
        <p:spPr bwMode="auto">
          <a:xfrm flipH="1" flipV="1">
            <a:off x="1788850" y="4746820"/>
            <a:ext cx="786220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1" name="Straight Connector 430"/>
          <p:cNvCxnSpPr>
            <a:stCxn id="378" idx="0"/>
            <a:endCxn id="380" idx="2"/>
          </p:cNvCxnSpPr>
          <p:nvPr/>
        </p:nvCxnSpPr>
        <p:spPr bwMode="auto">
          <a:xfrm flipH="1" flipV="1">
            <a:off x="2575070" y="5284702"/>
            <a:ext cx="1581520" cy="4643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1810124" y="4746820"/>
            <a:ext cx="3943835" cy="1682399"/>
            <a:chOff x="1810124" y="4746820"/>
            <a:chExt cx="3943835" cy="1682399"/>
          </a:xfrm>
        </p:grpSpPr>
        <p:cxnSp>
          <p:nvCxnSpPr>
            <p:cNvPr id="73" name="Straight Connector 72"/>
            <p:cNvCxnSpPr>
              <a:stCxn id="279" idx="0"/>
              <a:endCxn id="378" idx="2"/>
            </p:cNvCxnSpPr>
            <p:nvPr/>
          </p:nvCxnSpPr>
          <p:spPr bwMode="auto">
            <a:xfrm flipV="1">
              <a:off x="1810124" y="5894557"/>
              <a:ext cx="2346466" cy="5346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0" name="Straight Connector 419"/>
            <p:cNvCxnSpPr>
              <a:stCxn id="378" idx="3"/>
              <a:endCxn id="383" idx="2"/>
            </p:cNvCxnSpPr>
            <p:nvPr/>
          </p:nvCxnSpPr>
          <p:spPr bwMode="auto">
            <a:xfrm flipV="1">
              <a:off x="4254677" y="5290848"/>
              <a:ext cx="1499282" cy="5309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1" name="Straight Connector 420"/>
            <p:cNvCxnSpPr>
              <a:stCxn id="383" idx="0"/>
              <a:endCxn id="394" idx="2"/>
            </p:cNvCxnSpPr>
            <p:nvPr/>
          </p:nvCxnSpPr>
          <p:spPr bwMode="auto">
            <a:xfrm flipH="1" flipV="1">
              <a:off x="2970828" y="4746820"/>
              <a:ext cx="2783131" cy="4057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2" name="Straight Connector 421"/>
            <p:cNvCxnSpPr>
              <a:stCxn id="383" idx="0"/>
              <a:endCxn id="401" idx="2"/>
            </p:cNvCxnSpPr>
            <p:nvPr/>
          </p:nvCxnSpPr>
          <p:spPr bwMode="auto">
            <a:xfrm flipH="1" flipV="1">
              <a:off x="4759593" y="4751401"/>
              <a:ext cx="994366" cy="401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23" name="Straight Connector 422"/>
          <p:cNvCxnSpPr>
            <a:stCxn id="383" idx="0"/>
            <a:endCxn id="409" idx="2"/>
          </p:cNvCxnSpPr>
          <p:nvPr/>
        </p:nvCxnSpPr>
        <p:spPr bwMode="auto">
          <a:xfrm flipV="1">
            <a:off x="5753959" y="4751401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3" idx="0"/>
            <a:endCxn id="408" idx="2"/>
          </p:cNvCxnSpPr>
          <p:nvPr/>
        </p:nvCxnSpPr>
        <p:spPr bwMode="auto">
          <a:xfrm flipH="1" flipV="1">
            <a:off x="5750050" y="4751401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26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animBg="1"/>
      <p:bldP spid="378" grpId="0" animBg="1"/>
      <p:bldP spid="380" grpId="0" animBg="1"/>
      <p:bldP spid="383" grpId="0" animBg="1"/>
      <p:bldP spid="388" grpId="0" animBg="1"/>
      <p:bldP spid="394" grpId="0" animBg="1"/>
      <p:bldP spid="401" grpId="0" animBg="1"/>
      <p:bldP spid="408" grpId="0" animBg="1"/>
      <p:bldP spid="4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525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5662325" y="51525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388" idx="2"/>
          </p:cNvCxnSpPr>
          <p:nvPr/>
        </p:nvCxnSpPr>
        <p:spPr bwMode="auto">
          <a:xfrm flipH="1" flipV="1">
            <a:off x="1788850" y="4746820"/>
            <a:ext cx="786220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1" name="Straight Connector 430"/>
          <p:cNvCxnSpPr>
            <a:stCxn id="378" idx="0"/>
            <a:endCxn id="380" idx="2"/>
          </p:cNvCxnSpPr>
          <p:nvPr/>
        </p:nvCxnSpPr>
        <p:spPr bwMode="auto">
          <a:xfrm flipH="1" flipV="1">
            <a:off x="2575070" y="5284702"/>
            <a:ext cx="1581520" cy="4643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79" idx="0"/>
            <a:endCxn id="378" idx="2"/>
          </p:cNvCxnSpPr>
          <p:nvPr/>
        </p:nvCxnSpPr>
        <p:spPr bwMode="auto">
          <a:xfrm flipV="1">
            <a:off x="1810124" y="5894557"/>
            <a:ext cx="2346466" cy="534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0" name="Straight Connector 419"/>
          <p:cNvCxnSpPr>
            <a:stCxn id="378" idx="3"/>
            <a:endCxn id="383" idx="2"/>
          </p:cNvCxnSpPr>
          <p:nvPr/>
        </p:nvCxnSpPr>
        <p:spPr bwMode="auto">
          <a:xfrm flipV="1">
            <a:off x="4254677" y="5290848"/>
            <a:ext cx="1499282" cy="5309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1" name="Straight Connector 420"/>
          <p:cNvCxnSpPr>
            <a:stCxn id="383" idx="0"/>
            <a:endCxn id="394" idx="2"/>
          </p:cNvCxnSpPr>
          <p:nvPr/>
        </p:nvCxnSpPr>
        <p:spPr bwMode="auto">
          <a:xfrm flipH="1" flipV="1">
            <a:off x="2970828" y="4746820"/>
            <a:ext cx="2783131" cy="4057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2" name="Straight Connector 421"/>
          <p:cNvCxnSpPr>
            <a:stCxn id="383" idx="0"/>
            <a:endCxn id="401" idx="2"/>
          </p:cNvCxnSpPr>
          <p:nvPr/>
        </p:nvCxnSpPr>
        <p:spPr bwMode="auto">
          <a:xfrm flipH="1" flipV="1">
            <a:off x="4759593" y="4751401"/>
            <a:ext cx="9943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Straight Connector 422"/>
          <p:cNvCxnSpPr>
            <a:stCxn id="383" idx="0"/>
            <a:endCxn id="409" idx="2"/>
          </p:cNvCxnSpPr>
          <p:nvPr/>
        </p:nvCxnSpPr>
        <p:spPr bwMode="auto">
          <a:xfrm flipV="1">
            <a:off x="5753959" y="4751401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3" idx="0"/>
            <a:endCxn id="408" idx="2"/>
          </p:cNvCxnSpPr>
          <p:nvPr/>
        </p:nvCxnSpPr>
        <p:spPr bwMode="auto">
          <a:xfrm flipH="1" flipV="1">
            <a:off x="5750050" y="4751401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/>
          <p:cNvSpPr/>
          <p:nvPr/>
        </p:nvSpPr>
        <p:spPr bwMode="auto">
          <a:xfrm>
            <a:off x="2487270" y="57490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2" name="Straight Connector 191"/>
          <p:cNvCxnSpPr>
            <a:stCxn id="191" idx="3"/>
            <a:endCxn id="383" idx="2"/>
          </p:cNvCxnSpPr>
          <p:nvPr/>
        </p:nvCxnSpPr>
        <p:spPr bwMode="auto">
          <a:xfrm flipV="1">
            <a:off x="2662869" y="5290848"/>
            <a:ext cx="3091090" cy="52425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>
            <a:endCxn id="191" idx="2"/>
          </p:cNvCxnSpPr>
          <p:nvPr/>
        </p:nvCxnSpPr>
        <p:spPr bwMode="auto">
          <a:xfrm flipV="1">
            <a:off x="1825428" y="5881159"/>
            <a:ext cx="749642" cy="548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stCxn id="191" idx="0"/>
            <a:endCxn id="380" idx="2"/>
          </p:cNvCxnSpPr>
          <p:nvPr/>
        </p:nvCxnSpPr>
        <p:spPr bwMode="auto">
          <a:xfrm flipV="1">
            <a:off x="2575070" y="5284702"/>
            <a:ext cx="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06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525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5662325" y="51525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388" idx="2"/>
          </p:cNvCxnSpPr>
          <p:nvPr/>
        </p:nvCxnSpPr>
        <p:spPr bwMode="auto">
          <a:xfrm flipH="1" flipV="1">
            <a:off x="1788850" y="4746820"/>
            <a:ext cx="786220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79" idx="0"/>
            <a:endCxn id="378" idx="2"/>
          </p:cNvCxnSpPr>
          <p:nvPr/>
        </p:nvCxnSpPr>
        <p:spPr bwMode="auto">
          <a:xfrm flipV="1">
            <a:off x="1810124" y="5894557"/>
            <a:ext cx="2346466" cy="534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1" name="Straight Connector 420"/>
          <p:cNvCxnSpPr>
            <a:stCxn id="383" idx="0"/>
            <a:endCxn id="394" idx="2"/>
          </p:cNvCxnSpPr>
          <p:nvPr/>
        </p:nvCxnSpPr>
        <p:spPr bwMode="auto">
          <a:xfrm flipH="1" flipV="1">
            <a:off x="2970828" y="4746820"/>
            <a:ext cx="2783131" cy="4057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2" name="Straight Connector 421"/>
          <p:cNvCxnSpPr>
            <a:stCxn id="383" idx="0"/>
            <a:endCxn id="401" idx="2"/>
          </p:cNvCxnSpPr>
          <p:nvPr/>
        </p:nvCxnSpPr>
        <p:spPr bwMode="auto">
          <a:xfrm flipH="1" flipV="1">
            <a:off x="4759593" y="4751401"/>
            <a:ext cx="9943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Straight Connector 422"/>
          <p:cNvCxnSpPr>
            <a:stCxn id="383" idx="0"/>
            <a:endCxn id="409" idx="2"/>
          </p:cNvCxnSpPr>
          <p:nvPr/>
        </p:nvCxnSpPr>
        <p:spPr bwMode="auto">
          <a:xfrm flipV="1">
            <a:off x="5753959" y="4751401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3" idx="0"/>
            <a:endCxn id="408" idx="2"/>
          </p:cNvCxnSpPr>
          <p:nvPr/>
        </p:nvCxnSpPr>
        <p:spPr bwMode="auto">
          <a:xfrm flipH="1" flipV="1">
            <a:off x="5750050" y="4751401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/>
          <p:cNvSpPr/>
          <p:nvPr/>
        </p:nvSpPr>
        <p:spPr bwMode="auto">
          <a:xfrm>
            <a:off x="2487270" y="57490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2" name="Straight Connector 191"/>
          <p:cNvCxnSpPr>
            <a:stCxn id="191" idx="3"/>
            <a:endCxn id="383" idx="2"/>
          </p:cNvCxnSpPr>
          <p:nvPr/>
        </p:nvCxnSpPr>
        <p:spPr bwMode="auto">
          <a:xfrm flipV="1">
            <a:off x="2662869" y="5290848"/>
            <a:ext cx="3091090" cy="52425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>
            <a:endCxn id="191" idx="2"/>
          </p:cNvCxnSpPr>
          <p:nvPr/>
        </p:nvCxnSpPr>
        <p:spPr bwMode="auto">
          <a:xfrm flipV="1">
            <a:off x="1825428" y="5881159"/>
            <a:ext cx="749642" cy="548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stCxn id="191" idx="0"/>
            <a:endCxn id="380" idx="2"/>
          </p:cNvCxnSpPr>
          <p:nvPr/>
        </p:nvCxnSpPr>
        <p:spPr bwMode="auto">
          <a:xfrm flipV="1">
            <a:off x="2575070" y="5284702"/>
            <a:ext cx="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" name="Rounded Rectangle 193"/>
          <p:cNvSpPr/>
          <p:nvPr/>
        </p:nvSpPr>
        <p:spPr bwMode="auto">
          <a:xfrm>
            <a:off x="6471358" y="51525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7249667" y="51525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8" name="Rounded Rectangle 197"/>
          <p:cNvSpPr/>
          <p:nvPr/>
        </p:nvSpPr>
        <p:spPr bwMode="auto">
          <a:xfrm>
            <a:off x="2093482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3869783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0" name="Rounded Rectangle 199"/>
          <p:cNvSpPr/>
          <p:nvPr/>
        </p:nvSpPr>
        <p:spPr bwMode="auto">
          <a:xfrm>
            <a:off x="6850822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7448489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7244913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7" name="Rounded Rectangle 206"/>
          <p:cNvSpPr/>
          <p:nvPr/>
        </p:nvSpPr>
        <p:spPr bwMode="auto">
          <a:xfrm>
            <a:off x="7843448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>
            <a:off x="7645089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9" name="Straight Connector 208"/>
          <p:cNvCxnSpPr/>
          <p:nvPr/>
        </p:nvCxnSpPr>
        <p:spPr bwMode="auto">
          <a:xfrm flipH="1" flipV="1">
            <a:off x="7321523" y="4755982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>
            <a:stCxn id="196" idx="0"/>
          </p:cNvCxnSpPr>
          <p:nvPr/>
        </p:nvCxnSpPr>
        <p:spPr bwMode="auto">
          <a:xfrm flipV="1">
            <a:off x="7342834" y="4766567"/>
            <a:ext cx="209983" cy="3860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>
            <a:stCxn id="196" idx="0"/>
          </p:cNvCxnSpPr>
          <p:nvPr/>
        </p:nvCxnSpPr>
        <p:spPr bwMode="auto">
          <a:xfrm flipV="1">
            <a:off x="7342834" y="4771148"/>
            <a:ext cx="397798" cy="381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>
            <a:stCxn id="196" idx="0"/>
            <a:endCxn id="207" idx="2"/>
          </p:cNvCxnSpPr>
          <p:nvPr/>
        </p:nvCxnSpPr>
        <p:spPr bwMode="auto">
          <a:xfrm flipV="1">
            <a:off x="7342834" y="4755982"/>
            <a:ext cx="596157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378" idx="3"/>
            <a:endCxn id="196" idx="2"/>
          </p:cNvCxnSpPr>
          <p:nvPr/>
        </p:nvCxnSpPr>
        <p:spPr bwMode="auto">
          <a:xfrm flipV="1">
            <a:off x="4254677" y="5290848"/>
            <a:ext cx="3088157" cy="5309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>
            <a:stCxn id="194" idx="0"/>
            <a:endCxn id="199" idx="2"/>
          </p:cNvCxnSpPr>
          <p:nvPr/>
        </p:nvCxnSpPr>
        <p:spPr bwMode="auto">
          <a:xfrm flipH="1" flipV="1">
            <a:off x="3965326" y="4751401"/>
            <a:ext cx="2597464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>
            <a:stCxn id="194" idx="2"/>
            <a:endCxn id="378" idx="0"/>
          </p:cNvCxnSpPr>
          <p:nvPr/>
        </p:nvCxnSpPr>
        <p:spPr bwMode="auto">
          <a:xfrm flipH="1">
            <a:off x="4156590" y="5290848"/>
            <a:ext cx="2406200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>
            <a:stCxn id="194" idx="0"/>
            <a:endCxn id="200" idx="2"/>
          </p:cNvCxnSpPr>
          <p:nvPr/>
        </p:nvCxnSpPr>
        <p:spPr bwMode="auto">
          <a:xfrm flipV="1">
            <a:off x="6562790" y="4755982"/>
            <a:ext cx="383576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>
            <a:stCxn id="380" idx="0"/>
            <a:endCxn id="198" idx="2"/>
          </p:cNvCxnSpPr>
          <p:nvPr/>
        </p:nvCxnSpPr>
        <p:spPr bwMode="auto">
          <a:xfrm flipH="1" flipV="1">
            <a:off x="2189026" y="4746820"/>
            <a:ext cx="386044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815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 Sep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4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525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3" name="Rounded Rectangle 382"/>
          <p:cNvSpPr/>
          <p:nvPr/>
        </p:nvSpPr>
        <p:spPr bwMode="auto">
          <a:xfrm>
            <a:off x="5662325" y="51525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219" idx="2"/>
          </p:cNvCxnSpPr>
          <p:nvPr/>
        </p:nvCxnSpPr>
        <p:spPr bwMode="auto">
          <a:xfrm flipH="1" flipV="1">
            <a:off x="2570652" y="4746820"/>
            <a:ext cx="4418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79" idx="0"/>
            <a:endCxn id="378" idx="2"/>
          </p:cNvCxnSpPr>
          <p:nvPr/>
        </p:nvCxnSpPr>
        <p:spPr bwMode="auto">
          <a:xfrm flipV="1">
            <a:off x="1810124" y="5894557"/>
            <a:ext cx="2346466" cy="534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1" name="Straight Connector 420"/>
          <p:cNvCxnSpPr>
            <a:stCxn id="380" idx="0"/>
            <a:endCxn id="394" idx="2"/>
          </p:cNvCxnSpPr>
          <p:nvPr/>
        </p:nvCxnSpPr>
        <p:spPr bwMode="auto">
          <a:xfrm flipV="1">
            <a:off x="2575070" y="4746820"/>
            <a:ext cx="395758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2" name="Straight Connector 421"/>
          <p:cNvCxnSpPr>
            <a:stCxn id="242" idx="0"/>
            <a:endCxn id="401" idx="2"/>
          </p:cNvCxnSpPr>
          <p:nvPr/>
        </p:nvCxnSpPr>
        <p:spPr bwMode="auto">
          <a:xfrm flipV="1">
            <a:off x="4157553" y="4751401"/>
            <a:ext cx="602040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Straight Connector 422"/>
          <p:cNvCxnSpPr>
            <a:stCxn id="383" idx="0"/>
            <a:endCxn id="409" idx="2"/>
          </p:cNvCxnSpPr>
          <p:nvPr/>
        </p:nvCxnSpPr>
        <p:spPr bwMode="auto">
          <a:xfrm flipV="1">
            <a:off x="5753959" y="4751401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3" idx="0"/>
            <a:endCxn id="408" idx="2"/>
          </p:cNvCxnSpPr>
          <p:nvPr/>
        </p:nvCxnSpPr>
        <p:spPr bwMode="auto">
          <a:xfrm flipH="1" flipV="1">
            <a:off x="5750050" y="4751401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/>
          <p:cNvSpPr/>
          <p:nvPr/>
        </p:nvSpPr>
        <p:spPr bwMode="auto">
          <a:xfrm>
            <a:off x="2487270" y="57490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2" name="Straight Connector 191"/>
          <p:cNvCxnSpPr>
            <a:stCxn id="191" idx="0"/>
            <a:endCxn id="383" idx="2"/>
          </p:cNvCxnSpPr>
          <p:nvPr/>
        </p:nvCxnSpPr>
        <p:spPr bwMode="auto">
          <a:xfrm flipV="1">
            <a:off x="2575070" y="5290848"/>
            <a:ext cx="3178889" cy="458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>
            <a:endCxn id="191" idx="2"/>
          </p:cNvCxnSpPr>
          <p:nvPr/>
        </p:nvCxnSpPr>
        <p:spPr bwMode="auto">
          <a:xfrm flipV="1">
            <a:off x="1825428" y="5881159"/>
            <a:ext cx="749642" cy="548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stCxn id="191" idx="0"/>
            <a:endCxn id="380" idx="2"/>
          </p:cNvCxnSpPr>
          <p:nvPr/>
        </p:nvCxnSpPr>
        <p:spPr bwMode="auto">
          <a:xfrm flipV="1">
            <a:off x="2575070" y="5284702"/>
            <a:ext cx="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" name="Rounded Rectangle 193"/>
          <p:cNvSpPr/>
          <p:nvPr/>
        </p:nvSpPr>
        <p:spPr bwMode="auto">
          <a:xfrm>
            <a:off x="6471358" y="51525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7249667" y="51525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8" name="Rounded Rectangle 197"/>
          <p:cNvSpPr/>
          <p:nvPr/>
        </p:nvSpPr>
        <p:spPr bwMode="auto">
          <a:xfrm>
            <a:off x="2093482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3869783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0" name="Rounded Rectangle 199"/>
          <p:cNvSpPr/>
          <p:nvPr/>
        </p:nvSpPr>
        <p:spPr bwMode="auto">
          <a:xfrm>
            <a:off x="6850822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7448489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7244913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7" name="Rounded Rectangle 206"/>
          <p:cNvSpPr/>
          <p:nvPr/>
        </p:nvSpPr>
        <p:spPr bwMode="auto">
          <a:xfrm>
            <a:off x="7843448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>
            <a:off x="7645089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9" name="Straight Connector 208"/>
          <p:cNvCxnSpPr/>
          <p:nvPr/>
        </p:nvCxnSpPr>
        <p:spPr bwMode="auto">
          <a:xfrm flipH="1" flipV="1">
            <a:off x="7321523" y="4755982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>
            <a:stCxn id="196" idx="0"/>
          </p:cNvCxnSpPr>
          <p:nvPr/>
        </p:nvCxnSpPr>
        <p:spPr bwMode="auto">
          <a:xfrm flipV="1">
            <a:off x="7342834" y="4766567"/>
            <a:ext cx="209983" cy="3860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>
            <a:stCxn id="196" idx="0"/>
          </p:cNvCxnSpPr>
          <p:nvPr/>
        </p:nvCxnSpPr>
        <p:spPr bwMode="auto">
          <a:xfrm flipV="1">
            <a:off x="7342834" y="4771148"/>
            <a:ext cx="397798" cy="381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>
            <a:stCxn id="196" idx="0"/>
            <a:endCxn id="207" idx="2"/>
          </p:cNvCxnSpPr>
          <p:nvPr/>
        </p:nvCxnSpPr>
        <p:spPr bwMode="auto">
          <a:xfrm flipV="1">
            <a:off x="7342834" y="4755982"/>
            <a:ext cx="596157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378" idx="0"/>
            <a:endCxn id="196" idx="2"/>
          </p:cNvCxnSpPr>
          <p:nvPr/>
        </p:nvCxnSpPr>
        <p:spPr bwMode="auto">
          <a:xfrm flipV="1">
            <a:off x="4156590" y="5290848"/>
            <a:ext cx="3186244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>
            <a:stCxn id="194" idx="0"/>
            <a:endCxn id="235" idx="2"/>
          </p:cNvCxnSpPr>
          <p:nvPr/>
        </p:nvCxnSpPr>
        <p:spPr bwMode="auto">
          <a:xfrm flipV="1">
            <a:off x="6562790" y="4755982"/>
            <a:ext cx="186975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>
            <a:stCxn id="194" idx="2"/>
            <a:endCxn id="378" idx="0"/>
          </p:cNvCxnSpPr>
          <p:nvPr/>
        </p:nvCxnSpPr>
        <p:spPr bwMode="auto">
          <a:xfrm flipH="1">
            <a:off x="4156590" y="5290848"/>
            <a:ext cx="2406200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>
            <a:stCxn id="194" idx="0"/>
            <a:endCxn id="200" idx="2"/>
          </p:cNvCxnSpPr>
          <p:nvPr/>
        </p:nvCxnSpPr>
        <p:spPr bwMode="auto">
          <a:xfrm flipV="1">
            <a:off x="6562790" y="4755982"/>
            <a:ext cx="383576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>
            <a:stCxn id="380" idx="0"/>
            <a:endCxn id="218" idx="2"/>
          </p:cNvCxnSpPr>
          <p:nvPr/>
        </p:nvCxnSpPr>
        <p:spPr bwMode="auto">
          <a:xfrm flipV="1">
            <a:off x="2575070" y="4746820"/>
            <a:ext cx="199157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Rounded Rectangle 214"/>
          <p:cNvSpPr/>
          <p:nvPr/>
        </p:nvSpPr>
        <p:spPr bwMode="auto">
          <a:xfrm>
            <a:off x="1896882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6" name="Rounded Rectangle 215"/>
          <p:cNvSpPr/>
          <p:nvPr/>
        </p:nvSpPr>
        <p:spPr bwMode="auto">
          <a:xfrm>
            <a:off x="2291841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8" name="Rounded Rectangle 217"/>
          <p:cNvSpPr/>
          <p:nvPr/>
        </p:nvSpPr>
        <p:spPr bwMode="auto">
          <a:xfrm>
            <a:off x="2678684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9" name="Rounded Rectangle 218"/>
          <p:cNvSpPr/>
          <p:nvPr/>
        </p:nvSpPr>
        <p:spPr bwMode="auto">
          <a:xfrm>
            <a:off x="2475108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3073643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2" name="Rounded Rectangle 221"/>
          <p:cNvSpPr/>
          <p:nvPr/>
        </p:nvSpPr>
        <p:spPr bwMode="auto">
          <a:xfrm>
            <a:off x="3474824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4" name="Rounded Rectangle 223"/>
          <p:cNvSpPr/>
          <p:nvPr/>
        </p:nvSpPr>
        <p:spPr bwMode="auto">
          <a:xfrm>
            <a:off x="3271248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5" name="Rounded Rectangle 224"/>
          <p:cNvSpPr/>
          <p:nvPr/>
        </p:nvSpPr>
        <p:spPr bwMode="auto">
          <a:xfrm>
            <a:off x="3671424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6" name="Rounded Rectangle 225"/>
          <p:cNvSpPr/>
          <p:nvPr/>
        </p:nvSpPr>
        <p:spPr bwMode="auto">
          <a:xfrm>
            <a:off x="426909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27" name="Rounded Rectangle 226"/>
          <p:cNvSpPr/>
          <p:nvPr/>
        </p:nvSpPr>
        <p:spPr bwMode="auto">
          <a:xfrm>
            <a:off x="4065515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8" name="Rounded Rectangle 227"/>
          <p:cNvSpPr/>
          <p:nvPr/>
        </p:nvSpPr>
        <p:spPr bwMode="auto">
          <a:xfrm>
            <a:off x="4465691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9" name="Rounded Rectangle 228"/>
          <p:cNvSpPr/>
          <p:nvPr/>
        </p:nvSpPr>
        <p:spPr bwMode="auto">
          <a:xfrm>
            <a:off x="507628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0" name="Rounded Rectangle 229"/>
          <p:cNvSpPr/>
          <p:nvPr/>
        </p:nvSpPr>
        <p:spPr bwMode="auto">
          <a:xfrm>
            <a:off x="4872704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1" name="Rounded Rectangle 230"/>
          <p:cNvSpPr/>
          <p:nvPr/>
        </p:nvSpPr>
        <p:spPr bwMode="auto">
          <a:xfrm>
            <a:off x="5471239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2" name="Rounded Rectangle 231"/>
          <p:cNvSpPr/>
          <p:nvPr/>
        </p:nvSpPr>
        <p:spPr bwMode="auto">
          <a:xfrm>
            <a:off x="5272880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3" name="Rounded Rectangle 232"/>
          <p:cNvSpPr/>
          <p:nvPr/>
        </p:nvSpPr>
        <p:spPr bwMode="auto">
          <a:xfrm>
            <a:off x="5858082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4" name="Rounded Rectangle 233"/>
          <p:cNvSpPr/>
          <p:nvPr/>
        </p:nvSpPr>
        <p:spPr bwMode="auto">
          <a:xfrm>
            <a:off x="6054682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5" name="Rounded Rectangle 234"/>
          <p:cNvSpPr/>
          <p:nvPr/>
        </p:nvSpPr>
        <p:spPr bwMode="auto">
          <a:xfrm>
            <a:off x="6654222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6" name="Rounded Rectangle 235"/>
          <p:cNvSpPr/>
          <p:nvPr/>
        </p:nvSpPr>
        <p:spPr bwMode="auto">
          <a:xfrm>
            <a:off x="6450646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8" name="Rounded Rectangle 237"/>
          <p:cNvSpPr/>
          <p:nvPr/>
        </p:nvSpPr>
        <p:spPr bwMode="auto">
          <a:xfrm>
            <a:off x="7049181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9" name="Rounded Rectangle 238"/>
          <p:cNvSpPr/>
          <p:nvPr/>
        </p:nvSpPr>
        <p:spPr bwMode="auto">
          <a:xfrm>
            <a:off x="1896883" y="51525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0" name="Rounded Rectangle 239"/>
          <p:cNvSpPr/>
          <p:nvPr/>
        </p:nvSpPr>
        <p:spPr bwMode="auto">
          <a:xfrm>
            <a:off x="3462335" y="51525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1" name="Rounded Rectangle 240"/>
          <p:cNvSpPr/>
          <p:nvPr/>
        </p:nvSpPr>
        <p:spPr bwMode="auto">
          <a:xfrm>
            <a:off x="4872704" y="51525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2" name="Rounded Rectangle 241"/>
          <p:cNvSpPr/>
          <p:nvPr/>
        </p:nvSpPr>
        <p:spPr bwMode="auto">
          <a:xfrm>
            <a:off x="4058503" y="51525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3" name="Straight Connector 242"/>
          <p:cNvCxnSpPr>
            <a:stCxn id="194" idx="0"/>
            <a:endCxn id="238" idx="2"/>
          </p:cNvCxnSpPr>
          <p:nvPr/>
        </p:nvCxnSpPr>
        <p:spPr bwMode="auto">
          <a:xfrm flipV="1">
            <a:off x="6562790" y="4755982"/>
            <a:ext cx="581934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>
            <a:stCxn id="194" idx="0"/>
            <a:endCxn id="236" idx="2"/>
          </p:cNvCxnSpPr>
          <p:nvPr/>
        </p:nvCxnSpPr>
        <p:spPr bwMode="auto">
          <a:xfrm flipH="1" flipV="1">
            <a:off x="6546190" y="4755982"/>
            <a:ext cx="16600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>
            <a:stCxn id="383" idx="0"/>
            <a:endCxn id="234" idx="2"/>
          </p:cNvCxnSpPr>
          <p:nvPr/>
        </p:nvCxnSpPr>
        <p:spPr bwMode="auto">
          <a:xfrm flipV="1">
            <a:off x="5753959" y="4751401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stCxn id="383" idx="0"/>
            <a:endCxn id="233" idx="2"/>
          </p:cNvCxnSpPr>
          <p:nvPr/>
        </p:nvCxnSpPr>
        <p:spPr bwMode="auto">
          <a:xfrm flipV="1">
            <a:off x="5753959" y="4751401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Straight Connector 247"/>
          <p:cNvCxnSpPr/>
          <p:nvPr/>
        </p:nvCxnSpPr>
        <p:spPr bwMode="auto">
          <a:xfrm flipV="1">
            <a:off x="4964657" y="4746820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/>
          <p:cNvCxnSpPr/>
          <p:nvPr/>
        </p:nvCxnSpPr>
        <p:spPr bwMode="auto">
          <a:xfrm flipH="1" flipV="1">
            <a:off x="4960748" y="4746820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 flipV="1">
            <a:off x="4964657" y="4746820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 flipV="1">
            <a:off x="4964657" y="4746820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>
            <a:endCxn id="224" idx="2"/>
          </p:cNvCxnSpPr>
          <p:nvPr/>
        </p:nvCxnSpPr>
        <p:spPr bwMode="auto">
          <a:xfrm flipH="1" flipV="1">
            <a:off x="3366792" y="4751401"/>
            <a:ext cx="192941" cy="393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 bwMode="auto">
          <a:xfrm flipH="1" flipV="1">
            <a:off x="3555824" y="4744153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 flipV="1">
            <a:off x="3559733" y="4744153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 flipV="1">
            <a:off x="3559733" y="4744153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 flipH="1" flipV="1">
            <a:off x="1800183" y="4751401"/>
            <a:ext cx="192941" cy="393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H="1" flipV="1">
            <a:off x="1989215" y="4744153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 flipV="1">
            <a:off x="1993124" y="4744153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Straight Connector 270"/>
          <p:cNvCxnSpPr/>
          <p:nvPr/>
        </p:nvCxnSpPr>
        <p:spPr bwMode="auto">
          <a:xfrm flipV="1">
            <a:off x="1993124" y="4744153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Connector 271"/>
          <p:cNvCxnSpPr>
            <a:stCxn id="380" idx="0"/>
            <a:endCxn id="221" idx="2"/>
          </p:cNvCxnSpPr>
          <p:nvPr/>
        </p:nvCxnSpPr>
        <p:spPr bwMode="auto">
          <a:xfrm flipV="1">
            <a:off x="2575070" y="4746820"/>
            <a:ext cx="594116" cy="4057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Connector 272"/>
          <p:cNvCxnSpPr>
            <a:stCxn id="191" idx="0"/>
            <a:endCxn id="239" idx="2"/>
          </p:cNvCxnSpPr>
          <p:nvPr/>
        </p:nvCxnSpPr>
        <p:spPr bwMode="auto">
          <a:xfrm flipH="1" flipV="1">
            <a:off x="1984340" y="5284702"/>
            <a:ext cx="59073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stCxn id="191" idx="0"/>
            <a:endCxn id="241" idx="2"/>
          </p:cNvCxnSpPr>
          <p:nvPr/>
        </p:nvCxnSpPr>
        <p:spPr bwMode="auto">
          <a:xfrm flipV="1">
            <a:off x="2575070" y="5290848"/>
            <a:ext cx="2393178" cy="458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5" name="Straight Connector 274"/>
          <p:cNvCxnSpPr>
            <a:stCxn id="378" idx="0"/>
            <a:endCxn id="240" idx="2"/>
          </p:cNvCxnSpPr>
          <p:nvPr/>
        </p:nvCxnSpPr>
        <p:spPr bwMode="auto">
          <a:xfrm flipH="1" flipV="1">
            <a:off x="3564123" y="5295430"/>
            <a:ext cx="592467" cy="4536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0" name="Straight Connector 279"/>
          <p:cNvCxnSpPr>
            <a:stCxn id="378" idx="0"/>
            <a:endCxn id="242" idx="2"/>
          </p:cNvCxnSpPr>
          <p:nvPr/>
        </p:nvCxnSpPr>
        <p:spPr bwMode="auto">
          <a:xfrm flipV="1">
            <a:off x="4156590" y="5284702"/>
            <a:ext cx="963" cy="4643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4" name="Straight Connector 283"/>
          <p:cNvCxnSpPr>
            <a:stCxn id="242" idx="0"/>
            <a:endCxn id="228" idx="2"/>
          </p:cNvCxnSpPr>
          <p:nvPr/>
        </p:nvCxnSpPr>
        <p:spPr bwMode="auto">
          <a:xfrm flipV="1">
            <a:off x="4157553" y="4751401"/>
            <a:ext cx="403682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5" name="Straight Connector 284"/>
          <p:cNvCxnSpPr>
            <a:stCxn id="242" idx="0"/>
            <a:endCxn id="226" idx="2"/>
          </p:cNvCxnSpPr>
          <p:nvPr/>
        </p:nvCxnSpPr>
        <p:spPr bwMode="auto">
          <a:xfrm flipV="1">
            <a:off x="4157553" y="4751401"/>
            <a:ext cx="207081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8" name="Straight Connector 287"/>
          <p:cNvCxnSpPr>
            <a:stCxn id="242" idx="0"/>
            <a:endCxn id="227" idx="2"/>
          </p:cNvCxnSpPr>
          <p:nvPr/>
        </p:nvCxnSpPr>
        <p:spPr bwMode="auto">
          <a:xfrm flipV="1">
            <a:off x="4157553" y="4751401"/>
            <a:ext cx="3506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1" name="Rounded Rectangle 290"/>
          <p:cNvSpPr/>
          <p:nvPr/>
        </p:nvSpPr>
        <p:spPr bwMode="auto">
          <a:xfrm>
            <a:off x="3280031" y="6424300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56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1498600" y="3733281"/>
            <a:ext cx="6635750" cy="7244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Tree Demo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 bwMode="auto">
          <a:xfrm>
            <a:off x="34516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651871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7428642" y="282470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1871804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43973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3447239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2649125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 bwMode="auto">
          <a:xfrm>
            <a:off x="264750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 bwMode="auto">
          <a:xfrm>
            <a:off x="423815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30" name="Straight Connector 129"/>
          <p:cNvCxnSpPr>
            <a:stCxn id="125" idx="4"/>
            <a:endCxn id="126" idx="0"/>
          </p:cNvCxnSpPr>
          <p:nvPr/>
        </p:nvCxnSpPr>
        <p:spPr bwMode="auto">
          <a:xfrm>
            <a:off x="3662974" y="1547787"/>
            <a:ext cx="7503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5" idx="5"/>
            <a:endCxn id="129" idx="0"/>
          </p:cNvCxnSpPr>
          <p:nvPr/>
        </p:nvCxnSpPr>
        <p:spPr bwMode="auto">
          <a:xfrm>
            <a:off x="382082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26" idx="1"/>
            <a:endCxn id="127" idx="5"/>
          </p:cNvCxnSpPr>
          <p:nvPr/>
        </p:nvCxnSpPr>
        <p:spPr bwMode="auto">
          <a:xfrm flipH="1" flipV="1">
            <a:off x="3030216" y="1481945"/>
            <a:ext cx="482408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25" idx="3"/>
            <a:endCxn id="128" idx="7"/>
          </p:cNvCxnSpPr>
          <p:nvPr/>
        </p:nvCxnSpPr>
        <p:spPr bwMode="auto">
          <a:xfrm flipH="1">
            <a:off x="3028597" y="1481945"/>
            <a:ext cx="476524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7" idx="0"/>
            <a:endCxn id="127" idx="3"/>
          </p:cNvCxnSpPr>
          <p:nvPr/>
        </p:nvCxnSpPr>
        <p:spPr bwMode="auto">
          <a:xfrm flipV="1">
            <a:off x="2090676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>
            <a:stCxn id="127" idx="4"/>
            <a:endCxn id="128" idx="0"/>
          </p:cNvCxnSpPr>
          <p:nvPr/>
        </p:nvCxnSpPr>
        <p:spPr bwMode="auto">
          <a:xfrm flipH="1">
            <a:off x="2870744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>
            <a:stCxn id="129" idx="1"/>
            <a:endCxn id="127" idx="6"/>
          </p:cNvCxnSpPr>
          <p:nvPr/>
        </p:nvCxnSpPr>
        <p:spPr bwMode="auto">
          <a:xfrm flipH="1" flipV="1">
            <a:off x="3095601" y="1322988"/>
            <a:ext cx="1207937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136"/>
          <p:cNvSpPr/>
          <p:nvPr/>
        </p:nvSpPr>
        <p:spPr bwMode="auto">
          <a:xfrm>
            <a:off x="1867438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8" name="Straight Connector 137"/>
          <p:cNvCxnSpPr>
            <a:stCxn id="137" idx="7"/>
            <a:endCxn id="125" idx="2"/>
          </p:cNvCxnSpPr>
          <p:nvPr/>
        </p:nvCxnSpPr>
        <p:spPr bwMode="auto">
          <a:xfrm flipV="1">
            <a:off x="2248529" y="1322988"/>
            <a:ext cx="1191207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>
            <a:stCxn id="97" idx="0"/>
            <a:endCxn id="137" idx="4"/>
          </p:cNvCxnSpPr>
          <p:nvPr/>
        </p:nvCxnSpPr>
        <p:spPr bwMode="auto">
          <a:xfrm flipH="1" flipV="1">
            <a:off x="2090676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stCxn id="97" idx="7"/>
            <a:endCxn id="183" idx="3"/>
          </p:cNvCxnSpPr>
          <p:nvPr/>
        </p:nvCxnSpPr>
        <p:spPr bwMode="auto">
          <a:xfrm flipV="1">
            <a:off x="2252895" y="2281040"/>
            <a:ext cx="286058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/>
          <p:cNvCxnSpPr>
            <a:stCxn id="88" idx="0"/>
            <a:endCxn id="128" idx="4"/>
          </p:cNvCxnSpPr>
          <p:nvPr/>
        </p:nvCxnSpPr>
        <p:spPr bwMode="auto">
          <a:xfrm flipH="1" flipV="1">
            <a:off x="2870744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88" idx="7"/>
            <a:endCxn id="149" idx="3"/>
          </p:cNvCxnSpPr>
          <p:nvPr/>
        </p:nvCxnSpPr>
        <p:spPr bwMode="auto">
          <a:xfrm flipV="1">
            <a:off x="3032962" y="2281040"/>
            <a:ext cx="2860587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89" idx="0"/>
            <a:endCxn id="150" idx="4"/>
          </p:cNvCxnSpPr>
          <p:nvPr/>
        </p:nvCxnSpPr>
        <p:spPr bwMode="auto">
          <a:xfrm flipV="1">
            <a:off x="7651880" y="2346881"/>
            <a:ext cx="1" cy="4778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/>
          <p:cNvCxnSpPr>
            <a:stCxn id="86" idx="7"/>
            <a:endCxn id="122" idx="3"/>
          </p:cNvCxnSpPr>
          <p:nvPr/>
        </p:nvCxnSpPr>
        <p:spPr bwMode="auto">
          <a:xfrm flipV="1">
            <a:off x="3832695" y="2281040"/>
            <a:ext cx="2862916" cy="6054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>
            <a:stCxn id="89" idx="1"/>
            <a:endCxn id="129" idx="5"/>
          </p:cNvCxnSpPr>
          <p:nvPr/>
        </p:nvCxnSpPr>
        <p:spPr bwMode="auto">
          <a:xfrm flipH="1" flipV="1">
            <a:off x="4619244" y="2281039"/>
            <a:ext cx="2874783" cy="6095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>
            <a:stCxn id="86" idx="0"/>
            <a:endCxn id="126" idx="4"/>
          </p:cNvCxnSpPr>
          <p:nvPr/>
        </p:nvCxnSpPr>
        <p:spPr bwMode="auto">
          <a:xfrm flipH="1" flipV="1">
            <a:off x="3670477" y="2346882"/>
            <a:ext cx="4366" cy="473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Oval 171"/>
          <p:cNvSpPr/>
          <p:nvPr/>
        </p:nvSpPr>
        <p:spPr bwMode="auto">
          <a:xfrm>
            <a:off x="663022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5828164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74" name="Oval 173"/>
          <p:cNvSpPr/>
          <p:nvPr/>
        </p:nvSpPr>
        <p:spPr bwMode="auto">
          <a:xfrm>
            <a:off x="5048096" y="2822820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5" name="Straight Connector 174"/>
          <p:cNvCxnSpPr>
            <a:stCxn id="174" idx="0"/>
            <a:endCxn id="183" idx="4"/>
          </p:cNvCxnSpPr>
          <p:nvPr/>
        </p:nvCxnSpPr>
        <p:spPr bwMode="auto">
          <a:xfrm flipV="1">
            <a:off x="5271335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0"/>
            <a:endCxn id="149" idx="4"/>
          </p:cNvCxnSpPr>
          <p:nvPr/>
        </p:nvCxnSpPr>
        <p:spPr bwMode="auto">
          <a:xfrm flipV="1">
            <a:off x="6051402" y="2346882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 flipV="1">
            <a:off x="6821639" y="2344690"/>
            <a:ext cx="0" cy="475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>
            <a:stCxn id="174" idx="1"/>
            <a:endCxn id="137" idx="5"/>
          </p:cNvCxnSpPr>
          <p:nvPr/>
        </p:nvCxnSpPr>
        <p:spPr bwMode="auto">
          <a:xfrm flipH="1" flipV="1">
            <a:off x="2248529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>
            <a:stCxn id="173" idx="1"/>
            <a:endCxn id="128" idx="5"/>
          </p:cNvCxnSpPr>
          <p:nvPr/>
        </p:nvCxnSpPr>
        <p:spPr bwMode="auto">
          <a:xfrm flipH="1" flipV="1">
            <a:off x="3028597" y="2281040"/>
            <a:ext cx="2864952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1"/>
            <a:endCxn id="126" idx="5"/>
          </p:cNvCxnSpPr>
          <p:nvPr/>
        </p:nvCxnSpPr>
        <p:spPr bwMode="auto">
          <a:xfrm flipH="1" flipV="1">
            <a:off x="3828330" y="2281040"/>
            <a:ext cx="2867281" cy="6076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6630226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63022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829783" y="109818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49" name="Oval 148"/>
          <p:cNvSpPr/>
          <p:nvPr/>
        </p:nvSpPr>
        <p:spPr bwMode="auto">
          <a:xfrm>
            <a:off x="5828164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50" name="Oval 149"/>
          <p:cNvSpPr/>
          <p:nvPr/>
        </p:nvSpPr>
        <p:spPr bwMode="auto">
          <a:xfrm>
            <a:off x="7428643" y="1897282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52" name="Straight Connector 151"/>
          <p:cNvCxnSpPr>
            <a:stCxn id="121" idx="4"/>
            <a:endCxn id="122" idx="0"/>
          </p:cNvCxnSpPr>
          <p:nvPr/>
        </p:nvCxnSpPr>
        <p:spPr bwMode="auto">
          <a:xfrm>
            <a:off x="6853464" y="1547787"/>
            <a:ext cx="0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21" idx="5"/>
            <a:endCxn id="150" idx="0"/>
          </p:cNvCxnSpPr>
          <p:nvPr/>
        </p:nvCxnSpPr>
        <p:spPr bwMode="auto">
          <a:xfrm>
            <a:off x="7011317" y="1481945"/>
            <a:ext cx="640564" cy="4153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/>
          <p:cNvCxnSpPr>
            <a:stCxn id="122" idx="1"/>
            <a:endCxn id="148" idx="5"/>
          </p:cNvCxnSpPr>
          <p:nvPr/>
        </p:nvCxnSpPr>
        <p:spPr bwMode="auto">
          <a:xfrm flipH="1" flipV="1">
            <a:off x="6210874" y="1481945"/>
            <a:ext cx="484737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/>
          <p:cNvCxnSpPr>
            <a:stCxn id="121" idx="3"/>
            <a:endCxn id="149" idx="7"/>
          </p:cNvCxnSpPr>
          <p:nvPr/>
        </p:nvCxnSpPr>
        <p:spPr bwMode="auto">
          <a:xfrm flipH="1">
            <a:off x="6209255" y="1481945"/>
            <a:ext cx="486356" cy="4811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>
            <a:stCxn id="183" idx="0"/>
            <a:endCxn id="148" idx="3"/>
          </p:cNvCxnSpPr>
          <p:nvPr/>
        </p:nvCxnSpPr>
        <p:spPr bwMode="auto">
          <a:xfrm flipV="1">
            <a:off x="5271334" y="1481945"/>
            <a:ext cx="623834" cy="4153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>
            <a:stCxn id="148" idx="4"/>
            <a:endCxn id="149" idx="0"/>
          </p:cNvCxnSpPr>
          <p:nvPr/>
        </p:nvCxnSpPr>
        <p:spPr bwMode="auto">
          <a:xfrm flipH="1">
            <a:off x="6051402" y="1547787"/>
            <a:ext cx="1619" cy="3494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50" idx="1"/>
            <a:endCxn id="148" idx="6"/>
          </p:cNvCxnSpPr>
          <p:nvPr/>
        </p:nvCxnSpPr>
        <p:spPr bwMode="auto">
          <a:xfrm flipH="1" flipV="1">
            <a:off x="6276259" y="1322988"/>
            <a:ext cx="1217769" cy="640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048096" y="1897283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4" name="Straight Connector 183"/>
          <p:cNvCxnSpPr>
            <a:stCxn id="183" idx="7"/>
            <a:endCxn id="121" idx="2"/>
          </p:cNvCxnSpPr>
          <p:nvPr/>
        </p:nvCxnSpPr>
        <p:spPr bwMode="auto">
          <a:xfrm flipV="1">
            <a:off x="5429187" y="1322988"/>
            <a:ext cx="1201039" cy="640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4238153" y="2820628"/>
            <a:ext cx="446476" cy="44959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cxnSp>
        <p:nvCxnSpPr>
          <p:cNvPr id="186" name="Straight Connector 185"/>
          <p:cNvCxnSpPr>
            <a:stCxn id="185" idx="0"/>
            <a:endCxn id="129" idx="4"/>
          </p:cNvCxnSpPr>
          <p:nvPr/>
        </p:nvCxnSpPr>
        <p:spPr bwMode="auto">
          <a:xfrm flipV="1">
            <a:off x="4461391" y="2346881"/>
            <a:ext cx="0" cy="4737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>
            <a:stCxn id="185" idx="7"/>
            <a:endCxn id="150" idx="3"/>
          </p:cNvCxnSpPr>
          <p:nvPr/>
        </p:nvCxnSpPr>
        <p:spPr bwMode="auto">
          <a:xfrm flipV="1">
            <a:off x="4619244" y="2281039"/>
            <a:ext cx="2874784" cy="6054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9" name="Rounded Rectangle 278"/>
          <p:cNvSpPr/>
          <p:nvPr/>
        </p:nvSpPr>
        <p:spPr bwMode="auto">
          <a:xfrm>
            <a:off x="1714580" y="64292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203" name="Straight Connector 202"/>
          <p:cNvCxnSpPr>
            <a:stCxn id="97" idx="4"/>
            <a:endCxn id="188" idx="0"/>
          </p:cNvCxnSpPr>
          <p:nvPr/>
        </p:nvCxnSpPr>
        <p:spPr bwMode="auto">
          <a:xfrm flipH="1">
            <a:off x="1797634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97" idx="4"/>
            <a:endCxn id="168" idx="0"/>
          </p:cNvCxnSpPr>
          <p:nvPr/>
        </p:nvCxnSpPr>
        <p:spPr bwMode="auto">
          <a:xfrm flipH="1">
            <a:off x="2001209" y="3270227"/>
            <a:ext cx="93833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>
            <a:stCxn id="97" idx="4"/>
            <a:endCxn id="190" idx="0"/>
          </p:cNvCxnSpPr>
          <p:nvPr/>
        </p:nvCxnSpPr>
        <p:spPr bwMode="auto">
          <a:xfrm>
            <a:off x="2095042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>
            <a:stCxn id="97" idx="4"/>
            <a:endCxn id="189" idx="0"/>
          </p:cNvCxnSpPr>
          <p:nvPr/>
        </p:nvCxnSpPr>
        <p:spPr bwMode="auto">
          <a:xfrm>
            <a:off x="2095042" y="3270227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>
            <a:endCxn id="170" idx="0"/>
          </p:cNvCxnSpPr>
          <p:nvPr/>
        </p:nvCxnSpPr>
        <p:spPr bwMode="auto">
          <a:xfrm flipH="1">
            <a:off x="2579436" y="3270227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>
            <a:endCxn id="167" idx="0"/>
          </p:cNvCxnSpPr>
          <p:nvPr/>
        </p:nvCxnSpPr>
        <p:spPr bwMode="auto">
          <a:xfrm flipH="1">
            <a:off x="2783011" y="3270227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/>
          <p:cNvCxnSpPr>
            <a:endCxn id="237" idx="0"/>
          </p:cNvCxnSpPr>
          <p:nvPr/>
        </p:nvCxnSpPr>
        <p:spPr bwMode="auto">
          <a:xfrm>
            <a:off x="2876844" y="3270227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/>
          <p:cNvCxnSpPr>
            <a:stCxn id="88" idx="4"/>
            <a:endCxn id="171" idx="0"/>
          </p:cNvCxnSpPr>
          <p:nvPr/>
        </p:nvCxnSpPr>
        <p:spPr bwMode="auto">
          <a:xfrm>
            <a:off x="2875109" y="3270227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>
            <a:endCxn id="265" idx="0"/>
          </p:cNvCxnSpPr>
          <p:nvPr/>
        </p:nvCxnSpPr>
        <p:spPr bwMode="auto">
          <a:xfrm flipH="1">
            <a:off x="3375576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>
            <a:endCxn id="264" idx="0"/>
          </p:cNvCxnSpPr>
          <p:nvPr/>
        </p:nvCxnSpPr>
        <p:spPr bwMode="auto">
          <a:xfrm flipH="1">
            <a:off x="3579151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>
            <a:endCxn id="267" idx="0"/>
          </p:cNvCxnSpPr>
          <p:nvPr/>
        </p:nvCxnSpPr>
        <p:spPr bwMode="auto">
          <a:xfrm>
            <a:off x="3672984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>
            <a:endCxn id="266" idx="0"/>
          </p:cNvCxnSpPr>
          <p:nvPr/>
        </p:nvCxnSpPr>
        <p:spPr bwMode="auto">
          <a:xfrm>
            <a:off x="3671249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>
            <a:endCxn id="281" idx="0"/>
          </p:cNvCxnSpPr>
          <p:nvPr/>
        </p:nvCxnSpPr>
        <p:spPr bwMode="auto">
          <a:xfrm flipH="1">
            <a:off x="4169843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>
            <a:endCxn id="278" idx="0"/>
          </p:cNvCxnSpPr>
          <p:nvPr/>
        </p:nvCxnSpPr>
        <p:spPr bwMode="auto">
          <a:xfrm flipH="1">
            <a:off x="4373418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>
            <a:endCxn id="283" idx="0"/>
          </p:cNvCxnSpPr>
          <p:nvPr/>
        </p:nvCxnSpPr>
        <p:spPr bwMode="auto">
          <a:xfrm>
            <a:off x="4467251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>
            <a:endCxn id="282" idx="0"/>
          </p:cNvCxnSpPr>
          <p:nvPr/>
        </p:nvCxnSpPr>
        <p:spPr bwMode="auto">
          <a:xfrm>
            <a:off x="4465516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>
            <a:endCxn id="325" idx="0"/>
          </p:cNvCxnSpPr>
          <p:nvPr/>
        </p:nvCxnSpPr>
        <p:spPr bwMode="auto">
          <a:xfrm flipH="1">
            <a:off x="4977032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>
            <a:endCxn id="324" idx="0"/>
          </p:cNvCxnSpPr>
          <p:nvPr/>
        </p:nvCxnSpPr>
        <p:spPr bwMode="auto">
          <a:xfrm flipH="1">
            <a:off x="5180607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>
            <a:endCxn id="327" idx="0"/>
          </p:cNvCxnSpPr>
          <p:nvPr/>
        </p:nvCxnSpPr>
        <p:spPr bwMode="auto">
          <a:xfrm>
            <a:off x="5274440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>
            <a:endCxn id="326" idx="0"/>
          </p:cNvCxnSpPr>
          <p:nvPr/>
        </p:nvCxnSpPr>
        <p:spPr bwMode="auto">
          <a:xfrm>
            <a:off x="5274440" y="3274808"/>
            <a:ext cx="301126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>
            <a:endCxn id="321" idx="0"/>
          </p:cNvCxnSpPr>
          <p:nvPr/>
        </p:nvCxnSpPr>
        <p:spPr bwMode="auto">
          <a:xfrm flipH="1">
            <a:off x="5758834" y="3274808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>
            <a:endCxn id="320" idx="0"/>
          </p:cNvCxnSpPr>
          <p:nvPr/>
        </p:nvCxnSpPr>
        <p:spPr bwMode="auto">
          <a:xfrm flipH="1">
            <a:off x="5962409" y="3274808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>
            <a:endCxn id="323" idx="0"/>
          </p:cNvCxnSpPr>
          <p:nvPr/>
        </p:nvCxnSpPr>
        <p:spPr bwMode="auto">
          <a:xfrm>
            <a:off x="6056242" y="3274808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>
            <a:endCxn id="322" idx="0"/>
          </p:cNvCxnSpPr>
          <p:nvPr/>
        </p:nvCxnSpPr>
        <p:spPr bwMode="auto">
          <a:xfrm>
            <a:off x="6054507" y="3274808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>
            <a:endCxn id="312" idx="0"/>
          </p:cNvCxnSpPr>
          <p:nvPr/>
        </p:nvCxnSpPr>
        <p:spPr bwMode="auto">
          <a:xfrm flipH="1">
            <a:off x="6554974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>
            <a:endCxn id="311" idx="0"/>
          </p:cNvCxnSpPr>
          <p:nvPr/>
        </p:nvCxnSpPr>
        <p:spPr bwMode="auto">
          <a:xfrm flipH="1">
            <a:off x="6758549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>
            <a:endCxn id="314" idx="0"/>
          </p:cNvCxnSpPr>
          <p:nvPr/>
        </p:nvCxnSpPr>
        <p:spPr bwMode="auto">
          <a:xfrm>
            <a:off x="6852382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>
            <a:endCxn id="313" idx="0"/>
          </p:cNvCxnSpPr>
          <p:nvPr/>
        </p:nvCxnSpPr>
        <p:spPr bwMode="auto">
          <a:xfrm>
            <a:off x="6850647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>
            <a:endCxn id="302" idx="0"/>
          </p:cNvCxnSpPr>
          <p:nvPr/>
        </p:nvCxnSpPr>
        <p:spPr bwMode="auto">
          <a:xfrm flipH="1">
            <a:off x="7349241" y="3279389"/>
            <a:ext cx="29740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>
            <a:endCxn id="301" idx="0"/>
          </p:cNvCxnSpPr>
          <p:nvPr/>
        </p:nvCxnSpPr>
        <p:spPr bwMode="auto">
          <a:xfrm flipH="1">
            <a:off x="7552816" y="3279389"/>
            <a:ext cx="93834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02090" y="3495384"/>
            <a:ext cx="6341228" cy="211938"/>
            <a:chOff x="1702090" y="3495384"/>
            <a:chExt cx="6341228" cy="211938"/>
          </a:xfrm>
        </p:grpSpPr>
        <p:sp>
          <p:nvSpPr>
            <p:cNvPr id="168" name="Rounded Rectangle 167"/>
            <p:cNvSpPr/>
            <p:nvPr/>
          </p:nvSpPr>
          <p:spPr bwMode="auto">
            <a:xfrm>
              <a:off x="1905666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Rounded Rectangle 187"/>
            <p:cNvSpPr/>
            <p:nvPr/>
          </p:nvSpPr>
          <p:spPr bwMode="auto">
            <a:xfrm>
              <a:off x="1702090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9" name="Rounded Rectangle 188"/>
            <p:cNvSpPr/>
            <p:nvPr/>
          </p:nvSpPr>
          <p:spPr bwMode="auto">
            <a:xfrm>
              <a:off x="2300625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 bwMode="auto">
            <a:xfrm>
              <a:off x="2102266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Rounded Rectangle 166"/>
            <p:cNvSpPr/>
            <p:nvPr/>
          </p:nvSpPr>
          <p:spPr bwMode="auto">
            <a:xfrm>
              <a:off x="2687468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 bwMode="auto">
            <a:xfrm>
              <a:off x="2483892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71" name="Rounded Rectangle 170"/>
            <p:cNvSpPr/>
            <p:nvPr/>
          </p:nvSpPr>
          <p:spPr bwMode="auto">
            <a:xfrm>
              <a:off x="3082427" y="3495384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7" name="Rounded Rectangle 236"/>
            <p:cNvSpPr/>
            <p:nvPr/>
          </p:nvSpPr>
          <p:spPr bwMode="auto">
            <a:xfrm>
              <a:off x="2884068" y="3495384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4" name="Rounded Rectangle 263"/>
            <p:cNvSpPr/>
            <p:nvPr/>
          </p:nvSpPr>
          <p:spPr bwMode="auto">
            <a:xfrm>
              <a:off x="3483608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10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5" name="Rounded Rectangle 264"/>
            <p:cNvSpPr/>
            <p:nvPr/>
          </p:nvSpPr>
          <p:spPr bwMode="auto">
            <a:xfrm>
              <a:off x="3280032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9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 bwMode="auto">
            <a:xfrm>
              <a:off x="3878567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 bwMode="auto">
            <a:xfrm>
              <a:off x="368020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8" name="Rounded Rectangle 277"/>
            <p:cNvSpPr/>
            <p:nvPr/>
          </p:nvSpPr>
          <p:spPr bwMode="auto">
            <a:xfrm>
              <a:off x="427787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281" name="Rounded Rectangle 280"/>
            <p:cNvSpPr/>
            <p:nvPr/>
          </p:nvSpPr>
          <p:spPr bwMode="auto">
            <a:xfrm>
              <a:off x="4074299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2" name="Rounded Rectangle 281"/>
            <p:cNvSpPr/>
            <p:nvPr/>
          </p:nvSpPr>
          <p:spPr bwMode="auto">
            <a:xfrm>
              <a:off x="467283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 bwMode="auto">
            <a:xfrm>
              <a:off x="4474475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15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4" name="Rounded Rectangle 323"/>
            <p:cNvSpPr/>
            <p:nvPr/>
          </p:nvSpPr>
          <p:spPr bwMode="auto">
            <a:xfrm>
              <a:off x="5085064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5" name="Rounded Rectangle 324"/>
            <p:cNvSpPr/>
            <p:nvPr/>
          </p:nvSpPr>
          <p:spPr bwMode="auto">
            <a:xfrm>
              <a:off x="4881488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17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6" name="Rounded Rectangle 325"/>
            <p:cNvSpPr/>
            <p:nvPr/>
          </p:nvSpPr>
          <p:spPr bwMode="auto">
            <a:xfrm>
              <a:off x="5480023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327" name="Rounded Rectangle 326"/>
            <p:cNvSpPr/>
            <p:nvPr/>
          </p:nvSpPr>
          <p:spPr bwMode="auto">
            <a:xfrm>
              <a:off x="5281664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19</a:t>
              </a:r>
            </a:p>
          </p:txBody>
        </p:sp>
        <p:sp>
          <p:nvSpPr>
            <p:cNvPr id="320" name="Rounded Rectangle 319"/>
            <p:cNvSpPr/>
            <p:nvPr/>
          </p:nvSpPr>
          <p:spPr bwMode="auto">
            <a:xfrm>
              <a:off x="5866866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1" name="Rounded Rectangle 320"/>
            <p:cNvSpPr/>
            <p:nvPr/>
          </p:nvSpPr>
          <p:spPr bwMode="auto">
            <a:xfrm>
              <a:off x="5663290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2" name="Rounded Rectangle 321"/>
            <p:cNvSpPr/>
            <p:nvPr/>
          </p:nvSpPr>
          <p:spPr bwMode="auto">
            <a:xfrm>
              <a:off x="6261825" y="3499965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24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23" name="Rounded Rectangle 322"/>
            <p:cNvSpPr/>
            <p:nvPr/>
          </p:nvSpPr>
          <p:spPr bwMode="auto">
            <a:xfrm>
              <a:off x="6063466" y="3499965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23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1" name="Rounded Rectangle 310"/>
            <p:cNvSpPr/>
            <p:nvPr/>
          </p:nvSpPr>
          <p:spPr bwMode="auto">
            <a:xfrm>
              <a:off x="6663006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26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2" name="Rounded Rectangle 311"/>
            <p:cNvSpPr/>
            <p:nvPr/>
          </p:nvSpPr>
          <p:spPr bwMode="auto">
            <a:xfrm>
              <a:off x="6459430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25</a:t>
              </a:r>
            </a:p>
          </p:txBody>
        </p:sp>
        <p:sp>
          <p:nvSpPr>
            <p:cNvPr id="313" name="Rounded Rectangle 312"/>
            <p:cNvSpPr/>
            <p:nvPr/>
          </p:nvSpPr>
          <p:spPr bwMode="auto">
            <a:xfrm>
              <a:off x="7057965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28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4" name="Rounded Rectangle 313"/>
            <p:cNvSpPr/>
            <p:nvPr/>
          </p:nvSpPr>
          <p:spPr bwMode="auto">
            <a:xfrm>
              <a:off x="6859606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27</a:t>
              </a:r>
            </a:p>
          </p:txBody>
        </p:sp>
        <p:sp>
          <p:nvSpPr>
            <p:cNvPr id="301" name="Rounded Rectangle 300"/>
            <p:cNvSpPr/>
            <p:nvPr/>
          </p:nvSpPr>
          <p:spPr bwMode="auto">
            <a:xfrm>
              <a:off x="7457273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302" name="Rounded Rectangle 301"/>
            <p:cNvSpPr/>
            <p:nvPr/>
          </p:nvSpPr>
          <p:spPr bwMode="auto">
            <a:xfrm>
              <a:off x="7253697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29</a:t>
              </a:r>
            </a:p>
          </p:txBody>
        </p:sp>
        <p:sp>
          <p:nvSpPr>
            <p:cNvPr id="303" name="Rounded Rectangle 302"/>
            <p:cNvSpPr/>
            <p:nvPr/>
          </p:nvSpPr>
          <p:spPr bwMode="auto">
            <a:xfrm>
              <a:off x="7852232" y="3504546"/>
              <a:ext cx="191086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32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04" name="Rounded Rectangle 303"/>
            <p:cNvSpPr/>
            <p:nvPr/>
          </p:nvSpPr>
          <p:spPr bwMode="auto">
            <a:xfrm>
              <a:off x="7653873" y="3504546"/>
              <a:ext cx="191087" cy="202776"/>
            </a:xfrm>
            <a:prstGeom prst="roundRect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chemeClr val="tx1"/>
                  </a:solidFill>
                  <a:latin typeface="Arial" charset="0"/>
                  <a:cs typeface="Arial" charset="0"/>
                </a:rPr>
                <a:t>31</a:t>
              </a: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98" name="Straight Connector 297"/>
          <p:cNvCxnSpPr>
            <a:endCxn id="304" idx="0"/>
          </p:cNvCxnSpPr>
          <p:nvPr/>
        </p:nvCxnSpPr>
        <p:spPr bwMode="auto">
          <a:xfrm>
            <a:off x="7646649" y="3279389"/>
            <a:ext cx="102768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>
            <a:endCxn id="303" idx="0"/>
          </p:cNvCxnSpPr>
          <p:nvPr/>
        </p:nvCxnSpPr>
        <p:spPr bwMode="auto">
          <a:xfrm>
            <a:off x="7644914" y="3279389"/>
            <a:ext cx="302861" cy="2251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" name="Rounded Rectangle 327"/>
          <p:cNvSpPr/>
          <p:nvPr/>
        </p:nvSpPr>
        <p:spPr bwMode="auto">
          <a:xfrm>
            <a:off x="3280032" y="3745981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330" name="Rounded Rectangle 329"/>
          <p:cNvSpPr/>
          <p:nvPr/>
        </p:nvSpPr>
        <p:spPr bwMode="auto">
          <a:xfrm>
            <a:off x="2496054" y="38879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2" name="Rounded Rectangle 331"/>
          <p:cNvSpPr/>
          <p:nvPr/>
        </p:nvSpPr>
        <p:spPr bwMode="auto">
          <a:xfrm>
            <a:off x="4067287" y="38879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3" name="Rounded Rectangle 332"/>
          <p:cNvSpPr/>
          <p:nvPr/>
        </p:nvSpPr>
        <p:spPr bwMode="auto">
          <a:xfrm>
            <a:off x="1905667" y="40407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4" name="Rounded Rectangle 333"/>
          <p:cNvSpPr/>
          <p:nvPr/>
        </p:nvSpPr>
        <p:spPr bwMode="auto">
          <a:xfrm>
            <a:off x="2496054" y="4040782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5" name="Rounded Rectangle 334"/>
          <p:cNvSpPr/>
          <p:nvPr/>
        </p:nvSpPr>
        <p:spPr bwMode="auto">
          <a:xfrm>
            <a:off x="3471119" y="40407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6" name="Rounded Rectangle 335"/>
          <p:cNvSpPr/>
          <p:nvPr/>
        </p:nvSpPr>
        <p:spPr bwMode="auto">
          <a:xfrm>
            <a:off x="4881488" y="40407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7" name="Rounded Rectangle 336"/>
          <p:cNvSpPr/>
          <p:nvPr/>
        </p:nvSpPr>
        <p:spPr bwMode="auto">
          <a:xfrm>
            <a:off x="5671109" y="4040781"/>
            <a:ext cx="183268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8" name="Rounded Rectangle 337"/>
          <p:cNvSpPr/>
          <p:nvPr/>
        </p:nvSpPr>
        <p:spPr bwMode="auto">
          <a:xfrm>
            <a:off x="6480142" y="40407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9" name="Rounded Rectangle 338"/>
          <p:cNvSpPr/>
          <p:nvPr/>
        </p:nvSpPr>
        <p:spPr bwMode="auto">
          <a:xfrm>
            <a:off x="7258451" y="40407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0" name="Rounded Rectangle 339"/>
          <p:cNvSpPr/>
          <p:nvPr/>
        </p:nvSpPr>
        <p:spPr bwMode="auto">
          <a:xfrm>
            <a:off x="4067287" y="40407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1" name="Rounded Rectangle 340"/>
          <p:cNvSpPr/>
          <p:nvPr/>
        </p:nvSpPr>
        <p:spPr bwMode="auto">
          <a:xfrm>
            <a:off x="1905666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2" name="Rounded Rectangle 341"/>
          <p:cNvSpPr/>
          <p:nvPr/>
        </p:nvSpPr>
        <p:spPr bwMode="auto">
          <a:xfrm>
            <a:off x="1702090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3" name="Rounded Rectangle 342"/>
          <p:cNvSpPr/>
          <p:nvPr/>
        </p:nvSpPr>
        <p:spPr bwMode="auto">
          <a:xfrm>
            <a:off x="2300625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4" name="Rounded Rectangle 343"/>
          <p:cNvSpPr/>
          <p:nvPr/>
        </p:nvSpPr>
        <p:spPr bwMode="auto">
          <a:xfrm>
            <a:off x="2102266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5" name="Rounded Rectangle 344"/>
          <p:cNvSpPr/>
          <p:nvPr/>
        </p:nvSpPr>
        <p:spPr bwMode="auto">
          <a:xfrm>
            <a:off x="2687468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6" name="Rounded Rectangle 345"/>
          <p:cNvSpPr/>
          <p:nvPr/>
        </p:nvSpPr>
        <p:spPr bwMode="auto">
          <a:xfrm>
            <a:off x="2483892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47" name="Rounded Rectangle 346"/>
          <p:cNvSpPr/>
          <p:nvPr/>
        </p:nvSpPr>
        <p:spPr bwMode="auto">
          <a:xfrm>
            <a:off x="3082427" y="41790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8" name="Rounded Rectangle 347"/>
          <p:cNvSpPr/>
          <p:nvPr/>
        </p:nvSpPr>
        <p:spPr bwMode="auto">
          <a:xfrm>
            <a:off x="2884068" y="41790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9" name="Rounded Rectangle 348"/>
          <p:cNvSpPr/>
          <p:nvPr/>
        </p:nvSpPr>
        <p:spPr bwMode="auto">
          <a:xfrm>
            <a:off x="3483608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0" name="Rounded Rectangle 349"/>
          <p:cNvSpPr/>
          <p:nvPr/>
        </p:nvSpPr>
        <p:spPr bwMode="auto">
          <a:xfrm>
            <a:off x="3280032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1" name="Rounded Rectangle 350"/>
          <p:cNvSpPr/>
          <p:nvPr/>
        </p:nvSpPr>
        <p:spPr bwMode="auto">
          <a:xfrm>
            <a:off x="3878567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2" name="Rounded Rectangle 351"/>
          <p:cNvSpPr/>
          <p:nvPr/>
        </p:nvSpPr>
        <p:spPr bwMode="auto">
          <a:xfrm>
            <a:off x="368020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3" name="Rounded Rectangle 352"/>
          <p:cNvSpPr/>
          <p:nvPr/>
        </p:nvSpPr>
        <p:spPr bwMode="auto">
          <a:xfrm>
            <a:off x="427787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54" name="Rounded Rectangle 353"/>
          <p:cNvSpPr/>
          <p:nvPr/>
        </p:nvSpPr>
        <p:spPr bwMode="auto">
          <a:xfrm>
            <a:off x="4074299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5" name="Rounded Rectangle 354"/>
          <p:cNvSpPr/>
          <p:nvPr/>
        </p:nvSpPr>
        <p:spPr bwMode="auto">
          <a:xfrm>
            <a:off x="467283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6" name="Rounded Rectangle 355"/>
          <p:cNvSpPr/>
          <p:nvPr/>
        </p:nvSpPr>
        <p:spPr bwMode="auto">
          <a:xfrm>
            <a:off x="4474475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5085064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8" name="Rounded Rectangle 357"/>
          <p:cNvSpPr/>
          <p:nvPr/>
        </p:nvSpPr>
        <p:spPr bwMode="auto">
          <a:xfrm>
            <a:off x="4881488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9" name="Rounded Rectangle 358"/>
          <p:cNvSpPr/>
          <p:nvPr/>
        </p:nvSpPr>
        <p:spPr bwMode="auto">
          <a:xfrm>
            <a:off x="5480023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0" name="Rounded Rectangle 359"/>
          <p:cNvSpPr/>
          <p:nvPr/>
        </p:nvSpPr>
        <p:spPr bwMode="auto">
          <a:xfrm>
            <a:off x="5281664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1" name="Rounded Rectangle 360"/>
          <p:cNvSpPr/>
          <p:nvPr/>
        </p:nvSpPr>
        <p:spPr bwMode="auto">
          <a:xfrm>
            <a:off x="5866866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2" name="Rounded Rectangle 361"/>
          <p:cNvSpPr/>
          <p:nvPr/>
        </p:nvSpPr>
        <p:spPr bwMode="auto">
          <a:xfrm>
            <a:off x="5663290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3" name="Rounded Rectangle 362"/>
          <p:cNvSpPr/>
          <p:nvPr/>
        </p:nvSpPr>
        <p:spPr bwMode="auto">
          <a:xfrm>
            <a:off x="6261825" y="41836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4" name="Rounded Rectangle 363"/>
          <p:cNvSpPr/>
          <p:nvPr/>
        </p:nvSpPr>
        <p:spPr bwMode="auto">
          <a:xfrm>
            <a:off x="6063466" y="41836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5" name="Rounded Rectangle 364"/>
          <p:cNvSpPr/>
          <p:nvPr/>
        </p:nvSpPr>
        <p:spPr bwMode="auto">
          <a:xfrm>
            <a:off x="6663006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6" name="Rounded Rectangle 365"/>
          <p:cNvSpPr/>
          <p:nvPr/>
        </p:nvSpPr>
        <p:spPr bwMode="auto">
          <a:xfrm>
            <a:off x="6459430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7" name="Rounded Rectangle 366"/>
          <p:cNvSpPr/>
          <p:nvPr/>
        </p:nvSpPr>
        <p:spPr bwMode="auto">
          <a:xfrm>
            <a:off x="7057965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8" name="Rounded Rectangle 367"/>
          <p:cNvSpPr/>
          <p:nvPr/>
        </p:nvSpPr>
        <p:spPr bwMode="auto">
          <a:xfrm>
            <a:off x="6859606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69" name="Rounded Rectangle 368"/>
          <p:cNvSpPr/>
          <p:nvPr/>
        </p:nvSpPr>
        <p:spPr bwMode="auto">
          <a:xfrm>
            <a:off x="7457273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0" name="Rounded Rectangle 369"/>
          <p:cNvSpPr/>
          <p:nvPr/>
        </p:nvSpPr>
        <p:spPr bwMode="auto">
          <a:xfrm>
            <a:off x="7253697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71" name="Rounded Rectangle 370"/>
          <p:cNvSpPr/>
          <p:nvPr/>
        </p:nvSpPr>
        <p:spPr bwMode="auto">
          <a:xfrm>
            <a:off x="7852232" y="41882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2" name="Rounded Rectangle 371"/>
          <p:cNvSpPr/>
          <p:nvPr/>
        </p:nvSpPr>
        <p:spPr bwMode="auto">
          <a:xfrm>
            <a:off x="7653873" y="41882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Line Callout 1 (Border and Accent Bar) 69"/>
          <p:cNvSpPr/>
          <p:nvPr/>
        </p:nvSpPr>
        <p:spPr bwMode="auto">
          <a:xfrm flipH="1">
            <a:off x="666750" y="3877418"/>
            <a:ext cx="609600" cy="295483"/>
          </a:xfrm>
          <a:prstGeom prst="accentBorderCallout1">
            <a:avLst>
              <a:gd name="adj1" fmla="val 18750"/>
              <a:gd name="adj2" fmla="val -8333"/>
              <a:gd name="adj3" fmla="val 75247"/>
              <a:gd name="adj4" fmla="val -37292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Service Processes</a:t>
            </a:r>
            <a:endParaRPr kumimoji="0" lang="en-US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8" name="Rounded Rectangle 377"/>
          <p:cNvSpPr/>
          <p:nvPr/>
        </p:nvSpPr>
        <p:spPr bwMode="auto">
          <a:xfrm>
            <a:off x="4058503" y="5749038"/>
            <a:ext cx="196174" cy="14551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 bwMode="auto">
          <a:xfrm>
            <a:off x="2487270" y="5180575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8" name="Rounded Rectangle 387"/>
          <p:cNvSpPr/>
          <p:nvPr/>
        </p:nvSpPr>
        <p:spPr bwMode="auto">
          <a:xfrm>
            <a:off x="1693306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394" name="Rounded Rectangle 393"/>
          <p:cNvSpPr/>
          <p:nvPr/>
        </p:nvSpPr>
        <p:spPr bwMode="auto">
          <a:xfrm>
            <a:off x="2875284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1" name="Rounded Rectangle 400"/>
          <p:cNvSpPr/>
          <p:nvPr/>
        </p:nvSpPr>
        <p:spPr bwMode="auto">
          <a:xfrm>
            <a:off x="466405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8" name="Rounded Rectangle 407"/>
          <p:cNvSpPr/>
          <p:nvPr/>
        </p:nvSpPr>
        <p:spPr bwMode="auto">
          <a:xfrm>
            <a:off x="5654506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9" name="Rounded Rectangle 408"/>
          <p:cNvSpPr/>
          <p:nvPr/>
        </p:nvSpPr>
        <p:spPr bwMode="auto">
          <a:xfrm>
            <a:off x="625304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9" name="Rounded Rectangle 418"/>
          <p:cNvSpPr/>
          <p:nvPr/>
        </p:nvSpPr>
        <p:spPr bwMode="auto">
          <a:xfrm>
            <a:off x="1694055" y="3755819"/>
            <a:ext cx="191087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cxnSp>
        <p:nvCxnSpPr>
          <p:cNvPr id="92" name="Straight Connector 91"/>
          <p:cNvCxnSpPr/>
          <p:nvPr/>
        </p:nvCxnSpPr>
        <p:spPr bwMode="auto">
          <a:xfrm flipH="1">
            <a:off x="2475108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4" name="Straight Connector 423"/>
          <p:cNvCxnSpPr/>
          <p:nvPr/>
        </p:nvCxnSpPr>
        <p:spPr bwMode="auto">
          <a:xfrm flipH="1">
            <a:off x="3261370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5" name="Straight Connector 424"/>
          <p:cNvCxnSpPr/>
          <p:nvPr/>
        </p:nvCxnSpPr>
        <p:spPr bwMode="auto">
          <a:xfrm flipH="1">
            <a:off x="4054636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6" name="Straight Connector 425"/>
          <p:cNvCxnSpPr/>
          <p:nvPr/>
        </p:nvCxnSpPr>
        <p:spPr bwMode="auto">
          <a:xfrm flipH="1">
            <a:off x="4858234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7" name="Straight Connector 426"/>
          <p:cNvCxnSpPr/>
          <p:nvPr/>
        </p:nvCxnSpPr>
        <p:spPr bwMode="auto">
          <a:xfrm flipH="1">
            <a:off x="5650781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8" name="Straight Connector 427"/>
          <p:cNvCxnSpPr/>
          <p:nvPr/>
        </p:nvCxnSpPr>
        <p:spPr bwMode="auto">
          <a:xfrm flipH="1">
            <a:off x="6443365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Straight Connector 428"/>
          <p:cNvCxnSpPr/>
          <p:nvPr/>
        </p:nvCxnSpPr>
        <p:spPr bwMode="auto">
          <a:xfrm flipH="1">
            <a:off x="7227212" y="2013158"/>
            <a:ext cx="16603" cy="4598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0" name="Straight Connector 429"/>
          <p:cNvCxnSpPr>
            <a:stCxn id="380" idx="0"/>
            <a:endCxn id="219" idx="2"/>
          </p:cNvCxnSpPr>
          <p:nvPr/>
        </p:nvCxnSpPr>
        <p:spPr bwMode="auto">
          <a:xfrm flipH="1" flipV="1">
            <a:off x="2570652" y="4746820"/>
            <a:ext cx="4418" cy="433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79" idx="0"/>
            <a:endCxn id="378" idx="2"/>
          </p:cNvCxnSpPr>
          <p:nvPr/>
        </p:nvCxnSpPr>
        <p:spPr bwMode="auto">
          <a:xfrm flipV="1">
            <a:off x="1810124" y="5894557"/>
            <a:ext cx="2346466" cy="534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1" name="Straight Connector 420"/>
          <p:cNvCxnSpPr>
            <a:stCxn id="380" idx="0"/>
            <a:endCxn id="394" idx="2"/>
          </p:cNvCxnSpPr>
          <p:nvPr/>
        </p:nvCxnSpPr>
        <p:spPr bwMode="auto">
          <a:xfrm flipV="1">
            <a:off x="2575070" y="4746820"/>
            <a:ext cx="395758" cy="433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2" name="Straight Connector 421"/>
          <p:cNvCxnSpPr>
            <a:stCxn id="242" idx="0"/>
            <a:endCxn id="401" idx="2"/>
          </p:cNvCxnSpPr>
          <p:nvPr/>
        </p:nvCxnSpPr>
        <p:spPr bwMode="auto">
          <a:xfrm flipV="1">
            <a:off x="4157553" y="4751401"/>
            <a:ext cx="602040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3" name="Straight Connector 422"/>
          <p:cNvCxnSpPr>
            <a:stCxn id="380" idx="0"/>
            <a:endCxn id="409" idx="2"/>
          </p:cNvCxnSpPr>
          <p:nvPr/>
        </p:nvCxnSpPr>
        <p:spPr bwMode="auto">
          <a:xfrm flipV="1">
            <a:off x="2575070" y="4751401"/>
            <a:ext cx="3773514" cy="4291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6" name="Straight Connector 435"/>
          <p:cNvCxnSpPr>
            <a:stCxn id="380" idx="0"/>
            <a:endCxn id="408" idx="2"/>
          </p:cNvCxnSpPr>
          <p:nvPr/>
        </p:nvCxnSpPr>
        <p:spPr bwMode="auto">
          <a:xfrm flipV="1">
            <a:off x="2575070" y="4751401"/>
            <a:ext cx="3174980" cy="4291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/>
          <p:cNvSpPr/>
          <p:nvPr/>
        </p:nvSpPr>
        <p:spPr bwMode="auto">
          <a:xfrm>
            <a:off x="2487270" y="5749039"/>
            <a:ext cx="1755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5" name="Straight Connector 194"/>
          <p:cNvCxnSpPr>
            <a:endCxn id="191" idx="2"/>
          </p:cNvCxnSpPr>
          <p:nvPr/>
        </p:nvCxnSpPr>
        <p:spPr bwMode="auto">
          <a:xfrm flipV="1">
            <a:off x="1825428" y="5881159"/>
            <a:ext cx="749642" cy="5480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>
            <a:stCxn id="191" idx="0"/>
            <a:endCxn id="380" idx="2"/>
          </p:cNvCxnSpPr>
          <p:nvPr/>
        </p:nvCxnSpPr>
        <p:spPr bwMode="auto">
          <a:xfrm flipV="1">
            <a:off x="2575070" y="5312695"/>
            <a:ext cx="0" cy="4363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" name="Rounded Rectangle 193"/>
          <p:cNvSpPr/>
          <p:nvPr/>
        </p:nvSpPr>
        <p:spPr bwMode="auto">
          <a:xfrm>
            <a:off x="6471358" y="5152581"/>
            <a:ext cx="18286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7249667" y="5152581"/>
            <a:ext cx="186333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8" name="Rounded Rectangle 197"/>
          <p:cNvSpPr/>
          <p:nvPr/>
        </p:nvSpPr>
        <p:spPr bwMode="auto">
          <a:xfrm>
            <a:off x="2093482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3869783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0" name="Rounded Rectangle 199"/>
          <p:cNvSpPr/>
          <p:nvPr/>
        </p:nvSpPr>
        <p:spPr bwMode="auto">
          <a:xfrm>
            <a:off x="6850822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7448489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7244913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07" name="Rounded Rectangle 206"/>
          <p:cNvSpPr/>
          <p:nvPr/>
        </p:nvSpPr>
        <p:spPr bwMode="auto">
          <a:xfrm>
            <a:off x="7843448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>
            <a:off x="7645089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9" name="Straight Connector 208"/>
          <p:cNvCxnSpPr/>
          <p:nvPr/>
        </p:nvCxnSpPr>
        <p:spPr bwMode="auto">
          <a:xfrm flipH="1" flipV="1">
            <a:off x="7321523" y="4755982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>
            <a:stCxn id="196" idx="0"/>
          </p:cNvCxnSpPr>
          <p:nvPr/>
        </p:nvCxnSpPr>
        <p:spPr bwMode="auto">
          <a:xfrm flipV="1">
            <a:off x="7342834" y="4766567"/>
            <a:ext cx="209983" cy="3860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>
            <a:stCxn id="196" idx="0"/>
          </p:cNvCxnSpPr>
          <p:nvPr/>
        </p:nvCxnSpPr>
        <p:spPr bwMode="auto">
          <a:xfrm flipV="1">
            <a:off x="7342834" y="4771148"/>
            <a:ext cx="397798" cy="381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>
            <a:stCxn id="196" idx="0"/>
            <a:endCxn id="207" idx="2"/>
          </p:cNvCxnSpPr>
          <p:nvPr/>
        </p:nvCxnSpPr>
        <p:spPr bwMode="auto">
          <a:xfrm flipV="1">
            <a:off x="7342834" y="4755982"/>
            <a:ext cx="596157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>
            <a:stCxn id="378" idx="0"/>
            <a:endCxn id="196" idx="2"/>
          </p:cNvCxnSpPr>
          <p:nvPr/>
        </p:nvCxnSpPr>
        <p:spPr bwMode="auto">
          <a:xfrm flipV="1">
            <a:off x="4156590" y="5290848"/>
            <a:ext cx="3186244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>
            <a:stCxn id="194" idx="0"/>
            <a:endCxn id="235" idx="2"/>
          </p:cNvCxnSpPr>
          <p:nvPr/>
        </p:nvCxnSpPr>
        <p:spPr bwMode="auto">
          <a:xfrm flipV="1">
            <a:off x="6562790" y="4755982"/>
            <a:ext cx="186975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>
            <a:stCxn id="194" idx="2"/>
            <a:endCxn id="378" idx="0"/>
          </p:cNvCxnSpPr>
          <p:nvPr/>
        </p:nvCxnSpPr>
        <p:spPr bwMode="auto">
          <a:xfrm flipH="1">
            <a:off x="4156590" y="5290848"/>
            <a:ext cx="2406200" cy="4581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>
            <a:stCxn id="194" idx="0"/>
            <a:endCxn id="200" idx="2"/>
          </p:cNvCxnSpPr>
          <p:nvPr/>
        </p:nvCxnSpPr>
        <p:spPr bwMode="auto">
          <a:xfrm flipV="1">
            <a:off x="6562790" y="4755982"/>
            <a:ext cx="383576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>
            <a:stCxn id="380" idx="0"/>
            <a:endCxn id="218" idx="2"/>
          </p:cNvCxnSpPr>
          <p:nvPr/>
        </p:nvCxnSpPr>
        <p:spPr bwMode="auto">
          <a:xfrm flipV="1">
            <a:off x="2575070" y="4746820"/>
            <a:ext cx="199157" cy="433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Rounded Rectangle 214"/>
          <p:cNvSpPr/>
          <p:nvPr/>
        </p:nvSpPr>
        <p:spPr bwMode="auto">
          <a:xfrm>
            <a:off x="1896882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6" name="Rounded Rectangle 215"/>
          <p:cNvSpPr/>
          <p:nvPr/>
        </p:nvSpPr>
        <p:spPr bwMode="auto">
          <a:xfrm>
            <a:off x="2291841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8" name="Rounded Rectangle 217"/>
          <p:cNvSpPr/>
          <p:nvPr/>
        </p:nvSpPr>
        <p:spPr bwMode="auto">
          <a:xfrm>
            <a:off x="2678684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9" name="Rounded Rectangle 218"/>
          <p:cNvSpPr/>
          <p:nvPr/>
        </p:nvSpPr>
        <p:spPr bwMode="auto">
          <a:xfrm>
            <a:off x="2475108" y="4566949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3073643" y="4566949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2" name="Rounded Rectangle 221"/>
          <p:cNvSpPr/>
          <p:nvPr/>
        </p:nvSpPr>
        <p:spPr bwMode="auto">
          <a:xfrm>
            <a:off x="3474824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4" name="Rounded Rectangle 223"/>
          <p:cNvSpPr/>
          <p:nvPr/>
        </p:nvSpPr>
        <p:spPr bwMode="auto">
          <a:xfrm>
            <a:off x="3271248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5" name="Rounded Rectangle 224"/>
          <p:cNvSpPr/>
          <p:nvPr/>
        </p:nvSpPr>
        <p:spPr bwMode="auto">
          <a:xfrm>
            <a:off x="3671424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6" name="Rounded Rectangle 225"/>
          <p:cNvSpPr/>
          <p:nvPr/>
        </p:nvSpPr>
        <p:spPr bwMode="auto">
          <a:xfrm>
            <a:off x="4269091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27" name="Rounded Rectangle 226"/>
          <p:cNvSpPr/>
          <p:nvPr/>
        </p:nvSpPr>
        <p:spPr bwMode="auto">
          <a:xfrm>
            <a:off x="4065515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8" name="Rounded Rectangle 227"/>
          <p:cNvSpPr/>
          <p:nvPr/>
        </p:nvSpPr>
        <p:spPr bwMode="auto">
          <a:xfrm>
            <a:off x="4465691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9" name="Rounded Rectangle 228"/>
          <p:cNvSpPr/>
          <p:nvPr/>
        </p:nvSpPr>
        <p:spPr bwMode="auto">
          <a:xfrm>
            <a:off x="5076280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0" name="Rounded Rectangle 229"/>
          <p:cNvSpPr/>
          <p:nvPr/>
        </p:nvSpPr>
        <p:spPr bwMode="auto">
          <a:xfrm>
            <a:off x="4872704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1" name="Rounded Rectangle 230"/>
          <p:cNvSpPr/>
          <p:nvPr/>
        </p:nvSpPr>
        <p:spPr bwMode="auto">
          <a:xfrm>
            <a:off x="5471239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2" name="Rounded Rectangle 231"/>
          <p:cNvSpPr/>
          <p:nvPr/>
        </p:nvSpPr>
        <p:spPr bwMode="auto">
          <a:xfrm>
            <a:off x="5272880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3" name="Rounded Rectangle 232"/>
          <p:cNvSpPr/>
          <p:nvPr/>
        </p:nvSpPr>
        <p:spPr bwMode="auto">
          <a:xfrm>
            <a:off x="5858082" y="4571530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4" name="Rounded Rectangle 233"/>
          <p:cNvSpPr/>
          <p:nvPr/>
        </p:nvSpPr>
        <p:spPr bwMode="auto">
          <a:xfrm>
            <a:off x="6054682" y="4571530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5" name="Rounded Rectangle 234"/>
          <p:cNvSpPr/>
          <p:nvPr/>
        </p:nvSpPr>
        <p:spPr bwMode="auto">
          <a:xfrm>
            <a:off x="6654222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6" name="Rounded Rectangle 235"/>
          <p:cNvSpPr/>
          <p:nvPr/>
        </p:nvSpPr>
        <p:spPr bwMode="auto">
          <a:xfrm>
            <a:off x="6450646" y="4576111"/>
            <a:ext cx="191087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8" name="Rounded Rectangle 237"/>
          <p:cNvSpPr/>
          <p:nvPr/>
        </p:nvSpPr>
        <p:spPr bwMode="auto">
          <a:xfrm>
            <a:off x="7049181" y="4576111"/>
            <a:ext cx="191086" cy="1798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9" name="Rounded Rectangle 238"/>
          <p:cNvSpPr/>
          <p:nvPr/>
        </p:nvSpPr>
        <p:spPr bwMode="auto">
          <a:xfrm>
            <a:off x="1896883" y="5152581"/>
            <a:ext cx="174914" cy="1321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0" name="Rounded Rectangle 239"/>
          <p:cNvSpPr/>
          <p:nvPr/>
        </p:nvSpPr>
        <p:spPr bwMode="auto">
          <a:xfrm>
            <a:off x="3462335" y="5152582"/>
            <a:ext cx="203575" cy="1428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1" name="Rounded Rectangle 240"/>
          <p:cNvSpPr/>
          <p:nvPr/>
        </p:nvSpPr>
        <p:spPr bwMode="auto">
          <a:xfrm>
            <a:off x="4872704" y="5152581"/>
            <a:ext cx="191087" cy="1382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2" name="Rounded Rectangle 241"/>
          <p:cNvSpPr/>
          <p:nvPr/>
        </p:nvSpPr>
        <p:spPr bwMode="auto">
          <a:xfrm>
            <a:off x="4058503" y="5152582"/>
            <a:ext cx="198099" cy="1321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3" name="Straight Connector 242"/>
          <p:cNvCxnSpPr>
            <a:stCxn id="194" idx="0"/>
            <a:endCxn id="238" idx="2"/>
          </p:cNvCxnSpPr>
          <p:nvPr/>
        </p:nvCxnSpPr>
        <p:spPr bwMode="auto">
          <a:xfrm flipV="1">
            <a:off x="6562790" y="4755982"/>
            <a:ext cx="581934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>
            <a:stCxn id="194" idx="0"/>
            <a:endCxn id="236" idx="2"/>
          </p:cNvCxnSpPr>
          <p:nvPr/>
        </p:nvCxnSpPr>
        <p:spPr bwMode="auto">
          <a:xfrm flipH="1" flipV="1">
            <a:off x="6546190" y="4755982"/>
            <a:ext cx="16600" cy="39659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>
            <a:stCxn id="380" idx="0"/>
            <a:endCxn id="234" idx="2"/>
          </p:cNvCxnSpPr>
          <p:nvPr/>
        </p:nvCxnSpPr>
        <p:spPr bwMode="auto">
          <a:xfrm flipV="1">
            <a:off x="2575070" y="4751401"/>
            <a:ext cx="3575156" cy="4291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>
            <a:stCxn id="380" idx="0"/>
            <a:endCxn id="233" idx="2"/>
          </p:cNvCxnSpPr>
          <p:nvPr/>
        </p:nvCxnSpPr>
        <p:spPr bwMode="auto">
          <a:xfrm flipV="1">
            <a:off x="2575070" y="4751401"/>
            <a:ext cx="3378555" cy="4291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Straight Connector 247"/>
          <p:cNvCxnSpPr/>
          <p:nvPr/>
        </p:nvCxnSpPr>
        <p:spPr bwMode="auto">
          <a:xfrm flipV="1">
            <a:off x="4964657" y="4746820"/>
            <a:ext cx="594625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/>
          <p:cNvCxnSpPr/>
          <p:nvPr/>
        </p:nvCxnSpPr>
        <p:spPr bwMode="auto">
          <a:xfrm flipH="1" flipV="1">
            <a:off x="4960748" y="4746820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 flipV="1">
            <a:off x="4964657" y="4746820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 flipV="1">
            <a:off x="4964657" y="4746820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>
            <a:endCxn id="224" idx="2"/>
          </p:cNvCxnSpPr>
          <p:nvPr/>
        </p:nvCxnSpPr>
        <p:spPr bwMode="auto">
          <a:xfrm flipH="1" flipV="1">
            <a:off x="3366792" y="4751401"/>
            <a:ext cx="192941" cy="393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 bwMode="auto">
          <a:xfrm flipH="1" flipV="1">
            <a:off x="3555824" y="4744153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 flipV="1">
            <a:off x="3559733" y="4744153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 flipV="1">
            <a:off x="3559733" y="4744153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 flipH="1" flipV="1">
            <a:off x="1800183" y="4751401"/>
            <a:ext cx="192941" cy="3939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H="1" flipV="1">
            <a:off x="1989215" y="4744153"/>
            <a:ext cx="3909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 flipV="1">
            <a:off x="1993124" y="4744153"/>
            <a:ext cx="396267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Straight Connector 270"/>
          <p:cNvCxnSpPr/>
          <p:nvPr/>
        </p:nvCxnSpPr>
        <p:spPr bwMode="auto">
          <a:xfrm flipV="1">
            <a:off x="1993124" y="4744153"/>
            <a:ext cx="199666" cy="401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Connector 271"/>
          <p:cNvCxnSpPr>
            <a:stCxn id="380" idx="0"/>
            <a:endCxn id="221" idx="2"/>
          </p:cNvCxnSpPr>
          <p:nvPr/>
        </p:nvCxnSpPr>
        <p:spPr bwMode="auto">
          <a:xfrm flipV="1">
            <a:off x="2575070" y="4746820"/>
            <a:ext cx="594116" cy="4337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Connector 272"/>
          <p:cNvCxnSpPr>
            <a:stCxn id="191" idx="0"/>
            <a:endCxn id="239" idx="2"/>
          </p:cNvCxnSpPr>
          <p:nvPr/>
        </p:nvCxnSpPr>
        <p:spPr bwMode="auto">
          <a:xfrm flipH="1" flipV="1">
            <a:off x="1984340" y="5284702"/>
            <a:ext cx="590730" cy="4643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>
            <a:stCxn id="191" idx="0"/>
            <a:endCxn id="241" idx="2"/>
          </p:cNvCxnSpPr>
          <p:nvPr/>
        </p:nvCxnSpPr>
        <p:spPr bwMode="auto">
          <a:xfrm flipV="1">
            <a:off x="2575070" y="5290848"/>
            <a:ext cx="2393178" cy="4581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5" name="Straight Connector 274"/>
          <p:cNvCxnSpPr>
            <a:stCxn id="378" idx="0"/>
            <a:endCxn id="240" idx="2"/>
          </p:cNvCxnSpPr>
          <p:nvPr/>
        </p:nvCxnSpPr>
        <p:spPr bwMode="auto">
          <a:xfrm flipH="1" flipV="1">
            <a:off x="3564123" y="5295430"/>
            <a:ext cx="592467" cy="4536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0" name="Straight Connector 279"/>
          <p:cNvCxnSpPr>
            <a:stCxn id="378" idx="0"/>
            <a:endCxn id="242" idx="2"/>
          </p:cNvCxnSpPr>
          <p:nvPr/>
        </p:nvCxnSpPr>
        <p:spPr bwMode="auto">
          <a:xfrm flipV="1">
            <a:off x="4156590" y="5284702"/>
            <a:ext cx="963" cy="4643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4" name="Straight Connector 283"/>
          <p:cNvCxnSpPr>
            <a:stCxn id="242" idx="0"/>
            <a:endCxn id="228" idx="2"/>
          </p:cNvCxnSpPr>
          <p:nvPr/>
        </p:nvCxnSpPr>
        <p:spPr bwMode="auto">
          <a:xfrm flipV="1">
            <a:off x="4157553" y="4751401"/>
            <a:ext cx="403682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5" name="Straight Connector 284"/>
          <p:cNvCxnSpPr>
            <a:stCxn id="242" idx="0"/>
            <a:endCxn id="226" idx="2"/>
          </p:cNvCxnSpPr>
          <p:nvPr/>
        </p:nvCxnSpPr>
        <p:spPr bwMode="auto">
          <a:xfrm flipV="1">
            <a:off x="4157553" y="4751401"/>
            <a:ext cx="207081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8" name="Straight Connector 287"/>
          <p:cNvCxnSpPr>
            <a:stCxn id="242" idx="0"/>
            <a:endCxn id="227" idx="2"/>
          </p:cNvCxnSpPr>
          <p:nvPr/>
        </p:nvCxnSpPr>
        <p:spPr bwMode="auto">
          <a:xfrm flipV="1">
            <a:off x="4157553" y="4751401"/>
            <a:ext cx="3506" cy="401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1" name="Rounded Rectangle 290"/>
          <p:cNvSpPr/>
          <p:nvPr/>
        </p:nvSpPr>
        <p:spPr bwMode="auto">
          <a:xfrm>
            <a:off x="3280031" y="6424300"/>
            <a:ext cx="189377" cy="1419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39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Jul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distributed job as well as many jobs usage models</a:t>
            </a:r>
          </a:p>
          <a:p>
            <a:r>
              <a:rPr lang="en-US" dirty="0" smtClean="0"/>
              <a:t>Many nodes register to receive in/out ports and MCG Reports</a:t>
            </a:r>
          </a:p>
          <a:p>
            <a:r>
              <a:rPr lang="en-US" dirty="0" smtClean="0"/>
              <a:t>MC registrations by all nodes</a:t>
            </a:r>
            <a:endParaRPr lang="en-US" dirty="0"/>
          </a:p>
          <a:p>
            <a:r>
              <a:rPr lang="en-US" dirty="0" smtClean="0"/>
              <a:t>Topologies may require multiple SLs and PR=(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may require PR=f(</a:t>
            </a:r>
            <a:r>
              <a:rPr lang="en-US" dirty="0" err="1" smtClean="0"/>
              <a:t>src,dst,qosLevel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 distributed from SM to SA-Agent on all nodes</a:t>
            </a:r>
          </a:p>
          <a:p>
            <a:pPr lvl="1"/>
            <a:r>
              <a:rPr lang="en-US" dirty="0" smtClean="0"/>
              <a:t>Hierarchically, incrementally and with fault tolerance</a:t>
            </a:r>
          </a:p>
          <a:p>
            <a:pPr lvl="1"/>
            <a:r>
              <a:rPr lang="en-US" dirty="0" smtClean="0"/>
              <a:t>Includes topology, </a:t>
            </a:r>
            <a:r>
              <a:rPr lang="en-US" dirty="0" err="1" smtClean="0"/>
              <a:t>NodeDesc</a:t>
            </a:r>
            <a:r>
              <a:rPr lang="en-US" dirty="0"/>
              <a:t>,</a:t>
            </a:r>
            <a:r>
              <a:rPr lang="en-US" dirty="0" smtClean="0"/>
              <a:t> SM configuration</a:t>
            </a:r>
          </a:p>
          <a:p>
            <a:pPr lvl="1"/>
            <a:r>
              <a:rPr lang="en-US" dirty="0" smtClean="0"/>
              <a:t>But not the </a:t>
            </a:r>
            <a:r>
              <a:rPr lang="en-US" dirty="0" err="1" smtClean="0"/>
              <a:t>SLtoVLMappingTables</a:t>
            </a:r>
            <a:r>
              <a:rPr lang="en-US" dirty="0" smtClean="0"/>
              <a:t> and LFT’s – due to their size – OPEN PROBLEM</a:t>
            </a:r>
          </a:p>
          <a:p>
            <a:pPr marL="219075" lvl="1" indent="0">
              <a:buNone/>
            </a:pPr>
            <a:endParaRPr lang="en-US" dirty="0" smtClean="0"/>
          </a:p>
          <a:p>
            <a:r>
              <a:rPr lang="en-US" dirty="0" smtClean="0"/>
              <a:t>SA-Agent functionality:</a:t>
            </a:r>
          </a:p>
          <a:p>
            <a:pPr lvl="1"/>
            <a:r>
              <a:rPr lang="en-US" dirty="0" smtClean="0"/>
              <a:t>Name to LID lookup (DNS and ARP)</a:t>
            </a:r>
          </a:p>
          <a:p>
            <a:pPr lvl="2"/>
            <a:r>
              <a:rPr lang="en-US" dirty="0" smtClean="0"/>
              <a:t>Based on </a:t>
            </a:r>
            <a:r>
              <a:rPr lang="en-US" dirty="0" err="1" smtClean="0"/>
              <a:t>NodeDesc</a:t>
            </a:r>
            <a:r>
              <a:rPr lang="en-US" dirty="0" smtClean="0"/>
              <a:t> format</a:t>
            </a:r>
          </a:p>
          <a:p>
            <a:pPr lvl="1"/>
            <a:r>
              <a:rPr lang="en-US" dirty="0" smtClean="0"/>
              <a:t>PR calculation algorithms exist on each node SA-Agent</a:t>
            </a:r>
          </a:p>
          <a:p>
            <a:pPr lvl="2"/>
            <a:r>
              <a:rPr lang="en-US" dirty="0" smtClean="0"/>
              <a:t>Multiple algorithms selectable by SM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/>
              <a:t>InformInfo</a:t>
            </a:r>
            <a:r>
              <a:rPr lang="en-US" dirty="0" smtClean="0"/>
              <a:t> registration performed through the agent </a:t>
            </a:r>
          </a:p>
          <a:p>
            <a:pPr lvl="2"/>
            <a:r>
              <a:rPr lang="en-US" dirty="0" smtClean="0"/>
              <a:t>Coalesce the registrations up the tree</a:t>
            </a:r>
          </a:p>
          <a:p>
            <a:pPr lvl="1"/>
            <a:r>
              <a:rPr lang="en-US" dirty="0" smtClean="0"/>
              <a:t>Report generation </a:t>
            </a:r>
          </a:p>
          <a:p>
            <a:pPr lvl="2"/>
            <a:r>
              <a:rPr lang="en-US" dirty="0" err="1" smtClean="0"/>
              <a:t>UnPath</a:t>
            </a:r>
            <a:r>
              <a:rPr lang="en-US" dirty="0" smtClean="0"/>
              <a:t>/</a:t>
            </a:r>
            <a:r>
              <a:rPr lang="en-US" dirty="0" err="1" smtClean="0"/>
              <a:t>Repath</a:t>
            </a:r>
            <a:r>
              <a:rPr lang="en-US" dirty="0" smtClean="0"/>
              <a:t> using the PR algorithm</a:t>
            </a:r>
          </a:p>
          <a:p>
            <a:pPr lvl="2"/>
            <a:r>
              <a:rPr lang="en-US" dirty="0" smtClean="0"/>
              <a:t>In/Out by the topology</a:t>
            </a:r>
          </a:p>
          <a:p>
            <a:pPr lvl="1"/>
            <a:r>
              <a:rPr lang="en-US" dirty="0" smtClean="0"/>
              <a:t>Topology service</a:t>
            </a:r>
          </a:p>
          <a:p>
            <a:pPr lvl="2"/>
            <a:r>
              <a:rPr lang="en-US" dirty="0" smtClean="0"/>
              <a:t>Provides network links information to clients without breaking security</a:t>
            </a:r>
          </a:p>
          <a:p>
            <a:pPr lvl="2"/>
            <a:endParaRPr lang="en-US" dirty="0"/>
          </a:p>
          <a:p>
            <a:r>
              <a:rPr lang="en-US" dirty="0" smtClean="0"/>
              <a:t>NOTE: </a:t>
            </a:r>
            <a:r>
              <a:rPr lang="en-US" dirty="0" err="1" smtClean="0"/>
              <a:t>MCMember</a:t>
            </a:r>
            <a:r>
              <a:rPr lang="en-US" dirty="0" smtClean="0"/>
              <a:t>, Service and arbitrary SA queries still goes to SA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0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SMDB size is too big if SL2VL and LFTs are included</a:t>
            </a:r>
          </a:p>
          <a:p>
            <a:pPr lvl="1"/>
            <a:r>
              <a:rPr lang="en-US" dirty="0"/>
              <a:t>Over 384M LFTs (MFTs not calculated) and over 80M of SL2VLMappingTables</a:t>
            </a:r>
          </a:p>
          <a:p>
            <a:pPr lvl="2"/>
            <a:r>
              <a:rPr lang="en-US" dirty="0"/>
              <a:t>8K LFTs @ 48K bytes each = 384M</a:t>
            </a:r>
          </a:p>
          <a:p>
            <a:pPr lvl="2"/>
            <a:r>
              <a:rPr lang="en-US" dirty="0"/>
              <a:t>37*36*8 for each switch = 10K/switch = another 80M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Since we cannot send the LFTs PR can not be depending on exact path through the network</a:t>
            </a:r>
          </a:p>
          <a:p>
            <a:pPr lvl="1"/>
            <a:r>
              <a:rPr lang="en-US" dirty="0" smtClean="0"/>
              <a:t>So heterogeneous topologies (in terms of MTU and Rate) are problematic</a:t>
            </a:r>
          </a:p>
          <a:p>
            <a:pPr lvl="1"/>
            <a:r>
              <a:rPr lang="en-US" dirty="0" smtClean="0"/>
              <a:t>But Rate is CC controlled and MTU is really either 2K or 4K</a:t>
            </a:r>
          </a:p>
          <a:p>
            <a:pPr marL="219075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3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3662363"/>
            <a:ext cx="7772400" cy="655637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Fast forming of </a:t>
            </a:r>
            <a:r>
              <a:rPr lang="en-US" dirty="0"/>
              <a:t>a tree of applications that is overlay on the physical </a:t>
            </a:r>
            <a:r>
              <a:rPr lang="en-US" dirty="0" smtClean="0"/>
              <a:t>topology</a:t>
            </a:r>
          </a:p>
          <a:p>
            <a:pPr lvl="1"/>
            <a:endParaRPr lang="en-US" dirty="0"/>
          </a:p>
          <a:p>
            <a:r>
              <a:rPr lang="en-US" dirty="0" smtClean="0"/>
              <a:t>Assumptions</a:t>
            </a:r>
            <a:endParaRPr lang="en-US" dirty="0"/>
          </a:p>
          <a:p>
            <a:pPr lvl="1"/>
            <a:r>
              <a:rPr lang="en-US" dirty="0" smtClean="0"/>
              <a:t>Multiple trees may be built</a:t>
            </a:r>
          </a:p>
          <a:p>
            <a:pPr lvl="1"/>
            <a:r>
              <a:rPr lang="en-US" dirty="0" smtClean="0"/>
              <a:t>Loss of root should be easily recovered by standby SM</a:t>
            </a:r>
          </a:p>
          <a:p>
            <a:pPr lvl="1"/>
            <a:r>
              <a:rPr lang="en-US" dirty="0" smtClean="0"/>
              <a:t>Cannot rely on physical topology distribution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Overlay Tree – OSM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 Plugin and clients library (API)</a:t>
            </a:r>
          </a:p>
          <a:p>
            <a:r>
              <a:rPr lang="en-US" dirty="0" smtClean="0"/>
              <a:t>Support for multiple trees by unique name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Mode of work</a:t>
            </a:r>
          </a:p>
          <a:p>
            <a:pPr lvl="1"/>
            <a:r>
              <a:rPr lang="en-US" dirty="0" smtClean="0"/>
              <a:t>Clients access the plugin providing their “tree”, QP and level in the tree = </a:t>
            </a:r>
            <a:r>
              <a:rPr lang="en-US" i="1" dirty="0" smtClean="0"/>
              <a:t>hello</a:t>
            </a:r>
          </a:p>
          <a:p>
            <a:pPr lvl="1"/>
            <a:r>
              <a:rPr lang="en-US" dirty="0" smtClean="0"/>
              <a:t>Plugin collects requests for some time</a:t>
            </a:r>
          </a:p>
          <a:p>
            <a:pPr lvl="1"/>
            <a:r>
              <a:rPr lang="en-US" dirty="0" smtClean="0"/>
              <a:t>Plugin sends parent information to each client = </a:t>
            </a:r>
            <a:r>
              <a:rPr lang="en-US" i="1" dirty="0" smtClean="0"/>
              <a:t>parent</a:t>
            </a:r>
          </a:p>
          <a:p>
            <a:pPr lvl="1"/>
            <a:r>
              <a:rPr lang="en-US" dirty="0" smtClean="0"/>
              <a:t>Clients hookup to their parent </a:t>
            </a:r>
            <a:r>
              <a:rPr lang="en-US" dirty="0"/>
              <a:t>= </a:t>
            </a:r>
            <a:r>
              <a:rPr lang="en-US" i="1" dirty="0"/>
              <a:t>hookup</a:t>
            </a:r>
            <a:endParaRPr lang="en-US" i="1" dirty="0" smtClean="0"/>
          </a:p>
          <a:p>
            <a:pPr lvl="1"/>
            <a:r>
              <a:rPr lang="en-US" dirty="0" smtClean="0"/>
              <a:t>If communication with parent is lost Client send </a:t>
            </a:r>
            <a:r>
              <a:rPr lang="en-US" i="1" dirty="0" smtClean="0"/>
              <a:t>hello </a:t>
            </a:r>
            <a:r>
              <a:rPr lang="en-US" dirty="0" smtClean="0"/>
              <a:t>again</a:t>
            </a:r>
          </a:p>
          <a:p>
            <a:pPr marL="219075" lvl="1" indent="0">
              <a:buNone/>
            </a:pPr>
            <a:endParaRPr lang="en-US" i="1" dirty="0"/>
          </a:p>
          <a:p>
            <a:r>
              <a:rPr lang="en-US" dirty="0" smtClean="0"/>
              <a:t>Transport options</a:t>
            </a:r>
          </a:p>
          <a:p>
            <a:pPr lvl="1"/>
            <a:r>
              <a:rPr lang="en-US" dirty="0" smtClean="0"/>
              <a:t>IB UD</a:t>
            </a:r>
          </a:p>
          <a:p>
            <a:pPr lvl="2"/>
            <a:r>
              <a:rPr lang="en-US" dirty="0" smtClean="0"/>
              <a:t>Does not require privilege access, more scalable </a:t>
            </a:r>
          </a:p>
          <a:p>
            <a:pPr lvl="1"/>
            <a:r>
              <a:rPr lang="en-US" dirty="0" smtClean="0"/>
              <a:t>VS Class MAD</a:t>
            </a:r>
          </a:p>
          <a:p>
            <a:pPr lvl="2"/>
            <a:r>
              <a:rPr lang="en-US" dirty="0" smtClean="0"/>
              <a:t>Simpler to integrate into SM plugin?</a:t>
            </a:r>
          </a:p>
          <a:p>
            <a:pPr lvl="1"/>
            <a:r>
              <a:rPr lang="en-US" dirty="0" smtClean="0"/>
              <a:t>All messages are single packet </a:t>
            </a:r>
            <a:r>
              <a:rPr lang="en-US" dirty="0" err="1" smtClean="0"/>
              <a:t>Req</a:t>
            </a:r>
            <a:r>
              <a:rPr lang="en-US" dirty="0" smtClean="0"/>
              <a:t>/</a:t>
            </a:r>
            <a:r>
              <a:rPr lang="en-US" dirty="0" err="1" smtClean="0"/>
              <a:t>Resp</a:t>
            </a:r>
            <a:r>
              <a:rPr lang="en-US" dirty="0" smtClean="0"/>
              <a:t> – that is they are reliable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4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UD QP</a:t>
            </a:r>
          </a:p>
          <a:p>
            <a:pPr lvl="2"/>
            <a:r>
              <a:rPr lang="en-US" dirty="0" smtClean="0"/>
              <a:t>Based on </a:t>
            </a:r>
            <a:r>
              <a:rPr lang="en-US" dirty="0" err="1" smtClean="0"/>
              <a:t>ServiceRecord</a:t>
            </a:r>
            <a:endParaRPr lang="en-US" dirty="0" smtClean="0"/>
          </a:p>
          <a:p>
            <a:pPr lvl="3"/>
            <a:r>
              <a:rPr lang="en-US" dirty="0" smtClean="0"/>
              <a:t>Clients needs to SA </a:t>
            </a:r>
            <a:r>
              <a:rPr lang="en-US" dirty="0" err="1" smtClean="0"/>
              <a:t>GetTable</a:t>
            </a:r>
            <a:r>
              <a:rPr lang="en-US" dirty="0" smtClean="0"/>
              <a:t> Query for all SA records of a given TOT Service</a:t>
            </a:r>
          </a:p>
          <a:p>
            <a:pPr lvl="3"/>
            <a:r>
              <a:rPr lang="en-US" dirty="0" smtClean="0"/>
              <a:t>The </a:t>
            </a:r>
            <a:r>
              <a:rPr lang="en-US" dirty="0" err="1" smtClean="0"/>
              <a:t>ServiceRecord</a:t>
            </a:r>
            <a:r>
              <a:rPr lang="en-US" dirty="0" smtClean="0"/>
              <a:t> of the SA LID wins</a:t>
            </a:r>
          </a:p>
          <a:p>
            <a:pPr lvl="2"/>
            <a:r>
              <a:rPr lang="en-US" dirty="0" smtClean="0"/>
              <a:t>Based on a well known MGID</a:t>
            </a:r>
          </a:p>
          <a:p>
            <a:pPr lvl="3"/>
            <a:r>
              <a:rPr lang="en-US" dirty="0" smtClean="0"/>
              <a:t>Client need SA Get query of MLID</a:t>
            </a:r>
          </a:p>
          <a:p>
            <a:pPr lvl="3"/>
            <a:r>
              <a:rPr lang="en-US" dirty="0" smtClean="0"/>
              <a:t>Need support for “</a:t>
            </a:r>
            <a:r>
              <a:rPr lang="en-US" dirty="0" err="1" smtClean="0"/>
              <a:t>SenderOnly</a:t>
            </a:r>
            <a:r>
              <a:rPr lang="en-US" dirty="0" smtClean="0"/>
              <a:t>” support in MC routing</a:t>
            </a:r>
          </a:p>
          <a:p>
            <a:pPr lvl="3"/>
            <a:r>
              <a:rPr lang="en-US" dirty="0" smtClean="0"/>
              <a:t>MCG covers the need to know a new master arrived</a:t>
            </a:r>
          </a:p>
          <a:p>
            <a:pPr lvl="1"/>
            <a:r>
              <a:rPr lang="en-US" dirty="0" smtClean="0"/>
              <a:t>VS Class MADs</a:t>
            </a:r>
          </a:p>
          <a:p>
            <a:pPr lvl="2"/>
            <a:r>
              <a:rPr lang="en-US" dirty="0" smtClean="0"/>
              <a:t>Based on SA LID</a:t>
            </a:r>
          </a:p>
          <a:p>
            <a:pPr lvl="2"/>
            <a:r>
              <a:rPr lang="en-US" dirty="0" smtClean="0"/>
              <a:t>But share same QP1 – However, no </a:t>
            </a:r>
            <a:r>
              <a:rPr lang="en-US" dirty="0" err="1" smtClean="0"/>
              <a:t>GetTable</a:t>
            </a:r>
            <a:r>
              <a:rPr lang="en-US" dirty="0" smtClean="0"/>
              <a:t> or MCG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of TOT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return 0 on success</a:t>
            </a:r>
          </a:p>
          <a:p>
            <a:r>
              <a:rPr lang="en-US" dirty="0" smtClean="0"/>
              <a:t>Functions are blocking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Initialize the library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tot_init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num_retry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timeout_ms</a:t>
            </a:r>
            <a:r>
              <a:rPr lang="en-US" dirty="0" smtClean="0"/>
              <a:t>)</a:t>
            </a:r>
          </a:p>
          <a:p>
            <a:pPr marL="219075" lvl="1" indent="0">
              <a:buNone/>
            </a:pPr>
            <a:endParaRPr lang="en-US" dirty="0" smtClean="0"/>
          </a:p>
          <a:p>
            <a:r>
              <a:rPr lang="en-US" dirty="0" smtClean="0"/>
              <a:t>Register a callback function to receive the </a:t>
            </a:r>
            <a:r>
              <a:rPr lang="en-US" i="1" dirty="0" smtClean="0"/>
              <a:t>parent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tot_reg_cb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(*)(uint16_t lid, uint32_t QPN, void *</a:t>
            </a:r>
            <a:r>
              <a:rPr lang="en-US" dirty="0" err="1" smtClean="0"/>
              <a:t>ctx</a:t>
            </a:r>
            <a:r>
              <a:rPr lang="en-US" dirty="0" smtClean="0"/>
              <a:t>), void*</a:t>
            </a:r>
            <a:r>
              <a:rPr lang="en-US" dirty="0" err="1" smtClean="0"/>
              <a:t>ctx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tot_poll_parent</a:t>
            </a:r>
            <a:endParaRPr lang="en-US" dirty="0" smtClean="0"/>
          </a:p>
          <a:p>
            <a:pPr marL="219075" lvl="1" indent="0">
              <a:buNone/>
            </a:pPr>
            <a:endParaRPr lang="en-US" dirty="0" smtClean="0"/>
          </a:p>
          <a:p>
            <a:r>
              <a:rPr lang="en-US" dirty="0" smtClean="0"/>
              <a:t>Perform the </a:t>
            </a:r>
            <a:r>
              <a:rPr lang="en-US" i="1" dirty="0" smtClean="0"/>
              <a:t>hello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tot_hello</a:t>
            </a:r>
            <a:r>
              <a:rPr lang="en-US" dirty="0" smtClean="0"/>
              <a:t>(char *tree, uint32_t QPN, uint16_t level</a:t>
            </a:r>
            <a:r>
              <a:rPr lang="en-US" dirty="0" smtClean="0"/>
              <a:t>)</a:t>
            </a:r>
          </a:p>
          <a:p>
            <a:pPr marL="219075" lvl="1" indent="0">
              <a:buNone/>
            </a:pPr>
            <a:endParaRPr lang="en-US" dirty="0" smtClean="0"/>
          </a:p>
          <a:p>
            <a:r>
              <a:rPr lang="en-US" dirty="0" smtClean="0"/>
              <a:t>Send a </a:t>
            </a:r>
            <a:r>
              <a:rPr lang="en-US" i="1" dirty="0" smtClean="0"/>
              <a:t>hookup</a:t>
            </a:r>
            <a:r>
              <a:rPr lang="en-US" dirty="0" smtClean="0"/>
              <a:t> message to the parent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tot_hookup</a:t>
            </a:r>
            <a:r>
              <a:rPr lang="en-US" dirty="0" smtClean="0"/>
              <a:t>(uint16_t </a:t>
            </a:r>
            <a:r>
              <a:rPr lang="en-US" dirty="0"/>
              <a:t>lid, uint32_t </a:t>
            </a:r>
            <a:r>
              <a:rPr lang="en-US" dirty="0" smtClean="0"/>
              <a:t>QPN)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4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Jul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6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SW Arch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785446" y="1078522"/>
            <a:ext cx="1242647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OpenSM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5464" y="6107726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rdmacm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028093" y="1078522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ScSA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plugin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15464" y="5732591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libacm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485293" y="2192214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65232" y="1078521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Dist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944209" y="1078520"/>
            <a:ext cx="1210407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OpenSM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54616" y="1078520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ScSA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plugin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291755" y="1078519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263412" y="4208576"/>
            <a:ext cx="779583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1" name="Straight Connector 20"/>
          <p:cNvCxnSpPr>
            <a:stCxn id="11" idx="2"/>
            <a:endCxn id="10" idx="0"/>
          </p:cNvCxnSpPr>
          <p:nvPr/>
        </p:nvCxnSpPr>
        <p:spPr bwMode="auto">
          <a:xfrm flipH="1">
            <a:off x="2874353" y="1758460"/>
            <a:ext cx="859449" cy="4337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>
            <a:stCxn id="11" idx="2"/>
          </p:cNvCxnSpPr>
          <p:nvPr/>
        </p:nvCxnSpPr>
        <p:spPr bwMode="auto">
          <a:xfrm>
            <a:off x="3733802" y="1758460"/>
            <a:ext cx="920260" cy="4337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Connector 24"/>
          <p:cNvCxnSpPr>
            <a:stCxn id="11" idx="2"/>
          </p:cNvCxnSpPr>
          <p:nvPr/>
        </p:nvCxnSpPr>
        <p:spPr bwMode="auto">
          <a:xfrm>
            <a:off x="3733802" y="1758460"/>
            <a:ext cx="2420814" cy="4337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6878517" y="4208576"/>
            <a:ext cx="826476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125871" y="4208576"/>
            <a:ext cx="794283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0" name="Straight Connector 29"/>
          <p:cNvCxnSpPr>
            <a:stCxn id="18" idx="0"/>
            <a:endCxn id="63" idx="2"/>
          </p:cNvCxnSpPr>
          <p:nvPr/>
        </p:nvCxnSpPr>
        <p:spPr bwMode="auto">
          <a:xfrm flipV="1">
            <a:off x="3653204" y="2872150"/>
            <a:ext cx="1026504" cy="1336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9" idx="0"/>
          </p:cNvCxnSpPr>
          <p:nvPr/>
        </p:nvCxnSpPr>
        <p:spPr bwMode="auto">
          <a:xfrm flipH="1" flipV="1">
            <a:off x="4654063" y="2872152"/>
            <a:ext cx="868950" cy="1336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8" idx="0"/>
            <a:endCxn id="63" idx="2"/>
          </p:cNvCxnSpPr>
          <p:nvPr/>
        </p:nvCxnSpPr>
        <p:spPr bwMode="auto">
          <a:xfrm flipH="1" flipV="1">
            <a:off x="4679708" y="2872150"/>
            <a:ext cx="2612047" cy="1336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9" idx="0"/>
            <a:endCxn id="18" idx="2"/>
          </p:cNvCxnSpPr>
          <p:nvPr/>
        </p:nvCxnSpPr>
        <p:spPr bwMode="auto">
          <a:xfrm flipV="1">
            <a:off x="1248510" y="4888515"/>
            <a:ext cx="2404694" cy="8440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0" name="Rounded Rectangle 49"/>
          <p:cNvSpPr/>
          <p:nvPr/>
        </p:nvSpPr>
        <p:spPr bwMode="auto">
          <a:xfrm>
            <a:off x="2159978" y="6107733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rdmacm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159978" y="5732598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libacm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5457093" y="6107726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rdmacm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5457093" y="5732591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libacm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5" name="Straight Connector 54"/>
          <p:cNvCxnSpPr>
            <a:stCxn id="51" idx="0"/>
            <a:endCxn id="18" idx="2"/>
          </p:cNvCxnSpPr>
          <p:nvPr/>
        </p:nvCxnSpPr>
        <p:spPr bwMode="auto">
          <a:xfrm flipV="1">
            <a:off x="2793024" y="4888515"/>
            <a:ext cx="860180" cy="8440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54" idx="0"/>
            <a:endCxn id="18" idx="2"/>
          </p:cNvCxnSpPr>
          <p:nvPr/>
        </p:nvCxnSpPr>
        <p:spPr bwMode="auto">
          <a:xfrm flipH="1" flipV="1">
            <a:off x="3653204" y="4888515"/>
            <a:ext cx="2436935" cy="8440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Rounded Rectangle 62"/>
          <p:cNvSpPr/>
          <p:nvPr/>
        </p:nvSpPr>
        <p:spPr bwMode="auto">
          <a:xfrm>
            <a:off x="4290648" y="2192211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756031" y="2192210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3003550" y="1879600"/>
            <a:ext cx="2044700" cy="177890"/>
          </a:xfrm>
          <a:custGeom>
            <a:avLst/>
            <a:gdLst>
              <a:gd name="connsiteX0" fmla="*/ 0 w 2044700"/>
              <a:gd name="connsiteY0" fmla="*/ 19050 h 177890"/>
              <a:gd name="connsiteX1" fmla="*/ 971550 w 2044700"/>
              <a:gd name="connsiteY1" fmla="*/ 177800 h 177890"/>
              <a:gd name="connsiteX2" fmla="*/ 2044700 w 2044700"/>
              <a:gd name="connsiteY2" fmla="*/ 0 h 17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177890">
                <a:moveTo>
                  <a:pt x="0" y="19050"/>
                </a:moveTo>
                <a:cubicBezTo>
                  <a:pt x="315383" y="100012"/>
                  <a:pt x="630767" y="180975"/>
                  <a:pt x="971550" y="177800"/>
                </a:cubicBezTo>
                <a:cubicBezTo>
                  <a:pt x="1312333" y="174625"/>
                  <a:pt x="1678516" y="87312"/>
                  <a:pt x="204470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 bwMode="auto">
          <a:xfrm>
            <a:off x="4227636" y="3162300"/>
            <a:ext cx="1489320" cy="177890"/>
          </a:xfrm>
          <a:custGeom>
            <a:avLst/>
            <a:gdLst>
              <a:gd name="connsiteX0" fmla="*/ 0 w 2044700"/>
              <a:gd name="connsiteY0" fmla="*/ 19050 h 177890"/>
              <a:gd name="connsiteX1" fmla="*/ 971550 w 2044700"/>
              <a:gd name="connsiteY1" fmla="*/ 177800 h 177890"/>
              <a:gd name="connsiteX2" fmla="*/ 2044700 w 2044700"/>
              <a:gd name="connsiteY2" fmla="*/ 0 h 17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177890">
                <a:moveTo>
                  <a:pt x="0" y="19050"/>
                </a:moveTo>
                <a:cubicBezTo>
                  <a:pt x="315383" y="100012"/>
                  <a:pt x="630767" y="180975"/>
                  <a:pt x="971550" y="177800"/>
                </a:cubicBezTo>
                <a:cubicBezTo>
                  <a:pt x="1312333" y="174625"/>
                  <a:pt x="1678516" y="87312"/>
                  <a:pt x="204470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 bwMode="auto">
          <a:xfrm>
            <a:off x="2681409" y="5132663"/>
            <a:ext cx="1998297" cy="177890"/>
          </a:xfrm>
          <a:custGeom>
            <a:avLst/>
            <a:gdLst>
              <a:gd name="connsiteX0" fmla="*/ 0 w 2044700"/>
              <a:gd name="connsiteY0" fmla="*/ 19050 h 177890"/>
              <a:gd name="connsiteX1" fmla="*/ 971550 w 2044700"/>
              <a:gd name="connsiteY1" fmla="*/ 177800 h 177890"/>
              <a:gd name="connsiteX2" fmla="*/ 2044700 w 2044700"/>
              <a:gd name="connsiteY2" fmla="*/ 0 h 17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177890">
                <a:moveTo>
                  <a:pt x="0" y="19050"/>
                </a:moveTo>
                <a:cubicBezTo>
                  <a:pt x="315383" y="100012"/>
                  <a:pt x="630767" y="180975"/>
                  <a:pt x="971550" y="177800"/>
                </a:cubicBezTo>
                <a:cubicBezTo>
                  <a:pt x="1312333" y="174625"/>
                  <a:pt x="1678516" y="87312"/>
                  <a:pt x="204470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275204" y="2977634"/>
            <a:ext cx="19556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0" dirty="0" smtClean="0"/>
              <a:t>N2</a:t>
            </a:r>
            <a:endParaRPr lang="en-US" sz="1200" b="0" dirty="0"/>
          </a:p>
        </p:txBody>
      </p:sp>
      <p:sp>
        <p:nvSpPr>
          <p:cNvPr id="71" name="TextBox 70"/>
          <p:cNvSpPr txBox="1"/>
          <p:nvPr/>
        </p:nvSpPr>
        <p:spPr>
          <a:xfrm>
            <a:off x="4748643" y="1694934"/>
            <a:ext cx="19556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0" dirty="0" smtClean="0"/>
              <a:t>N1</a:t>
            </a:r>
            <a:endParaRPr lang="en-US" sz="1200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4691429" y="5024626"/>
            <a:ext cx="62196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0" dirty="0" err="1" smtClean="0"/>
              <a:t>Nk</a:t>
            </a:r>
            <a:r>
              <a:rPr lang="en-US" sz="1200" b="0" dirty="0" smtClean="0"/>
              <a:t>=~100</a:t>
            </a:r>
            <a:endParaRPr lang="en-US" sz="1200" b="0" dirty="0"/>
          </a:p>
        </p:txBody>
      </p:sp>
      <p:sp>
        <p:nvSpPr>
          <p:cNvPr id="84" name="Rounded Rectangle 83"/>
          <p:cNvSpPr/>
          <p:nvPr/>
        </p:nvSpPr>
        <p:spPr bwMode="auto">
          <a:xfrm>
            <a:off x="4042995" y="4208576"/>
            <a:ext cx="705648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5920154" y="4208575"/>
            <a:ext cx="705648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7704993" y="4208574"/>
            <a:ext cx="705648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6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808892" y="1078522"/>
            <a:ext cx="1219201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OpenSM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5464" y="6107726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rdmacm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028093" y="1078522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ScSA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plugin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15464" y="5732591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libacm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485293" y="2192214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65232" y="1078521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Dist</a:t>
            </a:r>
            <a:endParaRPr lang="en-US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944209" y="1078520"/>
            <a:ext cx="1210407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OpenSM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154616" y="1078520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ScSA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plugin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291755" y="1078519"/>
            <a:ext cx="113713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263412" y="4208576"/>
            <a:ext cx="779583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1" name="Straight Connector 20"/>
          <p:cNvCxnSpPr>
            <a:stCxn id="11" idx="2"/>
            <a:endCxn id="10" idx="0"/>
          </p:cNvCxnSpPr>
          <p:nvPr/>
        </p:nvCxnSpPr>
        <p:spPr bwMode="auto">
          <a:xfrm flipH="1">
            <a:off x="2874353" y="1758460"/>
            <a:ext cx="859449" cy="4337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2"/>
          </p:cNvCxnSpPr>
          <p:nvPr/>
        </p:nvCxnSpPr>
        <p:spPr bwMode="auto">
          <a:xfrm>
            <a:off x="3733802" y="1758460"/>
            <a:ext cx="920260" cy="4337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2"/>
          </p:cNvCxnSpPr>
          <p:nvPr/>
        </p:nvCxnSpPr>
        <p:spPr bwMode="auto">
          <a:xfrm>
            <a:off x="3733802" y="1758460"/>
            <a:ext cx="2420814" cy="4337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6878517" y="4208576"/>
            <a:ext cx="826476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125871" y="4208576"/>
            <a:ext cx="794283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Lk-1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0" name="Straight Connector 29"/>
          <p:cNvCxnSpPr>
            <a:stCxn id="18" idx="0"/>
            <a:endCxn id="63" idx="2"/>
          </p:cNvCxnSpPr>
          <p:nvPr/>
        </p:nvCxnSpPr>
        <p:spPr bwMode="auto">
          <a:xfrm flipV="1">
            <a:off x="3653204" y="2872150"/>
            <a:ext cx="1026504" cy="1336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9" idx="0"/>
          </p:cNvCxnSpPr>
          <p:nvPr/>
        </p:nvCxnSpPr>
        <p:spPr bwMode="auto">
          <a:xfrm flipH="1" flipV="1">
            <a:off x="4654063" y="2872152"/>
            <a:ext cx="868950" cy="1336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8" idx="0"/>
            <a:endCxn id="63" idx="2"/>
          </p:cNvCxnSpPr>
          <p:nvPr/>
        </p:nvCxnSpPr>
        <p:spPr bwMode="auto">
          <a:xfrm flipH="1" flipV="1">
            <a:off x="4679708" y="2872150"/>
            <a:ext cx="2612047" cy="13364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9" idx="0"/>
            <a:endCxn id="18" idx="2"/>
          </p:cNvCxnSpPr>
          <p:nvPr/>
        </p:nvCxnSpPr>
        <p:spPr bwMode="auto">
          <a:xfrm flipV="1">
            <a:off x="1248510" y="4888515"/>
            <a:ext cx="2404694" cy="8440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ounded Rectangle 49"/>
          <p:cNvSpPr/>
          <p:nvPr/>
        </p:nvSpPr>
        <p:spPr bwMode="auto">
          <a:xfrm>
            <a:off x="2159978" y="6107733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rdmacm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159978" y="5732598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libacm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5457093" y="6107726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rdmacm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5457093" y="5732591"/>
            <a:ext cx="1266092" cy="386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libacm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5" name="Straight Connector 54"/>
          <p:cNvCxnSpPr>
            <a:stCxn id="51" idx="0"/>
            <a:endCxn id="18" idx="2"/>
          </p:cNvCxnSpPr>
          <p:nvPr/>
        </p:nvCxnSpPr>
        <p:spPr bwMode="auto">
          <a:xfrm flipV="1">
            <a:off x="2793024" y="4888515"/>
            <a:ext cx="860180" cy="8440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54" idx="0"/>
            <a:endCxn id="18" idx="2"/>
          </p:cNvCxnSpPr>
          <p:nvPr/>
        </p:nvCxnSpPr>
        <p:spPr bwMode="auto">
          <a:xfrm flipH="1" flipV="1">
            <a:off x="3653204" y="4888515"/>
            <a:ext cx="2436935" cy="8440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ounded Rectangle 62"/>
          <p:cNvSpPr/>
          <p:nvPr/>
        </p:nvSpPr>
        <p:spPr bwMode="auto">
          <a:xfrm>
            <a:off x="4290648" y="2192211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5756031" y="2192210"/>
            <a:ext cx="778119" cy="6799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4077" y="3162272"/>
            <a:ext cx="110607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0" dirty="0" smtClean="0"/>
              <a:t>SMDB ~ 500MB</a:t>
            </a:r>
            <a:endParaRPr lang="en-US" sz="1200" b="0" dirty="0"/>
          </a:p>
        </p:txBody>
      </p:sp>
      <p:sp>
        <p:nvSpPr>
          <p:cNvPr id="71" name="TextBox 70"/>
          <p:cNvSpPr txBox="1"/>
          <p:nvPr/>
        </p:nvSpPr>
        <p:spPr>
          <a:xfrm>
            <a:off x="2117041" y="1839966"/>
            <a:ext cx="110607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0" dirty="0" smtClean="0"/>
              <a:t>SMDB ~ 500MB</a:t>
            </a:r>
            <a:endParaRPr lang="en-US" sz="1200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1286611" y="4888515"/>
            <a:ext cx="152490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200" b="0" dirty="0" smtClean="0"/>
              <a:t>Half-World PR ~ 2MB</a:t>
            </a:r>
          </a:p>
          <a:p>
            <a:pPr algn="ctr"/>
            <a:r>
              <a:rPr lang="en-US" sz="1200" b="0" dirty="0" smtClean="0"/>
              <a:t>Different to each client</a:t>
            </a:r>
            <a:endParaRPr lang="en-US" sz="1200" b="0" dirty="0"/>
          </a:p>
        </p:txBody>
      </p:sp>
      <p:sp>
        <p:nvSpPr>
          <p:cNvPr id="84" name="Rounded Rectangle 83"/>
          <p:cNvSpPr/>
          <p:nvPr/>
        </p:nvSpPr>
        <p:spPr bwMode="auto">
          <a:xfrm>
            <a:off x="4042995" y="4208576"/>
            <a:ext cx="705648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5920154" y="4208575"/>
            <a:ext cx="705648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7704993" y="4208574"/>
            <a:ext cx="705648" cy="679939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2065"/>
      </p:ext>
    </p:extLst>
  </p:cSld>
  <p:clrMapOvr>
    <a:masterClrMapping/>
  </p:clrMapOvr>
</p:sld>
</file>

<file path=ppt/theme/theme1.xml><?xml version="1.0" encoding="utf-8"?>
<a:theme xmlns:a="http://schemas.openxmlformats.org/drawingml/2006/main" name="mlnx_new_temp_2009">
  <a:themeElements>
    <a:clrScheme name="Custom 107">
      <a:dk1>
        <a:srgbClr val="000000"/>
      </a:dk1>
      <a:lt1>
        <a:srgbClr val="FFFFFF"/>
      </a:lt1>
      <a:dk2>
        <a:srgbClr val="7596CA"/>
      </a:dk2>
      <a:lt2>
        <a:srgbClr val="555555"/>
      </a:lt2>
      <a:accent1>
        <a:srgbClr val="183D81"/>
      </a:accent1>
      <a:accent2>
        <a:srgbClr val="EE8518"/>
      </a:accent2>
      <a:accent3>
        <a:srgbClr val="338190"/>
      </a:accent3>
      <a:accent4>
        <a:srgbClr val="518135"/>
      </a:accent4>
      <a:accent5>
        <a:srgbClr val="4B6EA1"/>
      </a:accent5>
      <a:accent6>
        <a:srgbClr val="A6AAAC"/>
      </a:accent6>
      <a:hlink>
        <a:srgbClr val="83649E"/>
      </a:hlink>
      <a:folHlink>
        <a:srgbClr val="D59E5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0" dirty="0"/>
        </a:defPPr>
      </a:lstStyle>
    </a:txDef>
  </a:objectDefaults>
  <a:extraClrSchemeLst>
    <a:extraClrScheme>
      <a:clrScheme name="mlnx_new_temp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lnx_new_temp_2009 13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lnx_new_temp_2009 14">
        <a:dk1>
          <a:srgbClr val="000000"/>
        </a:dk1>
        <a:lt1>
          <a:srgbClr val="FFFFFF"/>
        </a:lt1>
        <a:dk2>
          <a:srgbClr val="000066"/>
        </a:dk2>
        <a:lt2>
          <a:srgbClr val="000000"/>
        </a:lt2>
        <a:accent1>
          <a:srgbClr val="0000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E78A2D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mlnx_new_temp_2009</Template>
  <TotalTime>12175</TotalTime>
  <Words>2062</Words>
  <Application>Microsoft Office PowerPoint</Application>
  <PresentationFormat>On-screen Show (4:3)</PresentationFormat>
  <Paragraphs>888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mlnx_new_temp_2009</vt:lpstr>
      <vt:lpstr>1_Office Theme</vt:lpstr>
      <vt:lpstr>SA Scalability  Solution Arch</vt:lpstr>
      <vt:lpstr>Meeting 8</vt:lpstr>
      <vt:lpstr>Topology Overlay Tree – OSM Plugin</vt:lpstr>
      <vt:lpstr>TOT Proposal</vt:lpstr>
      <vt:lpstr>Discovery of TOT plugin</vt:lpstr>
      <vt:lpstr>TOT API</vt:lpstr>
      <vt:lpstr>Meeting 4</vt:lpstr>
      <vt:lpstr>High Level SW Arch</vt:lpstr>
      <vt:lpstr>High Level Data</vt:lpstr>
      <vt:lpstr>Event Forwarding</vt:lpstr>
      <vt:lpstr>Distributed Data Structure</vt:lpstr>
      <vt:lpstr>Meeting 2</vt:lpstr>
      <vt:lpstr>Questions (from Sean’s and Ira’s email)</vt:lpstr>
      <vt:lpstr>CMA based option</vt:lpstr>
      <vt:lpstr>Redirection based option</vt:lpstr>
      <vt:lpstr>Auto Tree Forming - Proposal</vt:lpstr>
      <vt:lpstr>Auto Tree Demo</vt:lpstr>
      <vt:lpstr>Auto Tree Demo</vt:lpstr>
      <vt:lpstr>Auto Tree Demo</vt:lpstr>
      <vt:lpstr>Auto Tree Demo</vt:lpstr>
      <vt:lpstr>Auto Tree Demo</vt:lpstr>
      <vt:lpstr>Meeting 1</vt:lpstr>
      <vt:lpstr>Usage Assumptions</vt:lpstr>
      <vt:lpstr>Architecture Principles</vt:lpstr>
      <vt:lpstr>Limitations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MgmtWG Persentation</dc:title>
  <dc:creator>Eiitan Z;Hal R</dc:creator>
  <cp:lastModifiedBy>eitan</cp:lastModifiedBy>
  <cp:revision>914</cp:revision>
  <dcterms:created xsi:type="dcterms:W3CDTF">2011-02-19T01:27:26Z</dcterms:created>
  <dcterms:modified xsi:type="dcterms:W3CDTF">2012-09-13T16:56:59Z</dcterms:modified>
</cp:coreProperties>
</file>