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3" r:id="rId3"/>
    <p:sldId id="336" r:id="rId4"/>
    <p:sldId id="337" r:id="rId5"/>
    <p:sldId id="340" r:id="rId6"/>
    <p:sldId id="338" r:id="rId7"/>
    <p:sldId id="339" r:id="rId8"/>
    <p:sldId id="33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it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B00"/>
    <a:srgbClr val="4D4D4D"/>
    <a:srgbClr val="800000"/>
    <a:srgbClr val="000066"/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660"/>
  </p:normalViewPr>
  <p:slideViewPr>
    <p:cSldViewPr>
      <p:cViewPr>
        <p:scale>
          <a:sx n="75" d="100"/>
          <a:sy n="75" d="100"/>
        </p:scale>
        <p:origin x="-90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6C963A3-BB7F-47A5-9BEB-135C3BB93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35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0522E5-45A2-4942-9D04-4C293FCB9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0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titled-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 Same Side Corner Rectangle 4"/>
          <p:cNvSpPr/>
          <p:nvPr/>
        </p:nvSpPr>
        <p:spPr>
          <a:xfrm>
            <a:off x="0" y="5072063"/>
            <a:ext cx="9144000" cy="1785937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 baseline="-250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4" descr="Mellanox_logoPM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463" y="5300663"/>
            <a:ext cx="174307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828800"/>
          </a:xfrm>
        </p:spPr>
        <p:txBody>
          <a:bodyPr/>
          <a:lstStyle>
            <a:lvl1pPr algn="ctr">
              <a:defRPr sz="3600" b="1">
                <a:solidFill>
                  <a:srgbClr val="FF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71600" y="2667000"/>
            <a:ext cx="6400800" cy="17526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8B24C-FC41-481C-83CE-03EC590C3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6EE49-3655-424C-85E8-452986F2D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1B457-27E6-4EB6-96A1-5CF1254ED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58481-AFB5-4134-9F1E-1C17CA8FB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229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229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0647D-2ECF-48BD-9767-33B033D41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ED73F-9AC3-4FA9-A566-EE52054C8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6B1A9-B1D3-4223-88DB-4ACE963E7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6BE1-3FB9-44D0-87A5-628AB140E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C3001-95AA-42E9-80E5-66BCA201F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F009-D404-4341-B036-C8CC75A3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header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 Same Side Corner Rectangle 9"/>
          <p:cNvSpPr/>
          <p:nvPr/>
        </p:nvSpPr>
        <p:spPr bwMode="auto">
          <a:xfrm flipV="1">
            <a:off x="0" y="6620933"/>
            <a:ext cx="9144000" cy="245534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rgbClr val="1C1C4F"/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1600" b="1" baseline="-25000">
              <a:solidFill>
                <a:srgbClr val="241172"/>
              </a:solidFill>
            </a:endParaRPr>
          </a:p>
        </p:txBody>
      </p:sp>
      <p:sp>
        <p:nvSpPr>
          <p:cNvPr id="396296" name="Rectangle 8"/>
          <p:cNvSpPr>
            <a:spLocks noChangeArrowheads="1"/>
          </p:cNvSpPr>
          <p:nvPr userDrawn="1"/>
        </p:nvSpPr>
        <p:spPr bwMode="white">
          <a:xfrm>
            <a:off x="246063" y="6615113"/>
            <a:ext cx="6705600" cy="24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2012  </a:t>
            </a:r>
            <a:r>
              <a:rPr lang="en-US" sz="1000" dirty="0">
                <a:solidFill>
                  <a:schemeClr val="bg1"/>
                </a:solidFill>
              </a:rPr>
              <a:t>MELLANOX </a:t>
            </a:r>
            <a:r>
              <a:rPr lang="en-US" sz="1000" dirty="0" smtClean="0">
                <a:solidFill>
                  <a:schemeClr val="bg1"/>
                </a:solidFill>
              </a:rPr>
              <a:t>TECHNOLOGIES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31" name="Picture 10" descr="Mellanox_logoWHT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72425" y="76200"/>
            <a:ext cx="91757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762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924800" y="6629400"/>
            <a:ext cx="1066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05CAF8-6849-44B5-8437-F62C897CC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SzPct val="125000"/>
        <a:buFont typeface="Wingdings" pitchFamily="2" charset="2"/>
        <a:buChar char="§"/>
        <a:defRPr sz="28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4D4D4D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OpenSM</a:t>
            </a:r>
            <a:r>
              <a:rPr lang="en-US" dirty="0" smtClean="0"/>
              <a:t> </a:t>
            </a:r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066800"/>
          </a:xfrm>
        </p:spPr>
        <p:txBody>
          <a:bodyPr/>
          <a:lstStyle/>
          <a:p>
            <a:r>
              <a:rPr lang="en-US" sz="2400" dirty="0" smtClean="0"/>
              <a:t>Hal Rosenstock</a:t>
            </a:r>
          </a:p>
          <a:p>
            <a:r>
              <a:rPr lang="en-US" sz="2400" dirty="0" smtClean="0"/>
              <a:t>6 Dec 2012</a:t>
            </a:r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r>
              <a:rPr lang="en-US" dirty="0" smtClean="0"/>
              <a:t>SMDB Locking</a:t>
            </a:r>
          </a:p>
          <a:p>
            <a:r>
              <a:rPr lang="en-US" dirty="0" smtClean="0"/>
              <a:t>Plugin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callback</a:t>
            </a:r>
          </a:p>
          <a:p>
            <a:r>
              <a:rPr lang="en-US" dirty="0"/>
              <a:t>Vendor layer (</a:t>
            </a:r>
            <a:r>
              <a:rPr lang="en-US" dirty="0" err="1"/>
              <a:t>umad_receiver</a:t>
            </a:r>
            <a:r>
              <a:rPr lang="en-US" dirty="0"/>
              <a:t>)</a:t>
            </a:r>
          </a:p>
          <a:p>
            <a:r>
              <a:rPr lang="en-US" dirty="0"/>
              <a:t>VL15 </a:t>
            </a:r>
            <a:r>
              <a:rPr lang="en-US" dirty="0" err="1"/>
              <a:t>poller</a:t>
            </a:r>
            <a:endParaRPr lang="en-US" dirty="0"/>
          </a:p>
          <a:p>
            <a:r>
              <a:rPr lang="en-US" dirty="0"/>
              <a:t>SM sweeper (</a:t>
            </a:r>
            <a:r>
              <a:rPr lang="en-US" dirty="0" err="1"/>
              <a:t>perf</a:t>
            </a:r>
            <a:r>
              <a:rPr lang="en-US" dirty="0"/>
              <a:t> </a:t>
            </a:r>
            <a:r>
              <a:rPr lang="en-US" dirty="0" err="1"/>
              <a:t>mgr</a:t>
            </a:r>
            <a:r>
              <a:rPr lang="en-US" dirty="0"/>
              <a:t> and state manager)</a:t>
            </a:r>
          </a:p>
          <a:p>
            <a:r>
              <a:rPr lang="en-US" dirty="0"/>
              <a:t>Get </a:t>
            </a:r>
            <a:r>
              <a:rPr lang="en-US" dirty="0" err="1"/>
              <a:t>SMInfo</a:t>
            </a:r>
            <a:r>
              <a:rPr lang="en-US" dirty="0"/>
              <a:t> handling thread</a:t>
            </a:r>
          </a:p>
          <a:p>
            <a:r>
              <a:rPr lang="en-US" dirty="0"/>
              <a:t>Congestion control </a:t>
            </a:r>
            <a:r>
              <a:rPr lang="en-US" dirty="0" err="1" smtClean="0"/>
              <a:t>poller</a:t>
            </a:r>
            <a:endParaRPr lang="en-US" dirty="0"/>
          </a:p>
          <a:p>
            <a:r>
              <a:rPr lang="en-US" dirty="0"/>
              <a:t>+ Pool of threads </a:t>
            </a:r>
            <a:r>
              <a:rPr lang="en-US" dirty="0" smtClean="0"/>
              <a:t>used </a:t>
            </a:r>
            <a:r>
              <a:rPr lang="en-US" dirty="0"/>
              <a:t>for incoming MAD requests (SM, SA, </a:t>
            </a:r>
            <a:r>
              <a:rPr lang="en-US" dirty="0" err="1"/>
              <a:t>PerfMgt</a:t>
            </a:r>
            <a:r>
              <a:rPr lang="en-US" dirty="0"/>
              <a:t>, CC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per </a:t>
            </a:r>
            <a:r>
              <a:rPr lang="en-US" dirty="0" smtClean="0"/>
              <a:t>core/CPU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SMDB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SMDB locking is primarily based on a single </a:t>
            </a:r>
            <a:r>
              <a:rPr lang="en-US" dirty="0"/>
              <a:t>coarse (single writer/multiple reader) </a:t>
            </a:r>
            <a:r>
              <a:rPr lang="en-US" dirty="0" smtClean="0"/>
              <a:t>lock</a:t>
            </a:r>
          </a:p>
          <a:p>
            <a:r>
              <a:rPr lang="en-US" dirty="0" smtClean="0"/>
              <a:t>On </a:t>
            </a:r>
            <a:r>
              <a:rPr lang="en-US" dirty="0"/>
              <a:t>heavy sweep, subnet changes, and some other events, the lock is obtained with write access which locks out everything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/>
              <a:t>RW lock is not </a:t>
            </a:r>
            <a:r>
              <a:rPr lang="en-US" dirty="0" smtClean="0"/>
              <a:t>held </a:t>
            </a:r>
            <a:r>
              <a:rPr lang="en-US" dirty="0"/>
              <a:t>during whole heavy sweep (discover stage) but only for incremental updates of SMDB. </a:t>
            </a:r>
          </a:p>
          <a:p>
            <a:pPr lvl="1"/>
            <a:r>
              <a:rPr lang="en-US" dirty="0"/>
              <a:t>It is locked during drop manager operations, UC and MC routing calculation, link and lid manager, </a:t>
            </a:r>
          </a:p>
          <a:p>
            <a:pPr lvl="1"/>
            <a:r>
              <a:rPr lang="en-US" dirty="0"/>
              <a:t>AGUID updates are done under write </a:t>
            </a:r>
            <a:r>
              <a:rPr lang="en-US" dirty="0" smtClean="0"/>
              <a:t>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SMDB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SA accesses are generally take the read lock as are RO queries of SMDB</a:t>
            </a:r>
          </a:p>
          <a:p>
            <a:pPr lvl="1"/>
            <a:r>
              <a:rPr lang="en-US" dirty="0"/>
              <a:t>Exceptions</a:t>
            </a:r>
          </a:p>
          <a:p>
            <a:pPr lvl="2"/>
            <a:r>
              <a:rPr lang="en-US" dirty="0"/>
              <a:t>Any sets/deletes</a:t>
            </a:r>
          </a:p>
          <a:p>
            <a:pPr lvl="3"/>
            <a:r>
              <a:rPr lang="en-US" dirty="0" err="1"/>
              <a:t>MCMemberRecord</a:t>
            </a:r>
            <a:r>
              <a:rPr lang="en-US" dirty="0"/>
              <a:t>, </a:t>
            </a:r>
            <a:r>
              <a:rPr lang="en-US" dirty="0" err="1"/>
              <a:t>InformInfo</a:t>
            </a:r>
            <a:r>
              <a:rPr lang="en-US" dirty="0"/>
              <a:t>, </a:t>
            </a:r>
            <a:r>
              <a:rPr lang="en-US" dirty="0" err="1"/>
              <a:t>GuidInfoRecord</a:t>
            </a:r>
            <a:r>
              <a:rPr lang="en-US" dirty="0"/>
              <a:t>, and </a:t>
            </a:r>
            <a:r>
              <a:rPr lang="en-US" dirty="0" err="1"/>
              <a:t>ServiceRecord</a:t>
            </a:r>
            <a:endParaRPr lang="en-US" dirty="0"/>
          </a:p>
          <a:p>
            <a:pPr lvl="4"/>
            <a:r>
              <a:rPr lang="en-US" dirty="0"/>
              <a:t>Note also the multicast joins/leaves causes SM to recalculate multicast routing which also takes RW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OpenSM</a:t>
            </a:r>
            <a:r>
              <a:rPr lang="en-US" dirty="0" smtClean="0"/>
              <a:t> has optional configurable plugin mechanism</a:t>
            </a:r>
          </a:p>
          <a:p>
            <a:r>
              <a:rPr lang="en-US" dirty="0" smtClean="0"/>
              <a:t>Uses loadable shared library for plugin with entry points for create, delete, and report (event)</a:t>
            </a:r>
          </a:p>
          <a:p>
            <a:r>
              <a:rPr lang="en-US" dirty="0" smtClean="0"/>
              <a:t>Plugin has access to all </a:t>
            </a:r>
            <a:r>
              <a:rPr lang="en-US" dirty="0" err="1" smtClean="0"/>
              <a:t>OpenSM</a:t>
            </a:r>
            <a:r>
              <a:rPr lang="en-US" dirty="0" smtClean="0"/>
              <a:t>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1"/>
            <a:r>
              <a:rPr lang="en-US" dirty="0" smtClean="0"/>
              <a:t>So can get at SMDB</a:t>
            </a:r>
          </a:p>
          <a:p>
            <a:r>
              <a:rPr lang="en-US" dirty="0" smtClean="0"/>
              <a:t>At least RO SMDB lock must be held when event is notified</a:t>
            </a:r>
          </a:p>
          <a:p>
            <a:r>
              <a:rPr lang="en-US" dirty="0" smtClean="0"/>
              <a:t>When event is “</a:t>
            </a:r>
            <a:r>
              <a:rPr lang="en-US" dirty="0" err="1" smtClean="0"/>
              <a:t>report”ed</a:t>
            </a:r>
            <a:r>
              <a:rPr lang="en-US" dirty="0" smtClean="0"/>
              <a:t>, </a:t>
            </a:r>
            <a:r>
              <a:rPr lang="en-US" dirty="0" err="1" smtClean="0"/>
              <a:t>OpenSM</a:t>
            </a:r>
            <a:r>
              <a:rPr lang="en-US" dirty="0" smtClean="0"/>
              <a:t> goes through plugin list to report event to all plugins loaded</a:t>
            </a:r>
          </a:p>
          <a:p>
            <a:pPr lvl="1"/>
            <a:r>
              <a:rPr lang="en-US" dirty="0" smtClean="0"/>
              <a:t>Plugin is called in thread context of calling thread in </a:t>
            </a:r>
            <a:r>
              <a:rPr lang="en-US" dirty="0" err="1" smtClean="0"/>
              <a:t>OpenSM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Plugin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PORT_ERRORS</a:t>
            </a:r>
            <a:endParaRPr lang="en-US" sz="2000" dirty="0"/>
          </a:p>
          <a:p>
            <a:r>
              <a:rPr lang="en-US" sz="2000" dirty="0" smtClean="0"/>
              <a:t>PORT_DATA_COUNTERS</a:t>
            </a:r>
            <a:endParaRPr lang="en-US" sz="2000" dirty="0"/>
          </a:p>
          <a:p>
            <a:r>
              <a:rPr lang="en-US" sz="2000" dirty="0" smtClean="0"/>
              <a:t>PORT_SELECT</a:t>
            </a:r>
            <a:endParaRPr lang="en-US" sz="2000" dirty="0"/>
          </a:p>
          <a:p>
            <a:r>
              <a:rPr lang="en-US" sz="2000" dirty="0" smtClean="0"/>
              <a:t>TRAP</a:t>
            </a:r>
            <a:endParaRPr lang="en-US" sz="2000" dirty="0"/>
          </a:p>
          <a:p>
            <a:r>
              <a:rPr lang="en-US" sz="2000" dirty="0" smtClean="0"/>
              <a:t>SUBNET_UP</a:t>
            </a:r>
            <a:endParaRPr lang="en-US" sz="2000" dirty="0"/>
          </a:p>
          <a:p>
            <a:r>
              <a:rPr lang="en-US" sz="2000" dirty="0" smtClean="0"/>
              <a:t>HEAVY_SWEEP_START</a:t>
            </a:r>
            <a:endParaRPr lang="en-US" sz="2000" dirty="0"/>
          </a:p>
          <a:p>
            <a:r>
              <a:rPr lang="en-US" sz="2000" dirty="0" smtClean="0"/>
              <a:t>HEAVY_SWEEP_DONE</a:t>
            </a:r>
            <a:endParaRPr lang="en-US" sz="2000" dirty="0"/>
          </a:p>
          <a:p>
            <a:r>
              <a:rPr lang="en-US" sz="2000" dirty="0" smtClean="0"/>
              <a:t>UCAST_ROUTING_DONE</a:t>
            </a:r>
            <a:endParaRPr lang="en-US" sz="2000" dirty="0"/>
          </a:p>
          <a:p>
            <a:r>
              <a:rPr lang="en-US" sz="2000" dirty="0" smtClean="0"/>
              <a:t>STATE_CHANGE</a:t>
            </a:r>
            <a:endParaRPr lang="en-US" sz="2000" dirty="0"/>
          </a:p>
          <a:p>
            <a:r>
              <a:rPr lang="en-US" sz="2000" dirty="0" smtClean="0"/>
              <a:t>SA_DB_DUMPED</a:t>
            </a:r>
            <a:endParaRPr lang="en-US" sz="2000" dirty="0"/>
          </a:p>
          <a:p>
            <a:r>
              <a:rPr lang="en-US" sz="2000" dirty="0" smtClean="0"/>
              <a:t>START_LFT_UPDATE</a:t>
            </a:r>
          </a:p>
          <a:p>
            <a:r>
              <a:rPr lang="en-US" dirty="0"/>
              <a:t>SSA Plugin will </a:t>
            </a:r>
            <a:r>
              <a:rPr lang="en-US" dirty="0" smtClean="0"/>
              <a:t>need </a:t>
            </a:r>
            <a:r>
              <a:rPr lang="en-US" dirty="0"/>
              <a:t>state machine to filter some of these events out and </a:t>
            </a:r>
            <a:r>
              <a:rPr lang="en-US" dirty="0" smtClean="0"/>
              <a:t>“</a:t>
            </a:r>
            <a:r>
              <a:rPr lang="en-US" dirty="0"/>
              <a:t>dampen” too frequent state </a:t>
            </a:r>
            <a:r>
              <a:rPr lang="en-US" dirty="0" smtClean="0"/>
              <a:t>changes for events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5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Thank You</a:t>
            </a:r>
            <a:endParaRPr lang="en-US" i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629400"/>
            <a:ext cx="1066800" cy="171450"/>
          </a:xfrm>
        </p:spPr>
        <p:txBody>
          <a:bodyPr/>
          <a:lstStyle/>
          <a:p>
            <a:pPr>
              <a:defRPr/>
            </a:pPr>
            <a:fld id="{C011B457-27E6-4EB6-96A1-5CF1254EDF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2154"/>
      </p:ext>
    </p:extLst>
  </p:cSld>
  <p:clrMapOvr>
    <a:masterClrMapping/>
  </p:clrMapOvr>
</p:sld>
</file>

<file path=ppt/theme/theme1.xml><?xml version="1.0" encoding="utf-8"?>
<a:theme xmlns:a="http://schemas.openxmlformats.org/drawingml/2006/main" name="mlnx_new_temp_2010">
  <a:themeElements>
    <a:clrScheme name="mlnx_new_temp_2009 14">
      <a:dk1>
        <a:srgbClr val="000000"/>
      </a:dk1>
      <a:lt1>
        <a:srgbClr val="FFFFFF"/>
      </a:lt1>
      <a:dk2>
        <a:srgbClr val="000066"/>
      </a:dk2>
      <a:lt2>
        <a:srgbClr val="000000"/>
      </a:lt2>
      <a:accent1>
        <a:srgbClr val="000066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AB8"/>
      </a:accent5>
      <a:accent6>
        <a:srgbClr val="E78A2D"/>
      </a:accent6>
      <a:hlink>
        <a:srgbClr val="4D4D4D"/>
      </a:hlink>
      <a:folHlink>
        <a:srgbClr val="808080"/>
      </a:folHlink>
    </a:clrScheme>
    <a:fontScheme name="mlnx_new_temp_2009">
      <a:majorFont>
        <a:latin typeface="Arial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mlnx_new_temp_2010</Template>
  <TotalTime>31859</TotalTime>
  <Words>318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mlnx_new_temp_2010</vt:lpstr>
      <vt:lpstr>OpenSM Plugins</vt:lpstr>
      <vt:lpstr>Agenda</vt:lpstr>
      <vt:lpstr>Threading</vt:lpstr>
      <vt:lpstr>SMDB Locking</vt:lpstr>
      <vt:lpstr>SMDB Locking</vt:lpstr>
      <vt:lpstr>Plugins</vt:lpstr>
      <vt:lpstr>Current Plugin Events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SA Architecture</dc:title>
  <dc:creator>Hal Rosenstock</dc:creator>
  <cp:lastModifiedBy>Hal Rosenstock</cp:lastModifiedBy>
  <cp:revision>647</cp:revision>
  <dcterms:created xsi:type="dcterms:W3CDTF">2010-03-07T13:51:59Z</dcterms:created>
  <dcterms:modified xsi:type="dcterms:W3CDTF">2012-12-06T12:27:54Z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