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3756" r:id="rId1"/>
  </p:sldMasterIdLst>
  <p:notesMasterIdLst>
    <p:notesMasterId r:id="rId16"/>
  </p:notesMasterIdLst>
  <p:sldIdLst>
    <p:sldId id="256" r:id="rId2"/>
    <p:sldId id="272" r:id="rId3"/>
    <p:sldId id="257" r:id="rId4"/>
    <p:sldId id="259" r:id="rId5"/>
    <p:sldId id="270" r:id="rId6"/>
    <p:sldId id="268" r:id="rId7"/>
    <p:sldId id="269" r:id="rId8"/>
    <p:sldId id="271" r:id="rId9"/>
    <p:sldId id="273" r:id="rId10"/>
    <p:sldId id="260" r:id="rId11"/>
    <p:sldId id="261" r:id="rId12"/>
    <p:sldId id="263" r:id="rId13"/>
    <p:sldId id="265" r:id="rId14"/>
    <p:sldId id="264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224"/>
    <p:restoredTop sz="81475"/>
  </p:normalViewPr>
  <p:slideViewPr>
    <p:cSldViewPr snapToGrid="0" snapToObjects="1">
      <p:cViewPr varScale="1">
        <p:scale>
          <a:sx n="80" d="100"/>
          <a:sy n="80" d="100"/>
        </p:scale>
        <p:origin x="14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7AEFAF-C29E-A446-8B8A-B4B3920CF10A}" type="datetimeFigureOut">
              <a:rPr lang="ru-RU" smtClean="0"/>
              <a:t>24.10.2019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8C504D-4CED-464F-9728-77914B6D6C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53733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8C504D-4CED-464F-9728-77914B6D6C65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5555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8C504D-4CED-464F-9728-77914B6D6C65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15361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Синие точки графа - локации</a:t>
            </a:r>
            <a:r>
              <a:rPr lang="en-US" dirty="0" smtClean="0"/>
              <a:t>,</a:t>
            </a:r>
            <a:r>
              <a:rPr lang="en-US" baseline="0" dirty="0" smtClean="0"/>
              <a:t> </a:t>
            </a:r>
            <a:r>
              <a:rPr lang="ru-RU" baseline="0" dirty="0" smtClean="0"/>
              <a:t>которые нужно посетить</a:t>
            </a:r>
            <a:r>
              <a:rPr lang="en-US" baseline="0" dirty="0" smtClean="0"/>
              <a:t>, </a:t>
            </a:r>
            <a:r>
              <a:rPr lang="ru-RU" baseline="0" dirty="0" smtClean="0"/>
              <a:t>красные цифры - ограничения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8C504D-4CED-464F-9728-77914B6D6C65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56811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8C504D-4CED-464F-9728-77914B6D6C65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28029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алгоритм строит оптимальные маршруты</a:t>
            </a:r>
            <a:r>
              <a:rPr lang="en-US" baseline="0" dirty="0" smtClean="0"/>
              <a:t>, </a:t>
            </a:r>
            <a:r>
              <a:rPr lang="ru-RU" baseline="0" dirty="0" smtClean="0"/>
              <a:t>выкидывая неэффективные точки</a:t>
            </a:r>
          </a:p>
          <a:p>
            <a:r>
              <a:rPr lang="ru-RU" baseline="0" dirty="0" smtClean="0"/>
              <a:t>каждая машина едет по оптимальному маршруту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8C504D-4CED-464F-9728-77914B6D6C65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38567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blipFill dpi="0" rotWithShape="1">
          <a:blip r:embed="rId2">
            <a:lum/>
          </a:blip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lang="ru-RU" sz="8000" b="1" dirty="0">
                <a:gradFill flip="none" rotWithShape="1">
                  <a:gsLst>
                    <a:gs pos="0">
                      <a:schemeClr val="accent1">
                        <a:lumMod val="0"/>
                        <a:lumOff val="100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2700000" scaled="1"/>
                  <a:tileRect/>
                </a:gradFill>
              </a:defRPr>
            </a:lvl1pPr>
          </a:lstStyle>
          <a:p>
            <a:r>
              <a:rPr lang="en-US" dirty="0" err="1" smtClean="0"/>
              <a:t>Образец</a:t>
            </a:r>
            <a:r>
              <a:rPr lang="en-US" dirty="0" smtClean="0"/>
              <a:t> </a:t>
            </a:r>
            <a:r>
              <a:rPr lang="en-US" dirty="0" err="1" smtClean="0"/>
              <a:t>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4800">
                <a:gradFill>
                  <a:gsLst>
                    <a:gs pos="0">
                      <a:schemeClr val="accent1">
                        <a:lumMod val="0"/>
                        <a:lumOff val="100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2700000" scaled="1"/>
                </a:gra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err="1" smtClean="0"/>
              <a:t>Образец</a:t>
            </a:r>
            <a:r>
              <a:rPr lang="en-US" dirty="0" smtClean="0"/>
              <a:t> </a:t>
            </a:r>
            <a:r>
              <a:rPr lang="en-US" dirty="0" err="1" smtClean="0"/>
              <a:t>подзаголовка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A78DB-7017-C84C-8502-3CF05F5B7DF2}" type="datetime1">
              <a:rPr lang="ru-RU" smtClean="0"/>
              <a:t>24.10.2019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3BC15-A9AD-5546-8D14-53AC8B5996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74601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.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A14BB-D7D3-6B46-B403-964AAC333086}" type="datetime1">
              <a:rPr lang="ru-RU" smtClean="0"/>
              <a:t>24.10.2019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/>
            </a:lvl1pPr>
          </a:lstStyle>
          <a:p>
            <a:fld id="{A223BC15-A9AD-5546-8D14-53AC8B599691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072056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. загол.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26652-61B5-8941-9116-409021FB569A}" type="datetime1">
              <a:rPr lang="ru-RU" smtClean="0"/>
              <a:t>24.10.2019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3BC15-A9AD-5546-8D14-53AC8B5996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37580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4799" y="83818"/>
            <a:ext cx="10939463" cy="1325563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 err="1" smtClean="0"/>
              <a:t>Образец</a:t>
            </a:r>
            <a:r>
              <a:rPr lang="en-US" dirty="0" smtClean="0"/>
              <a:t> </a:t>
            </a:r>
            <a:r>
              <a:rPr lang="en-US" dirty="0" err="1" smtClean="0"/>
              <a:t>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04800" y="1617344"/>
            <a:ext cx="10939462" cy="4531043"/>
          </a:xfrm>
        </p:spPr>
        <p:txBody>
          <a:bodyPr/>
          <a:lstStyle>
            <a:lvl1pPr marL="228600" indent="-228600">
              <a:buFont typeface="Calibri-Bold" charset="0"/>
              <a:buChar char="›"/>
              <a:defRPr/>
            </a:lvl1pPr>
            <a:lvl2pPr marL="685800" indent="-228600">
              <a:buFont typeface="Calibri" charset="0"/>
              <a:buChar char="›"/>
              <a:defRPr/>
            </a:lvl2pPr>
            <a:lvl3pPr marL="1143000" indent="-228600">
              <a:buFont typeface="Calibri" charset="0"/>
              <a:buChar char="›"/>
              <a:defRPr/>
            </a:lvl3pPr>
            <a:lvl4pPr marL="1600200" indent="-228600">
              <a:buFont typeface="Calibri" charset="0"/>
              <a:buChar char="›"/>
              <a:defRPr/>
            </a:lvl4pPr>
            <a:lvl5pPr marL="2057400" indent="-228600">
              <a:buFont typeface="Calibri" charset="0"/>
              <a:buChar char="›"/>
              <a:defRPr/>
            </a:lvl5pPr>
          </a:lstStyle>
          <a:p>
            <a:pPr lvl="0"/>
            <a:r>
              <a:rPr lang="en-US" dirty="0" err="1" smtClean="0"/>
              <a:t>Образец</a:t>
            </a:r>
            <a:r>
              <a:rPr lang="en-US" dirty="0" smtClean="0"/>
              <a:t> </a:t>
            </a:r>
            <a:r>
              <a:rPr lang="en-US" dirty="0" err="1" smtClean="0"/>
              <a:t>текста</a:t>
            </a:r>
            <a:endParaRPr lang="en-US" dirty="0" smtClean="0"/>
          </a:p>
          <a:p>
            <a:pPr lvl="1"/>
            <a:r>
              <a:rPr lang="en-US" dirty="0" err="1" smtClean="0"/>
              <a:t>Второй</a:t>
            </a:r>
            <a:r>
              <a:rPr lang="en-US" dirty="0" smtClean="0"/>
              <a:t> </a:t>
            </a:r>
            <a:r>
              <a:rPr lang="en-US" dirty="0" err="1" smtClean="0"/>
              <a:t>уровень</a:t>
            </a:r>
            <a:endParaRPr lang="en-US" dirty="0" smtClean="0"/>
          </a:p>
          <a:p>
            <a:pPr lvl="2"/>
            <a:r>
              <a:rPr lang="en-US" dirty="0" err="1" smtClean="0"/>
              <a:t>Третий</a:t>
            </a:r>
            <a:r>
              <a:rPr lang="en-US" dirty="0" smtClean="0"/>
              <a:t> </a:t>
            </a:r>
            <a:r>
              <a:rPr lang="en-US" dirty="0" err="1" smtClean="0"/>
              <a:t>уровень</a:t>
            </a:r>
            <a:endParaRPr lang="en-US" dirty="0" smtClean="0"/>
          </a:p>
          <a:p>
            <a:pPr lvl="3"/>
            <a:r>
              <a:rPr lang="en-US" dirty="0" err="1" smtClean="0"/>
              <a:t>Четвертый</a:t>
            </a:r>
            <a:r>
              <a:rPr lang="en-US" dirty="0" smtClean="0"/>
              <a:t> </a:t>
            </a:r>
            <a:r>
              <a:rPr lang="en-US" dirty="0" err="1" smtClean="0"/>
              <a:t>уровень</a:t>
            </a:r>
            <a:endParaRPr lang="en-US" dirty="0" smtClean="0"/>
          </a:p>
          <a:p>
            <a:pPr lvl="4"/>
            <a:r>
              <a:rPr lang="en-US" dirty="0" err="1" smtClean="0"/>
              <a:t>Пятый</a:t>
            </a:r>
            <a:r>
              <a:rPr lang="en-US" dirty="0" smtClean="0"/>
              <a:t> </a:t>
            </a:r>
            <a:r>
              <a:rPr lang="en-US" dirty="0" err="1" smtClean="0"/>
              <a:t>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0BD55-16D5-1143-B1CF-AD9F29A5589E}" type="datetime1">
              <a:rPr lang="ru-RU" smtClean="0"/>
              <a:t>25.10.2019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501062" y="6356349"/>
            <a:ext cx="2743200" cy="365125"/>
          </a:xfrm>
        </p:spPr>
        <p:txBody>
          <a:bodyPr/>
          <a:lstStyle>
            <a:lvl1pPr>
              <a:defRPr sz="2400"/>
            </a:lvl1pPr>
          </a:lstStyle>
          <a:p>
            <a:fld id="{A223BC15-A9AD-5546-8D14-53AC8B599691}" type="slidenum">
              <a:rPr lang="ru-RU" smtClean="0"/>
              <a:pPr/>
              <a:t>‹#›</a:t>
            </a:fld>
            <a:endParaRPr lang="ru-RU" dirty="0"/>
          </a:p>
        </p:txBody>
      </p:sp>
      <p:pic>
        <p:nvPicPr>
          <p:cNvPr id="7" name="Изображение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810664" y="2743987"/>
            <a:ext cx="6876000" cy="137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5557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975AC-F1A4-8848-AD23-FFA53799B1AB}" type="datetime1">
              <a:rPr lang="ru-RU" smtClean="0"/>
              <a:t>24.10.2019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/>
            </a:lvl1pPr>
          </a:lstStyle>
          <a:p>
            <a:fld id="{A223BC15-A9AD-5546-8D14-53AC8B599691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680356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9AFBB-555D-9E4D-9D8F-1237A2761D9C}" type="datetime1">
              <a:rPr lang="ru-RU" smtClean="0"/>
              <a:t>24.10.2019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/>
            </a:lvl1pPr>
          </a:lstStyle>
          <a:p>
            <a:fld id="{A223BC15-A9AD-5546-8D14-53AC8B599691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396481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2AD14-86A8-EB4D-9270-59F8D0DA1FBA}" type="datetime1">
              <a:rPr lang="ru-RU" smtClean="0"/>
              <a:t>24.10.2019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3BC15-A9AD-5546-8D14-53AC8B5996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2257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3744C-9CA0-F847-86E4-B49415FA0C46}" type="datetime1">
              <a:rPr lang="ru-RU" smtClean="0"/>
              <a:t>24.10.2019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3BC15-A9AD-5546-8D14-53AC8B5996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8874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314B9-77F4-114B-9490-E788158975C5}" type="datetime1">
              <a:rPr lang="ru-RU" smtClean="0"/>
              <a:t>24.10.2019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/>
            </a:lvl1pPr>
          </a:lstStyle>
          <a:p>
            <a:fld id="{A223BC15-A9AD-5546-8D14-53AC8B599691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569017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7595D-10B3-0F4F-9BC7-FBE3323F8B03}" type="datetime1">
              <a:rPr lang="ru-RU" smtClean="0"/>
              <a:t>24.10.2019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/>
            </a:lvl1pPr>
          </a:lstStyle>
          <a:p>
            <a:fld id="{A223BC15-A9AD-5546-8D14-53AC8B599691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182260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D92A5-15B5-7F46-9F13-10AC17388D84}" type="datetime1">
              <a:rPr lang="ru-RU" smtClean="0"/>
              <a:t>24.10.2019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/>
            </a:lvl1pPr>
          </a:lstStyle>
          <a:p>
            <a:fld id="{A223BC15-A9AD-5546-8D14-53AC8B599691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846089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6561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err="1" smtClean="0"/>
              <a:t>Образец</a:t>
            </a:r>
            <a:r>
              <a:rPr lang="en-US" dirty="0" smtClean="0"/>
              <a:t> </a:t>
            </a:r>
            <a:r>
              <a:rPr lang="en-US" dirty="0" err="1" smtClean="0"/>
              <a:t>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679171"/>
            <a:ext cx="10515600" cy="4497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err="1" smtClean="0"/>
              <a:t>Образец</a:t>
            </a:r>
            <a:r>
              <a:rPr lang="en-US" dirty="0" smtClean="0"/>
              <a:t> </a:t>
            </a:r>
            <a:r>
              <a:rPr lang="en-US" dirty="0" err="1" smtClean="0"/>
              <a:t>текста</a:t>
            </a:r>
            <a:endParaRPr lang="en-US" dirty="0" smtClean="0"/>
          </a:p>
          <a:p>
            <a:pPr lvl="1"/>
            <a:r>
              <a:rPr lang="en-US" dirty="0" err="1" smtClean="0"/>
              <a:t>Второй</a:t>
            </a:r>
            <a:r>
              <a:rPr lang="en-US" dirty="0" smtClean="0"/>
              <a:t> </a:t>
            </a:r>
            <a:r>
              <a:rPr lang="en-US" dirty="0" err="1" smtClean="0"/>
              <a:t>уровень</a:t>
            </a:r>
            <a:endParaRPr lang="en-US" dirty="0" smtClean="0"/>
          </a:p>
          <a:p>
            <a:pPr lvl="2"/>
            <a:r>
              <a:rPr lang="en-US" dirty="0" err="1" smtClean="0"/>
              <a:t>Третий</a:t>
            </a:r>
            <a:r>
              <a:rPr lang="en-US" dirty="0" smtClean="0"/>
              <a:t> </a:t>
            </a:r>
            <a:r>
              <a:rPr lang="en-US" dirty="0" err="1" smtClean="0"/>
              <a:t>уровень</a:t>
            </a:r>
            <a:endParaRPr lang="en-US" dirty="0" smtClean="0"/>
          </a:p>
          <a:p>
            <a:pPr lvl="3"/>
            <a:r>
              <a:rPr lang="en-US" dirty="0" err="1" smtClean="0"/>
              <a:t>Четвертый</a:t>
            </a:r>
            <a:r>
              <a:rPr lang="en-US" dirty="0" smtClean="0"/>
              <a:t> </a:t>
            </a:r>
            <a:r>
              <a:rPr lang="en-US" dirty="0" err="1" smtClean="0"/>
              <a:t>уровень</a:t>
            </a:r>
            <a:endParaRPr lang="en-US" dirty="0" smtClean="0"/>
          </a:p>
          <a:p>
            <a:pPr lvl="4"/>
            <a:r>
              <a:rPr lang="en-US" dirty="0" err="1" smtClean="0"/>
              <a:t>Пятый</a:t>
            </a:r>
            <a:r>
              <a:rPr lang="en-US" dirty="0" smtClean="0"/>
              <a:t> </a:t>
            </a:r>
            <a:r>
              <a:rPr lang="en-US" dirty="0" err="1" smtClean="0"/>
              <a:t>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174D8D-3ED2-AE4B-B8D8-A38C5221301C}" type="datetime1">
              <a:rPr lang="ru-RU" smtClean="0"/>
              <a:t>24.10.2019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3BC15-A9AD-5546-8D14-53AC8B599691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8014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eg"/><Relationship Id="rId3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4" Type="http://schemas.openxmlformats.org/officeDocument/2006/relationships/image" Target="../media/image6.jpeg"/><Relationship Id="rId5" Type="http://schemas.openxmlformats.org/officeDocument/2006/relationships/image" Target="../media/image7.jpeg"/><Relationship Id="rId6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71776" y="605255"/>
            <a:ext cx="9144000" cy="2387600"/>
          </a:xfrm>
          <a:noFill/>
          <a:effectLst>
            <a:glow>
              <a:schemeClr val="accent1">
                <a:alpha val="40000"/>
              </a:schemeClr>
            </a:glow>
          </a:effectLst>
        </p:spPr>
        <p:txBody>
          <a:bodyPr>
            <a:normAutofit/>
          </a:bodyPr>
          <a:lstStyle/>
          <a:p>
            <a:r>
              <a:rPr lang="ru-RU" sz="9600" dirty="0" smtClean="0">
                <a:effectLst>
                  <a:glow rad="635000">
                    <a:schemeClr val="accent1">
                      <a:alpha val="24000"/>
                    </a:schemeClr>
                  </a:glow>
                </a:effectLst>
              </a:rPr>
              <a:t>Глобулы Блока</a:t>
            </a:r>
            <a:endParaRPr lang="ru-RU" sz="9600" dirty="0">
              <a:effectLst>
                <a:glow rad="635000">
                  <a:schemeClr val="accent1">
                    <a:alpha val="24000"/>
                  </a:schemeClr>
                </a:glow>
              </a:effectLst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71776" y="4514139"/>
            <a:ext cx="9144000" cy="1655762"/>
          </a:xfrm>
        </p:spPr>
        <p:txBody>
          <a:bodyPr/>
          <a:lstStyle/>
          <a:p>
            <a:r>
              <a:rPr lang="ru-RU" dirty="0" smtClean="0"/>
              <a:t>Задача 14</a:t>
            </a:r>
            <a:endParaRPr lang="ru-RU" dirty="0"/>
          </a:p>
        </p:txBody>
      </p:sp>
      <p:pic>
        <p:nvPicPr>
          <p:cNvPr id="4" name="Изображение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084688" y="2746688"/>
            <a:ext cx="6876000" cy="137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899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Архитектура решения</a:t>
            </a:r>
            <a:endParaRPr lang="ru-RU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3BC15-A9AD-5546-8D14-53AC8B599691}" type="slidenum">
              <a:rPr lang="ru-RU" smtClean="0"/>
              <a:t>9</a:t>
            </a:fld>
            <a:endParaRPr lang="ru-RU"/>
          </a:p>
        </p:txBody>
      </p:sp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99" y="2728769"/>
            <a:ext cx="10515600" cy="1871018"/>
          </a:xfrm>
        </p:spPr>
      </p:pic>
    </p:spTree>
    <p:extLst>
      <p:ext uri="{BB962C8B-B14F-4D97-AF65-F5344CB8AC3E}">
        <p14:creationId xmlns:p14="http://schemas.microsoft.com/office/powerpoint/2010/main" val="650754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Диаграмма </a:t>
            </a:r>
            <a:r>
              <a:rPr lang="ru-RU" b="1" dirty="0" smtClean="0"/>
              <a:t>последовательности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3BC15-A9AD-5546-8D14-53AC8B599691}" type="slidenum">
              <a:rPr lang="ru-RU" smtClean="0"/>
              <a:t>10</a:t>
            </a:fld>
            <a:endParaRPr lang="ru-RU"/>
          </a:p>
        </p:txBody>
      </p:sp>
      <p:pic>
        <p:nvPicPr>
          <p:cNvPr id="13" name="Объект 1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0160" y="1409381"/>
            <a:ext cx="7729242" cy="5131501"/>
          </a:xfrm>
        </p:spPr>
      </p:pic>
    </p:spTree>
    <p:extLst>
      <p:ext uri="{BB962C8B-B14F-4D97-AF65-F5344CB8AC3E}">
        <p14:creationId xmlns:p14="http://schemas.microsoft.com/office/powerpoint/2010/main" val="963945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3BC15-A9AD-5546-8D14-53AC8B599691}" type="slidenum">
              <a:rPr lang="ru-RU" smtClean="0"/>
              <a:pPr/>
              <a:t>11</a:t>
            </a:fld>
            <a:endParaRPr lang="ru-RU" dirty="0"/>
          </a:p>
        </p:txBody>
      </p:sp>
      <p:pic>
        <p:nvPicPr>
          <p:cNvPr id="6" name="Изображение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0905" y="1073452"/>
            <a:ext cx="5905190" cy="5785200"/>
          </a:xfrm>
          <a:prstGeom prst="rect">
            <a:avLst/>
          </a:prstGeom>
        </p:spPr>
      </p:pic>
      <p:sp>
        <p:nvSpPr>
          <p:cNvPr id="11" name="Заголовок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Реализация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99730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1600" y="1072800"/>
            <a:ext cx="6008036" cy="5785200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3BC15-A9AD-5546-8D14-53AC8B599691}" type="slidenum">
              <a:rPr lang="ru-RU" smtClean="0"/>
              <a:pPr/>
              <a:t>12</a:t>
            </a:fld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Реализация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83541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реализовано рабочее решение</a:t>
            </a:r>
          </a:p>
          <a:p>
            <a:endParaRPr lang="ru-RU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3BC15-A9AD-5546-8D14-53AC8B599691}" type="slidenum">
              <a:rPr lang="ru-RU" smtClean="0"/>
              <a:pPr/>
              <a:t>13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59040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Команда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3BC15-A9AD-5546-8D14-53AC8B599691}" type="slidenum">
              <a:rPr lang="ru-RU" smtClean="0"/>
              <a:pPr/>
              <a:t>1</a:t>
            </a:fld>
            <a:endParaRPr lang="ru-RU" dirty="0"/>
          </a:p>
        </p:txBody>
      </p:sp>
      <p:grpSp>
        <p:nvGrpSpPr>
          <p:cNvPr id="26" name="Группа 25"/>
          <p:cNvGrpSpPr/>
          <p:nvPr/>
        </p:nvGrpSpPr>
        <p:grpSpPr>
          <a:xfrm>
            <a:off x="6735004" y="3917639"/>
            <a:ext cx="2265685" cy="2354344"/>
            <a:chOff x="6911468" y="3894456"/>
            <a:chExt cx="2265685" cy="2354344"/>
          </a:xfrm>
        </p:grpSpPr>
        <p:sp>
          <p:nvSpPr>
            <p:cNvPr id="6" name="Овал 5"/>
            <p:cNvSpPr/>
            <p:nvPr/>
          </p:nvSpPr>
          <p:spPr>
            <a:xfrm>
              <a:off x="7128749" y="3894456"/>
              <a:ext cx="1831125" cy="1831125"/>
            </a:xfrm>
            <a:prstGeom prst="ellipse">
              <a:avLst/>
            </a:prstGeom>
            <a:blipFill>
              <a:blip r:embed="rId2"/>
              <a:stretch>
                <a:fillRect/>
              </a:stretch>
            </a:blip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911468" y="5725580"/>
              <a:ext cx="226568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2800" dirty="0" smtClean="0"/>
                <a:t>Анна </a:t>
              </a:r>
              <a:r>
                <a:rPr lang="ru-RU" sz="2800" dirty="0" err="1" smtClean="0"/>
                <a:t>Карнаух</a:t>
              </a:r>
              <a:endParaRPr lang="ru-RU" sz="2800" dirty="0"/>
            </a:p>
          </p:txBody>
        </p:sp>
      </p:grpSp>
      <p:grpSp>
        <p:nvGrpSpPr>
          <p:cNvPr id="10" name="Группа 9"/>
          <p:cNvGrpSpPr/>
          <p:nvPr/>
        </p:nvGrpSpPr>
        <p:grpSpPr>
          <a:xfrm>
            <a:off x="8020026" y="1409380"/>
            <a:ext cx="3010183" cy="2354345"/>
            <a:chOff x="5281880" y="1409380"/>
            <a:chExt cx="3010183" cy="2354345"/>
          </a:xfrm>
        </p:grpSpPr>
        <p:sp>
          <p:nvSpPr>
            <p:cNvPr id="11" name="Овал 10"/>
            <p:cNvSpPr/>
            <p:nvPr/>
          </p:nvSpPr>
          <p:spPr>
            <a:xfrm>
              <a:off x="5871410" y="1409380"/>
              <a:ext cx="1831125" cy="1831125"/>
            </a:xfrm>
            <a:prstGeom prst="ellipse">
              <a:avLst/>
            </a:prstGeom>
            <a:blipFill>
              <a:blip r:embed="rId3"/>
              <a:stretch>
                <a:fillRect/>
              </a:stretch>
            </a:blip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281880" y="3240505"/>
              <a:ext cx="301018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2800" dirty="0"/>
                <a:t>Максим Проценко</a:t>
              </a:r>
            </a:p>
          </p:txBody>
        </p:sp>
      </p:grpSp>
      <p:grpSp>
        <p:nvGrpSpPr>
          <p:cNvPr id="13" name="Группа 12"/>
          <p:cNvGrpSpPr/>
          <p:nvPr/>
        </p:nvGrpSpPr>
        <p:grpSpPr>
          <a:xfrm>
            <a:off x="4118564" y="1386198"/>
            <a:ext cx="3311932" cy="2377527"/>
            <a:chOff x="5131006" y="1409380"/>
            <a:chExt cx="3311932" cy="2377527"/>
          </a:xfrm>
        </p:grpSpPr>
        <p:sp>
          <p:nvSpPr>
            <p:cNvPr id="14" name="Овал 13"/>
            <p:cNvSpPr/>
            <p:nvPr/>
          </p:nvSpPr>
          <p:spPr>
            <a:xfrm>
              <a:off x="5871410" y="1409380"/>
              <a:ext cx="1831125" cy="1831125"/>
            </a:xfrm>
            <a:prstGeom prst="ellipse">
              <a:avLst/>
            </a:prstGeom>
            <a:blipFill>
              <a:blip r:embed="rId4"/>
              <a:stretch>
                <a:fillRect/>
              </a:stretch>
            </a:blip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131006" y="3263687"/>
              <a:ext cx="33119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2800" dirty="0"/>
                <a:t>Дмитрий Холодилов</a:t>
              </a:r>
            </a:p>
          </p:txBody>
        </p:sp>
      </p:grpSp>
      <p:grpSp>
        <p:nvGrpSpPr>
          <p:cNvPr id="16" name="Группа 15"/>
          <p:cNvGrpSpPr/>
          <p:nvPr/>
        </p:nvGrpSpPr>
        <p:grpSpPr>
          <a:xfrm>
            <a:off x="2472922" y="3917639"/>
            <a:ext cx="2989536" cy="2354344"/>
            <a:chOff x="5292204" y="1409380"/>
            <a:chExt cx="2989536" cy="2354344"/>
          </a:xfrm>
        </p:grpSpPr>
        <p:sp>
          <p:nvSpPr>
            <p:cNvPr id="17" name="Овал 16"/>
            <p:cNvSpPr/>
            <p:nvPr/>
          </p:nvSpPr>
          <p:spPr>
            <a:xfrm>
              <a:off x="5871410" y="1409380"/>
              <a:ext cx="1831125" cy="1831125"/>
            </a:xfrm>
            <a:prstGeom prst="ellipse">
              <a:avLst/>
            </a:prstGeom>
            <a:blipFill>
              <a:blip r:embed="rId5"/>
              <a:stretch>
                <a:fillRect/>
              </a:stretch>
            </a:blip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292204" y="3240504"/>
              <a:ext cx="29895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2800" dirty="0"/>
                <a:t>Евгений Самсонов</a:t>
              </a:r>
            </a:p>
          </p:txBody>
        </p:sp>
      </p:grpSp>
      <p:grpSp>
        <p:nvGrpSpPr>
          <p:cNvPr id="19" name="Группа 18"/>
          <p:cNvGrpSpPr/>
          <p:nvPr/>
        </p:nvGrpSpPr>
        <p:grpSpPr>
          <a:xfrm>
            <a:off x="396783" y="1409380"/>
            <a:ext cx="3327770" cy="2354345"/>
            <a:chOff x="5123087" y="1409380"/>
            <a:chExt cx="3327770" cy="2354345"/>
          </a:xfrm>
        </p:grpSpPr>
        <p:sp>
          <p:nvSpPr>
            <p:cNvPr id="20" name="Овал 19"/>
            <p:cNvSpPr/>
            <p:nvPr/>
          </p:nvSpPr>
          <p:spPr>
            <a:xfrm>
              <a:off x="5871410" y="1409380"/>
              <a:ext cx="1831125" cy="1831125"/>
            </a:xfrm>
            <a:prstGeom prst="ellipse">
              <a:avLst/>
            </a:prstGeom>
            <a:blipFill>
              <a:blip r:embed="rId6"/>
              <a:stretch>
                <a:fillRect/>
              </a:stretch>
            </a:blip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123087" y="3240505"/>
              <a:ext cx="33277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2800" dirty="0"/>
                <a:t>Алексей Филимонов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2048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Инструменты</a:t>
            </a:r>
            <a:endParaRPr lang="ru-RU" b="1" dirty="0"/>
          </a:p>
        </p:txBody>
      </p:sp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8200" y="2242573"/>
            <a:ext cx="4596969" cy="1337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Номер слайда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3BC15-A9AD-5546-8D14-53AC8B599691}" type="slidenum">
              <a:rPr lang="ru-RU" smtClean="0"/>
              <a:t>2</a:t>
            </a:fld>
            <a:endParaRPr lang="ru-RU" dirty="0"/>
          </a:p>
        </p:txBody>
      </p:sp>
      <p:pic>
        <p:nvPicPr>
          <p:cNvPr id="8" name="Изображение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9914" y="1007063"/>
            <a:ext cx="1697935" cy="3105807"/>
          </a:xfrm>
          <a:prstGeom prst="rect">
            <a:avLst/>
          </a:prstGeom>
        </p:spPr>
      </p:pic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3832855"/>
            <a:ext cx="1524000" cy="1524000"/>
          </a:xfrm>
          <a:prstGeom prst="rect">
            <a:avLst/>
          </a:prstGeom>
        </p:spPr>
      </p:pic>
      <p:sp>
        <p:nvSpPr>
          <p:cNvPr id="10" name="Прямоугольник 9"/>
          <p:cNvSpPr/>
          <p:nvPr/>
        </p:nvSpPr>
        <p:spPr>
          <a:xfrm>
            <a:off x="4802793" y="5356855"/>
            <a:ext cx="2586414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2800" b="0" dirty="0" smtClean="0">
                <a:solidFill>
                  <a:sysClr val="windowText" lastClr="000000"/>
                </a:solidFill>
                <a:effectLst/>
              </a:rPr>
              <a:t>Google OR-Tools</a:t>
            </a:r>
            <a:endParaRPr lang="en-US" sz="2800" b="0" dirty="0">
              <a:solidFill>
                <a:sysClr val="windowText" lastClr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643227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Google OR-Tools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библиотека для решения задач комбинаторной оптимизации</a:t>
            </a:r>
            <a:endParaRPr lang="en-US" dirty="0" smtClean="0"/>
          </a:p>
          <a:p>
            <a:r>
              <a:rPr lang="ru-RU" dirty="0" smtClean="0"/>
              <a:t>решает задачу поиска оптимального маршрута</a:t>
            </a:r>
          </a:p>
          <a:p>
            <a:r>
              <a:rPr lang="ru-RU" dirty="0" smtClean="0"/>
              <a:t>реализует множество стратегий поиска</a:t>
            </a:r>
          </a:p>
          <a:p>
            <a:r>
              <a:rPr lang="ru-RU" dirty="0"/>
              <a:t>г</a:t>
            </a:r>
            <a:r>
              <a:rPr lang="ru-RU" dirty="0" smtClean="0"/>
              <a:t>ибкая настройка ограничений</a:t>
            </a:r>
          </a:p>
          <a:p>
            <a:r>
              <a:rPr lang="en-US" dirty="0"/>
              <a:t>o</a:t>
            </a:r>
            <a:r>
              <a:rPr lang="en-US" dirty="0" smtClean="0"/>
              <a:t>pen source</a:t>
            </a:r>
          </a:p>
          <a:p>
            <a:endParaRPr lang="ru-RU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3BC15-A9AD-5546-8D14-53AC8B599691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2011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4799" y="83818"/>
            <a:ext cx="11196639" cy="1325563"/>
          </a:xfrm>
        </p:spPr>
        <p:txBody>
          <a:bodyPr>
            <a:normAutofit/>
          </a:bodyPr>
          <a:lstStyle/>
          <a:p>
            <a:r>
              <a:rPr lang="en-US" dirty="0"/>
              <a:t>Capacitated vehicle routing </a:t>
            </a:r>
            <a:r>
              <a:rPr lang="en-US" dirty="0" smtClean="0"/>
              <a:t>problem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04800" y="1617343"/>
            <a:ext cx="9967913" cy="4531043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задача поиска оптимальных </a:t>
            </a:r>
            <a:r>
              <a:rPr lang="ru-RU" dirty="0" smtClean="0"/>
              <a:t>маршрутов</a:t>
            </a:r>
            <a:r>
              <a:rPr lang="ru-RU" dirty="0"/>
              <a:t> </a:t>
            </a:r>
            <a:r>
              <a:rPr lang="ru-RU" dirty="0" smtClean="0"/>
              <a:t>для группы </a:t>
            </a:r>
            <a:r>
              <a:rPr lang="ru-RU" dirty="0"/>
              <a:t>автомобилей</a:t>
            </a:r>
          </a:p>
          <a:p>
            <a:r>
              <a:rPr lang="ru-RU" dirty="0"/>
              <a:t>вместимость автомобиля </a:t>
            </a:r>
            <a:r>
              <a:rPr lang="ru-RU" dirty="0" smtClean="0"/>
              <a:t>ограничена</a:t>
            </a:r>
          </a:p>
          <a:p>
            <a:r>
              <a:rPr lang="ru-RU" dirty="0" smtClean="0"/>
              <a:t>каждая локация имеет свою цену</a:t>
            </a:r>
            <a:endParaRPr lang="ru-RU" dirty="0"/>
          </a:p>
          <a:p>
            <a:r>
              <a:rPr lang="ru-RU" dirty="0"/>
              <a:t>время ограничено</a:t>
            </a:r>
          </a:p>
          <a:p>
            <a:r>
              <a:rPr lang="ru-RU" dirty="0"/>
              <a:t>минимизируем максимальную длину </a:t>
            </a:r>
            <a:r>
              <a:rPr lang="ru-RU" dirty="0" smtClean="0"/>
              <a:t>маршрута среди </a:t>
            </a:r>
            <a:r>
              <a:rPr lang="ru-RU" dirty="0"/>
              <a:t>всех автомобилей</a:t>
            </a:r>
            <a:r>
              <a:rPr lang="en-US" dirty="0"/>
              <a:t>, </a:t>
            </a:r>
            <a:r>
              <a:rPr lang="ru-RU" dirty="0"/>
              <a:t>не превышая </a:t>
            </a:r>
            <a:r>
              <a:rPr lang="ru-RU" dirty="0" smtClean="0"/>
              <a:t>вместимости</a:t>
            </a:r>
          </a:p>
          <a:p>
            <a:r>
              <a:rPr lang="ru-RU" dirty="0" smtClean="0"/>
              <a:t>для одного автомобиля сводится к задаче коммивояжера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3BC15-A9AD-5546-8D14-53AC8B599691}" type="slidenum">
              <a:rPr lang="ru-RU" smtClean="0"/>
              <a:pPr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17420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Условия задачи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3BC15-A9AD-5546-8D14-53AC8B599691}" type="slidenum">
              <a:rPr lang="ru-RU" smtClean="0"/>
              <a:pPr/>
              <a:t>5</a:t>
            </a:fld>
            <a:endParaRPr lang="ru-RU" dirty="0"/>
          </a:p>
        </p:txBody>
      </p:sp>
      <p:pic>
        <p:nvPicPr>
          <p:cNvPr id="18" name="Объект 5"/>
          <p:cNvPicPr>
            <a:picLocks noChangeAspect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560" y="1292755"/>
            <a:ext cx="6816377" cy="5103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048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Найденные маршруты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6082" y="1341549"/>
            <a:ext cx="6956895" cy="5014800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3BC15-A9AD-5546-8D14-53AC8B599691}" type="slidenum">
              <a:rPr lang="ru-RU" smtClean="0"/>
              <a:pPr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24567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 </a:t>
            </a:r>
            <a:r>
              <a:rPr lang="ru-RU" dirty="0" err="1"/>
              <a:t>Кристофидеса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аппроксимационный алгоритм </a:t>
            </a:r>
            <a:r>
              <a:rPr lang="ru-RU" dirty="0" smtClean="0"/>
              <a:t>для поиска приближённых решений </a:t>
            </a:r>
            <a:r>
              <a:rPr lang="ru-RU" dirty="0"/>
              <a:t>задачи </a:t>
            </a:r>
            <a:r>
              <a:rPr lang="ru-RU" dirty="0" smtClean="0"/>
              <a:t>коммивояжёра</a:t>
            </a:r>
          </a:p>
          <a:p>
            <a:r>
              <a:rPr lang="ru-RU" dirty="0"/>
              <a:t>решения </a:t>
            </a:r>
            <a:r>
              <a:rPr lang="ru-RU" dirty="0" smtClean="0"/>
              <a:t>гарантированно находятся в пределах 3/2 от длины </a:t>
            </a:r>
            <a:r>
              <a:rPr lang="ru-RU" dirty="0"/>
              <a:t>оптимального </a:t>
            </a:r>
            <a:r>
              <a:rPr lang="ru-RU" dirty="0" smtClean="0"/>
              <a:t>решения</a:t>
            </a:r>
          </a:p>
          <a:p>
            <a:r>
              <a:rPr lang="ru-RU" dirty="0" smtClean="0"/>
              <a:t>лучший аппроксимационный коэффициент для общих случаев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3BC15-A9AD-5546-8D14-53AC8B599691}" type="slidenum">
              <a:rPr lang="ru-RU" smtClean="0"/>
              <a:pPr/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85600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Управляемый локальный поиск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метаэвристический</a:t>
            </a:r>
            <a:r>
              <a:rPr lang="ru-RU" dirty="0"/>
              <a:t> метод </a:t>
            </a:r>
            <a:r>
              <a:rPr lang="ru-RU" dirty="0" smtClean="0"/>
              <a:t>поиска</a:t>
            </a:r>
          </a:p>
          <a:p>
            <a:r>
              <a:rPr lang="ru-RU" dirty="0" smtClean="0"/>
              <a:t>оптимизация для алгоритмов локального поиска</a:t>
            </a:r>
          </a:p>
          <a:p>
            <a:r>
              <a:rPr lang="ru-RU" dirty="0" smtClean="0"/>
              <a:t>позволяет избежать локальных минимумов и плато</a:t>
            </a:r>
          </a:p>
          <a:p>
            <a:r>
              <a:rPr lang="ru-RU" dirty="0" smtClean="0"/>
              <a:t>вычисляет штрафы для каждого решения</a:t>
            </a:r>
          </a:p>
          <a:p>
            <a:r>
              <a:rPr lang="ru-RU" dirty="0" smtClean="0"/>
              <a:t>штрафуются свойства решений из локального минимума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3BC15-A9AD-5546-8D14-53AC8B599691}" type="slidenum">
              <a:rPr lang="ru-RU" smtClean="0"/>
              <a:pPr/>
              <a:t>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70810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493</TotalTime>
  <Words>151</Words>
  <Application>Microsoft Macintosh PowerPoint</Application>
  <PresentationFormat>Широкоэкранный</PresentationFormat>
  <Paragraphs>62</Paragraphs>
  <Slides>14</Slides>
  <Notes>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9" baseType="lpstr">
      <vt:lpstr>Calibri</vt:lpstr>
      <vt:lpstr>Calibri Light</vt:lpstr>
      <vt:lpstr>Calibri-Bold</vt:lpstr>
      <vt:lpstr>Arial</vt:lpstr>
      <vt:lpstr>Тема Office</vt:lpstr>
      <vt:lpstr>Глобулы Блока</vt:lpstr>
      <vt:lpstr>Команда</vt:lpstr>
      <vt:lpstr>Инструменты</vt:lpstr>
      <vt:lpstr>Google OR-Tools</vt:lpstr>
      <vt:lpstr>Capacitated vehicle routing problem</vt:lpstr>
      <vt:lpstr>Условия задачи</vt:lpstr>
      <vt:lpstr>Найденные маршруты</vt:lpstr>
      <vt:lpstr>Алгоритм Кристофидеса</vt:lpstr>
      <vt:lpstr>Управляемый локальный поиск</vt:lpstr>
      <vt:lpstr>Архитектура решения</vt:lpstr>
      <vt:lpstr>Диаграмма последовательности</vt:lpstr>
      <vt:lpstr>Реализация</vt:lpstr>
      <vt:lpstr>Реализация</vt:lpstr>
      <vt:lpstr>Заключение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Глобулы Блока</dc:title>
  <dc:creator>Пользователь Microsoft Office</dc:creator>
  <cp:lastModifiedBy>Пользователь Microsoft Office</cp:lastModifiedBy>
  <cp:revision>61</cp:revision>
  <dcterms:created xsi:type="dcterms:W3CDTF">2019-10-24T16:12:01Z</dcterms:created>
  <dcterms:modified xsi:type="dcterms:W3CDTF">2019-10-25T00:38:00Z</dcterms:modified>
</cp:coreProperties>
</file>