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56" r:id="rId1"/>
  </p:sldMasterIdLst>
  <p:notesMasterIdLst>
    <p:notesMasterId r:id="rId16"/>
  </p:notesMasterIdLst>
  <p:sldIdLst>
    <p:sldId id="256" r:id="rId2"/>
    <p:sldId id="272" r:id="rId3"/>
    <p:sldId id="257" r:id="rId4"/>
    <p:sldId id="259" r:id="rId5"/>
    <p:sldId id="270" r:id="rId6"/>
    <p:sldId id="268" r:id="rId7"/>
    <p:sldId id="269" r:id="rId8"/>
    <p:sldId id="271" r:id="rId9"/>
    <p:sldId id="273" r:id="rId10"/>
    <p:sldId id="260" r:id="rId11"/>
    <p:sldId id="261" r:id="rId12"/>
    <p:sldId id="263" r:id="rId13"/>
    <p:sldId id="265" r:id="rId14"/>
    <p:sldId id="26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3"/>
    <p:restoredTop sz="81464"/>
  </p:normalViewPr>
  <p:slideViewPr>
    <p:cSldViewPr snapToGrid="0" snapToObjects="1">
      <p:cViewPr varScale="1">
        <p:scale>
          <a:sx n="79" d="100"/>
          <a:sy n="79" d="100"/>
        </p:scale>
        <p:origin x="1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AEFAF-C29E-A446-8B8A-B4B3920CF10A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C504D-4CED-464F-9728-77914B6D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37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5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53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Синие точки графа - локации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которые нужно посетить</a:t>
            </a:r>
            <a:r>
              <a:rPr lang="en-US" baseline="0" dirty="0" smtClean="0"/>
              <a:t>, </a:t>
            </a:r>
            <a:r>
              <a:rPr lang="ru-RU" baseline="0" dirty="0" smtClean="0"/>
              <a:t>красные цифры - ограничения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681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нахождения первого маршрута используем жадный алгоритм Самсонова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487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802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алгоритм строит оптимальные маршруты</a:t>
            </a:r>
            <a:r>
              <a:rPr lang="en-US" baseline="0" dirty="0" smtClean="0"/>
              <a:t>, </a:t>
            </a:r>
            <a:r>
              <a:rPr lang="ru-RU" baseline="0" dirty="0" smtClean="0"/>
              <a:t>выкидывая неэффективные точки</a:t>
            </a:r>
          </a:p>
          <a:p>
            <a:r>
              <a:rPr lang="ru-RU" baseline="0" dirty="0" smtClean="0"/>
              <a:t>каждая машина едет по оптимальному маршруту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856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27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ru-RU" sz="8000" b="1" dirty="0"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2700000" scaled="1"/>
                  <a:tileRect/>
                </a:gradFill>
              </a:defRPr>
            </a:lvl1pPr>
          </a:lstStyle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gradFill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2700000" scaled="1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78DB-7017-C84C-8502-3CF05F5B7DF2}" type="datetime1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460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14BB-D7D3-6B46-B403-964AAC333086}" type="datetime1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205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6652-61B5-8941-9116-409021FB569A}" type="datetime1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758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799" y="83818"/>
            <a:ext cx="10939463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617344"/>
            <a:ext cx="10939462" cy="4531043"/>
          </a:xfrm>
        </p:spPr>
        <p:txBody>
          <a:bodyPr/>
          <a:lstStyle>
            <a:lvl1pPr marL="228600" indent="-228600">
              <a:buFont typeface="Calibri-Bold" charset="0"/>
              <a:buChar char="›"/>
              <a:defRPr/>
            </a:lvl1pPr>
            <a:lvl2pPr marL="685800" indent="-228600">
              <a:buFont typeface="Calibri" charset="0"/>
              <a:buChar char="›"/>
              <a:defRPr/>
            </a:lvl2pPr>
            <a:lvl3pPr marL="1143000" indent="-228600">
              <a:buFont typeface="Calibri" charset="0"/>
              <a:buChar char="›"/>
              <a:defRPr/>
            </a:lvl3pPr>
            <a:lvl4pPr marL="1600200" indent="-228600">
              <a:buFont typeface="Calibri" charset="0"/>
              <a:buChar char="›"/>
              <a:defRPr/>
            </a:lvl4pPr>
            <a:lvl5pPr marL="2057400" indent="-228600">
              <a:buFont typeface="Calibri" charset="0"/>
              <a:buChar char="›"/>
              <a:defRPr/>
            </a:lvl5pPr>
          </a:lstStyle>
          <a:p>
            <a:pPr lvl="0"/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текста</a:t>
            </a:r>
            <a:endParaRPr lang="en-US" dirty="0" smtClean="0"/>
          </a:p>
          <a:p>
            <a:pPr lvl="1"/>
            <a:r>
              <a:rPr lang="en-US" dirty="0" err="1" smtClean="0"/>
              <a:t>Второй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2"/>
            <a:r>
              <a:rPr lang="en-US" dirty="0" err="1" smtClean="0"/>
              <a:t>Третий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3"/>
            <a:r>
              <a:rPr lang="en-US" dirty="0" err="1" smtClean="0"/>
              <a:t>Четвертый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4"/>
            <a:r>
              <a:rPr lang="en-US" dirty="0" err="1" smtClean="0"/>
              <a:t>Пятый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BD55-16D5-1143-B1CF-AD9F29A5589E}" type="datetime1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01062" y="6356349"/>
            <a:ext cx="2743200" cy="365125"/>
          </a:xfrm>
        </p:spPr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10664" y="2743987"/>
            <a:ext cx="6876000" cy="13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55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75AC-F1A4-8848-AD23-FFA53799B1AB}" type="datetime1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035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AFBB-555D-9E4D-9D8F-1237A2761D9C}" type="datetime1">
              <a:rPr lang="ru-RU" smtClean="0"/>
              <a:t>25.10.2019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9648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D14-86A8-EB4D-9270-59F8D0DA1FBA}" type="datetime1">
              <a:rPr lang="ru-RU" smtClean="0"/>
              <a:t>25.10.2019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5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744C-9CA0-F847-86E4-B49415FA0C46}" type="datetime1">
              <a:rPr lang="ru-RU" smtClean="0"/>
              <a:t>25.10.2019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87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14B9-77F4-114B-9490-E788158975C5}" type="datetime1">
              <a:rPr lang="ru-RU" smtClean="0"/>
              <a:t>25.10.2019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6901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95D-10B3-0F4F-9BC7-FBE3323F8B03}" type="datetime1">
              <a:rPr lang="ru-RU" smtClean="0"/>
              <a:t>25.10.2019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22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92A5-15B5-7F46-9F13-10AC17388D84}" type="datetime1">
              <a:rPr lang="ru-RU" smtClean="0"/>
              <a:t>25.10.2019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608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56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679171"/>
            <a:ext cx="10515600" cy="449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текста</a:t>
            </a:r>
            <a:endParaRPr lang="en-US" dirty="0" smtClean="0"/>
          </a:p>
          <a:p>
            <a:pPr lvl="1"/>
            <a:r>
              <a:rPr lang="en-US" dirty="0" err="1" smtClean="0"/>
              <a:t>Второй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2"/>
            <a:r>
              <a:rPr lang="en-US" dirty="0" err="1" smtClean="0"/>
              <a:t>Третий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3"/>
            <a:r>
              <a:rPr lang="en-US" dirty="0" err="1" smtClean="0"/>
              <a:t>Четвертый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4"/>
            <a:r>
              <a:rPr lang="en-US" dirty="0" err="1" smtClean="0"/>
              <a:t>Пятый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74D8D-3ED2-AE4B-B8D8-A38C5221301C}" type="datetime1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1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1776" y="605255"/>
            <a:ext cx="9144000" cy="2387600"/>
          </a:xfr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ru-RU" sz="9600" dirty="0" smtClean="0">
                <a:effectLst>
                  <a:glow rad="635000">
                    <a:schemeClr val="accent1">
                      <a:alpha val="24000"/>
                    </a:schemeClr>
                  </a:glow>
                </a:effectLst>
              </a:rPr>
              <a:t>Глобулы Блока</a:t>
            </a:r>
            <a:endParaRPr lang="ru-RU" sz="9600" dirty="0">
              <a:effectLst>
                <a:glow rad="635000">
                  <a:schemeClr val="accent1">
                    <a:alpha val="24000"/>
                  </a:schemeClr>
                </a:glo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1776" y="4514139"/>
            <a:ext cx="9144000" cy="1655762"/>
          </a:xfrm>
        </p:spPr>
        <p:txBody>
          <a:bodyPr/>
          <a:lstStyle/>
          <a:p>
            <a:r>
              <a:rPr lang="ru-RU" dirty="0" smtClean="0"/>
              <a:t>Задача 14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84688" y="2746688"/>
            <a:ext cx="6876000" cy="13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Архитектура решения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9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728769"/>
            <a:ext cx="10515600" cy="1871018"/>
          </a:xfrm>
        </p:spPr>
      </p:pic>
    </p:spTree>
    <p:extLst>
      <p:ext uri="{BB962C8B-B14F-4D97-AF65-F5344CB8AC3E}">
        <p14:creationId xmlns:p14="http://schemas.microsoft.com/office/powerpoint/2010/main" val="6507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</a:t>
            </a:r>
            <a:r>
              <a:rPr lang="ru-RU" b="1" dirty="0" smtClean="0"/>
              <a:t>последовательности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10</a:t>
            </a:fld>
            <a:endParaRPr lang="ru-RU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60" y="1409381"/>
            <a:ext cx="7729242" cy="5131501"/>
          </a:xfrm>
        </p:spPr>
      </p:pic>
    </p:spTree>
    <p:extLst>
      <p:ext uri="{BB962C8B-B14F-4D97-AF65-F5344CB8AC3E}">
        <p14:creationId xmlns:p14="http://schemas.microsoft.com/office/powerpoint/2010/main" val="9639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05" y="1073452"/>
            <a:ext cx="5905190" cy="5785200"/>
          </a:xfrm>
          <a:prstGeom prst="rect">
            <a:avLst/>
          </a:prstGeom>
        </p:spPr>
      </p:pic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97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00" y="1072800"/>
            <a:ext cx="6008036" cy="57852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5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рабочее решение</a:t>
            </a:r>
          </a:p>
          <a:p>
            <a:r>
              <a:rPr lang="ru-RU" dirty="0" smtClean="0"/>
              <a:t>динамический выбор эвристик</a:t>
            </a:r>
          </a:p>
          <a:p>
            <a:r>
              <a:rPr lang="ru-RU" dirty="0" smtClean="0"/>
              <a:t>оптимизация выбора решения</a:t>
            </a:r>
          </a:p>
          <a:p>
            <a:r>
              <a:rPr lang="ru-RU" dirty="0" smtClean="0"/>
              <a:t>использование специализированных инструментов</a:t>
            </a:r>
          </a:p>
          <a:p>
            <a:r>
              <a:rPr lang="ru-RU" dirty="0" smtClean="0"/>
              <a:t>возможность легкого перехода на другие платформы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04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1</a:t>
            </a:fld>
            <a:endParaRPr lang="ru-RU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6735004" y="3917639"/>
            <a:ext cx="2265685" cy="2354344"/>
            <a:chOff x="6911468" y="3894456"/>
            <a:chExt cx="2265685" cy="2354344"/>
          </a:xfrm>
        </p:grpSpPr>
        <p:sp>
          <p:nvSpPr>
            <p:cNvPr id="6" name="Овал 5"/>
            <p:cNvSpPr/>
            <p:nvPr/>
          </p:nvSpPr>
          <p:spPr>
            <a:xfrm>
              <a:off x="7128749" y="3894456"/>
              <a:ext cx="1831125" cy="1831125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11468" y="5725580"/>
              <a:ext cx="22656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 smtClean="0"/>
                <a:t>Анна </a:t>
              </a:r>
              <a:r>
                <a:rPr lang="ru-RU" sz="2800" dirty="0" err="1" smtClean="0"/>
                <a:t>Карнаух</a:t>
              </a:r>
              <a:endParaRPr lang="ru-RU" sz="2800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8020026" y="1409380"/>
            <a:ext cx="3010183" cy="2354345"/>
            <a:chOff x="5281880" y="1409380"/>
            <a:chExt cx="3010183" cy="2354345"/>
          </a:xfrm>
        </p:grpSpPr>
        <p:sp>
          <p:nvSpPr>
            <p:cNvPr id="11" name="Овал 10"/>
            <p:cNvSpPr/>
            <p:nvPr/>
          </p:nvSpPr>
          <p:spPr>
            <a:xfrm>
              <a:off x="5871410" y="1409380"/>
              <a:ext cx="1831125" cy="1831125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81880" y="3240505"/>
              <a:ext cx="30101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/>
                <a:t>Максим Проценко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4118564" y="1386198"/>
            <a:ext cx="3311932" cy="2377527"/>
            <a:chOff x="5131006" y="1409380"/>
            <a:chExt cx="3311932" cy="2377527"/>
          </a:xfrm>
        </p:grpSpPr>
        <p:sp>
          <p:nvSpPr>
            <p:cNvPr id="14" name="Овал 13"/>
            <p:cNvSpPr/>
            <p:nvPr/>
          </p:nvSpPr>
          <p:spPr>
            <a:xfrm>
              <a:off x="5871410" y="1409380"/>
              <a:ext cx="1831125" cy="1831125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31006" y="3263687"/>
              <a:ext cx="33119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/>
                <a:t>Дмитрий Холодилов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472922" y="3917639"/>
            <a:ext cx="2989536" cy="2354344"/>
            <a:chOff x="5292204" y="1409380"/>
            <a:chExt cx="2989536" cy="2354344"/>
          </a:xfrm>
        </p:grpSpPr>
        <p:sp>
          <p:nvSpPr>
            <p:cNvPr id="17" name="Овал 16"/>
            <p:cNvSpPr/>
            <p:nvPr/>
          </p:nvSpPr>
          <p:spPr>
            <a:xfrm>
              <a:off x="5871410" y="1409380"/>
              <a:ext cx="1831125" cy="1831125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92204" y="3240504"/>
              <a:ext cx="29895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/>
                <a:t>Евгений Самсонов</a:t>
              </a: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396783" y="1409380"/>
            <a:ext cx="3327770" cy="2354345"/>
            <a:chOff x="5123087" y="1409380"/>
            <a:chExt cx="3327770" cy="2354345"/>
          </a:xfrm>
        </p:grpSpPr>
        <p:sp>
          <p:nvSpPr>
            <p:cNvPr id="20" name="Овал 19"/>
            <p:cNvSpPr/>
            <p:nvPr/>
          </p:nvSpPr>
          <p:spPr>
            <a:xfrm>
              <a:off x="5871410" y="1409380"/>
              <a:ext cx="1831125" cy="1831125"/>
            </a:xfrm>
            <a:prstGeom prst="ellipse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3087" y="3240505"/>
              <a:ext cx="33277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/>
                <a:t>Алексей Филимонов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0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Инструменты</a:t>
            </a:r>
            <a:endParaRPr lang="ru-RU" b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242573"/>
            <a:ext cx="4596969" cy="133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2</a:t>
            </a:fld>
            <a:endParaRPr lang="ru-RU" dirty="0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14" y="1007063"/>
            <a:ext cx="1697935" cy="3105807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832855"/>
            <a:ext cx="1524000" cy="15240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802793" y="5356855"/>
            <a:ext cx="258641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0" dirty="0" smtClean="0">
                <a:solidFill>
                  <a:sysClr val="windowText" lastClr="000000"/>
                </a:solidFill>
                <a:effectLst/>
              </a:rPr>
              <a:t>Google OR-Tools</a:t>
            </a:r>
            <a:endParaRPr lang="en-US" sz="2800" b="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322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Google OR-Tools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библиотека для решения задач комбинаторной оптимизации</a:t>
            </a:r>
            <a:endParaRPr lang="en-US" dirty="0" smtClean="0"/>
          </a:p>
          <a:p>
            <a:r>
              <a:rPr lang="ru-RU" dirty="0" smtClean="0"/>
              <a:t>решает задачу поиска оптимального маршрута</a:t>
            </a:r>
          </a:p>
          <a:p>
            <a:r>
              <a:rPr lang="ru-RU" dirty="0" smtClean="0"/>
              <a:t>реализует множество стратегий поиска</a:t>
            </a:r>
          </a:p>
          <a:p>
            <a:r>
              <a:rPr lang="ru-RU" dirty="0"/>
              <a:t>г</a:t>
            </a:r>
            <a:r>
              <a:rPr lang="ru-RU" dirty="0" smtClean="0"/>
              <a:t>ибкая настройка ограничений</a:t>
            </a:r>
          </a:p>
          <a:p>
            <a:r>
              <a:rPr lang="en-US" dirty="0"/>
              <a:t>o</a:t>
            </a:r>
            <a:r>
              <a:rPr lang="en-US" dirty="0" smtClean="0"/>
              <a:t>pen source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0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799" y="83818"/>
            <a:ext cx="11196639" cy="1325563"/>
          </a:xfrm>
        </p:spPr>
        <p:txBody>
          <a:bodyPr>
            <a:normAutofit/>
          </a:bodyPr>
          <a:lstStyle/>
          <a:p>
            <a:r>
              <a:rPr lang="en-US" dirty="0"/>
              <a:t>Capacitated vehicle routing </a:t>
            </a:r>
            <a:r>
              <a:rPr lang="en-US" dirty="0" smtClean="0"/>
              <a:t>problem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617343"/>
            <a:ext cx="9967913" cy="453104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задача поиска оптимальных </a:t>
            </a:r>
            <a:r>
              <a:rPr lang="ru-RU" dirty="0" smtClean="0"/>
              <a:t>маршрутов</a:t>
            </a:r>
            <a:r>
              <a:rPr lang="ru-RU" dirty="0"/>
              <a:t> </a:t>
            </a:r>
            <a:r>
              <a:rPr lang="ru-RU" dirty="0" smtClean="0"/>
              <a:t>для группы </a:t>
            </a:r>
            <a:r>
              <a:rPr lang="ru-RU" dirty="0"/>
              <a:t>автомобилей</a:t>
            </a:r>
          </a:p>
          <a:p>
            <a:r>
              <a:rPr lang="ru-RU" dirty="0"/>
              <a:t>вместимость автомобиля </a:t>
            </a:r>
            <a:r>
              <a:rPr lang="ru-RU" dirty="0" smtClean="0"/>
              <a:t>ограничена</a:t>
            </a:r>
          </a:p>
          <a:p>
            <a:r>
              <a:rPr lang="ru-RU" dirty="0" smtClean="0"/>
              <a:t>каждая локация имеет свою цену</a:t>
            </a:r>
            <a:endParaRPr lang="ru-RU" dirty="0"/>
          </a:p>
          <a:p>
            <a:r>
              <a:rPr lang="ru-RU" dirty="0"/>
              <a:t>время ограничено</a:t>
            </a:r>
          </a:p>
          <a:p>
            <a:r>
              <a:rPr lang="ru-RU" dirty="0"/>
              <a:t>минимизируем максимальную длину </a:t>
            </a:r>
            <a:r>
              <a:rPr lang="ru-RU" dirty="0" smtClean="0"/>
              <a:t>маршрута среди </a:t>
            </a:r>
            <a:r>
              <a:rPr lang="ru-RU" dirty="0"/>
              <a:t>всех автомобилей</a:t>
            </a:r>
            <a:r>
              <a:rPr lang="en-US" dirty="0"/>
              <a:t>, </a:t>
            </a:r>
            <a:r>
              <a:rPr lang="ru-RU" dirty="0"/>
              <a:t>не превышая </a:t>
            </a:r>
            <a:r>
              <a:rPr lang="ru-RU" dirty="0" smtClean="0"/>
              <a:t>вместимости</a:t>
            </a:r>
          </a:p>
          <a:p>
            <a:r>
              <a:rPr lang="ru-RU" dirty="0" smtClean="0"/>
              <a:t>для одного автомобиля сводится к задаче коммивояжера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4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8" name="Объект 5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60" y="1292755"/>
            <a:ext cx="6816377" cy="51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Найденные маршруты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82" y="1341549"/>
            <a:ext cx="6956895" cy="50148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5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Жадные 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принимает локально оптимальное решение на каждом этапе</a:t>
            </a:r>
          </a:p>
          <a:p>
            <a:r>
              <a:rPr lang="ru-RU" dirty="0" smtClean="0"/>
              <a:t>позволяет быстро найти достаточно хорошее приближение оптимального решения</a:t>
            </a:r>
          </a:p>
          <a:p>
            <a:r>
              <a:rPr lang="ru-RU" dirty="0" smtClean="0"/>
              <a:t>не гарантирует нахождения оптимального решения</a:t>
            </a:r>
            <a:endParaRPr lang="en-US" dirty="0" smtClean="0"/>
          </a:p>
          <a:p>
            <a:r>
              <a:rPr lang="ru-RU" dirty="0" smtClean="0"/>
              <a:t>в решении используется для первой итерации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60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Управляемый локальный поиск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метаэвристический</a:t>
            </a:r>
            <a:r>
              <a:rPr lang="ru-RU" dirty="0"/>
              <a:t> метод </a:t>
            </a:r>
            <a:r>
              <a:rPr lang="ru-RU" dirty="0" smtClean="0"/>
              <a:t>поиска</a:t>
            </a:r>
          </a:p>
          <a:p>
            <a:r>
              <a:rPr lang="ru-RU" dirty="0" smtClean="0"/>
              <a:t>оптимизирует алгоритмы </a:t>
            </a:r>
            <a:r>
              <a:rPr lang="ru-RU" dirty="0" smtClean="0"/>
              <a:t>локального поиска</a:t>
            </a:r>
          </a:p>
          <a:p>
            <a:r>
              <a:rPr lang="ru-RU" dirty="0" smtClean="0"/>
              <a:t>позволяет избежать локальных минимумов и плато</a:t>
            </a:r>
          </a:p>
          <a:p>
            <a:r>
              <a:rPr lang="ru-RU" dirty="0" smtClean="0"/>
              <a:t>вычисляет штрафы для каждого решения</a:t>
            </a:r>
          </a:p>
          <a:p>
            <a:r>
              <a:rPr lang="ru-RU" dirty="0" smtClean="0"/>
              <a:t>штрафуются свойства решений из локального минимума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8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167</Words>
  <Application>Microsoft Macintosh PowerPoint</Application>
  <PresentationFormat>Широкоэкранный</PresentationFormat>
  <Paragraphs>71</Paragraphs>
  <Slides>14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Calibri-Bold</vt:lpstr>
      <vt:lpstr>Arial</vt:lpstr>
      <vt:lpstr>Тема Office</vt:lpstr>
      <vt:lpstr>Глобулы Блока</vt:lpstr>
      <vt:lpstr>Команда</vt:lpstr>
      <vt:lpstr>Инструменты</vt:lpstr>
      <vt:lpstr>Google OR-Tools</vt:lpstr>
      <vt:lpstr>Capacitated vehicle routing problem</vt:lpstr>
      <vt:lpstr>Условия задачи</vt:lpstr>
      <vt:lpstr>Найденные маршруты</vt:lpstr>
      <vt:lpstr>Жадные алгоритмы</vt:lpstr>
      <vt:lpstr>Управляемый локальный поиск</vt:lpstr>
      <vt:lpstr>Архитектура решения</vt:lpstr>
      <vt:lpstr>Диаграмма последовательности</vt:lpstr>
      <vt:lpstr>Реализация</vt:lpstr>
      <vt:lpstr>Реализация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Глобулы Блока</dc:title>
  <dc:creator>Пользователь Microsoft Office</dc:creator>
  <cp:lastModifiedBy>Пользователь Microsoft Office</cp:lastModifiedBy>
  <cp:revision>68</cp:revision>
  <dcterms:created xsi:type="dcterms:W3CDTF">2019-10-24T16:12:01Z</dcterms:created>
  <dcterms:modified xsi:type="dcterms:W3CDTF">2019-10-25T03:39:37Z</dcterms:modified>
</cp:coreProperties>
</file>