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  <p:sldId id="266" r:id="rId16"/>
    <p:sldId id="276" r:id="rId17"/>
    <p:sldId id="272" r:id="rId18"/>
    <p:sldId id="267" r:id="rId19"/>
    <p:sldId id="273" r:id="rId20"/>
    <p:sldId id="274" r:id="rId21"/>
    <p:sldId id="275" r:id="rId22"/>
    <p:sldId id="277" r:id="rId23"/>
    <p:sldId id="282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49" autoAdjust="0"/>
  </p:normalViewPr>
  <p:slideViewPr>
    <p:cSldViewPr>
      <p:cViewPr varScale="1">
        <p:scale>
          <a:sx n="68" d="100"/>
          <a:sy n="68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0E04C-0D7C-43E3-827D-05699D731E90}" type="datetimeFigureOut">
              <a:rPr lang="en-US" smtClean="0"/>
              <a:pPr/>
              <a:t>7/14/2009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B22D-2CE5-490C-918E-C97103F37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Clean 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more than one if/else in a function</a:t>
            </a:r>
          </a:p>
          <a:p>
            <a:r>
              <a:rPr lang="en-GB" dirty="0" smtClean="0"/>
              <a:t>Should not be large enough to hold nested structures.</a:t>
            </a:r>
          </a:p>
          <a:p>
            <a:r>
              <a:rPr lang="en-GB" dirty="0" smtClean="0"/>
              <a:t>A function should not many indentation levels.</a:t>
            </a:r>
          </a:p>
          <a:p>
            <a:r>
              <a:rPr lang="en-GB" dirty="0" smtClean="0"/>
              <a:t>Do one thing. Do it well . Should do it only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Resharper</a:t>
            </a:r>
            <a:r>
              <a:rPr lang="en-GB" dirty="0" smtClean="0"/>
              <a:t> Extract method (Ctrl + M)</a:t>
            </a:r>
          </a:p>
          <a:p>
            <a:r>
              <a:rPr lang="en-GB" dirty="0" smtClean="0"/>
              <a:t>Use Ctrl +W  to select code. Ctrl +Shift + W to unselect.</a:t>
            </a:r>
          </a:p>
          <a:p>
            <a:r>
              <a:rPr lang="en-GB" dirty="0" smtClean="0"/>
              <a:t>Repeating the shortcut expands the scope of the selected code.</a:t>
            </a:r>
          </a:p>
          <a:p>
            <a:r>
              <a:rPr lang="en-GB" dirty="0" smtClean="0"/>
              <a:t>Extract smaller and smaller methods.</a:t>
            </a:r>
          </a:p>
          <a:p>
            <a:r>
              <a:rPr lang="en-GB" dirty="0" smtClean="0"/>
              <a:t>Remember naming !!.</a:t>
            </a:r>
          </a:p>
          <a:p>
            <a:r>
              <a:rPr lang="en-GB" dirty="0" smtClean="0"/>
              <a:t>Re-use functions where possible. Remove duplication.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One Level of Abstraction per Function</a:t>
            </a:r>
          </a:p>
          <a:p>
            <a:pPr lvl="1">
              <a:buNone/>
            </a:pPr>
            <a:r>
              <a:rPr lang="en-GB" sz="1800" dirty="0" err="1" smtClean="0">
                <a:latin typeface="Consolas" pitchFamily="49" charset="0"/>
              </a:rPr>
              <a:t>buildPage</a:t>
            </a:r>
            <a:r>
              <a:rPr lang="en-GB" sz="1800" dirty="0" smtClean="0">
                <a:latin typeface="Consolas" pitchFamily="49" charset="0"/>
              </a:rPr>
              <a:t>(){</a:t>
            </a:r>
          </a:p>
          <a:p>
            <a:pPr lvl="1">
              <a:buNone/>
            </a:pPr>
            <a:r>
              <a:rPr lang="en-GB" sz="1800" dirty="0">
                <a:latin typeface="Consolas" pitchFamily="49" charset="0"/>
              </a:rPr>
              <a:t>	</a:t>
            </a:r>
            <a:r>
              <a:rPr lang="en-GB" sz="1800" dirty="0" err="1" smtClean="0">
                <a:latin typeface="Consolas" pitchFamily="49" charset="0"/>
              </a:rPr>
              <a:t>buildHeader</a:t>
            </a:r>
            <a:r>
              <a:rPr lang="en-GB" sz="18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</a:rPr>
              <a:t>	</a:t>
            </a:r>
            <a:r>
              <a:rPr lang="en-GB" sz="1800" dirty="0" err="1" smtClean="0">
                <a:latin typeface="Consolas" pitchFamily="49" charset="0"/>
              </a:rPr>
              <a:t>buildBody</a:t>
            </a:r>
            <a:r>
              <a:rPr lang="en-GB" sz="18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r>
              <a:rPr lang="en-GB" sz="1800" dirty="0" err="1" smtClean="0">
                <a:latin typeface="Consolas" pitchFamily="49" charset="0"/>
              </a:rPr>
              <a:t>buildHeader</a:t>
            </a:r>
            <a:r>
              <a:rPr lang="en-GB" sz="1800" dirty="0" smtClean="0">
                <a:latin typeface="Consolas" pitchFamily="49" charset="0"/>
              </a:rPr>
              <a:t>(){</a:t>
            </a:r>
          </a:p>
          <a:p>
            <a:pPr lvl="1">
              <a:buNone/>
            </a:pPr>
            <a:r>
              <a:rPr lang="en-GB" sz="1800" dirty="0">
                <a:latin typeface="Consolas" pitchFamily="49" charset="0"/>
              </a:rPr>
              <a:t>	</a:t>
            </a:r>
            <a:r>
              <a:rPr lang="en-GB" sz="1800" dirty="0" err="1" smtClean="0">
                <a:latin typeface="Consolas" pitchFamily="49" charset="0"/>
              </a:rPr>
              <a:t>buildMetaTags</a:t>
            </a:r>
            <a:r>
              <a:rPr lang="en-GB" sz="1800" dirty="0" smtClean="0">
                <a:latin typeface="Consolas" pitchFamily="49" charset="0"/>
              </a:rPr>
              <a:t>()</a:t>
            </a:r>
          </a:p>
          <a:p>
            <a:pPr lvl="1">
              <a:buNone/>
            </a:pPr>
            <a:r>
              <a:rPr lang="en-GB" sz="1800" dirty="0">
                <a:latin typeface="Consolas" pitchFamily="49" charset="0"/>
              </a:rPr>
              <a:t>	</a:t>
            </a:r>
            <a:r>
              <a:rPr lang="en-GB" sz="1800" dirty="0" err="1" smtClean="0">
                <a:latin typeface="Consolas" pitchFamily="49" charset="0"/>
              </a:rPr>
              <a:t>buildTitle</a:t>
            </a:r>
            <a:r>
              <a:rPr lang="en-GB" sz="1800" dirty="0" smtClean="0">
                <a:latin typeface="Consolas" pitchFamily="49" charset="0"/>
              </a:rPr>
              <a:t>()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r>
              <a:rPr lang="en-GB" sz="1800" dirty="0" err="1" smtClean="0">
                <a:latin typeface="Consolas" pitchFamily="49" charset="0"/>
              </a:rPr>
              <a:t>buildMetaTag</a:t>
            </a:r>
            <a:r>
              <a:rPr lang="en-GB" sz="1800" dirty="0" smtClean="0">
                <a:latin typeface="Consolas" pitchFamily="49" charset="0"/>
              </a:rPr>
              <a:t>(){</a:t>
            </a:r>
          </a:p>
          <a:p>
            <a:pPr lvl="1">
              <a:buNone/>
            </a:pPr>
            <a:r>
              <a:rPr lang="en-GB" sz="1800" dirty="0">
                <a:latin typeface="Consolas" pitchFamily="49" charset="0"/>
              </a:rPr>
              <a:t>	</a:t>
            </a:r>
            <a:r>
              <a:rPr lang="en-GB" sz="1800" dirty="0" err="1" smtClean="0">
                <a:latin typeface="Consolas" pitchFamily="49" charset="0"/>
              </a:rPr>
              <a:t>writer.Render</a:t>
            </a:r>
            <a:r>
              <a:rPr lang="en-GB" sz="1800" dirty="0" smtClean="0">
                <a:latin typeface="Consolas" pitchFamily="49" charset="0"/>
              </a:rPr>
              <a:t>(“&lt;meta /&gt;”)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r>
              <a:rPr lang="en-GB" sz="1800" dirty="0" err="1" smtClean="0">
                <a:latin typeface="Consolas" pitchFamily="49" charset="0"/>
              </a:rPr>
              <a:t>buildTitle</a:t>
            </a:r>
            <a:r>
              <a:rPr lang="en-GB" sz="1800" dirty="0" smtClean="0">
                <a:latin typeface="Consolas" pitchFamily="49" charset="0"/>
              </a:rPr>
              <a:t>(){</a:t>
            </a:r>
          </a:p>
          <a:p>
            <a:pPr lvl="1">
              <a:buNone/>
            </a:pPr>
            <a:r>
              <a:rPr lang="en-GB" sz="1800" dirty="0">
                <a:latin typeface="Consolas" pitchFamily="49" charset="0"/>
              </a:rPr>
              <a:t>	</a:t>
            </a:r>
            <a:r>
              <a:rPr lang="en-GB" sz="1800" dirty="0" err="1" smtClean="0">
                <a:latin typeface="Consolas" pitchFamily="49" charset="0"/>
              </a:rPr>
              <a:t>writer.Render</a:t>
            </a:r>
            <a:r>
              <a:rPr lang="en-GB" sz="1800" dirty="0" smtClean="0">
                <a:latin typeface="Consolas" pitchFamily="49" charset="0"/>
              </a:rPr>
              <a:t>(“&lt;title /&gt;”)</a:t>
            </a:r>
          </a:p>
          <a:p>
            <a:pPr lvl="1">
              <a:buNone/>
            </a:pPr>
            <a:r>
              <a:rPr lang="en-GB" sz="1800" dirty="0">
                <a:latin typeface="Consolas" pitchFamily="49" charset="0"/>
              </a:rPr>
              <a:t>}</a:t>
            </a:r>
            <a:endParaRPr lang="en-GB" sz="1800" dirty="0" smtClean="0">
              <a:latin typeface="Consolas" pitchFamily="49" charset="0"/>
            </a:endParaRPr>
          </a:p>
          <a:p>
            <a:pPr>
              <a:buNone/>
            </a:pPr>
            <a:endParaRPr lang="en-GB" sz="180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Step Down rule : should read from top to bottom</a:t>
            </a:r>
          </a:p>
          <a:p>
            <a:pPr>
              <a:buNone/>
            </a:pPr>
            <a:r>
              <a:rPr lang="en-GB" dirty="0" smtClean="0"/>
              <a:t>   </a:t>
            </a:r>
            <a:endParaRPr lang="en-GB" sz="1800" dirty="0">
              <a:solidFill>
                <a:prstClr val="black"/>
              </a:solidFill>
              <a:latin typeface="Consolas" pitchFamily="49" charset="0"/>
            </a:endParaRP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76" y="3214686"/>
          <a:ext cx="7429552" cy="3334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4776"/>
                <a:gridCol w="3714776"/>
              </a:tblGrid>
              <a:tr h="33347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 err="1" smtClean="0">
                          <a:latin typeface="Consolas" pitchFamily="49" charset="0"/>
                        </a:rPr>
                        <a:t>buildHtml</a:t>
                      </a:r>
                      <a:r>
                        <a:rPr lang="en-GB" sz="1800" dirty="0" smtClean="0">
                          <a:latin typeface="Consolas" pitchFamily="49" charset="0"/>
                        </a:rPr>
                        <a:t>(){</a:t>
                      </a:r>
                    </a:p>
                    <a:p>
                      <a:pPr>
                        <a:buNone/>
                      </a:pPr>
                      <a:r>
                        <a:rPr lang="en-GB" sz="1800" dirty="0" smtClean="0">
                          <a:latin typeface="Consolas" pitchFamily="49" charset="0"/>
                        </a:rPr>
                        <a:t>	 </a:t>
                      </a:r>
                      <a:r>
                        <a:rPr lang="en-GB" sz="1800" dirty="0" err="1" smtClean="0">
                          <a:latin typeface="Consolas" pitchFamily="49" charset="0"/>
                        </a:rPr>
                        <a:t>beginBody</a:t>
                      </a:r>
                      <a:r>
                        <a:rPr lang="en-GB" sz="1800" dirty="0" smtClean="0">
                          <a:latin typeface="Consolas" pitchFamily="49" charset="0"/>
                        </a:rPr>
                        <a:t>();</a:t>
                      </a:r>
                    </a:p>
                    <a:p>
                      <a:pPr>
                        <a:buNone/>
                      </a:pPr>
                      <a:r>
                        <a:rPr lang="en-GB" sz="1800" dirty="0" smtClean="0">
                          <a:latin typeface="Consolas" pitchFamily="49" charset="0"/>
                        </a:rPr>
                        <a:t>	 </a:t>
                      </a:r>
                      <a:r>
                        <a:rPr lang="en-GB" sz="1800" dirty="0" err="1" smtClean="0">
                          <a:latin typeface="Consolas" pitchFamily="49" charset="0"/>
                        </a:rPr>
                        <a:t>buildBody</a:t>
                      </a:r>
                      <a:r>
                        <a:rPr lang="en-GB" sz="1800" dirty="0" smtClean="0">
                          <a:latin typeface="Consolas" pitchFamily="49" charset="0"/>
                        </a:rPr>
                        <a:t>();	</a:t>
                      </a:r>
                    </a:p>
                    <a:p>
                      <a:pPr>
                        <a:buNone/>
                      </a:pPr>
                      <a:r>
                        <a:rPr lang="en-GB" sz="1800" dirty="0" smtClean="0">
                          <a:latin typeface="Consolas" pitchFamily="49" charset="0"/>
                        </a:rPr>
                        <a:t>	 </a:t>
                      </a:r>
                      <a:r>
                        <a:rPr lang="en-GB" sz="1800" dirty="0" err="1" smtClean="0">
                          <a:latin typeface="Consolas" pitchFamily="49" charset="0"/>
                        </a:rPr>
                        <a:t>endBody</a:t>
                      </a:r>
                      <a:r>
                        <a:rPr lang="en-GB" sz="1800" dirty="0" smtClean="0">
                          <a:latin typeface="Consolas" pitchFamily="49" charset="0"/>
                        </a:rPr>
                        <a:t>();</a:t>
                      </a:r>
                    </a:p>
                    <a:p>
                      <a:pPr>
                        <a:buNone/>
                      </a:pPr>
                      <a:r>
                        <a:rPr lang="en-GB" sz="1800" dirty="0" smtClean="0">
                          <a:latin typeface="Consolas" pitchFamily="49" charset="0"/>
                        </a:rPr>
                        <a:t>}</a:t>
                      </a:r>
                    </a:p>
                    <a:p>
                      <a:pPr lvl="0">
                        <a:buNone/>
                      </a:pPr>
                      <a:r>
                        <a:rPr lang="en-GB" sz="1800" dirty="0" err="1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beginBody</a:t>
                      </a:r>
                      <a:r>
                        <a:rPr lang="en-GB" sz="1800" dirty="0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(){}</a:t>
                      </a:r>
                    </a:p>
                    <a:p>
                      <a:pPr lvl="0">
                        <a:buNone/>
                      </a:pPr>
                      <a:r>
                        <a:rPr lang="en-GB" sz="1800" dirty="0" err="1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buildBody</a:t>
                      </a:r>
                      <a:r>
                        <a:rPr lang="en-GB" sz="1800" dirty="0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(){}	</a:t>
                      </a:r>
                    </a:p>
                    <a:p>
                      <a:pPr lvl="0">
                        <a:buNone/>
                      </a:pPr>
                      <a:r>
                        <a:rPr lang="en-GB" sz="1800" dirty="0" err="1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endBody</a:t>
                      </a:r>
                      <a:r>
                        <a:rPr lang="en-GB" sz="1800" dirty="0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(){}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beginBody</a:t>
                      </a:r>
                      <a:r>
                        <a:rPr lang="en-GB" sz="1800" dirty="0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(){}</a:t>
                      </a:r>
                    </a:p>
                    <a:p>
                      <a:pPr>
                        <a:buNone/>
                      </a:pPr>
                      <a:endParaRPr lang="en-GB" sz="1800" dirty="0" smtClean="0">
                        <a:latin typeface="Consolas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GB" sz="1800" dirty="0" err="1" smtClean="0">
                          <a:latin typeface="Consolas" pitchFamily="49" charset="0"/>
                        </a:rPr>
                        <a:t>buildHtml</a:t>
                      </a:r>
                      <a:r>
                        <a:rPr lang="en-GB" sz="1800" dirty="0" smtClean="0">
                          <a:latin typeface="Consolas" pitchFamily="49" charset="0"/>
                        </a:rPr>
                        <a:t>(){</a:t>
                      </a:r>
                    </a:p>
                    <a:p>
                      <a:pPr>
                        <a:buNone/>
                      </a:pPr>
                      <a:r>
                        <a:rPr lang="en-GB" sz="1800" dirty="0" smtClean="0">
                          <a:latin typeface="Consolas" pitchFamily="49" charset="0"/>
                        </a:rPr>
                        <a:t>	 </a:t>
                      </a:r>
                      <a:r>
                        <a:rPr lang="en-GB" sz="1800" dirty="0" err="1" smtClean="0">
                          <a:latin typeface="Consolas" pitchFamily="49" charset="0"/>
                        </a:rPr>
                        <a:t>beginBody</a:t>
                      </a:r>
                      <a:r>
                        <a:rPr lang="en-GB" sz="1800" dirty="0" smtClean="0">
                          <a:latin typeface="Consolas" pitchFamily="49" charset="0"/>
                        </a:rPr>
                        <a:t>();</a:t>
                      </a:r>
                    </a:p>
                    <a:p>
                      <a:pPr>
                        <a:buNone/>
                      </a:pPr>
                      <a:r>
                        <a:rPr lang="en-GB" sz="1800" dirty="0" smtClean="0">
                          <a:latin typeface="Consolas" pitchFamily="49" charset="0"/>
                        </a:rPr>
                        <a:t>	 </a:t>
                      </a:r>
                      <a:r>
                        <a:rPr lang="en-GB" sz="1800" dirty="0" err="1" smtClean="0">
                          <a:latin typeface="Consolas" pitchFamily="49" charset="0"/>
                        </a:rPr>
                        <a:t>buildBody</a:t>
                      </a:r>
                      <a:r>
                        <a:rPr lang="en-GB" sz="1800" dirty="0" smtClean="0">
                          <a:latin typeface="Consolas" pitchFamily="49" charset="0"/>
                        </a:rPr>
                        <a:t>();	</a:t>
                      </a:r>
                    </a:p>
                    <a:p>
                      <a:pPr>
                        <a:buNone/>
                      </a:pPr>
                      <a:r>
                        <a:rPr lang="en-GB" sz="1800" dirty="0" smtClean="0">
                          <a:latin typeface="Consolas" pitchFamily="49" charset="0"/>
                        </a:rPr>
                        <a:t>	 </a:t>
                      </a:r>
                      <a:r>
                        <a:rPr lang="en-GB" sz="1800" dirty="0" err="1" smtClean="0">
                          <a:latin typeface="Consolas" pitchFamily="49" charset="0"/>
                        </a:rPr>
                        <a:t>endBody</a:t>
                      </a:r>
                      <a:r>
                        <a:rPr lang="en-GB" sz="1800" dirty="0" smtClean="0">
                          <a:latin typeface="Consolas" pitchFamily="49" charset="0"/>
                        </a:rPr>
                        <a:t>();</a:t>
                      </a:r>
                    </a:p>
                    <a:p>
                      <a:pPr>
                        <a:buNone/>
                      </a:pPr>
                      <a:r>
                        <a:rPr lang="en-GB" sz="1800" dirty="0" smtClean="0">
                          <a:latin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endBody</a:t>
                      </a:r>
                      <a:r>
                        <a:rPr lang="en-GB" sz="1800" dirty="0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(){}</a:t>
                      </a:r>
                    </a:p>
                    <a:p>
                      <a:pPr lvl="0">
                        <a:buNone/>
                      </a:pPr>
                      <a:r>
                        <a:rPr lang="en-GB" sz="1800" dirty="0" err="1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buildBody</a:t>
                      </a:r>
                      <a:r>
                        <a:rPr lang="en-GB" sz="1800" dirty="0" smtClean="0">
                          <a:solidFill>
                            <a:prstClr val="black"/>
                          </a:solidFill>
                          <a:latin typeface="Consolas" pitchFamily="49" charset="0"/>
                        </a:rPr>
                        <a:t>(){}	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</a:t>
            </a:r>
            <a:r>
              <a:rPr lang="en-GB" dirty="0" err="1" smtClean="0"/>
              <a:t>ReSharper</a:t>
            </a:r>
            <a:r>
              <a:rPr lang="en-GB" dirty="0" smtClean="0"/>
              <a:t> File Structure window (Ctrl + F11)</a:t>
            </a:r>
          </a:p>
          <a:p>
            <a:r>
              <a:rPr lang="en-GB" dirty="0" smtClean="0"/>
              <a:t>Re-arrange and rename  methods.</a:t>
            </a:r>
          </a:p>
          <a:p>
            <a:r>
              <a:rPr lang="en-GB" dirty="0" smtClean="0"/>
              <a:t>Extract new methods if needed.</a:t>
            </a:r>
          </a:p>
          <a:p>
            <a:r>
              <a:rPr lang="en-GB" dirty="0" smtClean="0"/>
              <a:t>Remove duplication</a:t>
            </a:r>
          </a:p>
          <a:p>
            <a:pPr>
              <a:buNone/>
            </a:pPr>
            <a:r>
              <a:rPr lang="en-GB" dirty="0" smtClean="0"/>
              <a:t>  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Ideally zero arguments</a:t>
            </a:r>
          </a:p>
          <a:p>
            <a:r>
              <a:rPr lang="en-GB" dirty="0" smtClean="0"/>
              <a:t>One, two are ok</a:t>
            </a:r>
          </a:p>
          <a:p>
            <a:r>
              <a:rPr lang="en-GB" dirty="0" smtClean="0"/>
              <a:t>Avoid three or more arguments</a:t>
            </a:r>
          </a:p>
          <a:p>
            <a:r>
              <a:rPr lang="en-GB" dirty="0" smtClean="0"/>
              <a:t>Have no side effects</a:t>
            </a:r>
          </a:p>
          <a:p>
            <a:pPr lvl="1">
              <a:buNone/>
            </a:pPr>
            <a:r>
              <a:rPr lang="en-GB" dirty="0" smtClean="0"/>
              <a:t>Promise to do one thing but don’t do other things</a:t>
            </a:r>
          </a:p>
          <a:p>
            <a:r>
              <a:rPr lang="en-GB" dirty="0" smtClean="0"/>
              <a:t>Command Query Separation</a:t>
            </a:r>
          </a:p>
          <a:p>
            <a:pPr lvl="1"/>
            <a:r>
              <a:rPr lang="en-GB" dirty="0" smtClean="0"/>
              <a:t>Do something or answer something not both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Law of Demeter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method </a:t>
            </a:r>
            <a:r>
              <a:rPr lang="en-GB" i="1" dirty="0" smtClean="0"/>
              <a:t>f </a:t>
            </a:r>
            <a:r>
              <a:rPr lang="en-GB" dirty="0" smtClean="0"/>
              <a:t>of class </a:t>
            </a:r>
            <a:r>
              <a:rPr lang="en-GB" i="1" dirty="0" smtClean="0"/>
              <a:t>C</a:t>
            </a:r>
            <a:r>
              <a:rPr lang="en-GB" dirty="0" smtClean="0"/>
              <a:t> should only call</a:t>
            </a:r>
          </a:p>
          <a:p>
            <a:pPr lvl="1"/>
            <a:r>
              <a:rPr lang="en-GB" i="1" dirty="0" smtClean="0"/>
              <a:t>C</a:t>
            </a:r>
          </a:p>
          <a:p>
            <a:pPr lvl="1"/>
            <a:r>
              <a:rPr lang="en-GB" dirty="0" smtClean="0"/>
              <a:t>an object created by </a:t>
            </a:r>
            <a:r>
              <a:rPr lang="en-GB" i="1" dirty="0" smtClean="0"/>
              <a:t>f</a:t>
            </a:r>
          </a:p>
          <a:p>
            <a:pPr lvl="1"/>
            <a:r>
              <a:rPr lang="en-GB" dirty="0" smtClean="0"/>
              <a:t>An object passed as an argument to </a:t>
            </a:r>
            <a:r>
              <a:rPr lang="en-GB" i="1" dirty="0" smtClean="0"/>
              <a:t>f</a:t>
            </a:r>
          </a:p>
          <a:p>
            <a:pPr lvl="1"/>
            <a:r>
              <a:rPr lang="en-GB" dirty="0" smtClean="0"/>
              <a:t>An object held in an instance variable of </a:t>
            </a:r>
            <a:r>
              <a:rPr lang="en-GB" i="1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Rename function arguments (F2 ).</a:t>
            </a:r>
          </a:p>
          <a:p>
            <a:r>
              <a:rPr lang="en-GB" dirty="0" smtClean="0"/>
              <a:t>Rearrange them (Ctrl + F6). Hint : cursor should be on the function.</a:t>
            </a:r>
          </a:p>
          <a:p>
            <a:r>
              <a:rPr lang="en-GB" dirty="0" smtClean="0"/>
              <a:t>Extract more functions to ideally have only one argument.</a:t>
            </a:r>
          </a:p>
          <a:p>
            <a:r>
              <a:rPr lang="en-GB" dirty="0" smtClean="0"/>
              <a:t>Remember the Law of Demeter.</a:t>
            </a:r>
          </a:p>
          <a:p>
            <a:r>
              <a:rPr lang="en-GB" dirty="0" smtClean="0"/>
              <a:t>Remove duplication.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Are bad</a:t>
            </a:r>
          </a:p>
          <a:p>
            <a:r>
              <a:rPr lang="en-GB" dirty="0" smtClean="0"/>
              <a:t>Explain yourself in code, not comments</a:t>
            </a:r>
          </a:p>
          <a:p>
            <a:r>
              <a:rPr lang="en-GB" dirty="0" smtClean="0"/>
              <a:t>If you have to comment it, extract into a function and give a descriptive name</a:t>
            </a:r>
          </a:p>
          <a:p>
            <a:r>
              <a:rPr lang="en-GB" dirty="0" smtClean="0"/>
              <a:t>Code that you have to comment should be a function</a:t>
            </a:r>
          </a:p>
          <a:p>
            <a:r>
              <a:rPr lang="en-GB" dirty="0" smtClean="0"/>
              <a:t>Don’t mumble.</a:t>
            </a:r>
          </a:p>
          <a:p>
            <a:r>
              <a:rPr lang="en-GB" dirty="0" smtClean="0"/>
              <a:t>No TODOs or //change before going to production</a:t>
            </a:r>
          </a:p>
          <a:p>
            <a:r>
              <a:rPr lang="en-GB" dirty="0" smtClean="0"/>
              <a:t>Don’t comment code, delete it. Use version control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any comments ?</a:t>
            </a:r>
          </a:p>
          <a:p>
            <a:r>
              <a:rPr lang="en-GB" dirty="0" smtClean="0"/>
              <a:t>Do you need to add any ?</a:t>
            </a:r>
          </a:p>
          <a:p>
            <a:r>
              <a:rPr lang="en-GB" dirty="0" smtClean="0"/>
              <a:t>Turn code that needs commenting into functions or rename functions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Code </a:t>
            </a:r>
            <a:r>
              <a:rPr lang="en-GB" dirty="0" err="1" smtClean="0"/>
              <a:t>vs</a:t>
            </a:r>
            <a:r>
              <a:rPr lang="en-GB" dirty="0" smtClean="0"/>
              <a:t> Bad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226853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42" name="Picture 2" descr="WTFs/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643050"/>
            <a:ext cx="4762500" cy="4486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rule of classes is that they should be small</a:t>
            </a:r>
          </a:p>
          <a:p>
            <a:r>
              <a:rPr lang="en-GB" dirty="0" smtClean="0"/>
              <a:t>Second rule of classes is that they should be smaller than that</a:t>
            </a:r>
          </a:p>
          <a:p>
            <a:r>
              <a:rPr lang="en-GB" dirty="0" smtClean="0"/>
              <a:t>How small ?</a:t>
            </a:r>
          </a:p>
          <a:p>
            <a:r>
              <a:rPr lang="en-GB" dirty="0" smtClean="0"/>
              <a:t>Count responsibilities</a:t>
            </a:r>
          </a:p>
          <a:p>
            <a:r>
              <a:rPr lang="en-GB" dirty="0" smtClean="0"/>
              <a:t>How many things is it doing ?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Responsibility Principle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should have only one  reason to </a:t>
            </a:r>
            <a:r>
              <a:rPr lang="en-GB" i="1" dirty="0" smtClean="0"/>
              <a:t>change</a:t>
            </a:r>
            <a:endParaRPr lang="en-GB" dirty="0" smtClean="0"/>
          </a:p>
          <a:p>
            <a:r>
              <a:rPr lang="en-GB" dirty="0" smtClean="0"/>
              <a:t>What will make the class change ?</a:t>
            </a:r>
          </a:p>
          <a:p>
            <a:r>
              <a:rPr lang="en-GB" dirty="0" smtClean="0"/>
              <a:t>Note what can cause the Sudoku class to change .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Note the reasons for </a:t>
            </a:r>
            <a:r>
              <a:rPr lang="en-GB" i="1" dirty="0" smtClean="0"/>
              <a:t>change</a:t>
            </a:r>
            <a:r>
              <a:rPr lang="en-GB" dirty="0" smtClean="0"/>
              <a:t> in the Sudoku class.</a:t>
            </a:r>
          </a:p>
          <a:p>
            <a:r>
              <a:rPr lang="en-GB" dirty="0" smtClean="0"/>
              <a:t>Look at methods that seem to belong together and have one reason to </a:t>
            </a:r>
            <a:r>
              <a:rPr lang="en-GB" i="1" dirty="0" smtClean="0"/>
              <a:t>change.</a:t>
            </a:r>
            <a:endParaRPr lang="en-GB" dirty="0" smtClean="0"/>
          </a:p>
          <a:p>
            <a:r>
              <a:rPr lang="en-GB" dirty="0" smtClean="0"/>
              <a:t>Move these methods to a new class.</a:t>
            </a:r>
          </a:p>
          <a:p>
            <a:r>
              <a:rPr lang="en-GB" dirty="0" smtClean="0"/>
              <a:t>Extract new methods if necessary.</a:t>
            </a:r>
          </a:p>
          <a:p>
            <a:r>
              <a:rPr lang="en-GB" dirty="0" smtClean="0"/>
              <a:t>Fix the code to compile and pass tests.</a:t>
            </a:r>
          </a:p>
          <a:p>
            <a:r>
              <a:rPr lang="en-GB" dirty="0" smtClean="0"/>
              <a:t>Take small steps. Remove duplication as you go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Remove </a:t>
            </a:r>
            <a:r>
              <a:rPr lang="en-GB" i="1" dirty="0" smtClean="0"/>
              <a:t>if</a:t>
            </a:r>
            <a:r>
              <a:rPr lang="en-GB" dirty="0" smtClean="0"/>
              <a:t> statements in the code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Emergence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the Sudoku class</a:t>
            </a:r>
          </a:p>
          <a:p>
            <a:r>
              <a:rPr lang="en-GB" dirty="0" smtClean="0"/>
              <a:t>How has it changed ?</a:t>
            </a:r>
          </a:p>
          <a:p>
            <a:r>
              <a:rPr lang="en-GB" dirty="0" smtClean="0"/>
              <a:t>Is it cleaner ?</a:t>
            </a:r>
          </a:p>
          <a:p>
            <a:r>
              <a:rPr lang="en-GB" dirty="0" smtClean="0"/>
              <a:t>Is it more readable ?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design is simple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it runs all tests</a:t>
            </a:r>
          </a:p>
          <a:p>
            <a:r>
              <a:rPr lang="en-GB" dirty="0" smtClean="0"/>
              <a:t>If it contains no duplication</a:t>
            </a:r>
          </a:p>
          <a:p>
            <a:r>
              <a:rPr lang="en-GB" dirty="0" smtClean="0"/>
              <a:t>If it expresses the intent of the programmer</a:t>
            </a:r>
          </a:p>
          <a:p>
            <a:r>
              <a:rPr lang="en-GB" dirty="0" smtClean="0"/>
              <a:t>If it minimizes the number of classes and methods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Look back at your code. Is it simple ?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Successive refinement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applying simple refactoring, cleaner code emerges over time.</a:t>
            </a:r>
          </a:p>
          <a:p>
            <a:r>
              <a:rPr lang="en-GB" dirty="0" smtClean="0"/>
              <a:t>You can’t fix it all in big step.</a:t>
            </a:r>
          </a:p>
          <a:p>
            <a:r>
              <a:rPr lang="en-GB" dirty="0" smtClean="0"/>
              <a:t>Be patient, take small steps.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Boy Scout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 </a:t>
            </a:r>
            <a:r>
              <a:rPr lang="en-GB" dirty="0" err="1" smtClean="0"/>
              <a:t>ReSharper</a:t>
            </a:r>
            <a:r>
              <a:rPr lang="en-GB" dirty="0" smtClean="0"/>
              <a:t> do the work</a:t>
            </a:r>
          </a:p>
          <a:p>
            <a:r>
              <a:rPr lang="en-GB" dirty="0" smtClean="0"/>
              <a:t>Keep the </a:t>
            </a:r>
            <a:r>
              <a:rPr lang="en-GB" dirty="0" err="1" smtClean="0"/>
              <a:t>Resharper</a:t>
            </a:r>
            <a:r>
              <a:rPr lang="en-GB" dirty="0" smtClean="0"/>
              <a:t> bar green at all times</a:t>
            </a:r>
          </a:p>
          <a:p>
            <a:r>
              <a:rPr lang="en-GB" dirty="0" smtClean="0"/>
              <a:t>Run tests</a:t>
            </a:r>
          </a:p>
          <a:p>
            <a:r>
              <a:rPr lang="en-GB" dirty="0" smtClean="0"/>
              <a:t>Do small refactoring where you can</a:t>
            </a:r>
          </a:p>
          <a:p>
            <a:r>
              <a:rPr lang="en-GB" dirty="0" smtClean="0"/>
              <a:t>Rename , extract method and move method.</a:t>
            </a:r>
          </a:p>
          <a:p>
            <a:r>
              <a:rPr lang="en-GB" dirty="0" smtClean="0"/>
              <a:t>Repeat endlessly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Clean </a:t>
            </a:r>
            <a:r>
              <a:rPr lang="en-GB" dirty="0" smtClean="0"/>
              <a:t>C</a:t>
            </a:r>
            <a:r>
              <a:rPr lang="en-GB" dirty="0" smtClean="0"/>
              <a:t>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Elegant</a:t>
            </a:r>
          </a:p>
          <a:p>
            <a:r>
              <a:rPr lang="en-GB" dirty="0" smtClean="0"/>
              <a:t>Efficient</a:t>
            </a:r>
          </a:p>
          <a:p>
            <a:r>
              <a:rPr lang="en-GB" dirty="0" smtClean="0"/>
              <a:t>Pleasing</a:t>
            </a:r>
          </a:p>
          <a:p>
            <a:r>
              <a:rPr lang="en-GB" dirty="0" smtClean="0"/>
              <a:t>Graceful</a:t>
            </a:r>
          </a:p>
          <a:p>
            <a:r>
              <a:rPr lang="en-GB" dirty="0" smtClean="0"/>
              <a:t>Stylish</a:t>
            </a:r>
          </a:p>
          <a:p>
            <a:r>
              <a:rPr lang="en-GB" dirty="0" smtClean="0"/>
              <a:t>Minimal</a:t>
            </a:r>
          </a:p>
          <a:p>
            <a:r>
              <a:rPr lang="en-GB" dirty="0" smtClean="0"/>
              <a:t>Literate</a:t>
            </a:r>
          </a:p>
          <a:p>
            <a:r>
              <a:rPr lang="en-GB" dirty="0" smtClean="0"/>
              <a:t>Taken care of</a:t>
            </a:r>
          </a:p>
          <a:p>
            <a:r>
              <a:rPr lang="en-GB" dirty="0" smtClean="0"/>
              <a:t>Written with pride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Boy </a:t>
            </a:r>
            <a:r>
              <a:rPr lang="en-GB" dirty="0"/>
              <a:t>S</a:t>
            </a:r>
            <a:r>
              <a:rPr lang="en-GB" dirty="0" smtClean="0"/>
              <a:t>cout rule :Leave the campground cleaner than you found it.</a:t>
            </a:r>
          </a:p>
          <a:p>
            <a:r>
              <a:rPr lang="en-GB" dirty="0" smtClean="0"/>
              <a:t>The Clean Code rule :  Leave the code cleaner than you found it.</a:t>
            </a:r>
          </a:p>
          <a:p>
            <a:r>
              <a:rPr lang="en-GB" dirty="0" smtClean="0"/>
              <a:t>By following this rule, code gets better over time.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Meaningful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Use intention revealing names</a:t>
            </a:r>
          </a:p>
          <a:p>
            <a:pPr lvl="1">
              <a:buNone/>
            </a:pPr>
            <a:r>
              <a:rPr lang="en-GB" sz="1800" dirty="0" err="1" smtClean="0">
                <a:latin typeface="Consolas" pitchFamily="49" charset="0"/>
              </a:rPr>
              <a:t>int</a:t>
            </a:r>
            <a:r>
              <a:rPr lang="en-GB" sz="1800" dirty="0" smtClean="0">
                <a:latin typeface="Consolas" pitchFamily="49" charset="0"/>
              </a:rPr>
              <a:t> d  //  </a:t>
            </a:r>
            <a:r>
              <a:rPr lang="en-GB" sz="1800" dirty="0" err="1" smtClean="0">
                <a:latin typeface="Consolas" pitchFamily="49" charset="0"/>
              </a:rPr>
              <a:t>wtf</a:t>
            </a:r>
            <a:r>
              <a:rPr lang="en-GB" sz="1800" dirty="0" smtClean="0">
                <a:latin typeface="Consolas" pitchFamily="49" charset="0"/>
              </a:rPr>
              <a:t> ?</a:t>
            </a:r>
          </a:p>
          <a:p>
            <a:pPr lvl="1">
              <a:buNone/>
            </a:pPr>
            <a:r>
              <a:rPr lang="en-GB" sz="1800" dirty="0" err="1" smtClean="0">
                <a:latin typeface="Consolas" pitchFamily="49" charset="0"/>
              </a:rPr>
              <a:t>int</a:t>
            </a:r>
            <a:r>
              <a:rPr lang="en-GB" sz="1800" dirty="0" smtClean="0">
                <a:latin typeface="Consolas" pitchFamily="49" charset="0"/>
              </a:rPr>
              <a:t> </a:t>
            </a:r>
            <a:r>
              <a:rPr lang="en-GB" sz="1800" dirty="0" err="1" smtClean="0">
                <a:latin typeface="Consolas" pitchFamily="49" charset="0"/>
              </a:rPr>
              <a:t>m_iHwWindowHandle</a:t>
            </a:r>
            <a:r>
              <a:rPr lang="en-GB" sz="1800" dirty="0" smtClean="0">
                <a:latin typeface="Consolas" pitchFamily="49" charset="0"/>
              </a:rPr>
              <a:t> // </a:t>
            </a:r>
            <a:r>
              <a:rPr lang="en-GB" sz="1800" dirty="0" err="1" smtClean="0">
                <a:latin typeface="Consolas" pitchFamily="49" charset="0"/>
              </a:rPr>
              <a:t>wtf</a:t>
            </a:r>
            <a:r>
              <a:rPr lang="en-GB" sz="1800" dirty="0" smtClean="0">
                <a:latin typeface="Consolas" pitchFamily="49" charset="0"/>
              </a:rPr>
              <a:t> ?</a:t>
            </a:r>
          </a:p>
          <a:p>
            <a:pPr lvl="1">
              <a:buNone/>
            </a:pPr>
            <a:r>
              <a:rPr lang="en-GB" sz="1800" dirty="0" err="1" smtClean="0">
                <a:latin typeface="Consolas" pitchFamily="49" charset="0"/>
              </a:rPr>
              <a:t>int</a:t>
            </a:r>
            <a:r>
              <a:rPr lang="en-GB" sz="1800" dirty="0" smtClean="0">
                <a:latin typeface="Consolas" pitchFamily="49" charset="0"/>
              </a:rPr>
              <a:t> </a:t>
            </a:r>
            <a:r>
              <a:rPr lang="en-GB" sz="1800" dirty="0" err="1" smtClean="0">
                <a:latin typeface="Consolas" pitchFamily="49" charset="0"/>
              </a:rPr>
              <a:t>loopCounter</a:t>
            </a:r>
            <a:endParaRPr lang="en-GB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GB" sz="1800" dirty="0" err="1">
                <a:latin typeface="Consolas" pitchFamily="49" charset="0"/>
              </a:rPr>
              <a:t>i</a:t>
            </a:r>
            <a:r>
              <a:rPr lang="en-GB" sz="1800" dirty="0" err="1" smtClean="0">
                <a:latin typeface="Consolas" pitchFamily="49" charset="0"/>
              </a:rPr>
              <a:t>nt</a:t>
            </a:r>
            <a:r>
              <a:rPr lang="en-GB" sz="1800" dirty="0" smtClean="0">
                <a:latin typeface="Consolas" pitchFamily="49" charset="0"/>
              </a:rPr>
              <a:t> </a:t>
            </a:r>
            <a:r>
              <a:rPr lang="en-GB" sz="1800" dirty="0" err="1" smtClean="0">
                <a:latin typeface="Consolas" pitchFamily="49" charset="0"/>
              </a:rPr>
              <a:t>windowHandle</a:t>
            </a:r>
            <a:endParaRPr lang="en-GB" sz="1800" dirty="0" smtClean="0">
              <a:latin typeface="Consolas" pitchFamily="49" charset="0"/>
            </a:endParaRP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Avoid Disinformation</a:t>
            </a:r>
          </a:p>
          <a:p>
            <a:pPr lvl="1">
              <a:buNone/>
            </a:pPr>
            <a:r>
              <a:rPr lang="en-GB" dirty="0" smtClean="0"/>
              <a:t>No s**t Sherlock. I want to code, not solve puzzles</a:t>
            </a:r>
          </a:p>
          <a:p>
            <a:pPr lvl="1">
              <a:buNone/>
            </a:pPr>
            <a:r>
              <a:rPr lang="en-GB" dirty="0" smtClean="0"/>
              <a:t>Avoid inconsistent spelling.</a:t>
            </a:r>
          </a:p>
          <a:p>
            <a:r>
              <a:rPr lang="en-GB" dirty="0" smtClean="0"/>
              <a:t>Use Pronounceable Names</a:t>
            </a:r>
          </a:p>
          <a:p>
            <a:pPr lvl="1">
              <a:buNone/>
            </a:pPr>
            <a:r>
              <a:rPr lang="en-GB" sz="1900" dirty="0" err="1" smtClean="0">
                <a:latin typeface="Consolas" pitchFamily="49" charset="0"/>
              </a:rPr>
              <a:t>txtPwordCfrm</a:t>
            </a:r>
            <a:r>
              <a:rPr lang="en-GB" sz="1900" dirty="0" smtClean="0">
                <a:latin typeface="Consolas" pitchFamily="49" charset="0"/>
              </a:rPr>
              <a:t> ( go on say it !!)</a:t>
            </a:r>
          </a:p>
          <a:p>
            <a:pPr lvl="1">
              <a:buNone/>
            </a:pPr>
            <a:r>
              <a:rPr lang="en-GB" sz="1900" dirty="0" err="1" smtClean="0">
                <a:latin typeface="Consolas" pitchFamily="49" charset="0"/>
              </a:rPr>
              <a:t>passwordConfirmTextBox</a:t>
            </a:r>
            <a:endParaRPr lang="en-GB" sz="1900" dirty="0">
              <a:latin typeface="Consolas" pitchFamily="49" charset="0"/>
            </a:endParaRP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Meaningful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mental mapping   don’t make me think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</a:rPr>
              <a:t>not-null=“true”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</a:rPr>
              <a:t>not-null=“false”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</a:rPr>
              <a:t>not-null=“</a:t>
            </a:r>
            <a:r>
              <a:rPr lang="en-GB" sz="1800" dirty="0" err="1" smtClean="0">
                <a:latin typeface="Consolas" pitchFamily="49" charset="0"/>
              </a:rPr>
              <a:t>wtf</a:t>
            </a:r>
            <a:r>
              <a:rPr lang="en-GB" sz="1800" dirty="0" smtClean="0">
                <a:latin typeface="Consolas" pitchFamily="49" charset="0"/>
              </a:rPr>
              <a:t>?”</a:t>
            </a:r>
          </a:p>
          <a:p>
            <a:pPr lvl="1">
              <a:buNone/>
            </a:pPr>
            <a:endParaRPr lang="en-GB" sz="1800" dirty="0">
              <a:latin typeface="Consolas" pitchFamily="49" charset="0"/>
            </a:endParaRPr>
          </a:p>
          <a:p>
            <a:pPr lvl="1">
              <a:buNone/>
            </a:pPr>
            <a:r>
              <a:rPr lang="en-GB" sz="1800" dirty="0">
                <a:latin typeface="Consolas" pitchFamily="49" charset="0"/>
              </a:rPr>
              <a:t>n</a:t>
            </a:r>
            <a:r>
              <a:rPr lang="en-GB" sz="1800" dirty="0" smtClean="0">
                <a:latin typeface="Consolas" pitchFamily="49" charset="0"/>
              </a:rPr>
              <a:t>ull=“true” allow-nulls=“false” //easy …</a:t>
            </a:r>
          </a:p>
          <a:p>
            <a:r>
              <a:rPr lang="en-GB" dirty="0" smtClean="0"/>
              <a:t>Avoid single letter variable names</a:t>
            </a:r>
          </a:p>
          <a:p>
            <a:r>
              <a:rPr lang="en-GB" dirty="0" smtClean="0"/>
              <a:t>Use precious brain time to solve the problem, not solve puzzles in the code</a:t>
            </a:r>
          </a:p>
          <a:p>
            <a:r>
              <a:rPr lang="en-GB" dirty="0" smtClean="0"/>
              <a:t>Use nouns in class names, don’t use verbs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Meaningful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names should have verbs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hould, get , is, has </a:t>
            </a:r>
          </a:p>
          <a:p>
            <a:r>
              <a:rPr lang="en-GB" dirty="0" smtClean="0"/>
              <a:t>Don’t be cute</a:t>
            </a:r>
          </a:p>
          <a:p>
            <a:pPr lvl="1">
              <a:buNone/>
            </a:pPr>
            <a:r>
              <a:rPr lang="en-GB" sz="1800" dirty="0">
                <a:latin typeface="Consolas" pitchFamily="49" charset="0"/>
              </a:rPr>
              <a:t>w</a:t>
            </a:r>
            <a:r>
              <a:rPr lang="en-GB" sz="1800" dirty="0" smtClean="0">
                <a:latin typeface="Consolas" pitchFamily="49" charset="0"/>
              </a:rPr>
              <a:t>hack(), kill(), finger(), mount(), </a:t>
            </a:r>
            <a:r>
              <a:rPr lang="en-GB" sz="1800" dirty="0" err="1" smtClean="0">
                <a:latin typeface="Consolas" pitchFamily="49" charset="0"/>
              </a:rPr>
              <a:t>hopeORACSaves</a:t>
            </a:r>
            <a:r>
              <a:rPr lang="en-GB" sz="1800" dirty="0" smtClean="0">
                <a:latin typeface="Consolas" pitchFamily="49" charset="0"/>
              </a:rPr>
              <a:t>(), </a:t>
            </a:r>
            <a:r>
              <a:rPr lang="en-GB" sz="1800" dirty="0" err="1" smtClean="0">
                <a:latin typeface="Consolas" pitchFamily="49" charset="0"/>
              </a:rPr>
              <a:t>diediedie</a:t>
            </a:r>
            <a:r>
              <a:rPr lang="en-GB" sz="1800" dirty="0" smtClean="0">
                <a:latin typeface="Consolas" pitchFamily="49" charset="0"/>
              </a:rPr>
              <a:t>()</a:t>
            </a:r>
            <a:endParaRPr lang="en-GB" dirty="0"/>
          </a:p>
          <a:p>
            <a:r>
              <a:rPr lang="en-GB" dirty="0" smtClean="0"/>
              <a:t>Pick one word per concept</a:t>
            </a:r>
          </a:p>
          <a:p>
            <a:pPr lvl="1"/>
            <a:r>
              <a:rPr lang="en-GB" dirty="0" smtClean="0"/>
              <a:t>Don’t use the same word for different things</a:t>
            </a:r>
          </a:p>
          <a:p>
            <a:pPr lvl="1"/>
            <a:r>
              <a:rPr lang="en-GB" dirty="0" smtClean="0"/>
              <a:t>Be consistent. Add() always adds.</a:t>
            </a:r>
          </a:p>
          <a:p>
            <a:r>
              <a:rPr lang="en-GB" dirty="0" smtClean="0"/>
              <a:t>Use  Problem Domain Names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Rename variables in the Sudoku class.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Resharper</a:t>
            </a:r>
            <a:r>
              <a:rPr lang="en-GB" dirty="0" smtClean="0"/>
              <a:t> only (F2)</a:t>
            </a:r>
          </a:p>
          <a:p>
            <a:r>
              <a:rPr lang="en-GB" dirty="0" smtClean="0"/>
              <a:t>Run tests frequently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Small</a:t>
            </a:r>
          </a:p>
          <a:p>
            <a:r>
              <a:rPr lang="en-GB" dirty="0" smtClean="0"/>
              <a:t>How small ?</a:t>
            </a:r>
          </a:p>
          <a:p>
            <a:r>
              <a:rPr lang="en-GB" dirty="0" smtClean="0"/>
              <a:t>Smaller than that</a:t>
            </a:r>
          </a:p>
          <a:p>
            <a:r>
              <a:rPr lang="en-GB" dirty="0" smtClean="0"/>
              <a:t>What’s the smallest function you can think of ?</a:t>
            </a:r>
          </a:p>
          <a:p>
            <a:r>
              <a:rPr lang="en-GB" dirty="0" smtClean="0"/>
              <a:t>That’s how small.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870</Words>
  <Application>Microsoft Office PowerPoint</Application>
  <PresentationFormat>On-screen Show (4:3)</PresentationFormat>
  <Paragraphs>184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Clean Code</vt:lpstr>
      <vt:lpstr>Good Code vs Bad Code</vt:lpstr>
      <vt:lpstr>What is Clean Code</vt:lpstr>
      <vt:lpstr>Slide 4</vt:lpstr>
      <vt:lpstr>Meaningful Names</vt:lpstr>
      <vt:lpstr>Meaningful Names</vt:lpstr>
      <vt:lpstr>Meaningful Names</vt:lpstr>
      <vt:lpstr>Task 1</vt:lpstr>
      <vt:lpstr>Functions</vt:lpstr>
      <vt:lpstr>Functions</vt:lpstr>
      <vt:lpstr>Task 2</vt:lpstr>
      <vt:lpstr>Functions</vt:lpstr>
      <vt:lpstr>Slide 13</vt:lpstr>
      <vt:lpstr>Task 3</vt:lpstr>
      <vt:lpstr>Function Arguments</vt:lpstr>
      <vt:lpstr>The Law of Demeter</vt:lpstr>
      <vt:lpstr>Task 4</vt:lpstr>
      <vt:lpstr>Comments</vt:lpstr>
      <vt:lpstr>Task 5</vt:lpstr>
      <vt:lpstr>Classes</vt:lpstr>
      <vt:lpstr>Single Responsibility Principle</vt:lpstr>
      <vt:lpstr>Task 6</vt:lpstr>
      <vt:lpstr>Task 7</vt:lpstr>
      <vt:lpstr>Emergence</vt:lpstr>
      <vt:lpstr>A design is simple </vt:lpstr>
      <vt:lpstr>Successive refinement</vt:lpstr>
      <vt:lpstr>Boy Scout Tips</vt:lpstr>
    </vt:vector>
  </TitlesOfParts>
  <Company>BBC Worldwide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marzohw1</dc:creator>
  <cp:lastModifiedBy>Hibri Marzook</cp:lastModifiedBy>
  <cp:revision>118</cp:revision>
  <dcterms:created xsi:type="dcterms:W3CDTF">2009-07-11T13:59:45Z</dcterms:created>
  <dcterms:modified xsi:type="dcterms:W3CDTF">2009-07-14T10:42:14Z</dcterms:modified>
</cp:coreProperties>
</file>