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6" r:id="rId2"/>
    <p:sldId id="351" r:id="rId3"/>
    <p:sldId id="277" r:id="rId4"/>
    <p:sldId id="284" r:id="rId5"/>
    <p:sldId id="285" r:id="rId6"/>
    <p:sldId id="350" r:id="rId7"/>
    <p:sldId id="298" r:id="rId8"/>
    <p:sldId id="299" r:id="rId9"/>
    <p:sldId id="300" r:id="rId10"/>
    <p:sldId id="348" r:id="rId11"/>
    <p:sldId id="334" r:id="rId12"/>
    <p:sldId id="337" r:id="rId13"/>
    <p:sldId id="338" r:id="rId14"/>
    <p:sldId id="339" r:id="rId15"/>
    <p:sldId id="340" r:id="rId16"/>
    <p:sldId id="349" r:id="rId17"/>
    <p:sldId id="343" r:id="rId18"/>
    <p:sldId id="34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FFCC"/>
    <a:srgbClr val="FF99CC"/>
    <a:srgbClr val="0000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99657" autoAdjust="0"/>
  </p:normalViewPr>
  <p:slideViewPr>
    <p:cSldViewPr snapToGrid="0" showGuides="1">
      <p:cViewPr>
        <p:scale>
          <a:sx n="70" d="100"/>
          <a:sy n="70" d="100"/>
        </p:scale>
        <p:origin x="-444" y="-186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C344E-B5AD-4110-891A-A8FD9C599E33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09800-9CD2-4FF5-9F18-33744FBEE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5F911-028A-4C74-BD05-06A93DEA986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B174-C22D-45F0-AC0C-1D323851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1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AB174-C22D-45F0-AC0C-1D323851F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42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AB174-C22D-45F0-AC0C-1D323851F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98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AB174-C22D-45F0-AC0C-1D323851F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5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AB174-C22D-45F0-AC0C-1D323851F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5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AB174-C22D-45F0-AC0C-1D323851F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9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AB174-C22D-45F0-AC0C-1D323851F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8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AB174-C22D-45F0-AC0C-1D323851F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1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AB174-C22D-45F0-AC0C-1D323851F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6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AB174-C22D-45F0-AC0C-1D323851F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64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AB174-C22D-45F0-AC0C-1D323851F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AB174-C22D-45F0-AC0C-1D323851F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2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AB174-C22D-45F0-AC0C-1D323851F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AB174-C22D-45F0-AC0C-1D323851F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8502-AFDC-4DA1-9D2D-1675F2FF334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6D14-90E0-40C7-8DA3-F8EDF94E2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8502-AFDC-4DA1-9D2D-1675F2FF334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6D14-90E0-40C7-8DA3-F8EDF94E2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8502-AFDC-4DA1-9D2D-1675F2FF334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6D14-90E0-40C7-8DA3-F8EDF94E2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0519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8502-AFDC-4DA1-9D2D-1675F2FF334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6D14-90E0-40C7-8DA3-F8EDF94E2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8502-AFDC-4DA1-9D2D-1675F2FF334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6D14-90E0-40C7-8DA3-F8EDF94E2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8502-AFDC-4DA1-9D2D-1675F2FF334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6D14-90E0-40C7-8DA3-F8EDF94E2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8502-AFDC-4DA1-9D2D-1675F2FF334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6D14-90E0-40C7-8DA3-F8EDF94E2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8502-AFDC-4DA1-9D2D-1675F2FF334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6D14-90E0-40C7-8DA3-F8EDF94E2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8502-AFDC-4DA1-9D2D-1675F2FF334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6D14-90E0-40C7-8DA3-F8EDF94E2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8502-AFDC-4DA1-9D2D-1675F2FF334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6D14-90E0-40C7-8DA3-F8EDF94E2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8502-AFDC-4DA1-9D2D-1675F2FF334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6D14-90E0-40C7-8DA3-F8EDF94E2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8502-AFDC-4DA1-9D2D-1675F2FF334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46D14-90E0-40C7-8DA3-F8EDF94E2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dell\Downloads\Document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059"/>
            <a:ext cx="12192000" cy="688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5257516" y="405880"/>
            <a:ext cx="6362796" cy="6079809"/>
          </a:xfrm>
          <a:prstGeom prst="ellipse">
            <a:avLst/>
          </a:prstGeom>
          <a:noFill/>
          <a:ln w="76200" cap="flat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037" tIns="59518" rIns="119037" bIns="59518" rtlCol="0" anchor="ctr"/>
          <a:lstStyle/>
          <a:p>
            <a:pPr algn="ctr"/>
            <a:endParaRPr lang="id-ID"/>
          </a:p>
        </p:txBody>
      </p:sp>
      <p:sp>
        <p:nvSpPr>
          <p:cNvPr id="11" name="Pentagon 10"/>
          <p:cNvSpPr/>
          <p:nvPr/>
        </p:nvSpPr>
        <p:spPr>
          <a:xfrm>
            <a:off x="4206" y="5752696"/>
            <a:ext cx="3947420" cy="1105303"/>
          </a:xfrm>
          <a:prstGeom prst="homePlate">
            <a:avLst>
              <a:gd name="adj" fmla="val 28908"/>
            </a:avLst>
          </a:prstGeom>
          <a:solidFill>
            <a:srgbClr val="1F497D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037" tIns="59518" rIns="119037" bIns="59518" rtlCol="0" anchor="ctr"/>
          <a:lstStyle/>
          <a:p>
            <a:pPr algn="ctr"/>
            <a:r>
              <a:rPr lang="en-US" b="1" dirty="0" smtClean="0"/>
              <a:t>OLEH : </a:t>
            </a:r>
            <a:endParaRPr lang="en-US" b="1" dirty="0"/>
          </a:p>
          <a:p>
            <a:pPr algn="ctr"/>
            <a:r>
              <a:rPr lang="en-US" b="1" dirty="0" smtClean="0"/>
              <a:t>MELLINA FAJRI HAKIM</a:t>
            </a:r>
          </a:p>
          <a:p>
            <a:pPr algn="ctr"/>
            <a:r>
              <a:rPr lang="en-US" b="1" dirty="0" smtClean="0"/>
              <a:t>P17333117044</a:t>
            </a:r>
          </a:p>
        </p:txBody>
      </p:sp>
      <p:sp>
        <p:nvSpPr>
          <p:cNvPr id="12" name="Pentagon 11"/>
          <p:cNvSpPr/>
          <p:nvPr/>
        </p:nvSpPr>
        <p:spPr>
          <a:xfrm>
            <a:off x="57594" y="5858955"/>
            <a:ext cx="3786051" cy="890106"/>
          </a:xfrm>
          <a:prstGeom prst="homePlate">
            <a:avLst>
              <a:gd name="adj" fmla="val 28908"/>
            </a:avLst>
          </a:prstGeom>
          <a:noFill/>
          <a:ln w="38100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037" tIns="59518" rIns="119037" bIns="59518"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5550812" y="705714"/>
            <a:ext cx="5837806" cy="5598294"/>
          </a:xfrm>
          <a:prstGeom prst="ellipse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037" tIns="59518" rIns="119037" bIns="59518"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5550812" y="1898173"/>
            <a:ext cx="5837806" cy="551086"/>
          </a:xfrm>
          <a:prstGeom prst="rect">
            <a:avLst/>
          </a:prstGeom>
          <a:noFill/>
        </p:spPr>
        <p:txBody>
          <a:bodyPr wrap="square" lIns="119037" tIns="59518" rIns="119037" bIns="59518" rtlCol="0">
            <a:spAutoFit/>
          </a:bodyPr>
          <a:lstStyle/>
          <a:p>
            <a:pPr algn="ctr"/>
            <a:r>
              <a:rPr lang="en-US" sz="2800" b="1" dirty="0" smtClean="0"/>
              <a:t>PROPOSAL KARYA TULIS ILMIAH</a:t>
            </a:r>
            <a:endParaRPr lang="en-US" sz="28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965121" y="2581271"/>
            <a:ext cx="5046157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7615" y="2683895"/>
            <a:ext cx="5224200" cy="3074853"/>
          </a:xfrm>
          <a:prstGeom prst="rect">
            <a:avLst/>
          </a:prstGeom>
          <a:noFill/>
        </p:spPr>
        <p:txBody>
          <a:bodyPr wrap="square" lIns="119037" tIns="59518" rIns="119037" bIns="59518" rtlCol="0">
            <a:spAutoFit/>
          </a:bodyPr>
          <a:lstStyle/>
          <a:p>
            <a:pPr algn="ctr"/>
            <a:r>
              <a:rPr lang="en-US" sz="3200" b="1" dirty="0"/>
              <a:t>PERBEDAAN BERBAGAI KONSENTRASI EKSTRAK DAUN ALPUKAT (</a:t>
            </a:r>
            <a:r>
              <a:rPr lang="en-US" sz="3200" b="1" i="1" dirty="0" err="1"/>
              <a:t>Persea</a:t>
            </a:r>
            <a:r>
              <a:rPr lang="en-US" sz="3200" b="1" i="1" dirty="0"/>
              <a:t> </a:t>
            </a:r>
            <a:r>
              <a:rPr lang="en-US" sz="3200" b="1" i="1" dirty="0" err="1"/>
              <a:t>americana</a:t>
            </a:r>
            <a:r>
              <a:rPr lang="en-US" sz="3200" b="1" i="1" dirty="0"/>
              <a:t> Mill</a:t>
            </a:r>
            <a:r>
              <a:rPr lang="en-US" sz="3200" b="1" dirty="0"/>
              <a:t>) TERHADAP  KEMATIAN LARVA NYAMUK </a:t>
            </a:r>
            <a:r>
              <a:rPr lang="en-US" sz="3200" b="1" i="1" dirty="0" err="1"/>
              <a:t>Aedes</a:t>
            </a:r>
            <a:r>
              <a:rPr lang="en-US" sz="3200" b="1" i="1" dirty="0"/>
              <a:t> </a:t>
            </a:r>
            <a:r>
              <a:rPr lang="en-US" sz="3200" b="1" i="1" dirty="0" err="1"/>
              <a:t>aegypti</a:t>
            </a:r>
            <a:endParaRPr lang="en-US" sz="3200" dirty="0"/>
          </a:p>
        </p:txBody>
      </p:sp>
      <p:pic>
        <p:nvPicPr>
          <p:cNvPr id="20" name="Picture 19" descr="D:\INA\FILE INA (dari laptop wa gani)\logo poltekkes-kemenke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723" y="5683517"/>
            <a:ext cx="1107743" cy="1065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426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6" grpId="0" animBg="1"/>
      <p:bldP spid="17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816051" y="-223367"/>
            <a:ext cx="69505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Microsoft YaHei" pitchFamily="34" charset="-122"/>
                <a:ea typeface="Microsoft YaHei" pitchFamily="34" charset="-122"/>
              </a:rPr>
              <a:t>DEFINISI OPERASIONAL</a:t>
            </a:r>
            <a:endParaRPr lang="en-US" sz="2800" b="1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9803" r="10000" b="10000"/>
          <a:stretch/>
        </p:blipFill>
        <p:spPr bwMode="auto">
          <a:xfrm>
            <a:off x="1236370" y="622940"/>
            <a:ext cx="10109916" cy="61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5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139872" y="224637"/>
            <a:ext cx="4926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RANCANGAN SAMPEL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3806" y="998797"/>
            <a:ext cx="3937943" cy="5692805"/>
            <a:chOff x="1707405" y="1988383"/>
            <a:chExt cx="2701550" cy="3512461"/>
          </a:xfrm>
        </p:grpSpPr>
        <p:sp>
          <p:nvSpPr>
            <p:cNvPr id="20" name="椭圆 31"/>
            <p:cNvSpPr/>
            <p:nvPr/>
          </p:nvSpPr>
          <p:spPr>
            <a:xfrm>
              <a:off x="1707405" y="1988383"/>
              <a:ext cx="2701550" cy="351246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03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077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205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6090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01290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41675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82060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22445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 Placeholder 32"/>
            <p:cNvSpPr txBox="1"/>
            <p:nvPr/>
          </p:nvSpPr>
          <p:spPr>
            <a:xfrm>
              <a:off x="1840341" y="2437332"/>
              <a:ext cx="2325366" cy="89938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endParaRPr lang="en-US" sz="14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82250" y="1497896"/>
            <a:ext cx="38410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D" sz="2400" dirty="0" err="1"/>
              <a:t>Populasi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penelitian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seluruh</a:t>
            </a:r>
            <a:r>
              <a:rPr lang="en-ID" sz="2400" dirty="0"/>
              <a:t> larva </a:t>
            </a:r>
            <a:r>
              <a:rPr lang="en-ID" sz="2400" dirty="0" err="1"/>
              <a:t>nyamuk</a:t>
            </a:r>
            <a:r>
              <a:rPr lang="en-ID" sz="2400" dirty="0"/>
              <a:t> </a:t>
            </a:r>
            <a:r>
              <a:rPr lang="en-ID" sz="2400" i="1" dirty="0" err="1"/>
              <a:t>Aedes</a:t>
            </a:r>
            <a:r>
              <a:rPr lang="en-ID" sz="2400" i="1" dirty="0"/>
              <a:t> </a:t>
            </a:r>
            <a:r>
              <a:rPr lang="en-ID" sz="2400" i="1" dirty="0" err="1"/>
              <a:t>aegypti</a:t>
            </a:r>
            <a:r>
              <a:rPr lang="en-ID" sz="2400" i="1" dirty="0"/>
              <a:t> </a:t>
            </a:r>
            <a:r>
              <a:rPr lang="en-ID" sz="2400" dirty="0"/>
              <a:t>instar III yang </a:t>
            </a:r>
            <a:r>
              <a:rPr lang="en-ID" sz="2400" dirty="0" err="1"/>
              <a:t>berada</a:t>
            </a:r>
            <a:r>
              <a:rPr lang="en-ID" sz="2400" dirty="0"/>
              <a:t> di </a:t>
            </a:r>
            <a:r>
              <a:rPr lang="en-ID" sz="2400" dirty="0" err="1"/>
              <a:t>tempat</a:t>
            </a:r>
            <a:r>
              <a:rPr lang="en-ID" sz="2400" dirty="0"/>
              <a:t> </a:t>
            </a:r>
            <a:r>
              <a:rPr lang="en-ID" sz="2400" dirty="0" err="1"/>
              <a:t>perkembangbiakan</a:t>
            </a:r>
            <a:r>
              <a:rPr lang="en-ID" sz="2400" dirty="0"/>
              <a:t> </a:t>
            </a:r>
            <a:r>
              <a:rPr lang="en-ID" sz="2400" dirty="0" err="1"/>
              <a:t>nyamuk</a:t>
            </a:r>
            <a:r>
              <a:rPr lang="en-ID" sz="2400" dirty="0"/>
              <a:t> di </a:t>
            </a:r>
            <a:r>
              <a:rPr lang="en-ID" sz="2400" dirty="0" err="1"/>
              <a:t>Laboratorium</a:t>
            </a:r>
            <a:r>
              <a:rPr lang="en-ID" sz="2400" dirty="0"/>
              <a:t> </a:t>
            </a:r>
            <a:r>
              <a:rPr lang="en-ID" sz="2400" dirty="0" err="1"/>
              <a:t>Uji</a:t>
            </a:r>
            <a:r>
              <a:rPr lang="en-ID" sz="2400" dirty="0"/>
              <a:t> </a:t>
            </a:r>
            <a:r>
              <a:rPr lang="en-ID" sz="2400" dirty="0" err="1"/>
              <a:t>Toksisitas</a:t>
            </a:r>
            <a:r>
              <a:rPr lang="en-ID" sz="2400" dirty="0"/>
              <a:t> </a:t>
            </a:r>
            <a:r>
              <a:rPr lang="en-ID" sz="2400" dirty="0" err="1"/>
              <a:t>Fakultas</a:t>
            </a:r>
            <a:r>
              <a:rPr lang="en-ID" sz="2400" dirty="0"/>
              <a:t> </a:t>
            </a:r>
            <a:r>
              <a:rPr lang="en-ID" sz="2400" dirty="0" err="1"/>
              <a:t>Sekolah</a:t>
            </a:r>
            <a:r>
              <a:rPr lang="en-ID" sz="2400" dirty="0"/>
              <a:t> </a:t>
            </a:r>
            <a:r>
              <a:rPr lang="en-ID" sz="2400" dirty="0" err="1"/>
              <a:t>Ilmu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Teknologi</a:t>
            </a:r>
            <a:r>
              <a:rPr lang="en-ID" sz="2400" dirty="0"/>
              <a:t> </a:t>
            </a:r>
            <a:r>
              <a:rPr lang="en-ID" sz="2400" dirty="0" err="1"/>
              <a:t>Hayati</a:t>
            </a:r>
            <a:r>
              <a:rPr lang="en-ID" sz="2400" dirty="0"/>
              <a:t> (SITH) </a:t>
            </a:r>
            <a:r>
              <a:rPr lang="en-ID" sz="2400" dirty="0" err="1"/>
              <a:t>Institut</a:t>
            </a:r>
            <a:r>
              <a:rPr lang="en-ID" sz="2400" dirty="0"/>
              <a:t> </a:t>
            </a:r>
            <a:r>
              <a:rPr lang="en-ID" sz="2400" dirty="0" err="1"/>
              <a:t>Teknologi</a:t>
            </a:r>
            <a:r>
              <a:rPr lang="en-ID" sz="2400" dirty="0"/>
              <a:t> Bandung</a:t>
            </a:r>
            <a:r>
              <a:rPr lang="en-ID" sz="2400" dirty="0" smtClean="0"/>
              <a:t>.</a:t>
            </a:r>
          </a:p>
          <a:p>
            <a:pPr algn="ctr"/>
            <a:r>
              <a:rPr lang="en-ID" sz="2400" dirty="0" err="1"/>
              <a:t>Sampel</a:t>
            </a:r>
            <a:r>
              <a:rPr lang="en-ID" sz="2400" dirty="0"/>
              <a:t> </a:t>
            </a:r>
            <a:r>
              <a:rPr lang="en-ID" sz="2400" dirty="0" err="1"/>
              <a:t>penelitian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 larva </a:t>
            </a:r>
            <a:r>
              <a:rPr lang="en-ID" sz="2400" i="1" dirty="0" err="1"/>
              <a:t>Aedes</a:t>
            </a:r>
            <a:r>
              <a:rPr lang="en-ID" sz="2400" i="1" dirty="0"/>
              <a:t> </a:t>
            </a:r>
            <a:r>
              <a:rPr lang="en-ID" sz="2400" i="1" dirty="0" err="1"/>
              <a:t>aegypti</a:t>
            </a:r>
            <a:r>
              <a:rPr lang="en-ID" sz="2400" dirty="0"/>
              <a:t> instar III yang </a:t>
            </a:r>
            <a:r>
              <a:rPr lang="en-ID" sz="2400" dirty="0" err="1"/>
              <a:t>ada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populasi</a:t>
            </a:r>
            <a:r>
              <a:rPr lang="en-ID" sz="2400" dirty="0"/>
              <a:t>.</a:t>
            </a:r>
            <a:endParaRPr lang="en-US" sz="2400" dirty="0"/>
          </a:p>
          <a:p>
            <a:pPr lvl="0" algn="ctr"/>
            <a:endParaRPr lang="en-US" sz="24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643730" y="937358"/>
            <a:ext cx="1491652" cy="544599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POPULASI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9255" y="1398375"/>
            <a:ext cx="392559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400" dirty="0" err="1"/>
              <a:t>Banyaknya</a:t>
            </a:r>
            <a:r>
              <a:rPr lang="en-ID" sz="2400" dirty="0"/>
              <a:t> </a:t>
            </a:r>
            <a:r>
              <a:rPr lang="en-ID" sz="2400" dirty="0" err="1"/>
              <a:t>perlakuan</a:t>
            </a:r>
            <a:r>
              <a:rPr lang="en-ID" sz="2400" dirty="0"/>
              <a:t> </a:t>
            </a:r>
            <a:r>
              <a:rPr lang="en-ID" sz="2400" dirty="0" err="1" smtClean="0"/>
              <a:t>dalam</a:t>
            </a:r>
            <a:r>
              <a:rPr lang="en-ID" sz="2400" dirty="0" smtClean="0"/>
              <a:t> </a:t>
            </a:r>
            <a:r>
              <a:rPr lang="en-ID" sz="2400" dirty="0" err="1"/>
              <a:t>penelitian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3 </a:t>
            </a:r>
            <a:r>
              <a:rPr lang="en-ID" sz="2400" dirty="0" err="1"/>
              <a:t>macam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1 </a:t>
            </a:r>
            <a:r>
              <a:rPr lang="en-ID" sz="2400" dirty="0" err="1"/>
              <a:t>buah</a:t>
            </a:r>
            <a:r>
              <a:rPr lang="en-ID" sz="2400" dirty="0"/>
              <a:t> </a:t>
            </a:r>
            <a:r>
              <a:rPr lang="en-ID" sz="2400" dirty="0" err="1"/>
              <a:t>kontrol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dilakukan</a:t>
            </a:r>
            <a:r>
              <a:rPr lang="en-ID" sz="2400" dirty="0"/>
              <a:t> </a:t>
            </a:r>
            <a:r>
              <a:rPr lang="en-ID" sz="2400" dirty="0" err="1"/>
              <a:t>pengulangan</a:t>
            </a:r>
            <a:r>
              <a:rPr lang="en-ID" sz="2400" dirty="0"/>
              <a:t> </a:t>
            </a:r>
            <a:r>
              <a:rPr lang="en-ID" sz="2400" dirty="0" err="1"/>
              <a:t>sebanyak</a:t>
            </a:r>
            <a:r>
              <a:rPr lang="en-ID" sz="2400" dirty="0"/>
              <a:t> 6 kali </a:t>
            </a:r>
            <a:r>
              <a:rPr lang="en-ID" sz="2400" dirty="0" err="1"/>
              <a:t>pengulangan</a:t>
            </a:r>
            <a:r>
              <a:rPr lang="en-ID" sz="2400" dirty="0"/>
              <a:t>. </a:t>
            </a:r>
            <a:r>
              <a:rPr lang="en-ID" sz="2400" dirty="0" err="1"/>
              <a:t>Banyaknya</a:t>
            </a:r>
            <a:r>
              <a:rPr lang="en-ID" sz="2400" dirty="0"/>
              <a:t> </a:t>
            </a:r>
            <a:r>
              <a:rPr lang="en-ID" sz="2400" dirty="0" err="1"/>
              <a:t>sampel</a:t>
            </a:r>
            <a:r>
              <a:rPr lang="en-ID" sz="2400" dirty="0"/>
              <a:t> larva </a:t>
            </a:r>
            <a:r>
              <a:rPr lang="en-ID" sz="2400" dirty="0" err="1"/>
              <a:t>nyamuk</a:t>
            </a:r>
            <a:r>
              <a:rPr lang="en-ID" sz="2400" dirty="0"/>
              <a:t> </a:t>
            </a:r>
            <a:r>
              <a:rPr lang="en-ID" sz="2400" i="1" dirty="0" err="1"/>
              <a:t>Aedes</a:t>
            </a:r>
            <a:r>
              <a:rPr lang="en-ID" sz="2400" i="1" dirty="0"/>
              <a:t> </a:t>
            </a:r>
            <a:r>
              <a:rPr lang="en-ID" sz="2400" i="1" dirty="0" err="1"/>
              <a:t>aegypti</a:t>
            </a:r>
            <a:r>
              <a:rPr lang="en-ID" sz="2400" i="1" dirty="0"/>
              <a:t> </a:t>
            </a:r>
            <a:r>
              <a:rPr lang="en-ID" sz="2400" dirty="0"/>
              <a:t>yang </a:t>
            </a:r>
            <a:r>
              <a:rPr lang="en-ID" sz="2400" dirty="0" err="1"/>
              <a:t>dibutuhkan</a:t>
            </a:r>
            <a:r>
              <a:rPr lang="en-ID" sz="2400" dirty="0"/>
              <a:t> 1 </a:t>
            </a:r>
            <a:r>
              <a:rPr lang="en-ID" sz="2400" dirty="0" err="1"/>
              <a:t>kontrol</a:t>
            </a:r>
            <a:r>
              <a:rPr lang="en-ID" sz="2400" dirty="0"/>
              <a:t> </a:t>
            </a:r>
            <a:r>
              <a:rPr lang="en-ID" sz="2400" dirty="0" err="1"/>
              <a:t>sebanyak</a:t>
            </a:r>
            <a:r>
              <a:rPr lang="en-ID" sz="2400" dirty="0"/>
              <a:t> 25 </a:t>
            </a:r>
            <a:r>
              <a:rPr lang="en-ID" sz="2400" dirty="0" err="1"/>
              <a:t>ekor</a:t>
            </a:r>
            <a:r>
              <a:rPr lang="en-ID" sz="2400" dirty="0"/>
              <a:t> larva </a:t>
            </a:r>
            <a:r>
              <a:rPr lang="en-ID" sz="2400" dirty="0" err="1"/>
              <a:t>nyamuk</a:t>
            </a:r>
            <a:r>
              <a:rPr lang="en-ID" sz="2400" dirty="0"/>
              <a:t> </a:t>
            </a:r>
            <a:r>
              <a:rPr lang="en-ID" sz="2400" i="1" dirty="0" err="1"/>
              <a:t>Aedes</a:t>
            </a:r>
            <a:r>
              <a:rPr lang="en-ID" sz="2400" i="1" dirty="0"/>
              <a:t> </a:t>
            </a:r>
            <a:r>
              <a:rPr lang="en-ID" sz="2400" i="1" dirty="0" err="1"/>
              <a:t>aegypti</a:t>
            </a:r>
            <a:r>
              <a:rPr lang="en-ID" sz="2400" i="1" dirty="0"/>
              <a:t>.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sampel</a:t>
            </a:r>
            <a:r>
              <a:rPr lang="en-ID" sz="2400" dirty="0"/>
              <a:t> yang </a:t>
            </a:r>
            <a:r>
              <a:rPr lang="en-ID" sz="2400" dirty="0" err="1"/>
              <a:t>dibutuhkan</a:t>
            </a:r>
            <a:r>
              <a:rPr lang="en-ID" sz="2400" dirty="0"/>
              <a:t> </a:t>
            </a:r>
            <a:r>
              <a:rPr lang="en-ID" sz="2400" dirty="0" err="1" smtClean="0"/>
              <a:t>yaitu</a:t>
            </a:r>
            <a:r>
              <a:rPr lang="en-ID" sz="2400" dirty="0" smtClean="0"/>
              <a:t> </a:t>
            </a:r>
            <a:r>
              <a:rPr lang="en-ID" sz="2400" dirty="0"/>
              <a:t>475 </a:t>
            </a:r>
            <a:r>
              <a:rPr lang="en-ID" sz="2400" dirty="0" err="1"/>
              <a:t>ekor</a:t>
            </a:r>
            <a:r>
              <a:rPr lang="en-ID" sz="2400" dirty="0"/>
              <a:t> </a:t>
            </a:r>
            <a:r>
              <a:rPr lang="en-ID" sz="2400" dirty="0" smtClean="0"/>
              <a:t>larva </a:t>
            </a:r>
            <a:r>
              <a:rPr lang="en-ID" sz="2400" i="1" dirty="0" err="1"/>
              <a:t>Aedes</a:t>
            </a:r>
            <a:r>
              <a:rPr lang="en-ID" sz="2400" i="1" dirty="0"/>
              <a:t> </a:t>
            </a:r>
            <a:r>
              <a:rPr lang="en-ID" sz="2400" i="1" dirty="0" err="1"/>
              <a:t>aegypti</a:t>
            </a:r>
            <a:endParaRPr lang="en-US" sz="2400" dirty="0"/>
          </a:p>
        </p:txBody>
      </p:sp>
      <p:grpSp>
        <p:nvGrpSpPr>
          <p:cNvPr id="34" name="组合 7"/>
          <p:cNvGrpSpPr/>
          <p:nvPr/>
        </p:nvGrpSpPr>
        <p:grpSpPr>
          <a:xfrm>
            <a:off x="4399254" y="1063187"/>
            <a:ext cx="3925596" cy="5692455"/>
            <a:chOff x="1707405" y="1988383"/>
            <a:chExt cx="2701550" cy="3512461"/>
          </a:xfrm>
        </p:grpSpPr>
        <p:sp>
          <p:nvSpPr>
            <p:cNvPr id="35" name="椭圆 31"/>
            <p:cNvSpPr/>
            <p:nvPr/>
          </p:nvSpPr>
          <p:spPr>
            <a:xfrm>
              <a:off x="1707405" y="1988383"/>
              <a:ext cx="2701550" cy="351246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03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077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205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6090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01290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41675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82060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22445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 Placeholder 32"/>
            <p:cNvSpPr txBox="1"/>
            <p:nvPr/>
          </p:nvSpPr>
          <p:spPr>
            <a:xfrm>
              <a:off x="1840341" y="2437332"/>
              <a:ext cx="2325366" cy="89938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endParaRPr lang="en-US" sz="14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7" name="组合 7"/>
          <p:cNvGrpSpPr/>
          <p:nvPr/>
        </p:nvGrpSpPr>
        <p:grpSpPr>
          <a:xfrm>
            <a:off x="8534399" y="1031440"/>
            <a:ext cx="3547371" cy="5826560"/>
            <a:chOff x="1707405" y="1988383"/>
            <a:chExt cx="2701550" cy="3512461"/>
          </a:xfrm>
        </p:grpSpPr>
        <p:sp>
          <p:nvSpPr>
            <p:cNvPr id="38" name="椭圆 31"/>
            <p:cNvSpPr/>
            <p:nvPr/>
          </p:nvSpPr>
          <p:spPr>
            <a:xfrm>
              <a:off x="1707405" y="1988383"/>
              <a:ext cx="2701550" cy="351246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03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077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205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6090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01290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41675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82060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22445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Text Placeholder 32"/>
            <p:cNvSpPr txBox="1"/>
            <p:nvPr/>
          </p:nvSpPr>
          <p:spPr>
            <a:xfrm>
              <a:off x="1840341" y="2437332"/>
              <a:ext cx="2325366" cy="89938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endParaRPr lang="en-US" sz="14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Round Diagonal Corner Rectangle 39"/>
          <p:cNvSpPr/>
          <p:nvPr/>
        </p:nvSpPr>
        <p:spPr>
          <a:xfrm>
            <a:off x="5616226" y="906444"/>
            <a:ext cx="1491652" cy="544599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BESAR SAMPEL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1" name="Round Diagonal Corner Rectangle 40"/>
          <p:cNvSpPr/>
          <p:nvPr/>
        </p:nvSpPr>
        <p:spPr>
          <a:xfrm>
            <a:off x="8622158" y="879541"/>
            <a:ext cx="3371851" cy="544599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TEKNIK PENGAMBILAN SAMPEL</a:t>
            </a:r>
          </a:p>
        </p:txBody>
      </p:sp>
      <p:sp>
        <p:nvSpPr>
          <p:cNvPr id="2" name="Rectangle 1"/>
          <p:cNvSpPr/>
          <p:nvPr/>
        </p:nvSpPr>
        <p:spPr>
          <a:xfrm>
            <a:off x="8534399" y="1647255"/>
            <a:ext cx="35473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400" dirty="0" err="1"/>
              <a:t>Pengambilan</a:t>
            </a:r>
            <a:r>
              <a:rPr lang="en-ID" sz="2400" dirty="0"/>
              <a:t> </a:t>
            </a:r>
            <a:r>
              <a:rPr lang="en-ID" sz="2400" dirty="0" err="1"/>
              <a:t>sampel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penelitian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teknik</a:t>
            </a:r>
            <a:r>
              <a:rPr lang="en-ID" sz="2400" dirty="0"/>
              <a:t> </a:t>
            </a:r>
            <a:r>
              <a:rPr lang="en-ID" sz="2400" i="1" dirty="0"/>
              <a:t>purposive sampling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sampel</a:t>
            </a:r>
            <a:r>
              <a:rPr lang="en-ID" sz="2400" dirty="0"/>
              <a:t> yang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 err="1"/>
              <a:t>usia</a:t>
            </a:r>
            <a:r>
              <a:rPr lang="en-ID" sz="2400" dirty="0"/>
              <a:t>.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penelitian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subjek</a:t>
            </a:r>
            <a:r>
              <a:rPr lang="en-ID" sz="2400" dirty="0"/>
              <a:t> </a:t>
            </a:r>
            <a:r>
              <a:rPr lang="en-ID" sz="2400" dirty="0" err="1"/>
              <a:t>penelitian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larva </a:t>
            </a:r>
            <a:r>
              <a:rPr lang="en-ID" sz="2400" dirty="0" err="1"/>
              <a:t>Aedes</a:t>
            </a:r>
            <a:r>
              <a:rPr lang="en-ID" sz="2400" dirty="0"/>
              <a:t> </a:t>
            </a:r>
            <a:r>
              <a:rPr lang="en-ID" sz="2400" dirty="0" err="1"/>
              <a:t>aegypti</a:t>
            </a:r>
            <a:r>
              <a:rPr lang="en-ID" sz="2400" dirty="0"/>
              <a:t> yang </a:t>
            </a:r>
            <a:r>
              <a:rPr lang="en-ID" sz="2400" dirty="0" err="1"/>
              <a:t>berusia</a:t>
            </a:r>
            <a:r>
              <a:rPr lang="en-ID" sz="2400" dirty="0"/>
              <a:t>  3-6 </a:t>
            </a:r>
            <a:r>
              <a:rPr lang="en-ID" sz="2400" dirty="0" err="1"/>
              <a:t>hari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instar III</a:t>
            </a:r>
            <a:r>
              <a:rPr lang="id-ID" sz="2400" dirty="0"/>
              <a:t>.</a:t>
            </a:r>
            <a:endParaRPr lang="en-US" sz="2400" dirty="0"/>
          </a:p>
          <a:p>
            <a:pPr algn="ctr"/>
            <a:endParaRPr lang="en-US" sz="2400" dirty="0"/>
          </a:p>
        </p:txBody>
      </p:sp>
      <p:pic>
        <p:nvPicPr>
          <p:cNvPr id="8195" name="Picture 3" descr="C:\Users\dell\Downloads\Documents\Mosquito-Larv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07869">
            <a:off x="330262" y="197257"/>
            <a:ext cx="816453" cy="81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541816" y="275019"/>
            <a:ext cx="7602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RANCANGAN PENGUMPULAN DATA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281" y="2446361"/>
            <a:ext cx="43093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400" dirty="0" err="1"/>
              <a:t>Jenis</a:t>
            </a:r>
            <a:r>
              <a:rPr lang="en-ID" sz="2400" dirty="0"/>
              <a:t> data yang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penelitian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data primer yang </a:t>
            </a:r>
            <a:r>
              <a:rPr lang="en-ID" sz="2400" dirty="0" err="1"/>
              <a:t>dikumpulkan</a:t>
            </a:r>
            <a:r>
              <a:rPr lang="en-ID" sz="2400" dirty="0"/>
              <a:t> </a:t>
            </a:r>
            <a:r>
              <a:rPr lang="en-ID" sz="2400" dirty="0" err="1"/>
              <a:t>langsung</a:t>
            </a:r>
            <a:r>
              <a:rPr lang="en-ID" sz="2400" dirty="0"/>
              <a:t> </a:t>
            </a:r>
            <a:r>
              <a:rPr lang="en-ID" sz="2400" dirty="0" err="1"/>
              <a:t>oleh</a:t>
            </a:r>
            <a:r>
              <a:rPr lang="en-ID" sz="2400" dirty="0"/>
              <a:t> </a:t>
            </a:r>
            <a:r>
              <a:rPr lang="en-ID" sz="2400" dirty="0" err="1"/>
              <a:t>peneliti</a:t>
            </a:r>
            <a:r>
              <a:rPr lang="en-ID" sz="2400" dirty="0"/>
              <a:t>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</a:t>
            </a:r>
            <a:r>
              <a:rPr lang="en-ID" sz="2400" dirty="0" err="1"/>
              <a:t>penelitian</a:t>
            </a:r>
            <a:r>
              <a:rPr lang="en-ID" sz="2400" dirty="0"/>
              <a:t> </a:t>
            </a:r>
            <a:r>
              <a:rPr lang="en-ID" sz="2400" dirty="0" err="1"/>
              <a:t>berlangsung</a:t>
            </a:r>
            <a:r>
              <a:rPr lang="en-ID" sz="2400" dirty="0"/>
              <a:t>, </a:t>
            </a:r>
            <a:r>
              <a:rPr lang="en-ID" sz="2400" dirty="0" err="1"/>
              <a:t>yaitu</a:t>
            </a:r>
            <a:r>
              <a:rPr lang="en-ID" sz="2400" dirty="0"/>
              <a:t> </a:t>
            </a:r>
            <a:r>
              <a:rPr lang="en-ID" sz="2400" dirty="0" err="1"/>
              <a:t>jumlah</a:t>
            </a:r>
            <a:r>
              <a:rPr lang="en-ID" sz="2400" dirty="0"/>
              <a:t> larva yang </a:t>
            </a:r>
            <a:r>
              <a:rPr lang="en-ID" sz="2400" dirty="0" err="1"/>
              <a:t>mati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data </a:t>
            </a:r>
            <a:r>
              <a:rPr lang="en-ID" sz="2400" dirty="0" err="1"/>
              <a:t>sekunder</a:t>
            </a:r>
            <a:r>
              <a:rPr lang="en-ID" sz="2400" dirty="0"/>
              <a:t> yang </a:t>
            </a:r>
            <a:r>
              <a:rPr lang="en-ID" sz="2400" dirty="0" err="1"/>
              <a:t>diperoleh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jurnal</a:t>
            </a:r>
            <a:r>
              <a:rPr lang="en-ID" sz="2400" dirty="0"/>
              <a:t>, </a:t>
            </a:r>
            <a:r>
              <a:rPr lang="en-ID" sz="2400" dirty="0" err="1"/>
              <a:t>buku</a:t>
            </a:r>
            <a:r>
              <a:rPr lang="en-ID" sz="2400" dirty="0"/>
              <a:t>, </a:t>
            </a:r>
            <a:r>
              <a:rPr lang="en-ID" sz="2400" dirty="0" err="1"/>
              <a:t>penelitian</a:t>
            </a:r>
            <a:r>
              <a:rPr lang="en-ID" sz="2400" dirty="0"/>
              <a:t> </a:t>
            </a:r>
            <a:r>
              <a:rPr lang="en-ID" sz="2400" dirty="0" err="1"/>
              <a:t>sebelumnya</a:t>
            </a:r>
            <a:r>
              <a:rPr lang="id-ID" sz="2400" dirty="0"/>
              <a:t>.</a:t>
            </a:r>
            <a:endParaRPr lang="en-US" sz="2400" dirty="0"/>
          </a:p>
        </p:txBody>
      </p:sp>
      <p:grpSp>
        <p:nvGrpSpPr>
          <p:cNvPr id="34" name="组合 7"/>
          <p:cNvGrpSpPr/>
          <p:nvPr/>
        </p:nvGrpSpPr>
        <p:grpSpPr>
          <a:xfrm>
            <a:off x="328042" y="1081713"/>
            <a:ext cx="4681840" cy="5776287"/>
            <a:chOff x="1707405" y="1988383"/>
            <a:chExt cx="2809560" cy="3512461"/>
          </a:xfrm>
        </p:grpSpPr>
        <p:sp>
          <p:nvSpPr>
            <p:cNvPr id="35" name="椭圆 31"/>
            <p:cNvSpPr/>
            <p:nvPr/>
          </p:nvSpPr>
          <p:spPr>
            <a:xfrm>
              <a:off x="1707405" y="1988383"/>
              <a:ext cx="2809560" cy="351246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03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077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205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6090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01290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41675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82060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22445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 Placeholder 32"/>
            <p:cNvSpPr txBox="1"/>
            <p:nvPr/>
          </p:nvSpPr>
          <p:spPr>
            <a:xfrm>
              <a:off x="1840341" y="2437332"/>
              <a:ext cx="2325366" cy="89938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endParaRPr lang="en-US" sz="14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椭圆 31"/>
          <p:cNvSpPr/>
          <p:nvPr/>
        </p:nvSpPr>
        <p:spPr>
          <a:xfrm>
            <a:off x="5149725" y="1024197"/>
            <a:ext cx="3247300" cy="577628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03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07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205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6090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0129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4167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8206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2244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9877" y="2815693"/>
            <a:ext cx="30669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ID" sz="2400" i="1" dirty="0" err="1" smtClean="0"/>
              <a:t>Thermohygrometer</a:t>
            </a:r>
            <a:endParaRPr lang="en-ID" sz="2400" i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ID" sz="2400" dirty="0" smtClean="0"/>
              <a:t>pH </a:t>
            </a:r>
            <a:r>
              <a:rPr lang="en-ID" sz="2400" dirty="0"/>
              <a:t>meter </a:t>
            </a:r>
            <a:endParaRPr lang="en-ID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ID" sz="2400" i="1" dirty="0" smtClean="0"/>
              <a:t>Stopwatch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D" sz="2400" dirty="0" err="1" smtClean="0"/>
              <a:t>Kamera</a:t>
            </a:r>
            <a:endParaRPr lang="en-ID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ID" sz="2400" i="1" dirty="0" smtClean="0"/>
              <a:t>Counter</a:t>
            </a:r>
            <a:endParaRPr lang="en-US" sz="2400" i="1" dirty="0"/>
          </a:p>
          <a:p>
            <a:pPr marL="457200" lvl="0" indent="-457200">
              <a:buFont typeface="+mj-lt"/>
              <a:buAutoNum type="arabicPeriod"/>
            </a:pPr>
            <a:r>
              <a:rPr lang="en-ID" sz="2400" dirty="0" err="1"/>
              <a:t>Alat</a:t>
            </a:r>
            <a:r>
              <a:rPr lang="en-ID" sz="2400" dirty="0"/>
              <a:t> </a:t>
            </a:r>
            <a:r>
              <a:rPr lang="en-ID" sz="2400" dirty="0" err="1" smtClean="0"/>
              <a:t>tulis</a:t>
            </a:r>
            <a:endParaRPr lang="en-US" sz="2400" dirty="0"/>
          </a:p>
        </p:txBody>
      </p:sp>
      <p:sp>
        <p:nvSpPr>
          <p:cNvPr id="15" name="Round Diagonal Corner Rectangle 14"/>
          <p:cNvSpPr/>
          <p:nvPr/>
        </p:nvSpPr>
        <p:spPr>
          <a:xfrm>
            <a:off x="1916129" y="1024198"/>
            <a:ext cx="1491652" cy="544599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JENIS DATA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5671063" y="1018085"/>
            <a:ext cx="2204624" cy="544599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ALAT PENGUMPUL DATA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" name="椭圆 31"/>
          <p:cNvSpPr/>
          <p:nvPr/>
        </p:nvSpPr>
        <p:spPr>
          <a:xfrm>
            <a:off x="8667750" y="1081712"/>
            <a:ext cx="3350525" cy="577628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03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07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205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6090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0129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4167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8206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2244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67751" y="2261696"/>
            <a:ext cx="33505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400" dirty="0" err="1"/>
              <a:t>Tenaga</a:t>
            </a:r>
            <a:r>
              <a:rPr lang="en-ID" sz="2400" dirty="0"/>
              <a:t> </a:t>
            </a:r>
            <a:r>
              <a:rPr lang="en-ID" sz="2400" dirty="0" err="1"/>
              <a:t>pengumpul</a:t>
            </a:r>
            <a:r>
              <a:rPr lang="en-ID" sz="2400" dirty="0"/>
              <a:t> data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penelitian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yaitu</a:t>
            </a:r>
            <a:r>
              <a:rPr lang="en-ID" sz="2400" dirty="0"/>
              <a:t> </a:t>
            </a:r>
            <a:r>
              <a:rPr lang="en-ID" sz="2400" dirty="0" err="1"/>
              <a:t>peneliti</a:t>
            </a:r>
            <a:r>
              <a:rPr lang="en-ID" sz="2400" dirty="0"/>
              <a:t> </a:t>
            </a:r>
            <a:r>
              <a:rPr lang="en-ID" sz="2400" dirty="0" err="1"/>
              <a:t>sendiri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di bantu </a:t>
            </a:r>
            <a:r>
              <a:rPr lang="en-ID" sz="2400" dirty="0" err="1"/>
              <a:t>oleh</a:t>
            </a:r>
            <a:r>
              <a:rPr lang="en-ID" sz="2400" dirty="0"/>
              <a:t> </a:t>
            </a:r>
            <a:r>
              <a:rPr lang="en-ID" sz="2400" dirty="0" err="1"/>
              <a:t>mahasiswa</a:t>
            </a:r>
            <a:r>
              <a:rPr lang="en-ID" sz="2400" dirty="0"/>
              <a:t> </a:t>
            </a:r>
            <a:r>
              <a:rPr lang="en-ID" sz="2400" dirty="0" err="1"/>
              <a:t>Jurusan</a:t>
            </a:r>
            <a:r>
              <a:rPr lang="en-ID" sz="2400" dirty="0"/>
              <a:t> </a:t>
            </a:r>
            <a:r>
              <a:rPr lang="en-ID" sz="2400" dirty="0" err="1"/>
              <a:t>Kesehatan</a:t>
            </a:r>
            <a:r>
              <a:rPr lang="en-ID" sz="2400" dirty="0"/>
              <a:t> </a:t>
            </a:r>
            <a:r>
              <a:rPr lang="en-ID" sz="2400" dirty="0" err="1"/>
              <a:t>Lingkungan</a:t>
            </a:r>
            <a:r>
              <a:rPr lang="en-ID" sz="2400" dirty="0"/>
              <a:t> </a:t>
            </a:r>
            <a:r>
              <a:rPr lang="en-ID" sz="2400" dirty="0" err="1"/>
              <a:t>Poltekkes</a:t>
            </a:r>
            <a:r>
              <a:rPr lang="en-ID" sz="2400" dirty="0"/>
              <a:t> Bandung yang </a:t>
            </a:r>
            <a:r>
              <a:rPr lang="en-ID" sz="2400" dirty="0" err="1"/>
              <a:t>sudah</a:t>
            </a:r>
            <a:r>
              <a:rPr lang="en-ID" sz="2400" dirty="0"/>
              <a:t> </a:t>
            </a:r>
            <a:r>
              <a:rPr lang="en-ID" sz="2400" dirty="0" err="1"/>
              <a:t>diberikan</a:t>
            </a:r>
            <a:r>
              <a:rPr lang="en-ID" sz="2400" dirty="0"/>
              <a:t> </a:t>
            </a:r>
            <a:r>
              <a:rPr lang="en-ID" sz="2400" dirty="0" err="1"/>
              <a:t>pengarahan</a:t>
            </a:r>
            <a:r>
              <a:rPr lang="en-ID" sz="2400" dirty="0"/>
              <a:t> </a:t>
            </a:r>
            <a:r>
              <a:rPr lang="en-ID" sz="2400" dirty="0" err="1"/>
              <a:t>terlebih</a:t>
            </a:r>
            <a:r>
              <a:rPr lang="en-ID" sz="2400" dirty="0"/>
              <a:t> </a:t>
            </a:r>
            <a:r>
              <a:rPr lang="en-ID" sz="2400" dirty="0" err="1"/>
              <a:t>dahulu</a:t>
            </a:r>
            <a:r>
              <a:rPr lang="id-ID" sz="2400" dirty="0"/>
              <a:t>.</a:t>
            </a:r>
            <a:endParaRPr lang="en-US" sz="2400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9168389" y="933341"/>
            <a:ext cx="2349247" cy="544599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TENAGA PENGUMPUL DATA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1" name="Picture 5" descr="C:\Users\dell\Downloads\ICON\icons8-survey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16" y="50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9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5359" y="1892364"/>
            <a:ext cx="11093110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/>
              <a:t>Mengukur</a:t>
            </a:r>
            <a:r>
              <a:rPr lang="en-ID" sz="2400" dirty="0"/>
              <a:t> </a:t>
            </a:r>
            <a:r>
              <a:rPr lang="en-ID" sz="2400" dirty="0" err="1"/>
              <a:t>suhu</a:t>
            </a:r>
            <a:r>
              <a:rPr lang="en-ID" sz="2400" dirty="0"/>
              <a:t>, </a:t>
            </a:r>
            <a:r>
              <a:rPr lang="en-ID" sz="2400" dirty="0" err="1"/>
              <a:t>kelembaban</a:t>
            </a:r>
            <a:r>
              <a:rPr lang="en-ID" sz="2400" dirty="0"/>
              <a:t> </a:t>
            </a:r>
            <a:r>
              <a:rPr lang="en-ID" sz="2400" dirty="0" err="1"/>
              <a:t>udara</a:t>
            </a:r>
            <a:r>
              <a:rPr lang="en-ID" sz="2400" dirty="0"/>
              <a:t>, pH air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 smtClean="0"/>
              <a:t>suhu</a:t>
            </a:r>
            <a:r>
              <a:rPr lang="en-ID" sz="2400" dirty="0" smtClean="0"/>
              <a:t> air </a:t>
            </a:r>
            <a:r>
              <a:rPr lang="en-ID" sz="2400" dirty="0"/>
              <a:t>yang </a:t>
            </a:r>
            <a:r>
              <a:rPr lang="en-ID" sz="2400" dirty="0" err="1"/>
              <a:t>diukur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</a:t>
            </a:r>
            <a:r>
              <a:rPr lang="en-ID" sz="2400" dirty="0" err="1"/>
              <a:t>awal</a:t>
            </a:r>
            <a:r>
              <a:rPr lang="en-ID" sz="2400" dirty="0"/>
              <a:t>, </a:t>
            </a:r>
            <a:r>
              <a:rPr lang="en-ID" sz="2400" dirty="0" err="1"/>
              <a:t>tengah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akhir</a:t>
            </a:r>
            <a:r>
              <a:rPr lang="en-ID" sz="2400" dirty="0"/>
              <a:t> </a:t>
            </a:r>
            <a:r>
              <a:rPr lang="en-ID" sz="2400" dirty="0" err="1"/>
              <a:t>penelitian</a:t>
            </a:r>
            <a:r>
              <a:rPr lang="en-ID" sz="2400" dirty="0"/>
              <a:t>.</a:t>
            </a:r>
            <a:endParaRPr lang="en-US" sz="2400" dirty="0"/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/>
              <a:t>Mengukur</a:t>
            </a:r>
            <a:r>
              <a:rPr lang="en-ID" sz="2400" dirty="0"/>
              <a:t> </a:t>
            </a:r>
            <a:r>
              <a:rPr lang="en-ID" sz="2400" dirty="0" err="1"/>
              <a:t>suhu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kelembaban</a:t>
            </a:r>
            <a:r>
              <a:rPr lang="en-ID" sz="2400" dirty="0"/>
              <a:t> </a:t>
            </a:r>
            <a:r>
              <a:rPr lang="en-ID" sz="2400" dirty="0" err="1"/>
              <a:t>udara</a:t>
            </a:r>
            <a:r>
              <a:rPr lang="en-ID" sz="2400" dirty="0"/>
              <a:t> yang </a:t>
            </a:r>
            <a:r>
              <a:rPr lang="en-ID" sz="2400" dirty="0" err="1"/>
              <a:t>diukur</a:t>
            </a:r>
            <a:r>
              <a:rPr lang="en-ID" sz="2400" dirty="0"/>
              <a:t>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0 jam, 1 jam, 2 jam, 3 jam, 4 jam, 5 jam, 6 jam, </a:t>
            </a:r>
            <a:r>
              <a:rPr lang="en-ID" sz="2400" dirty="0" err="1"/>
              <a:t>dan</a:t>
            </a:r>
            <a:r>
              <a:rPr lang="en-ID" sz="2400" dirty="0"/>
              <a:t> 24 jam. </a:t>
            </a:r>
            <a:endParaRPr lang="en-US" sz="2400" dirty="0"/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/>
              <a:t>Mengamati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menghitung</a:t>
            </a:r>
            <a:r>
              <a:rPr lang="en-ID" sz="2400" dirty="0"/>
              <a:t> </a:t>
            </a:r>
            <a:r>
              <a:rPr lang="en-ID" sz="2400" dirty="0" err="1"/>
              <a:t>jumlah</a:t>
            </a:r>
            <a:r>
              <a:rPr lang="en-ID" sz="2400" dirty="0"/>
              <a:t> larva </a:t>
            </a:r>
            <a:r>
              <a:rPr lang="en-ID" sz="2400" dirty="0" err="1"/>
              <a:t>nyamuk</a:t>
            </a:r>
            <a:r>
              <a:rPr lang="en-ID" sz="2400" dirty="0"/>
              <a:t> yang </a:t>
            </a:r>
            <a:r>
              <a:rPr lang="en-ID" sz="2400" dirty="0" err="1"/>
              <a:t>mati</a:t>
            </a:r>
            <a:r>
              <a:rPr lang="en-ID" sz="2400" dirty="0"/>
              <a:t>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dirty="0" err="1"/>
              <a:t>tiap</a:t>
            </a:r>
            <a:r>
              <a:rPr lang="en-ID" sz="2400" dirty="0"/>
              <a:t> </a:t>
            </a:r>
            <a:r>
              <a:rPr lang="en-ID" sz="2400" dirty="0" err="1"/>
              <a:t>perlakuan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kontrol</a:t>
            </a:r>
            <a:r>
              <a:rPr lang="en-ID" sz="2400" dirty="0"/>
              <a:t> </a:t>
            </a:r>
            <a:r>
              <a:rPr lang="en-ID" sz="2400" dirty="0" err="1"/>
              <a:t>setelah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 </a:t>
            </a:r>
            <a:r>
              <a:rPr lang="en-ID" sz="2400" dirty="0" err="1"/>
              <a:t>kontak</a:t>
            </a:r>
            <a:r>
              <a:rPr lang="en-ID" sz="2400" dirty="0"/>
              <a:t> 24 jam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dilihat</a:t>
            </a:r>
            <a:r>
              <a:rPr lang="en-ID" sz="2400" dirty="0"/>
              <a:t> </a:t>
            </a:r>
            <a:r>
              <a:rPr lang="en-ID" sz="2400" dirty="0" err="1"/>
              <a:t>tiap</a:t>
            </a:r>
            <a:r>
              <a:rPr lang="en-ID" sz="2400" dirty="0"/>
              <a:t> jam </a:t>
            </a:r>
            <a:r>
              <a:rPr lang="en-ID" sz="2400" dirty="0" err="1"/>
              <a:t>dari</a:t>
            </a:r>
            <a:r>
              <a:rPr lang="en-ID" sz="2400" dirty="0"/>
              <a:t> jam ke-6 </a:t>
            </a:r>
            <a:r>
              <a:rPr lang="en-ID" sz="2400" dirty="0" err="1"/>
              <a:t>hingga</a:t>
            </a:r>
            <a:r>
              <a:rPr lang="en-ID" sz="2400" dirty="0"/>
              <a:t> jam ke-24.</a:t>
            </a: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34" name="组合 7"/>
          <p:cNvGrpSpPr/>
          <p:nvPr/>
        </p:nvGrpSpPr>
        <p:grpSpPr>
          <a:xfrm>
            <a:off x="328041" y="1081713"/>
            <a:ext cx="11464565" cy="5776287"/>
            <a:chOff x="1707405" y="1988383"/>
            <a:chExt cx="2809560" cy="3512461"/>
          </a:xfrm>
        </p:grpSpPr>
        <p:sp>
          <p:nvSpPr>
            <p:cNvPr id="35" name="椭圆 31"/>
            <p:cNvSpPr/>
            <p:nvPr/>
          </p:nvSpPr>
          <p:spPr>
            <a:xfrm>
              <a:off x="1707405" y="1988383"/>
              <a:ext cx="2809560" cy="351246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03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077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205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6090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01290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41675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82060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22445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 Placeholder 32"/>
            <p:cNvSpPr txBox="1"/>
            <p:nvPr/>
          </p:nvSpPr>
          <p:spPr>
            <a:xfrm>
              <a:off x="1840341" y="2437332"/>
              <a:ext cx="2325366" cy="89938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endParaRPr lang="en-US" sz="14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Round Diagonal Corner Rectangle 14"/>
          <p:cNvSpPr/>
          <p:nvPr/>
        </p:nvSpPr>
        <p:spPr>
          <a:xfrm>
            <a:off x="4582189" y="946852"/>
            <a:ext cx="2956267" cy="544599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TEKNIK PENGUMPUL DATA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41816" y="275019"/>
            <a:ext cx="7602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RANCANGAN PENGUMPULAN DATA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173" name="Picture 5" descr="C:\Users\dell\Downloads\ICON\icons8-survey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16" y="50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9888" y="432360"/>
            <a:ext cx="8744112" cy="554530"/>
            <a:chOff x="457039" y="552085"/>
            <a:chExt cx="4031718" cy="554530"/>
          </a:xfrm>
        </p:grpSpPr>
        <p:pic>
          <p:nvPicPr>
            <p:cNvPr id="11" name="图片 10" descr="资源 32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823358">
              <a:off x="396412" y="612712"/>
              <a:ext cx="554530" cy="433276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983557" y="629295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RANCANGAN PELAKSANAAN PENELITIAN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114238" y="2270508"/>
            <a:ext cx="34349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2400" dirty="0" err="1" smtClean="0"/>
              <a:t>Penelitian</a:t>
            </a:r>
            <a:r>
              <a:rPr lang="en-ID" sz="2400" dirty="0" smtClean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dilakukan</a:t>
            </a:r>
            <a:r>
              <a:rPr lang="en-ID" sz="2400" dirty="0"/>
              <a:t> di </a:t>
            </a:r>
            <a:r>
              <a:rPr lang="en-ID" sz="2400" dirty="0" err="1"/>
              <a:t>rumah</a:t>
            </a:r>
            <a:r>
              <a:rPr lang="en-ID" sz="2400" dirty="0"/>
              <a:t> </a:t>
            </a:r>
            <a:r>
              <a:rPr lang="en-ID" sz="2400" dirty="0" err="1"/>
              <a:t>peneliti</a:t>
            </a:r>
            <a:r>
              <a:rPr lang="en-ID" sz="2400" dirty="0"/>
              <a:t> di </a:t>
            </a:r>
            <a:r>
              <a:rPr lang="en-ID" sz="2400" dirty="0" err="1"/>
              <a:t>Komplek</a:t>
            </a:r>
            <a:r>
              <a:rPr lang="en-ID" sz="2400" dirty="0"/>
              <a:t> </a:t>
            </a:r>
            <a:r>
              <a:rPr lang="en-ID" sz="2400" dirty="0" err="1"/>
              <a:t>Graha</a:t>
            </a:r>
            <a:r>
              <a:rPr lang="en-ID" sz="2400" dirty="0"/>
              <a:t> Bukit Raya 3 </a:t>
            </a:r>
            <a:r>
              <a:rPr lang="en-ID" sz="2400" dirty="0" err="1"/>
              <a:t>Desa</a:t>
            </a:r>
            <a:r>
              <a:rPr lang="en-ID" sz="2400" dirty="0"/>
              <a:t> </a:t>
            </a:r>
            <a:r>
              <a:rPr lang="en-ID" sz="2400" dirty="0" err="1"/>
              <a:t>Cilame</a:t>
            </a:r>
            <a:r>
              <a:rPr lang="en-ID" sz="2400" dirty="0"/>
              <a:t>, </a:t>
            </a:r>
            <a:r>
              <a:rPr lang="en-ID" sz="2400" dirty="0" err="1"/>
              <a:t>Kecamatan</a:t>
            </a:r>
            <a:r>
              <a:rPr lang="en-ID" sz="2400" dirty="0"/>
              <a:t> </a:t>
            </a:r>
            <a:r>
              <a:rPr lang="en-ID" sz="2400" dirty="0" err="1"/>
              <a:t>Ngamprah</a:t>
            </a:r>
            <a:r>
              <a:rPr lang="en-ID" sz="2400" dirty="0"/>
              <a:t>, </a:t>
            </a:r>
            <a:r>
              <a:rPr lang="en-ID" sz="2400" dirty="0" err="1"/>
              <a:t>Kabupaten</a:t>
            </a:r>
            <a:r>
              <a:rPr lang="en-ID" sz="2400" dirty="0"/>
              <a:t> Bandung Barat</a:t>
            </a:r>
            <a:r>
              <a:rPr lang="id-ID" sz="2400" dirty="0"/>
              <a:t>. 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grpSp>
        <p:nvGrpSpPr>
          <p:cNvPr id="34" name="组合 7"/>
          <p:cNvGrpSpPr/>
          <p:nvPr/>
        </p:nvGrpSpPr>
        <p:grpSpPr>
          <a:xfrm>
            <a:off x="391311" y="1847103"/>
            <a:ext cx="4503388" cy="4784451"/>
            <a:chOff x="1707405" y="1988383"/>
            <a:chExt cx="3054507" cy="1348337"/>
          </a:xfrm>
        </p:grpSpPr>
        <p:sp>
          <p:nvSpPr>
            <p:cNvPr id="35" name="椭圆 31"/>
            <p:cNvSpPr/>
            <p:nvPr/>
          </p:nvSpPr>
          <p:spPr>
            <a:xfrm>
              <a:off x="1707405" y="1988383"/>
              <a:ext cx="3054507" cy="1275889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03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077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205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6090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01290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41675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82060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22445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 Placeholder 32"/>
            <p:cNvSpPr txBox="1"/>
            <p:nvPr/>
          </p:nvSpPr>
          <p:spPr>
            <a:xfrm>
              <a:off x="1840341" y="2437332"/>
              <a:ext cx="2325366" cy="89938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endParaRPr lang="en-US" sz="14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Round Diagonal Corner Rectangle 16"/>
          <p:cNvSpPr/>
          <p:nvPr/>
        </p:nvSpPr>
        <p:spPr>
          <a:xfrm>
            <a:off x="239140" y="1574804"/>
            <a:ext cx="4807730" cy="544599"/>
          </a:xfrm>
          <a:prstGeom prst="round2Diag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id-ID" sz="2000" b="1" dirty="0">
                <a:solidFill>
                  <a:srgbClr val="000000"/>
                </a:solidFill>
              </a:rPr>
              <a:t>Tempat dan Waktu Penelitian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2053" name="Picture 5" descr="C:\Users\dell\Downloads\ICON\red-location-map-pin-icon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61" y="2299868"/>
            <a:ext cx="509555" cy="5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14238" y="4690977"/>
            <a:ext cx="34349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rgbClr val="000000"/>
                </a:solidFill>
              </a:rPr>
              <a:t>Waktu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id-ID" sz="2400" dirty="0">
                <a:solidFill>
                  <a:srgbClr val="000000"/>
                </a:solidFill>
              </a:rPr>
              <a:t>penelitian dilaksanakan dari bulan </a:t>
            </a:r>
            <a:r>
              <a:rPr lang="en-US" sz="2400" dirty="0" smtClean="0">
                <a:solidFill>
                  <a:srgbClr val="000000"/>
                </a:solidFill>
              </a:rPr>
              <a:t>April </a:t>
            </a:r>
            <a:r>
              <a:rPr lang="id-ID" sz="2400" dirty="0" smtClean="0">
                <a:solidFill>
                  <a:srgbClr val="000000"/>
                </a:solidFill>
              </a:rPr>
              <a:t>Tahun </a:t>
            </a:r>
            <a:r>
              <a:rPr lang="id-ID" sz="2400" dirty="0">
                <a:solidFill>
                  <a:srgbClr val="000000"/>
                </a:solidFill>
              </a:rPr>
              <a:t>2020</a:t>
            </a:r>
            <a:endParaRPr lang="en-US" sz="2400" dirty="0"/>
          </a:p>
        </p:txBody>
      </p:sp>
      <p:pic>
        <p:nvPicPr>
          <p:cNvPr id="2054" name="Picture 6" descr="C:\Users\dell\Downloads\icons8-calendar-1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18" y="4690977"/>
            <a:ext cx="547720" cy="5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45067" y="221796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,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pra-eksperimen</a:t>
            </a:r>
            <a:r>
              <a:rPr lang="en-US" sz="2400" dirty="0"/>
              <a:t>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uji</a:t>
            </a:r>
            <a:r>
              <a:rPr lang="en-US" sz="2400" dirty="0"/>
              <a:t> </a:t>
            </a:r>
            <a:r>
              <a:rPr lang="en-US" sz="2400" dirty="0" err="1"/>
              <a:t>pendahuluan</a:t>
            </a:r>
            <a:r>
              <a:rPr lang="en-US" sz="2400" dirty="0"/>
              <a:t> yang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konsentrasi</a:t>
            </a:r>
            <a:r>
              <a:rPr lang="en-US" sz="2400" dirty="0"/>
              <a:t> </a:t>
            </a:r>
            <a:r>
              <a:rPr lang="en-US" sz="2400" dirty="0" err="1"/>
              <a:t>ekstrak</a:t>
            </a:r>
            <a:r>
              <a:rPr lang="en-US" sz="2400" dirty="0"/>
              <a:t> </a:t>
            </a:r>
            <a:r>
              <a:rPr lang="en-US" sz="2400" dirty="0" err="1"/>
              <a:t>daun</a:t>
            </a:r>
            <a:r>
              <a:rPr lang="en-US" sz="2400" dirty="0"/>
              <a:t> </a:t>
            </a:r>
            <a:r>
              <a:rPr lang="en-US" sz="2400" dirty="0" err="1"/>
              <a:t>alpukat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. </a:t>
            </a:r>
            <a:r>
              <a:rPr lang="en-US" sz="2400" dirty="0" err="1"/>
              <a:t>Konsentrasi</a:t>
            </a:r>
            <a:r>
              <a:rPr lang="en-US" sz="2400" dirty="0"/>
              <a:t> </a:t>
            </a:r>
            <a:r>
              <a:rPr lang="en-US" sz="2400" dirty="0" err="1"/>
              <a:t>ekstrak</a:t>
            </a:r>
            <a:r>
              <a:rPr lang="en-US" sz="2400" dirty="0"/>
              <a:t> </a:t>
            </a:r>
            <a:r>
              <a:rPr lang="en-US" sz="2400" dirty="0" err="1"/>
              <a:t>daun</a:t>
            </a:r>
            <a:r>
              <a:rPr lang="en-US" sz="2400" dirty="0"/>
              <a:t> </a:t>
            </a:r>
            <a:r>
              <a:rPr lang="en-US" sz="2400" dirty="0" err="1"/>
              <a:t>alpukat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0,1% 0,5%, 1%, 2% </a:t>
            </a:r>
            <a:r>
              <a:rPr lang="en-US" sz="2400" dirty="0" err="1"/>
              <a:t>dalam</a:t>
            </a:r>
            <a:r>
              <a:rPr lang="en-US" sz="2400" dirty="0"/>
              <a:t> 100 ml air </a:t>
            </a:r>
            <a:r>
              <a:rPr lang="en-US" sz="2400" dirty="0" err="1"/>
              <a:t>sampel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larva </a:t>
            </a:r>
            <a:r>
              <a:rPr lang="en-US" sz="2400" i="1" dirty="0" err="1"/>
              <a:t>Aedes</a:t>
            </a:r>
            <a:r>
              <a:rPr lang="en-US" sz="2400" i="1" dirty="0"/>
              <a:t> </a:t>
            </a:r>
            <a:r>
              <a:rPr lang="en-US" sz="2400" i="1" dirty="0" err="1"/>
              <a:t>aegypti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kontainer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25 </a:t>
            </a:r>
            <a:r>
              <a:rPr lang="en-US" sz="2400" dirty="0" err="1"/>
              <a:t>ekor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5" name="组合 7"/>
          <p:cNvGrpSpPr/>
          <p:nvPr/>
        </p:nvGrpSpPr>
        <p:grpSpPr>
          <a:xfrm>
            <a:off x="5292119" y="1847103"/>
            <a:ext cx="6401897" cy="4901427"/>
            <a:chOff x="1707405" y="1988383"/>
            <a:chExt cx="3054507" cy="1348337"/>
          </a:xfrm>
        </p:grpSpPr>
        <p:sp>
          <p:nvSpPr>
            <p:cNvPr id="16" name="椭圆 31"/>
            <p:cNvSpPr/>
            <p:nvPr/>
          </p:nvSpPr>
          <p:spPr>
            <a:xfrm>
              <a:off x="1707405" y="1988383"/>
              <a:ext cx="3054507" cy="1275889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03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077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205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6090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01290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41675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82060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22445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 Placeholder 32"/>
            <p:cNvSpPr txBox="1"/>
            <p:nvPr/>
          </p:nvSpPr>
          <p:spPr>
            <a:xfrm>
              <a:off x="1840341" y="2437332"/>
              <a:ext cx="2325366" cy="89938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endParaRPr lang="en-US" sz="14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9" name="Round Diagonal Corner Rectangle 18"/>
          <p:cNvSpPr/>
          <p:nvPr/>
        </p:nvSpPr>
        <p:spPr>
          <a:xfrm>
            <a:off x="6168966" y="1574803"/>
            <a:ext cx="4648201" cy="544599"/>
          </a:xfrm>
          <a:prstGeom prst="round2Diag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000" b="1" dirty="0" err="1" smtClean="0">
                <a:solidFill>
                  <a:srgbClr val="000000"/>
                </a:solidFill>
              </a:rPr>
              <a:t>Pelaksanaan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Pra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Eksperimen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1"/>
          <p:cNvSpPr/>
          <p:nvPr/>
        </p:nvSpPr>
        <p:spPr>
          <a:xfrm>
            <a:off x="328042" y="2275975"/>
            <a:ext cx="11693270" cy="281143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03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07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205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6090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0129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4167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8206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2244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5072365" y="2003675"/>
            <a:ext cx="2204624" cy="544599"/>
          </a:xfrm>
          <a:prstGeom prst="round2Diag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LANGKAH PENELITIAN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1" name="Picture 3" descr="C:\Users\dell\Downloads\icons8-down-arrow-100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31118" y="3306260"/>
            <a:ext cx="646176" cy="6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02846" y="3306260"/>
            <a:ext cx="2723081" cy="769441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200" b="1" dirty="0" err="1"/>
              <a:t>Pembuatan</a:t>
            </a:r>
            <a:r>
              <a:rPr lang="en-US" sz="2200" b="1" dirty="0"/>
              <a:t> </a:t>
            </a:r>
            <a:r>
              <a:rPr lang="en-US" sz="2200" b="1" dirty="0" err="1"/>
              <a:t>Ekstrak</a:t>
            </a:r>
            <a:r>
              <a:rPr lang="en-US" sz="2200" b="1" dirty="0"/>
              <a:t> </a:t>
            </a:r>
            <a:r>
              <a:rPr lang="en-US" sz="2200" b="1" dirty="0" err="1"/>
              <a:t>Daun</a:t>
            </a:r>
            <a:r>
              <a:rPr lang="en-US" sz="2200" b="1" dirty="0"/>
              <a:t> </a:t>
            </a:r>
            <a:r>
              <a:rPr lang="en-US" sz="2200" b="1" dirty="0" err="1"/>
              <a:t>Alpukat</a:t>
            </a:r>
            <a:r>
              <a:rPr lang="en-US" sz="2200" b="1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822405" y="3241766"/>
            <a:ext cx="3462527" cy="1107996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D" sz="2200" b="1" dirty="0" err="1"/>
              <a:t>Pengujian</a:t>
            </a:r>
            <a:r>
              <a:rPr lang="en-ID" sz="2200" b="1" dirty="0"/>
              <a:t> </a:t>
            </a:r>
            <a:r>
              <a:rPr lang="en-ID" sz="2200" b="1" dirty="0" err="1"/>
              <a:t>Ekstrak</a:t>
            </a:r>
            <a:r>
              <a:rPr lang="en-ID" sz="2200" b="1" dirty="0"/>
              <a:t> </a:t>
            </a:r>
            <a:r>
              <a:rPr lang="en-ID" sz="2200" b="1" dirty="0" err="1"/>
              <a:t>Daun</a:t>
            </a:r>
            <a:r>
              <a:rPr lang="en-ID" sz="2200" b="1" dirty="0"/>
              <a:t> </a:t>
            </a:r>
            <a:r>
              <a:rPr lang="en-ID" sz="2200" b="1" dirty="0" err="1"/>
              <a:t>Alpukat</a:t>
            </a:r>
            <a:r>
              <a:rPr lang="en-ID" sz="2200" b="1" dirty="0"/>
              <a:t> </a:t>
            </a:r>
            <a:r>
              <a:rPr lang="en-ID" sz="2200" b="1" dirty="0" err="1"/>
              <a:t>Terhadap</a:t>
            </a:r>
            <a:r>
              <a:rPr lang="en-ID" sz="2200" b="1" dirty="0"/>
              <a:t> </a:t>
            </a:r>
            <a:r>
              <a:rPr lang="en-ID" sz="2200" b="1" dirty="0" err="1"/>
              <a:t>Kematian</a:t>
            </a:r>
            <a:r>
              <a:rPr lang="en-ID" sz="2200" b="1" dirty="0"/>
              <a:t> Larva</a:t>
            </a:r>
            <a:endParaRPr lang="en-US" sz="2200" b="1" dirty="0"/>
          </a:p>
        </p:txBody>
      </p:sp>
      <p:pic>
        <p:nvPicPr>
          <p:cNvPr id="17" name="Picture 3" descr="C:\Users\dell\Downloads\icons8-down-arrow-100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76229" y="3249055"/>
            <a:ext cx="646176" cy="6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71039" y="3306260"/>
            <a:ext cx="2406294" cy="769441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2200" b="1" dirty="0" err="1"/>
              <a:t>Persiapan</a:t>
            </a:r>
            <a:r>
              <a:rPr lang="en-US" sz="2200" b="1" dirty="0"/>
              <a:t> </a:t>
            </a:r>
            <a:r>
              <a:rPr lang="en-US" sz="2200" b="1" dirty="0" err="1"/>
              <a:t>A</a:t>
            </a:r>
            <a:r>
              <a:rPr lang="en-US" sz="2200" b="1" dirty="0" err="1" smtClean="0"/>
              <a:t>lat</a:t>
            </a:r>
            <a:r>
              <a:rPr lang="en-US" sz="2200" b="1" dirty="0" smtClean="0"/>
              <a:t> </a:t>
            </a:r>
            <a:r>
              <a:rPr lang="en-US" sz="2200" b="1" dirty="0" err="1"/>
              <a:t>dan</a:t>
            </a:r>
            <a:r>
              <a:rPr lang="en-US" sz="2200" b="1" dirty="0"/>
              <a:t> </a:t>
            </a:r>
            <a:r>
              <a:rPr lang="en-US" sz="2200" b="1" dirty="0" err="1" smtClean="0"/>
              <a:t>Bahan</a:t>
            </a:r>
            <a:endParaRPr lang="en-US" sz="2200" b="1" dirty="0"/>
          </a:p>
        </p:txBody>
      </p:sp>
      <p:grpSp>
        <p:nvGrpSpPr>
          <p:cNvPr id="18" name="组合 1"/>
          <p:cNvGrpSpPr/>
          <p:nvPr/>
        </p:nvGrpSpPr>
        <p:grpSpPr>
          <a:xfrm>
            <a:off x="399888" y="432360"/>
            <a:ext cx="8744112" cy="554530"/>
            <a:chOff x="457039" y="552085"/>
            <a:chExt cx="4031718" cy="554530"/>
          </a:xfrm>
        </p:grpSpPr>
        <p:pic>
          <p:nvPicPr>
            <p:cNvPr id="19" name="图片 10" descr="资源 32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3358">
              <a:off x="396412" y="612712"/>
              <a:ext cx="554530" cy="433276"/>
            </a:xfrm>
            <a:prstGeom prst="rect">
              <a:avLst/>
            </a:prstGeom>
          </p:spPr>
        </p:pic>
        <p:sp>
          <p:nvSpPr>
            <p:cNvPr id="20" name="文本框 13"/>
            <p:cNvSpPr txBox="1"/>
            <p:nvPr/>
          </p:nvSpPr>
          <p:spPr>
            <a:xfrm>
              <a:off x="983557" y="629295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RANCANGAN PELAKSANAAN PENELITIAN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2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0CDE915-2354-4482-BFFD-C57FB0E0930F}"/>
              </a:ext>
            </a:extLst>
          </p:cNvPr>
          <p:cNvGrpSpPr/>
          <p:nvPr/>
        </p:nvGrpSpPr>
        <p:grpSpPr>
          <a:xfrm>
            <a:off x="8275218" y="1389016"/>
            <a:ext cx="3853217" cy="732004"/>
            <a:chOff x="302738" y="4355501"/>
            <a:chExt cx="2851594" cy="7320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882952D-1B08-403D-9E65-3FEFF0C15875}"/>
                </a:ext>
              </a:extLst>
            </p:cNvPr>
            <p:cNvSpPr txBox="1"/>
            <p:nvPr/>
          </p:nvSpPr>
          <p:spPr>
            <a:xfrm>
              <a:off x="302738" y="4355501"/>
              <a:ext cx="2851594" cy="40011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lvl="0" algn="just"/>
              <a:r>
                <a:rPr lang="en-US" sz="2000" b="1" dirty="0" smtClean="0"/>
                <a:t>Editing (</a:t>
              </a:r>
              <a:r>
                <a:rPr lang="en-US" sz="2000" b="1" dirty="0" err="1" smtClean="0"/>
                <a:t>Penyuntingan</a:t>
              </a:r>
              <a:r>
                <a:rPr lang="en-US" sz="2000" b="1" dirty="0" smtClean="0"/>
                <a:t> Data)</a:t>
              </a:r>
              <a:endParaRPr lang="en-US" sz="20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C4FDD48-67C6-4969-A146-42719801BFAA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41549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2100" dirty="0" smtClean="0"/>
                <a:t> </a:t>
              </a:r>
              <a:endParaRPr lang="en-US" sz="21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90DBAEFD-420B-430B-9244-9A6BFB60C44E}"/>
              </a:ext>
            </a:extLst>
          </p:cNvPr>
          <p:cNvGrpSpPr/>
          <p:nvPr/>
        </p:nvGrpSpPr>
        <p:grpSpPr>
          <a:xfrm>
            <a:off x="382139" y="1547986"/>
            <a:ext cx="3862316" cy="624437"/>
            <a:chOff x="302738" y="4355501"/>
            <a:chExt cx="2851594" cy="62443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FEA8055-C714-4196-A5F1-115A9684E008}"/>
                </a:ext>
              </a:extLst>
            </p:cNvPr>
            <p:cNvSpPr txBox="1"/>
            <p:nvPr/>
          </p:nvSpPr>
          <p:spPr>
            <a:xfrm>
              <a:off x="302738" y="4355501"/>
              <a:ext cx="2851594" cy="40011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lvl="0" algn="r"/>
              <a:r>
                <a:rPr lang="en-US" altLang="ko-KR" sz="2000" b="1" dirty="0" smtClean="0">
                  <a:cs typeface="Arial" pitchFamily="34" charset="0"/>
                </a:rPr>
                <a:t>Entry Data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6049F70-B95B-4773-B370-B3F0827F4759}"/>
                </a:ext>
              </a:extLst>
            </p:cNvPr>
            <p:cNvSpPr txBox="1"/>
            <p:nvPr/>
          </p:nvSpPr>
          <p:spPr>
            <a:xfrm>
              <a:off x="302738" y="4564440"/>
              <a:ext cx="2851594" cy="41549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endParaRPr lang="en-US" sz="21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93E5612-0F63-4645-B6B8-B32C42484A25}"/>
              </a:ext>
            </a:extLst>
          </p:cNvPr>
          <p:cNvSpPr txBox="1"/>
          <p:nvPr/>
        </p:nvSpPr>
        <p:spPr>
          <a:xfrm>
            <a:off x="5792112" y="4656554"/>
            <a:ext cx="6316159" cy="40011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lvl="0"/>
            <a:r>
              <a:rPr lang="en-US" sz="2000" b="1" dirty="0" smtClean="0"/>
              <a:t>Cleaning </a:t>
            </a:r>
            <a:endParaRPr lang="en-US" sz="2000" b="1" dirty="0"/>
          </a:p>
        </p:txBody>
      </p:sp>
      <p:cxnSp>
        <p:nvCxnSpPr>
          <p:cNvPr id="28" name="Elbow Connector 10">
            <a:extLst>
              <a:ext uri="{FF2B5EF4-FFF2-40B4-BE49-F238E27FC236}">
                <a16:creationId xmlns:a16="http://schemas.microsoft.com/office/drawing/2014/main" xmlns="" id="{D44BB36E-CD46-4EB1-9F48-40B66F41CD51}"/>
              </a:ext>
            </a:extLst>
          </p:cNvPr>
          <p:cNvCxnSpPr>
            <a:cxnSpLocks/>
            <a:endCxn id="6147" idx="0"/>
          </p:cNvCxnSpPr>
          <p:nvPr/>
        </p:nvCxnSpPr>
        <p:spPr>
          <a:xfrm flipV="1">
            <a:off x="4292513" y="1440251"/>
            <a:ext cx="1613346" cy="324102"/>
          </a:xfrm>
          <a:prstGeom prst="bentConnector4">
            <a:avLst>
              <a:gd name="adj1" fmla="val 23469"/>
              <a:gd name="adj2" fmla="val 170533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24">
            <a:extLst>
              <a:ext uri="{FF2B5EF4-FFF2-40B4-BE49-F238E27FC236}">
                <a16:creationId xmlns:a16="http://schemas.microsoft.com/office/drawing/2014/main" xmlns="" id="{BDA1B73F-E26A-41B6-BB21-0FF53D2660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37781" y="1602301"/>
            <a:ext cx="1060162" cy="85955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8">
            <a:extLst>
              <a:ext uri="{FF2B5EF4-FFF2-40B4-BE49-F238E27FC236}">
                <a16:creationId xmlns:a16="http://schemas.microsoft.com/office/drawing/2014/main" xmlns="" id="{A5DFF2E1-509F-4C97-8096-F4992285935B}"/>
              </a:ext>
            </a:extLst>
          </p:cNvPr>
          <p:cNvCxnSpPr>
            <a:cxnSpLocks/>
            <a:endCxn id="35" idx="8"/>
          </p:cNvCxnSpPr>
          <p:nvPr/>
        </p:nvCxnSpPr>
        <p:spPr>
          <a:xfrm>
            <a:off x="1309631" y="3266128"/>
            <a:ext cx="865351" cy="200055"/>
          </a:xfrm>
          <a:prstGeom prst="bentConnector3">
            <a:avLst>
              <a:gd name="adj1" fmla="val 99092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1"/>
          <p:cNvGrpSpPr/>
          <p:nvPr/>
        </p:nvGrpSpPr>
        <p:grpSpPr>
          <a:xfrm>
            <a:off x="399888" y="361585"/>
            <a:ext cx="8744112" cy="554530"/>
            <a:chOff x="457039" y="552085"/>
            <a:chExt cx="4031718" cy="554530"/>
          </a:xfrm>
        </p:grpSpPr>
        <p:pic>
          <p:nvPicPr>
            <p:cNvPr id="43" name="图片 10" descr="资源 32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6823358">
              <a:off x="396412" y="612712"/>
              <a:ext cx="554530" cy="433276"/>
            </a:xfrm>
            <a:prstGeom prst="rect">
              <a:avLst/>
            </a:prstGeom>
          </p:spPr>
        </p:pic>
        <p:sp>
          <p:nvSpPr>
            <p:cNvPr id="44" name="文本框 13"/>
            <p:cNvSpPr txBox="1"/>
            <p:nvPr/>
          </p:nvSpPr>
          <p:spPr>
            <a:xfrm>
              <a:off x="983557" y="629295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PENGOLAHAN DATA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28042" y="1861642"/>
            <a:ext cx="391641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100" dirty="0" err="1"/>
              <a:t>H</a:t>
            </a:r>
            <a:r>
              <a:rPr lang="en-US" sz="2100" dirty="0" err="1" smtClean="0"/>
              <a:t>asil</a:t>
            </a:r>
            <a:r>
              <a:rPr lang="en-US" sz="2100" dirty="0" smtClean="0"/>
              <a:t> </a:t>
            </a:r>
            <a:r>
              <a:rPr lang="en-US" sz="2100" dirty="0" err="1"/>
              <a:t>perbedaan</a:t>
            </a:r>
            <a:r>
              <a:rPr lang="en-US" sz="2100" dirty="0"/>
              <a:t> </a:t>
            </a:r>
            <a:r>
              <a:rPr lang="en-US" sz="2100" dirty="0" err="1"/>
              <a:t>insektisida</a:t>
            </a:r>
            <a:r>
              <a:rPr lang="en-US" sz="2100" dirty="0"/>
              <a:t> </a:t>
            </a:r>
            <a:r>
              <a:rPr lang="en-US" sz="2100" dirty="0" err="1"/>
              <a:t>nabati</a:t>
            </a:r>
            <a:r>
              <a:rPr lang="en-US" sz="2100" dirty="0"/>
              <a:t> </a:t>
            </a:r>
            <a:r>
              <a:rPr lang="en-US" sz="2100" dirty="0" err="1"/>
              <a:t>ektrak</a:t>
            </a:r>
            <a:r>
              <a:rPr lang="en-US" sz="2100" dirty="0"/>
              <a:t> </a:t>
            </a:r>
            <a:r>
              <a:rPr lang="en-US" sz="2100" dirty="0" err="1"/>
              <a:t>daun</a:t>
            </a:r>
            <a:r>
              <a:rPr lang="en-US" sz="2100" dirty="0"/>
              <a:t> </a:t>
            </a:r>
            <a:r>
              <a:rPr lang="en-US" sz="2100" dirty="0" err="1"/>
              <a:t>alpukat</a:t>
            </a:r>
            <a:r>
              <a:rPr lang="en-US" sz="2100" dirty="0"/>
              <a:t> </a:t>
            </a:r>
            <a:r>
              <a:rPr lang="en-US" sz="2100" dirty="0" err="1"/>
              <a:t>terhadap</a:t>
            </a:r>
            <a:r>
              <a:rPr lang="en-US" sz="2100" dirty="0"/>
              <a:t> </a:t>
            </a:r>
            <a:r>
              <a:rPr lang="en-US" sz="2100" dirty="0" err="1"/>
              <a:t>kematian</a:t>
            </a:r>
            <a:r>
              <a:rPr lang="en-US" sz="2100" dirty="0"/>
              <a:t> larva </a:t>
            </a:r>
            <a:r>
              <a:rPr lang="en-US" sz="2100" dirty="0" err="1"/>
              <a:t>nyamuk</a:t>
            </a:r>
            <a:r>
              <a:rPr lang="en-US" sz="2100" dirty="0"/>
              <a:t> </a:t>
            </a:r>
            <a:r>
              <a:rPr lang="en-US" sz="2100" i="1" dirty="0" err="1"/>
              <a:t>Aedes</a:t>
            </a:r>
            <a:r>
              <a:rPr lang="en-US" sz="2100" i="1" dirty="0"/>
              <a:t> </a:t>
            </a:r>
            <a:r>
              <a:rPr lang="en-US" sz="2100" i="1" dirty="0" err="1"/>
              <a:t>aegypti</a:t>
            </a:r>
            <a:r>
              <a:rPr lang="en-US" sz="2100" i="1" dirty="0"/>
              <a:t> </a:t>
            </a:r>
            <a:r>
              <a:rPr lang="en-US" sz="2100" dirty="0" err="1"/>
              <a:t>meliputi</a:t>
            </a:r>
            <a:r>
              <a:rPr lang="en-US" sz="2100" dirty="0"/>
              <a:t> data </a:t>
            </a:r>
            <a:r>
              <a:rPr lang="en-US" sz="2100" dirty="0" err="1"/>
              <a:t>suhu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kelembaban</a:t>
            </a:r>
            <a:r>
              <a:rPr lang="en-US" sz="2100" dirty="0"/>
              <a:t> </a:t>
            </a:r>
            <a:r>
              <a:rPr lang="en-US" sz="2100" dirty="0" err="1"/>
              <a:t>ruangan</a:t>
            </a:r>
            <a:r>
              <a:rPr lang="en-US" sz="2100" dirty="0"/>
              <a:t>, data </a:t>
            </a:r>
            <a:r>
              <a:rPr lang="en-US" sz="2100" dirty="0" err="1"/>
              <a:t>suhu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pH </a:t>
            </a:r>
            <a:r>
              <a:rPr lang="en-US" sz="2100" dirty="0" err="1"/>
              <a:t>larutan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kematian</a:t>
            </a:r>
            <a:r>
              <a:rPr lang="en-US" sz="2100" dirty="0"/>
              <a:t> larva </a:t>
            </a:r>
            <a:r>
              <a:rPr lang="en-US" sz="2100" dirty="0" err="1"/>
              <a:t>nyamuk</a:t>
            </a:r>
            <a:r>
              <a:rPr lang="en-US" sz="2100" dirty="0"/>
              <a:t> </a:t>
            </a:r>
            <a:r>
              <a:rPr lang="en-US" sz="2100" i="1" dirty="0" err="1"/>
              <a:t>Aedes</a:t>
            </a:r>
            <a:r>
              <a:rPr lang="en-US" sz="2100" i="1" dirty="0"/>
              <a:t> </a:t>
            </a:r>
            <a:r>
              <a:rPr lang="en-US" sz="2100" i="1" dirty="0" err="1"/>
              <a:t>aegypti</a:t>
            </a:r>
            <a:r>
              <a:rPr lang="en-US" sz="2100" i="1" dirty="0"/>
              <a:t>.</a:t>
            </a:r>
            <a:endParaRPr lang="en-US" sz="2100" dirty="0"/>
          </a:p>
        </p:txBody>
      </p:sp>
      <p:sp>
        <p:nvSpPr>
          <p:cNvPr id="8" name="Rectangle 7"/>
          <p:cNvSpPr/>
          <p:nvPr/>
        </p:nvSpPr>
        <p:spPr>
          <a:xfrm>
            <a:off x="8197943" y="1705522"/>
            <a:ext cx="37484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100" dirty="0"/>
              <a:t>Data yang </a:t>
            </a:r>
            <a:r>
              <a:rPr lang="en-ID" sz="2100" dirty="0" err="1"/>
              <a:t>akan</a:t>
            </a:r>
            <a:r>
              <a:rPr lang="en-ID" sz="2100" dirty="0"/>
              <a:t> </a:t>
            </a:r>
            <a:r>
              <a:rPr lang="en-ID" sz="2100" dirty="0" err="1"/>
              <a:t>dilakukan</a:t>
            </a:r>
            <a:r>
              <a:rPr lang="en-ID" sz="2100" dirty="0"/>
              <a:t> </a:t>
            </a:r>
            <a:r>
              <a:rPr lang="en-ID" sz="2100" dirty="0" err="1"/>
              <a:t>pengukuran</a:t>
            </a:r>
            <a:r>
              <a:rPr lang="en-ID" sz="2100" dirty="0"/>
              <a:t> </a:t>
            </a:r>
            <a:r>
              <a:rPr lang="en-ID" sz="2100" dirty="0" err="1"/>
              <a:t>adalah</a:t>
            </a:r>
            <a:r>
              <a:rPr lang="en-ID" sz="2100" dirty="0"/>
              <a:t> </a:t>
            </a:r>
            <a:r>
              <a:rPr lang="en-ID" sz="2100" dirty="0" err="1"/>
              <a:t>menghitung</a:t>
            </a:r>
            <a:r>
              <a:rPr lang="en-ID" sz="2100" dirty="0"/>
              <a:t> </a:t>
            </a:r>
            <a:r>
              <a:rPr lang="en-ID" sz="2100" dirty="0" err="1"/>
              <a:t>jumlah</a:t>
            </a:r>
            <a:r>
              <a:rPr lang="en-ID" sz="2100" dirty="0"/>
              <a:t> larva </a:t>
            </a:r>
            <a:r>
              <a:rPr lang="en-ID" sz="2100" dirty="0" err="1"/>
              <a:t>nyamuk</a:t>
            </a:r>
            <a:r>
              <a:rPr lang="en-ID" sz="2100" dirty="0"/>
              <a:t> </a:t>
            </a:r>
            <a:r>
              <a:rPr lang="en-ID" sz="2100" i="1" dirty="0" err="1"/>
              <a:t>Aedes</a:t>
            </a:r>
            <a:r>
              <a:rPr lang="en-ID" sz="2100" i="1" dirty="0"/>
              <a:t> </a:t>
            </a:r>
            <a:r>
              <a:rPr lang="en-ID" sz="2100" i="1" dirty="0" err="1"/>
              <a:t>aegypti</a:t>
            </a:r>
            <a:r>
              <a:rPr lang="en-ID" sz="2100" i="1" dirty="0"/>
              <a:t> </a:t>
            </a:r>
            <a:r>
              <a:rPr lang="en-ID" sz="2100" dirty="0"/>
              <a:t>yang </a:t>
            </a:r>
            <a:r>
              <a:rPr lang="en-ID" sz="2100" dirty="0" err="1"/>
              <a:t>mati</a:t>
            </a:r>
            <a:r>
              <a:rPr lang="en-ID" sz="2100" dirty="0"/>
              <a:t> </a:t>
            </a:r>
            <a:r>
              <a:rPr lang="en-ID" sz="2100" dirty="0" err="1"/>
              <a:t>dari</a:t>
            </a:r>
            <a:r>
              <a:rPr lang="en-ID" sz="2100" dirty="0"/>
              <a:t> </a:t>
            </a:r>
            <a:r>
              <a:rPr lang="en-ID" sz="2100" dirty="0" err="1"/>
              <a:t>perlakuan</a:t>
            </a:r>
            <a:r>
              <a:rPr lang="en-ID" sz="2100" dirty="0"/>
              <a:t> </a:t>
            </a:r>
            <a:r>
              <a:rPr lang="en-ID" sz="2100" dirty="0" err="1"/>
              <a:t>berbagai</a:t>
            </a:r>
            <a:r>
              <a:rPr lang="en-ID" sz="2100" dirty="0"/>
              <a:t> </a:t>
            </a:r>
            <a:r>
              <a:rPr lang="en-ID" sz="2100" dirty="0" err="1"/>
              <a:t>konsentrasi</a:t>
            </a:r>
            <a:r>
              <a:rPr lang="en-ID" sz="2100" dirty="0"/>
              <a:t> </a:t>
            </a:r>
            <a:r>
              <a:rPr lang="en-ID" sz="2100" dirty="0" err="1"/>
              <a:t>larutan</a:t>
            </a:r>
            <a:r>
              <a:rPr lang="en-ID" sz="2100" dirty="0"/>
              <a:t> </a:t>
            </a:r>
            <a:r>
              <a:rPr lang="en-ID" sz="2100" dirty="0" err="1"/>
              <a:t>daun</a:t>
            </a:r>
            <a:r>
              <a:rPr lang="en-ID" sz="2100" dirty="0"/>
              <a:t> </a:t>
            </a:r>
            <a:r>
              <a:rPr lang="en-ID" sz="2100" dirty="0" err="1"/>
              <a:t>alpukat</a:t>
            </a:r>
            <a:r>
              <a:rPr lang="en-ID" sz="2100" dirty="0"/>
              <a:t>.</a:t>
            </a:r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5707518" y="5024849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2100" i="1" dirty="0"/>
              <a:t>Cleaning </a:t>
            </a:r>
            <a:r>
              <a:rPr lang="en-ID" sz="2100" dirty="0" err="1"/>
              <a:t>adalah</a:t>
            </a:r>
            <a:r>
              <a:rPr lang="en-ID" sz="2100" dirty="0"/>
              <a:t> </a:t>
            </a:r>
            <a:r>
              <a:rPr lang="en-ID" sz="2100" dirty="0" err="1"/>
              <a:t>kegiatan</a:t>
            </a:r>
            <a:r>
              <a:rPr lang="en-ID" sz="2100" dirty="0"/>
              <a:t> </a:t>
            </a:r>
            <a:r>
              <a:rPr lang="en-ID" sz="2100" dirty="0" err="1"/>
              <a:t>untuk</a:t>
            </a:r>
            <a:r>
              <a:rPr lang="en-ID" sz="2100" dirty="0"/>
              <a:t> </a:t>
            </a:r>
            <a:r>
              <a:rPr lang="en-ID" sz="2100" dirty="0" err="1"/>
              <a:t>mengoreksi</a:t>
            </a:r>
            <a:r>
              <a:rPr lang="en-ID" sz="2100" dirty="0"/>
              <a:t> data </a:t>
            </a:r>
            <a:r>
              <a:rPr lang="en-ID" sz="2100" dirty="0" err="1"/>
              <a:t>perbedaan</a:t>
            </a:r>
            <a:r>
              <a:rPr lang="en-ID" sz="2100" dirty="0"/>
              <a:t> </a:t>
            </a:r>
            <a:r>
              <a:rPr lang="en-ID" sz="2100" dirty="0" err="1"/>
              <a:t>konsentrasi</a:t>
            </a:r>
            <a:r>
              <a:rPr lang="en-ID" sz="2100" dirty="0"/>
              <a:t> </a:t>
            </a:r>
            <a:r>
              <a:rPr lang="en-ID" sz="2100" dirty="0" err="1"/>
              <a:t>ekstrak</a:t>
            </a:r>
            <a:r>
              <a:rPr lang="en-ID" sz="2100" dirty="0"/>
              <a:t> </a:t>
            </a:r>
            <a:r>
              <a:rPr lang="en-ID" sz="2100" dirty="0" err="1"/>
              <a:t>daun</a:t>
            </a:r>
            <a:r>
              <a:rPr lang="en-ID" sz="2100" dirty="0"/>
              <a:t> </a:t>
            </a:r>
            <a:r>
              <a:rPr lang="en-ID" sz="2100" dirty="0" err="1"/>
              <a:t>alpukat</a:t>
            </a:r>
            <a:r>
              <a:rPr lang="en-ID" sz="2100" dirty="0"/>
              <a:t> </a:t>
            </a:r>
            <a:r>
              <a:rPr lang="en-ID" sz="2100" dirty="0" err="1"/>
              <a:t>terhadap</a:t>
            </a:r>
            <a:r>
              <a:rPr lang="en-ID" sz="2100" dirty="0"/>
              <a:t> </a:t>
            </a:r>
            <a:r>
              <a:rPr lang="en-ID" sz="2100" dirty="0" err="1"/>
              <a:t>kematian</a:t>
            </a:r>
            <a:r>
              <a:rPr lang="en-ID" sz="2100" dirty="0"/>
              <a:t> larva </a:t>
            </a:r>
            <a:r>
              <a:rPr lang="en-ID" sz="2100" i="1" dirty="0" err="1"/>
              <a:t>Aedes</a:t>
            </a:r>
            <a:r>
              <a:rPr lang="en-ID" sz="2100" i="1" dirty="0"/>
              <a:t> </a:t>
            </a:r>
            <a:r>
              <a:rPr lang="en-ID" sz="2100" i="1" dirty="0" err="1"/>
              <a:t>aegypti</a:t>
            </a:r>
            <a:r>
              <a:rPr lang="en-ID" sz="2100" i="1" dirty="0"/>
              <a:t>.</a:t>
            </a:r>
            <a:endParaRPr lang="en-US" sz="2100" dirty="0"/>
          </a:p>
        </p:txBody>
      </p:sp>
      <p:pic>
        <p:nvPicPr>
          <p:cNvPr id="6147" name="Picture 3" descr="C:\Users\dell\Downloads\icons8-avocado-100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94" y="1440251"/>
            <a:ext cx="1712129" cy="171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dell\Downloads\icons8-avocado-100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518" y="1825013"/>
            <a:ext cx="1985940" cy="198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dell\Downloads\icons8-avocado-100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58" y="2750746"/>
            <a:ext cx="1753015" cy="175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5596694" y="1422101"/>
            <a:ext cx="5357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1</a:t>
            </a:r>
            <a:endParaRPr lang="en-US" sz="6600" dirty="0">
              <a:solidFill>
                <a:schemeClr val="accent2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39469" y="1907859"/>
            <a:ext cx="5357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2</a:t>
            </a:r>
            <a:endParaRPr lang="en-US" sz="6600" dirty="0">
              <a:solidFill>
                <a:schemeClr val="accent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79851" y="2778042"/>
            <a:ext cx="5357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4"/>
                </a:solidFill>
                <a:latin typeface="Aharoni" pitchFamily="2" charset="-79"/>
                <a:cs typeface="Aharoni" pitchFamily="2" charset="-79"/>
              </a:rPr>
              <a:t>3</a:t>
            </a:r>
            <a:endParaRPr lang="en-US" sz="6600" dirty="0">
              <a:solidFill>
                <a:schemeClr val="accent4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6" name="Elbow Connector 124">
            <a:extLst>
              <a:ext uri="{FF2B5EF4-FFF2-40B4-BE49-F238E27FC236}">
                <a16:creationId xmlns:a16="http://schemas.microsoft.com/office/drawing/2014/main" xmlns="" id="{BDA1B73F-E26A-41B6-BB21-0FF53D266044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>
            <a:off x="4598868" y="4374779"/>
            <a:ext cx="2289635" cy="72334"/>
          </a:xfrm>
          <a:prstGeom prst="bentConnector4">
            <a:avLst>
              <a:gd name="adj1" fmla="val 258"/>
              <a:gd name="adj2" fmla="val 944329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"/>
          <p:cNvGrpSpPr/>
          <p:nvPr/>
        </p:nvGrpSpPr>
        <p:grpSpPr>
          <a:xfrm>
            <a:off x="399888" y="361585"/>
            <a:ext cx="8744112" cy="554530"/>
            <a:chOff x="457039" y="552085"/>
            <a:chExt cx="4031718" cy="554530"/>
          </a:xfrm>
        </p:grpSpPr>
        <p:pic>
          <p:nvPicPr>
            <p:cNvPr id="9" name="图片 10" descr="资源 32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823358">
              <a:off x="396412" y="612712"/>
              <a:ext cx="554530" cy="433276"/>
            </a:xfrm>
            <a:prstGeom prst="rect">
              <a:avLst/>
            </a:prstGeom>
          </p:spPr>
        </p:pic>
        <p:sp>
          <p:nvSpPr>
            <p:cNvPr id="10" name="文本框 13"/>
            <p:cNvSpPr txBox="1"/>
            <p:nvPr/>
          </p:nvSpPr>
          <p:spPr>
            <a:xfrm>
              <a:off x="983557" y="629295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ANALISIS DATA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椭圆 31"/>
          <p:cNvSpPr/>
          <p:nvPr/>
        </p:nvSpPr>
        <p:spPr>
          <a:xfrm>
            <a:off x="328042" y="1489879"/>
            <a:ext cx="4443263" cy="80167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03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07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205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6090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0129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4167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8206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2244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5900" y="1567552"/>
            <a:ext cx="414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ANALISIS UNIVARIAT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89208" y="2452819"/>
                <a:ext cx="5385833" cy="3585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D" sz="2100" dirty="0" err="1"/>
                  <a:t>Dalam</a:t>
                </a:r>
                <a:r>
                  <a:rPr lang="en-ID" sz="2100" dirty="0"/>
                  <a:t> </a:t>
                </a:r>
                <a:r>
                  <a:rPr lang="en-ID" sz="2100" dirty="0" err="1"/>
                  <a:t>penelitian</a:t>
                </a:r>
                <a:r>
                  <a:rPr lang="en-ID" sz="2100" dirty="0"/>
                  <a:t> </a:t>
                </a:r>
                <a:r>
                  <a:rPr lang="en-ID" sz="2100" dirty="0" err="1"/>
                  <a:t>ini</a:t>
                </a:r>
                <a:r>
                  <a:rPr lang="en-ID" sz="2100" dirty="0"/>
                  <a:t>, </a:t>
                </a:r>
                <a:r>
                  <a:rPr lang="en-ID" sz="2100" dirty="0" err="1"/>
                  <a:t>dapat</a:t>
                </a:r>
                <a:r>
                  <a:rPr lang="en-ID" sz="2100" dirty="0"/>
                  <a:t> </a:t>
                </a:r>
                <a:r>
                  <a:rPr lang="en-ID" sz="2100" dirty="0" err="1"/>
                  <a:t>diketahui</a:t>
                </a:r>
                <a:r>
                  <a:rPr lang="en-ID" sz="2100" dirty="0"/>
                  <a:t> rata-rata larva </a:t>
                </a:r>
                <a:r>
                  <a:rPr lang="en-ID" sz="2100" dirty="0" err="1"/>
                  <a:t>nyamuk</a:t>
                </a:r>
                <a:r>
                  <a:rPr lang="en-ID" sz="2100" dirty="0"/>
                  <a:t> </a:t>
                </a:r>
                <a:r>
                  <a:rPr lang="en-ID" sz="2100" i="1" dirty="0" err="1"/>
                  <a:t>Aedes</a:t>
                </a:r>
                <a:r>
                  <a:rPr lang="en-ID" sz="2100" i="1" dirty="0"/>
                  <a:t> </a:t>
                </a:r>
                <a:r>
                  <a:rPr lang="en-ID" sz="2100" i="1" dirty="0" err="1"/>
                  <a:t>aegypti</a:t>
                </a:r>
                <a:r>
                  <a:rPr lang="en-ID" sz="2100" i="1" dirty="0"/>
                  <a:t> </a:t>
                </a:r>
                <a:r>
                  <a:rPr lang="en-ID" sz="2100" dirty="0" err="1"/>
                  <a:t>pada</a:t>
                </a:r>
                <a:r>
                  <a:rPr lang="en-ID" sz="2100" dirty="0"/>
                  <a:t> </a:t>
                </a:r>
                <a:r>
                  <a:rPr lang="en-ID" sz="2100" dirty="0" err="1"/>
                  <a:t>setiap</a:t>
                </a:r>
                <a:r>
                  <a:rPr lang="en-ID" sz="2100" dirty="0"/>
                  <a:t> </a:t>
                </a:r>
                <a:r>
                  <a:rPr lang="en-ID" sz="2100" dirty="0" err="1"/>
                  <a:t>perlakuan</a:t>
                </a:r>
                <a:r>
                  <a:rPr lang="en-ID" sz="2100" dirty="0"/>
                  <a:t>. </a:t>
                </a:r>
                <a:r>
                  <a:rPr lang="en-ID" sz="2100" dirty="0" err="1"/>
                  <a:t>Untuk</a:t>
                </a:r>
                <a:r>
                  <a:rPr lang="en-ID" sz="2100" dirty="0"/>
                  <a:t> </a:t>
                </a:r>
                <a:r>
                  <a:rPr lang="en-ID" sz="2100" dirty="0" err="1"/>
                  <a:t>menghitung</a:t>
                </a:r>
                <a:r>
                  <a:rPr lang="en-ID" sz="2100" dirty="0"/>
                  <a:t> </a:t>
                </a:r>
                <a:r>
                  <a:rPr lang="en-ID" sz="2100" dirty="0" err="1"/>
                  <a:t>kematian</a:t>
                </a:r>
                <a:r>
                  <a:rPr lang="en-ID" sz="2100" dirty="0"/>
                  <a:t> larva </a:t>
                </a:r>
                <a:r>
                  <a:rPr lang="en-ID" sz="2100" i="1" dirty="0" err="1"/>
                  <a:t>Aedes</a:t>
                </a:r>
                <a:r>
                  <a:rPr lang="en-ID" sz="2100" i="1" dirty="0"/>
                  <a:t> </a:t>
                </a:r>
                <a:r>
                  <a:rPr lang="en-ID" sz="2100" i="1" dirty="0" err="1"/>
                  <a:t>aegypti</a:t>
                </a:r>
                <a:r>
                  <a:rPr lang="en-ID" sz="2100" dirty="0"/>
                  <a:t> </a:t>
                </a:r>
                <a:r>
                  <a:rPr lang="en-ID" sz="2100" dirty="0" err="1"/>
                  <a:t>pada</a:t>
                </a:r>
                <a:r>
                  <a:rPr lang="en-ID" sz="2100" dirty="0"/>
                  <a:t> </a:t>
                </a:r>
                <a:r>
                  <a:rPr lang="en-ID" sz="2100" dirty="0" err="1"/>
                  <a:t>masing-masing</a:t>
                </a:r>
                <a:r>
                  <a:rPr lang="en-ID" sz="2100" dirty="0"/>
                  <a:t> </a:t>
                </a:r>
                <a:r>
                  <a:rPr lang="en-ID" sz="2100" dirty="0" err="1"/>
                  <a:t>konsentrasi</a:t>
                </a:r>
                <a:r>
                  <a:rPr lang="en-ID" sz="2100" dirty="0"/>
                  <a:t> </a:t>
                </a:r>
                <a:r>
                  <a:rPr lang="en-ID" sz="2100" dirty="0" err="1"/>
                  <a:t>daun</a:t>
                </a:r>
                <a:r>
                  <a:rPr lang="en-ID" sz="2100" dirty="0"/>
                  <a:t> </a:t>
                </a:r>
                <a:r>
                  <a:rPr lang="en-ID" sz="2100" dirty="0" err="1"/>
                  <a:t>alpukat</a:t>
                </a:r>
                <a:r>
                  <a:rPr lang="en-ID" sz="2100" dirty="0"/>
                  <a:t> </a:t>
                </a:r>
                <a:r>
                  <a:rPr lang="en-ID" sz="2100" dirty="0" err="1"/>
                  <a:t>menggunakan</a:t>
                </a:r>
                <a:r>
                  <a:rPr lang="en-ID" sz="2100" dirty="0"/>
                  <a:t> </a:t>
                </a:r>
                <a:r>
                  <a:rPr lang="en-ID" sz="2100" dirty="0" err="1"/>
                  <a:t>rumus</a:t>
                </a:r>
                <a:r>
                  <a:rPr lang="en-ID" sz="2100" dirty="0"/>
                  <a:t> </a:t>
                </a:r>
                <a:r>
                  <a:rPr lang="en-ID" sz="2100" dirty="0" err="1"/>
                  <a:t>sebagai</a:t>
                </a:r>
                <a:r>
                  <a:rPr lang="en-ID" sz="2100" dirty="0"/>
                  <a:t> </a:t>
                </a:r>
                <a:r>
                  <a:rPr lang="en-ID" sz="2100" dirty="0" err="1"/>
                  <a:t>berikut</a:t>
                </a:r>
                <a:r>
                  <a:rPr lang="en-ID" sz="2100" dirty="0"/>
                  <a:t> </a:t>
                </a:r>
                <a:r>
                  <a:rPr lang="en-ID" sz="2100" dirty="0" smtClean="0"/>
                  <a:t>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D" sz="2000">
                          <a:latin typeface="Cambria Math"/>
                        </a:rPr>
                        <m:t>Kematian</m:t>
                      </m:r>
                      <m:r>
                        <a:rPr lang="en-ID" sz="20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D" sz="2000">
                          <a:latin typeface="Cambria Math"/>
                        </a:rPr>
                        <m:t>larva</m:t>
                      </m:r>
                      <m:r>
                        <a:rPr lang="en-ID" sz="2000">
                          <a:latin typeface="Cambria Math"/>
                        </a:rPr>
                        <m:t> </m:t>
                      </m:r>
                      <m:r>
                        <a:rPr lang="en-ID" sz="2000" i="1">
                          <a:latin typeface="Cambria Math"/>
                        </a:rPr>
                        <m:t>𝐴𝑒𝑑𝑒𝑠</m:t>
                      </m:r>
                      <m:r>
                        <a:rPr lang="en-ID" sz="2000" i="1">
                          <a:latin typeface="Cambria Math"/>
                        </a:rPr>
                        <m:t> </m:t>
                      </m:r>
                      <m:r>
                        <a:rPr lang="en-ID" sz="2000" i="1">
                          <a:latin typeface="Cambria Math"/>
                        </a:rPr>
                        <m:t>𝑎𝑒𝑔𝑦𝑝𝑡𝑖</m:t>
                      </m:r>
                      <m:r>
                        <a:rPr lang="en-ID" sz="20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D" sz="2000" i="1">
                              <a:latin typeface="Cambria Math"/>
                            </a:rPr>
                            <m:t>%</m:t>
                          </m:r>
                        </m:e>
                      </m:d>
                      <m:r>
                        <a:rPr lang="en-ID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D" sz="2000">
                              <a:latin typeface="Cambria Math"/>
                            </a:rPr>
                            <m:t>Jumlah</m:t>
                          </m:r>
                          <m:r>
                            <a:rPr lang="en-ID" sz="20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D" sz="2000">
                              <a:latin typeface="Cambria Math"/>
                            </a:rPr>
                            <m:t>larva</m:t>
                          </m:r>
                          <m:r>
                            <a:rPr lang="en-ID" sz="20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D" sz="2000">
                              <a:latin typeface="Cambria Math"/>
                            </a:rPr>
                            <m:t>yang</m:t>
                          </m:r>
                          <m:r>
                            <a:rPr lang="en-ID" sz="20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D" sz="2000">
                              <a:latin typeface="Cambria Math"/>
                            </a:rPr>
                            <m:t>mati</m:t>
                          </m:r>
                          <m:r>
                            <a:rPr lang="en-ID" sz="2000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D" sz="2000">
                              <a:latin typeface="Cambria Math"/>
                            </a:rPr>
                            <m:t>Jumlah</m:t>
                          </m:r>
                          <m:r>
                            <a:rPr lang="en-ID" sz="20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D" sz="2000">
                              <a:latin typeface="Cambria Math"/>
                            </a:rPr>
                            <m:t>larva</m:t>
                          </m:r>
                          <m:r>
                            <a:rPr lang="en-ID" sz="20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D" sz="2000">
                              <a:latin typeface="Cambria Math"/>
                            </a:rPr>
                            <m:t>yang</m:t>
                          </m:r>
                          <m:r>
                            <a:rPr lang="en-ID" sz="20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D" sz="2000">
                              <a:latin typeface="Cambria Math"/>
                            </a:rPr>
                            <m:t>di</m:t>
                          </m:r>
                          <m:r>
                            <a:rPr lang="en-ID" sz="20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D" sz="2000">
                              <a:latin typeface="Cambria Math"/>
                            </a:rPr>
                            <m:t>uji</m:t>
                          </m:r>
                          <m:r>
                            <a:rPr lang="en-ID" sz="2000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ID" sz="2000" i="1">
                          <a:latin typeface="Cambria Math"/>
                        </a:rPr>
                        <m:t>×100 %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08" y="2452819"/>
                <a:ext cx="5385833" cy="3585982"/>
              </a:xfrm>
              <a:prstGeom prst="rect">
                <a:avLst/>
              </a:prstGeom>
              <a:blipFill rotWithShape="1">
                <a:blip r:embed="rId4"/>
                <a:stretch>
                  <a:fillRect l="-1244" t="-1019" r="-2376" b="-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C:\Users\dell\Downloads\icons8-curved-arrow-100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2" y="2306472"/>
            <a:ext cx="820429" cy="8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椭圆 31"/>
          <p:cNvSpPr/>
          <p:nvPr/>
        </p:nvSpPr>
        <p:spPr>
          <a:xfrm>
            <a:off x="6922369" y="1489878"/>
            <a:ext cx="4443263" cy="80167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03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07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205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6090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0129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4167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8206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2244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44152" y="1567551"/>
            <a:ext cx="3799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ANALISIS BIVARIAT</a:t>
            </a:r>
            <a:endParaRPr lang="en-US" sz="3600" b="1" dirty="0"/>
          </a:p>
        </p:txBody>
      </p:sp>
      <p:pic>
        <p:nvPicPr>
          <p:cNvPr id="14" name="Picture 2" descr="C:\Users\dell\Downloads\icons8-curved-arrow-100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937" y="2213883"/>
            <a:ext cx="820429" cy="8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45920" y="2452819"/>
            <a:ext cx="464734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ID" sz="2100" dirty="0" err="1"/>
              <a:t>Jika</a:t>
            </a:r>
            <a:r>
              <a:rPr lang="en-ID" sz="2100" dirty="0"/>
              <a:t> P &lt; α </a:t>
            </a:r>
            <a:r>
              <a:rPr lang="en-ID" sz="2100" dirty="0" err="1"/>
              <a:t>maka</a:t>
            </a:r>
            <a:r>
              <a:rPr lang="en-ID" sz="2100" dirty="0"/>
              <a:t> </a:t>
            </a:r>
            <a:r>
              <a:rPr lang="en-ID" sz="2100" dirty="0" err="1"/>
              <a:t>hipotesa</a:t>
            </a:r>
            <a:r>
              <a:rPr lang="en-ID" sz="2100" dirty="0"/>
              <a:t> </a:t>
            </a:r>
            <a:r>
              <a:rPr lang="en-ID" sz="2100" dirty="0" err="1"/>
              <a:t>nol</a:t>
            </a:r>
            <a:r>
              <a:rPr lang="en-ID" sz="2100" dirty="0"/>
              <a:t> (</a:t>
            </a:r>
            <a:r>
              <a:rPr lang="en-ID" sz="2100" dirty="0" err="1"/>
              <a:t>Ho</a:t>
            </a:r>
            <a:r>
              <a:rPr lang="en-ID" sz="2100" dirty="0"/>
              <a:t>) </a:t>
            </a:r>
            <a:r>
              <a:rPr lang="en-ID" sz="2100" dirty="0" err="1"/>
              <a:t>ditolak</a:t>
            </a:r>
            <a:r>
              <a:rPr lang="en-ID" sz="2100" dirty="0"/>
              <a:t> </a:t>
            </a:r>
            <a:r>
              <a:rPr lang="en-ID" sz="2100" dirty="0" err="1"/>
              <a:t>artinya</a:t>
            </a:r>
            <a:r>
              <a:rPr lang="en-ID" sz="2100" dirty="0"/>
              <a:t> </a:t>
            </a:r>
            <a:r>
              <a:rPr lang="en-ID" sz="2100" dirty="0" err="1"/>
              <a:t>terdapat</a:t>
            </a:r>
            <a:r>
              <a:rPr lang="en-ID" sz="2100" dirty="0"/>
              <a:t> </a:t>
            </a:r>
            <a:r>
              <a:rPr lang="en-ID" sz="2100" dirty="0" err="1"/>
              <a:t>perbedaan</a:t>
            </a:r>
            <a:r>
              <a:rPr lang="en-ID" sz="2100" dirty="0"/>
              <a:t> </a:t>
            </a:r>
            <a:r>
              <a:rPr lang="en-ID" sz="2100" dirty="0" err="1"/>
              <a:t>berbagai</a:t>
            </a:r>
            <a:r>
              <a:rPr lang="en-ID" sz="2100" dirty="0"/>
              <a:t> </a:t>
            </a:r>
            <a:r>
              <a:rPr lang="en-ID" sz="2100" dirty="0" err="1"/>
              <a:t>konsentrasi</a:t>
            </a:r>
            <a:r>
              <a:rPr lang="en-ID" sz="2100" dirty="0"/>
              <a:t> </a:t>
            </a:r>
            <a:r>
              <a:rPr lang="en-ID" sz="2100" dirty="0" err="1"/>
              <a:t>ekstrak</a:t>
            </a:r>
            <a:r>
              <a:rPr lang="en-ID" sz="2100" dirty="0"/>
              <a:t> </a:t>
            </a:r>
            <a:r>
              <a:rPr lang="en-ID" sz="2100" dirty="0" err="1"/>
              <a:t>daun</a:t>
            </a:r>
            <a:r>
              <a:rPr lang="en-ID" sz="2100" dirty="0"/>
              <a:t> </a:t>
            </a:r>
            <a:r>
              <a:rPr lang="en-ID" sz="2100" dirty="0" err="1"/>
              <a:t>alpukat</a:t>
            </a:r>
            <a:r>
              <a:rPr lang="en-ID" sz="2100" dirty="0"/>
              <a:t> (</a:t>
            </a:r>
            <a:r>
              <a:rPr lang="en-ID" sz="2100" i="1" dirty="0" err="1"/>
              <a:t>Persea</a:t>
            </a:r>
            <a:r>
              <a:rPr lang="en-ID" sz="2100" i="1" dirty="0"/>
              <a:t> </a:t>
            </a:r>
            <a:r>
              <a:rPr lang="en-ID" sz="2100" i="1" dirty="0" err="1"/>
              <a:t>americana</a:t>
            </a:r>
            <a:r>
              <a:rPr lang="en-ID" sz="2100" i="1" dirty="0"/>
              <a:t> Mill</a:t>
            </a:r>
            <a:r>
              <a:rPr lang="en-ID" sz="2100" dirty="0"/>
              <a:t>) </a:t>
            </a:r>
            <a:r>
              <a:rPr lang="en-ID" sz="2100" i="1" dirty="0"/>
              <a:t> </a:t>
            </a:r>
            <a:r>
              <a:rPr lang="en-ID" sz="2100" dirty="0" err="1"/>
              <a:t>terhadap</a:t>
            </a:r>
            <a:r>
              <a:rPr lang="en-ID" sz="2100" dirty="0"/>
              <a:t> </a:t>
            </a:r>
            <a:r>
              <a:rPr lang="en-ID" sz="2100" dirty="0" err="1"/>
              <a:t>kematian</a:t>
            </a:r>
            <a:r>
              <a:rPr lang="en-ID" sz="2100" dirty="0"/>
              <a:t> larva </a:t>
            </a:r>
            <a:r>
              <a:rPr lang="en-ID" sz="2100" dirty="0" err="1"/>
              <a:t>nyamuk</a:t>
            </a:r>
            <a:r>
              <a:rPr lang="en-ID" sz="2100" dirty="0"/>
              <a:t> </a:t>
            </a:r>
            <a:r>
              <a:rPr lang="en-ID" sz="2100" i="1" dirty="0" err="1"/>
              <a:t>Aedes</a:t>
            </a:r>
            <a:r>
              <a:rPr lang="en-ID" sz="2100" i="1" dirty="0"/>
              <a:t> </a:t>
            </a:r>
            <a:r>
              <a:rPr lang="en-ID" sz="2100" i="1" dirty="0" err="1"/>
              <a:t>aegypti</a:t>
            </a:r>
            <a:r>
              <a:rPr lang="en-ID" sz="2100" i="1" dirty="0" smtClean="0"/>
              <a:t>.</a:t>
            </a:r>
          </a:p>
          <a:p>
            <a:pPr marL="457200" lvl="0" indent="-457200">
              <a:buFont typeface="+mj-lt"/>
              <a:buAutoNum type="arabicPeriod"/>
            </a:pPr>
            <a:endParaRPr lang="en-US" sz="2100" dirty="0"/>
          </a:p>
          <a:p>
            <a:pPr marL="457200" lvl="0" indent="-457200">
              <a:buFont typeface="+mj-lt"/>
              <a:buAutoNum type="arabicPeriod"/>
            </a:pPr>
            <a:r>
              <a:rPr lang="en-ID" sz="2100" dirty="0" err="1"/>
              <a:t>Jika</a:t>
            </a:r>
            <a:r>
              <a:rPr lang="en-ID" sz="2100" dirty="0"/>
              <a:t> P &gt; α </a:t>
            </a:r>
            <a:r>
              <a:rPr lang="en-ID" sz="2100" dirty="0" err="1"/>
              <a:t>maka</a:t>
            </a:r>
            <a:r>
              <a:rPr lang="en-ID" sz="2100" dirty="0"/>
              <a:t> </a:t>
            </a:r>
            <a:r>
              <a:rPr lang="en-ID" sz="2100" dirty="0" err="1"/>
              <a:t>hipotesa</a:t>
            </a:r>
            <a:r>
              <a:rPr lang="en-ID" sz="2100" dirty="0"/>
              <a:t> </a:t>
            </a:r>
            <a:r>
              <a:rPr lang="en-ID" sz="2100" dirty="0" err="1"/>
              <a:t>nol</a:t>
            </a:r>
            <a:r>
              <a:rPr lang="en-ID" sz="2100" dirty="0"/>
              <a:t> (</a:t>
            </a:r>
            <a:r>
              <a:rPr lang="en-ID" sz="2100" dirty="0" err="1"/>
              <a:t>Ho</a:t>
            </a:r>
            <a:r>
              <a:rPr lang="en-ID" sz="2100" dirty="0"/>
              <a:t>) </a:t>
            </a:r>
            <a:r>
              <a:rPr lang="en-ID" sz="2100" dirty="0" err="1"/>
              <a:t>diterima</a:t>
            </a:r>
            <a:r>
              <a:rPr lang="en-ID" sz="2100" dirty="0"/>
              <a:t> </a:t>
            </a:r>
            <a:r>
              <a:rPr lang="en-ID" sz="2100" dirty="0" err="1"/>
              <a:t>artinya</a:t>
            </a:r>
            <a:r>
              <a:rPr lang="en-ID" sz="2100" dirty="0"/>
              <a:t> </a:t>
            </a:r>
            <a:r>
              <a:rPr lang="en-ID" sz="2100" dirty="0" err="1"/>
              <a:t>tidak</a:t>
            </a:r>
            <a:r>
              <a:rPr lang="en-ID" sz="2100" dirty="0"/>
              <a:t> </a:t>
            </a:r>
            <a:r>
              <a:rPr lang="en-ID" sz="2100" dirty="0" err="1"/>
              <a:t>terdapat</a:t>
            </a:r>
            <a:r>
              <a:rPr lang="en-ID" sz="2100" dirty="0"/>
              <a:t> </a:t>
            </a:r>
            <a:r>
              <a:rPr lang="en-ID" sz="2100" dirty="0" err="1"/>
              <a:t>perbedaan</a:t>
            </a:r>
            <a:r>
              <a:rPr lang="en-ID" sz="2100" dirty="0"/>
              <a:t> </a:t>
            </a:r>
            <a:r>
              <a:rPr lang="en-ID" sz="2100" dirty="0" err="1"/>
              <a:t>berbagai</a:t>
            </a:r>
            <a:r>
              <a:rPr lang="en-ID" sz="2100" dirty="0"/>
              <a:t> </a:t>
            </a:r>
            <a:r>
              <a:rPr lang="en-ID" sz="2100" dirty="0" err="1"/>
              <a:t>konsentrasi</a:t>
            </a:r>
            <a:r>
              <a:rPr lang="en-ID" sz="2100" dirty="0"/>
              <a:t> </a:t>
            </a:r>
            <a:r>
              <a:rPr lang="en-ID" sz="2100" dirty="0" err="1"/>
              <a:t>ektrak</a:t>
            </a:r>
            <a:r>
              <a:rPr lang="en-ID" sz="2100" dirty="0"/>
              <a:t> </a:t>
            </a:r>
            <a:r>
              <a:rPr lang="en-ID" sz="2100" dirty="0" err="1"/>
              <a:t>daun</a:t>
            </a:r>
            <a:r>
              <a:rPr lang="en-ID" sz="2100" dirty="0"/>
              <a:t> </a:t>
            </a:r>
            <a:r>
              <a:rPr lang="en-ID" sz="2100" dirty="0" err="1"/>
              <a:t>alpukat</a:t>
            </a:r>
            <a:r>
              <a:rPr lang="en-ID" sz="2100" dirty="0"/>
              <a:t> (</a:t>
            </a:r>
            <a:r>
              <a:rPr lang="en-ID" sz="2100" i="1" dirty="0" err="1"/>
              <a:t>Persea</a:t>
            </a:r>
            <a:r>
              <a:rPr lang="en-ID" sz="2100" i="1" dirty="0"/>
              <a:t> </a:t>
            </a:r>
            <a:r>
              <a:rPr lang="en-ID" sz="2100" i="1" dirty="0" err="1"/>
              <a:t>americana</a:t>
            </a:r>
            <a:r>
              <a:rPr lang="en-ID" sz="2100" i="1" dirty="0"/>
              <a:t> Mill</a:t>
            </a:r>
            <a:r>
              <a:rPr lang="en-ID" sz="2100" dirty="0"/>
              <a:t>) </a:t>
            </a:r>
            <a:r>
              <a:rPr lang="en-ID" sz="2100" dirty="0" err="1"/>
              <a:t>terhadap</a:t>
            </a:r>
            <a:r>
              <a:rPr lang="en-ID" sz="2100" dirty="0"/>
              <a:t> </a:t>
            </a:r>
            <a:r>
              <a:rPr lang="en-ID" sz="2100" dirty="0" err="1"/>
              <a:t>kematian</a:t>
            </a:r>
            <a:r>
              <a:rPr lang="en-ID" sz="2100" dirty="0"/>
              <a:t> larva </a:t>
            </a:r>
            <a:r>
              <a:rPr lang="en-ID" sz="2100" dirty="0" err="1"/>
              <a:t>nyamuk</a:t>
            </a:r>
            <a:r>
              <a:rPr lang="en-ID" sz="2100" dirty="0"/>
              <a:t> </a:t>
            </a:r>
            <a:r>
              <a:rPr lang="en-ID" sz="2100" i="1" dirty="0" err="1"/>
              <a:t>Aedes</a:t>
            </a:r>
            <a:r>
              <a:rPr lang="en-ID" sz="2100" i="1" dirty="0"/>
              <a:t> </a:t>
            </a:r>
            <a:r>
              <a:rPr lang="en-ID" sz="2100" i="1" dirty="0" err="1"/>
              <a:t>aegypti</a:t>
            </a:r>
            <a:r>
              <a:rPr lang="en-ID" sz="2100" i="1" dirty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913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dell\Downloads\icons8-mosquito-100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91" y="350907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ll\Downloads\Documents\Mosquito-Larv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07869">
            <a:off x="3678558" y="1634154"/>
            <a:ext cx="1341170" cy="134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原创设计师QQ598969553      _12"/>
          <p:cNvSpPr>
            <a:spLocks noChangeArrowheads="1"/>
          </p:cNvSpPr>
          <p:nvPr/>
        </p:nvSpPr>
        <p:spPr bwMode="auto">
          <a:xfrm>
            <a:off x="4349145" y="2893517"/>
            <a:ext cx="727282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软雅黑" panose="020B0503020204020204" charset="-122"/>
                <a:cs typeface="宋体" panose="02010600030101010101" pitchFamily="2" charset="-122"/>
              </a:rPr>
              <a:t>TERIMAKASIH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4100" name="Picture 4" descr="C:\Users\dell\Downloads\Documents\mosquit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" y="1355298"/>
            <a:ext cx="3709537" cy="225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dell\Downloads\icons8-avocado-1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179" y="461738"/>
            <a:ext cx="1135049" cy="113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1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3"/>
          <p:cNvSpPr txBox="1"/>
          <p:nvPr/>
        </p:nvSpPr>
        <p:spPr>
          <a:xfrm>
            <a:off x="1396858" y="16442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LATAR BELAKANG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椭圆 31"/>
          <p:cNvSpPr/>
          <p:nvPr/>
        </p:nvSpPr>
        <p:spPr>
          <a:xfrm>
            <a:off x="211778" y="698415"/>
            <a:ext cx="6356447" cy="2620132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03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07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205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6090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0129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4167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8206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2244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椭圆 31"/>
          <p:cNvSpPr/>
          <p:nvPr/>
        </p:nvSpPr>
        <p:spPr>
          <a:xfrm>
            <a:off x="6794844" y="319635"/>
            <a:ext cx="5197008" cy="274533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03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07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205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6090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0129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4167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8206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2244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椭圆 31"/>
          <p:cNvSpPr/>
          <p:nvPr/>
        </p:nvSpPr>
        <p:spPr>
          <a:xfrm>
            <a:off x="211778" y="3400442"/>
            <a:ext cx="6938885" cy="340769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03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07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205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6090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0129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4167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8206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2244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4" name="组合 7"/>
          <p:cNvGrpSpPr/>
          <p:nvPr/>
        </p:nvGrpSpPr>
        <p:grpSpPr>
          <a:xfrm>
            <a:off x="7379594" y="3181081"/>
            <a:ext cx="4612258" cy="3627057"/>
            <a:chOff x="1632384" y="2015670"/>
            <a:chExt cx="2764985" cy="3788936"/>
          </a:xfrm>
        </p:grpSpPr>
        <p:sp>
          <p:nvSpPr>
            <p:cNvPr id="55" name="椭圆 31"/>
            <p:cNvSpPr/>
            <p:nvPr/>
          </p:nvSpPr>
          <p:spPr>
            <a:xfrm>
              <a:off x="1632384" y="2015670"/>
              <a:ext cx="2764985" cy="3788936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03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077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205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6090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01290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41675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82060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22445" algn="l" defTabSz="108013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Text Placeholder 32"/>
            <p:cNvSpPr txBox="1"/>
            <p:nvPr/>
          </p:nvSpPr>
          <p:spPr>
            <a:xfrm>
              <a:off x="1840341" y="2437332"/>
              <a:ext cx="2325366" cy="89938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endParaRPr lang="en-US" sz="14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Text Placeholder 32"/>
            <p:cNvSpPr txBox="1"/>
            <p:nvPr/>
          </p:nvSpPr>
          <p:spPr>
            <a:xfrm>
              <a:off x="1840341" y="4285182"/>
              <a:ext cx="2325366" cy="89938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endParaRPr lang="en-US" sz="14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075" name="Picture 3" descr="C:\Users\dell\Downloads\icons8-down-arrow-100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000" y="25887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ell\Downloads\icons8-arrow-up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15920">
            <a:off x="6016484" y="21139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5" descr="C:\Users\dell\Downloads\icons8-arrow-up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1279" flipH="1" flipV="1">
            <a:off x="6687857" y="6028160"/>
            <a:ext cx="925612" cy="106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172599" y="885096"/>
            <a:ext cx="6395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000" dirty="0"/>
              <a:t>Nyamuk merupakan salah satu serangga yang dapat berperan sebagai vektor  penyakit. </a:t>
            </a:r>
            <a:r>
              <a:rPr lang="id-ID" sz="2000" dirty="0" smtClean="0"/>
              <a:t>Kurangnya </a:t>
            </a:r>
            <a:r>
              <a:rPr lang="id-ID" sz="2000" dirty="0"/>
              <a:t>kepedulian masyarakat terhadap kesehatan lingkungan yang menjadi tempat berkembangbiaknya nyamuk penular penyakit, sehingga dapat meningkatkan jumlah kasus penyakit-penyakit yang ditularkan oleh nyamuk (Meilina </a:t>
            </a:r>
            <a:r>
              <a:rPr lang="en-US" sz="2000" dirty="0"/>
              <a:t>P</a:t>
            </a:r>
            <a:r>
              <a:rPr lang="id-ID" sz="2000" dirty="0"/>
              <a:t>utri, Dina dkk, 2018)</a:t>
            </a:r>
            <a:endParaRPr lang="en-US" sz="1900" dirty="0"/>
          </a:p>
        </p:txBody>
      </p:sp>
      <p:sp>
        <p:nvSpPr>
          <p:cNvPr id="3" name="Rectangle 2"/>
          <p:cNvSpPr/>
          <p:nvPr/>
        </p:nvSpPr>
        <p:spPr>
          <a:xfrm>
            <a:off x="6939293" y="401084"/>
            <a:ext cx="49354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000" dirty="0"/>
              <a:t>Saat ini di Jawa barat tercatat ada 2.204 orang yang terjangkit demam berdarah dengue (DBD). Sebanyak 14 orang diantaranya meninggal dunia. Kasus terbanyak berada di kota Depok (319 kasus), Kabupaten </a:t>
            </a:r>
            <a:r>
              <a:rPr lang="en-US" sz="2000" dirty="0" smtClean="0"/>
              <a:t>B</a:t>
            </a:r>
            <a:r>
              <a:rPr lang="id-ID" sz="2000" dirty="0" smtClean="0"/>
              <a:t>andung </a:t>
            </a:r>
            <a:r>
              <a:rPr lang="id-ID" sz="2000" dirty="0"/>
              <a:t>(23 kasus), Kota Cimahi (200 Kasus), Kabupaten Bogor (198 kasus) dan Kabupaten sumedang (193 kasus). (Dinkes Jabar, 2019)</a:t>
            </a:r>
            <a:r>
              <a:rPr lang="en-US" sz="20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7246126" y="3343561"/>
            <a:ext cx="48496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000" dirty="0"/>
              <a:t>Pengendalian populasi nyamuk harus dilakukan agar dapat mencegah dan mengurangi penyakit yang ditularkan oleh </a:t>
            </a:r>
            <a:r>
              <a:rPr lang="id-ID" sz="2000" dirty="0" smtClean="0"/>
              <a:t>nyamuk</a:t>
            </a:r>
            <a:r>
              <a:rPr lang="en-US" sz="2000" dirty="0" smtClean="0"/>
              <a:t>. </a:t>
            </a:r>
            <a:r>
              <a:rPr lang="id-ID" sz="2000" dirty="0"/>
              <a:t>penggunaan senyawa kimia menyebabkan gangguan keseh</a:t>
            </a:r>
            <a:r>
              <a:rPr lang="en-US" sz="2000" dirty="0"/>
              <a:t>a</a:t>
            </a:r>
            <a:r>
              <a:rPr lang="id-ID" sz="2000" dirty="0"/>
              <a:t>tan pada manusia dan membunuh lain yang bukan </a:t>
            </a:r>
            <a:r>
              <a:rPr lang="id-ID" sz="2000" dirty="0" smtClean="0"/>
              <a:t>sasarannya</a:t>
            </a:r>
            <a:r>
              <a:rPr lang="en-US" sz="2000" dirty="0" smtClean="0"/>
              <a:t>. </a:t>
            </a:r>
            <a:r>
              <a:rPr lang="id-ID" sz="2000" dirty="0"/>
              <a:t>Salah satu jenis pengendalian populasi nyamuk secara hayati yang digunakan adalah pemanfaatan ekstrak tanaman yang dapat meletalkan larva </a:t>
            </a:r>
            <a:r>
              <a:rPr lang="id-ID" sz="2000" dirty="0" smtClean="0"/>
              <a:t>nyamuk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211778" y="3651337"/>
            <a:ext cx="6853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000" dirty="0"/>
              <a:t>Ekstrak daun alpukat berpotensi sebagai larvasida. Senyawa </a:t>
            </a:r>
            <a:r>
              <a:rPr lang="en-US" sz="2000" dirty="0" err="1" smtClean="0"/>
              <a:t>kimia</a:t>
            </a:r>
            <a:r>
              <a:rPr lang="en-US" sz="2000" dirty="0" smtClean="0"/>
              <a:t> </a:t>
            </a:r>
            <a:r>
              <a:rPr lang="id-ID" sz="2000" dirty="0" smtClean="0"/>
              <a:t>yang </a:t>
            </a:r>
            <a:r>
              <a:rPr lang="id-ID" sz="2000" dirty="0"/>
              <a:t>terkandung dari daun alpukat adalah antara </a:t>
            </a:r>
            <a:r>
              <a:rPr lang="id-ID" sz="2000" dirty="0" smtClean="0"/>
              <a:t>lain</a:t>
            </a:r>
            <a:r>
              <a:rPr lang="en-US" sz="2000" dirty="0"/>
              <a:t> </a:t>
            </a:r>
            <a:r>
              <a:rPr lang="en-US" sz="2000" dirty="0" smtClean="0"/>
              <a:t>alkaloid</a:t>
            </a:r>
            <a:r>
              <a:rPr lang="en-US" sz="2000" dirty="0"/>
              <a:t>, </a:t>
            </a:r>
            <a:r>
              <a:rPr lang="en-US" sz="2000" dirty="0" err="1"/>
              <a:t>saponin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flavonoid. </a:t>
            </a:r>
          </a:p>
          <a:p>
            <a:pPr algn="ctr"/>
            <a:r>
              <a:rPr lang="en-US" sz="2000" dirty="0"/>
              <a:t>Alkaloid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daun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mendegradasi</a:t>
            </a:r>
            <a:r>
              <a:rPr lang="en-US" sz="2000" dirty="0"/>
              <a:t> </a:t>
            </a:r>
            <a:r>
              <a:rPr lang="en-US" sz="2000" dirty="0" err="1"/>
              <a:t>dinding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merusak</a:t>
            </a:r>
            <a:r>
              <a:rPr lang="en-US" sz="2000" dirty="0"/>
              <a:t> sel. </a:t>
            </a:r>
            <a:r>
              <a:rPr lang="en-US" sz="2000" dirty="0" err="1"/>
              <a:t>Saponin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antimikroba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toksik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serangga</a:t>
            </a:r>
            <a:r>
              <a:rPr lang="en-US" sz="2000" dirty="0"/>
              <a:t>. Dan Flavonoid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 </a:t>
            </a:r>
            <a:r>
              <a:rPr lang="en-US" sz="2000" dirty="0" err="1"/>
              <a:t>aktif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insektisida</a:t>
            </a:r>
            <a:r>
              <a:rPr lang="en-US" sz="2000" dirty="0"/>
              <a:t> </a:t>
            </a:r>
            <a:r>
              <a:rPr lang="en-US" sz="2000" dirty="0" err="1"/>
              <a:t>nabati</a:t>
            </a:r>
            <a:r>
              <a:rPr lang="en-US" sz="2000" dirty="0"/>
              <a:t> yang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menimbulkan</a:t>
            </a:r>
            <a:r>
              <a:rPr lang="en-US" sz="2000" dirty="0"/>
              <a:t> </a:t>
            </a:r>
            <a:r>
              <a:rPr lang="en-US" sz="2000" dirty="0" err="1"/>
              <a:t>kelayuan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 smtClean="0"/>
              <a:t>syaraf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122" name="Picture 2" descr="C:\Users\dell\Downloads\icons8-mosquito-100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" y="489966"/>
            <a:ext cx="646938" cy="64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ell\Downloads\ICON\icons8-futures-1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38" y="84367"/>
            <a:ext cx="536414" cy="53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dell\Downloads\icons8-avocado-1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" y="3277767"/>
            <a:ext cx="585978" cy="58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dell\Downloads\icons8-test-tube-100 (1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852" y="3091439"/>
            <a:ext cx="618006" cy="61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58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057847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id-ID" dirty="0"/>
              <a:t>Berdasarkan latar belakang diatas dapat disimpulkan bahwa permasalahan yang dikaji dalam penelitian sebagai berikut “Apakah ada perbedaan berbagai konsentrasi ekstrak daun alpukat (</a:t>
            </a:r>
            <a:r>
              <a:rPr lang="id-ID" i="1" dirty="0"/>
              <a:t>Persea americana Mill) </a:t>
            </a:r>
            <a:r>
              <a:rPr lang="id-ID" dirty="0"/>
              <a:t>terhadap jumlah kematian larva nyamuk </a:t>
            </a:r>
            <a:r>
              <a:rPr lang="id-ID" i="1" dirty="0"/>
              <a:t>Aedes aegypti</a:t>
            </a:r>
            <a:r>
              <a:rPr lang="en-US" i="1" dirty="0"/>
              <a:t>?”</a:t>
            </a:r>
            <a:endParaRPr lang="en-US" dirty="0"/>
          </a:p>
        </p:txBody>
      </p:sp>
      <p:sp>
        <p:nvSpPr>
          <p:cNvPr id="4" name="文本框 13"/>
          <p:cNvSpPr txBox="1"/>
          <p:nvPr/>
        </p:nvSpPr>
        <p:spPr>
          <a:xfrm>
            <a:off x="1028067" y="427214"/>
            <a:ext cx="471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RUMUSAN MASALAH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122" name="Picture 2" descr="C:\Users\dell\Downloads\icons8-question-mark-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9" y="254370"/>
            <a:ext cx="868907" cy="86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4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文本框 13"/>
          <p:cNvSpPr txBox="1"/>
          <p:nvPr/>
        </p:nvSpPr>
        <p:spPr>
          <a:xfrm>
            <a:off x="643361" y="1186726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TUJUAN UMUM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7" name="文本框 13"/>
          <p:cNvSpPr txBox="1"/>
          <p:nvPr/>
        </p:nvSpPr>
        <p:spPr>
          <a:xfrm>
            <a:off x="643361" y="3380281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TUJUAN KHUSUS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3361" y="1582193"/>
            <a:ext cx="58998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2400" dirty="0"/>
              <a:t>Untuk mengetahui berbagai konsentrasi ekstrak daun alpukat </a:t>
            </a:r>
            <a:r>
              <a:rPr lang="id-ID" sz="2400" i="1" dirty="0" smtClean="0"/>
              <a:t>(Persea </a:t>
            </a:r>
            <a:r>
              <a:rPr lang="id-ID" sz="2400" i="1" dirty="0"/>
              <a:t>americana </a:t>
            </a:r>
            <a:r>
              <a:rPr lang="en-US" sz="2400" i="1" dirty="0"/>
              <a:t>Mill</a:t>
            </a:r>
            <a:r>
              <a:rPr lang="id-ID" sz="2400" i="1" dirty="0"/>
              <a:t>) </a:t>
            </a:r>
            <a:r>
              <a:rPr lang="id-ID" sz="2400" dirty="0"/>
              <a:t>terhadap jumlah kematian larva nyamuk </a:t>
            </a:r>
            <a:r>
              <a:rPr lang="id-ID" sz="2400" i="1" dirty="0"/>
              <a:t>Aedes aegypti</a:t>
            </a:r>
            <a:r>
              <a:rPr lang="id-ID" sz="2400" dirty="0"/>
              <a:t>.</a:t>
            </a:r>
            <a:endParaRPr lang="en-US" sz="2400" dirty="0"/>
          </a:p>
        </p:txBody>
      </p:sp>
      <p:sp>
        <p:nvSpPr>
          <p:cNvPr id="10" name="文本框 13"/>
          <p:cNvSpPr txBox="1"/>
          <p:nvPr/>
        </p:nvSpPr>
        <p:spPr>
          <a:xfrm>
            <a:off x="643361" y="465686"/>
            <a:ext cx="75124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b="1" dirty="0" smtClean="0">
                <a:latin typeface="微软雅黑" panose="020B0503020204020204" charset="-122"/>
                <a:ea typeface="微软雅黑" panose="020B0503020204020204" charset="-122"/>
              </a:rPr>
              <a:t>TUJUAN DAN MANFAAT PENELITIAN</a:t>
            </a:r>
            <a:endParaRPr lang="zh-CN" altLang="en-US" sz="23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6" name="Picture 2" descr="C:\Users\dell\Downloads\icons8-goal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49" y="21257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7248" y="374606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id-ID" sz="2400" dirty="0" smtClean="0"/>
              <a:t>Mengetahui </a:t>
            </a:r>
            <a:r>
              <a:rPr lang="id-ID" sz="2400" dirty="0"/>
              <a:t>jumlah kematian larva nyamuk </a:t>
            </a:r>
            <a:r>
              <a:rPr lang="id-ID" sz="2400" i="1" dirty="0"/>
              <a:t>Aedes aegypti</a:t>
            </a:r>
            <a:r>
              <a:rPr lang="id-ID" sz="2400" dirty="0"/>
              <a:t> dengan konsentrasi ekstrak daun alpukat (</a:t>
            </a:r>
            <a:r>
              <a:rPr lang="id-ID" sz="2400" i="1" dirty="0"/>
              <a:t>Persea americana Mill</a:t>
            </a:r>
            <a:r>
              <a:rPr lang="id-ID" sz="2400" dirty="0"/>
              <a:t>)</a:t>
            </a:r>
            <a:r>
              <a:rPr lang="en-US" sz="2400" dirty="0" smtClean="0"/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sz="2400" dirty="0"/>
          </a:p>
          <a:p>
            <a:pPr marL="457200" lvl="0" indent="-457200" algn="just">
              <a:buFont typeface="+mj-lt"/>
              <a:buAutoNum type="arabicPeriod"/>
            </a:pPr>
            <a:r>
              <a:rPr lang="id-ID" sz="2400" dirty="0"/>
              <a:t>Mengetahui perbedaan berbagai konsentrasi ekstrak daun alpukat (</a:t>
            </a:r>
            <a:r>
              <a:rPr lang="id-ID" sz="2400" i="1" dirty="0"/>
              <a:t>Persea americana Mill)</a:t>
            </a:r>
            <a:r>
              <a:rPr lang="id-ID" sz="2400" dirty="0"/>
              <a:t> terhadap jumlah kematian larva nyamuk </a:t>
            </a:r>
            <a:r>
              <a:rPr lang="id-ID" sz="2400" i="1" dirty="0"/>
              <a:t>Aedes egypti</a:t>
            </a:r>
            <a:r>
              <a:rPr lang="en-US" sz="2400" i="1" dirty="0"/>
              <a:t>.</a:t>
            </a:r>
            <a:endParaRPr lang="en-US" sz="2400" dirty="0"/>
          </a:p>
        </p:txBody>
      </p:sp>
      <p:sp>
        <p:nvSpPr>
          <p:cNvPr id="11" name="文本框 13"/>
          <p:cNvSpPr txBox="1"/>
          <p:nvPr/>
        </p:nvSpPr>
        <p:spPr>
          <a:xfrm>
            <a:off x="6787946" y="1182083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MANFAAT PENELITIAN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7946" y="1640378"/>
            <a:ext cx="53053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200" b="1" dirty="0" err="1" smtClean="0"/>
              <a:t>Bagi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Masyarakat</a:t>
            </a:r>
            <a:r>
              <a:rPr lang="en-US" sz="2200" b="1" dirty="0" smtClean="0"/>
              <a:t> </a:t>
            </a:r>
            <a:r>
              <a:rPr lang="en-US" sz="2200" dirty="0" smtClean="0"/>
              <a:t>: </a:t>
            </a:r>
            <a:r>
              <a:rPr lang="en-US" sz="2200" dirty="0"/>
              <a:t>U</a:t>
            </a:r>
            <a:r>
              <a:rPr lang="id-ID" sz="2200" dirty="0" smtClean="0"/>
              <a:t>ntuk </a:t>
            </a:r>
            <a:r>
              <a:rPr lang="id-ID" sz="2200" dirty="0"/>
              <a:t>pengendalian </a:t>
            </a:r>
            <a:r>
              <a:rPr lang="id-ID" sz="2200" dirty="0" smtClean="0"/>
              <a:t>larva </a:t>
            </a:r>
            <a:r>
              <a:rPr lang="id-ID" sz="2200" dirty="0"/>
              <a:t>nyamuk </a:t>
            </a:r>
            <a:r>
              <a:rPr lang="id-ID" sz="2200" i="1" dirty="0"/>
              <a:t>Aedes </a:t>
            </a:r>
            <a:r>
              <a:rPr lang="id-ID" sz="2200" i="1" dirty="0" smtClean="0"/>
              <a:t>aegypti</a:t>
            </a:r>
            <a:endParaRPr lang="en-US" sz="2200" i="1" dirty="0" smtClean="0"/>
          </a:p>
          <a:p>
            <a:pPr marL="457200" indent="-457200" algn="just">
              <a:buAutoNum type="arabicPeriod"/>
            </a:pPr>
            <a:endParaRPr lang="en-US" sz="2200" i="1" dirty="0" smtClean="0"/>
          </a:p>
          <a:p>
            <a:pPr marL="457200" indent="-457200" algn="just">
              <a:buAutoNum type="arabicPeriod"/>
            </a:pPr>
            <a:r>
              <a:rPr lang="en-US" sz="2200" b="1" dirty="0" err="1" smtClean="0"/>
              <a:t>Bagi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Dinas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Kesehatan</a:t>
            </a:r>
            <a:r>
              <a:rPr lang="en-US" sz="2200" b="1" dirty="0" smtClean="0"/>
              <a:t> </a:t>
            </a:r>
            <a:r>
              <a:rPr lang="en-US" sz="2200" dirty="0" smtClean="0"/>
              <a:t>: </a:t>
            </a:r>
            <a:r>
              <a:rPr lang="en-US" sz="2200" dirty="0" err="1" smtClean="0"/>
              <a:t>Memberikan</a:t>
            </a:r>
            <a:r>
              <a:rPr lang="en-US" sz="2200" dirty="0" smtClean="0"/>
              <a:t> </a:t>
            </a:r>
            <a:r>
              <a:rPr lang="en-US" sz="2200" dirty="0" err="1" smtClean="0"/>
              <a:t>solusi</a:t>
            </a:r>
            <a:r>
              <a:rPr lang="en-US" sz="2200" dirty="0" smtClean="0"/>
              <a:t> </a:t>
            </a:r>
            <a:r>
              <a:rPr lang="id-ID" sz="2200" dirty="0" smtClean="0"/>
              <a:t>cara </a:t>
            </a:r>
            <a:r>
              <a:rPr lang="id-ID" sz="2200" dirty="0"/>
              <a:t>pengendalian ve</a:t>
            </a:r>
            <a:r>
              <a:rPr lang="en-US" sz="2200" dirty="0"/>
              <a:t>k</a:t>
            </a:r>
            <a:r>
              <a:rPr lang="id-ID" sz="2200" dirty="0" smtClean="0"/>
              <a:t>tor</a:t>
            </a:r>
            <a:endParaRPr lang="en-US" sz="2200" dirty="0" smtClean="0"/>
          </a:p>
          <a:p>
            <a:pPr marL="457200" indent="-457200" algn="just">
              <a:buAutoNum type="arabicPeriod"/>
            </a:pPr>
            <a:endParaRPr lang="en-US" sz="2200" dirty="0" smtClean="0"/>
          </a:p>
          <a:p>
            <a:pPr marL="457200" indent="-457200" algn="just">
              <a:buAutoNum type="arabicPeriod"/>
            </a:pPr>
            <a:r>
              <a:rPr lang="en-US" sz="2200" b="1" dirty="0" err="1" smtClean="0"/>
              <a:t>Bagi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Institusi</a:t>
            </a:r>
            <a:r>
              <a:rPr lang="en-US" sz="2200" b="1" dirty="0" smtClean="0"/>
              <a:t> </a:t>
            </a:r>
            <a:r>
              <a:rPr lang="en-US" sz="2200" dirty="0" smtClean="0"/>
              <a:t>: </a:t>
            </a:r>
            <a:r>
              <a:rPr lang="id-ID" sz="2200" dirty="0"/>
              <a:t>Untuk menambah </a:t>
            </a:r>
            <a:r>
              <a:rPr lang="id-ID" sz="2200" dirty="0" smtClean="0"/>
              <a:t>referensi </a:t>
            </a:r>
            <a:r>
              <a:rPr lang="id-ID" sz="2200" dirty="0"/>
              <a:t>penelitian di </a:t>
            </a:r>
            <a:r>
              <a:rPr lang="id-ID" sz="2200" dirty="0" smtClean="0"/>
              <a:t>perpustakaan</a:t>
            </a:r>
            <a:r>
              <a:rPr lang="en-US" sz="2200" dirty="0" smtClean="0"/>
              <a:t>.</a:t>
            </a:r>
          </a:p>
          <a:p>
            <a:pPr marL="457200" indent="-457200" algn="just">
              <a:buAutoNum type="arabicPeriod"/>
            </a:pPr>
            <a:endParaRPr lang="en-US" sz="2200" dirty="0" smtClean="0"/>
          </a:p>
          <a:p>
            <a:pPr marL="457200" indent="-457200" algn="just">
              <a:buAutoNum type="arabicPeriod"/>
            </a:pPr>
            <a:r>
              <a:rPr lang="en-US" sz="2200" b="1" dirty="0" err="1" smtClean="0"/>
              <a:t>Bagi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Peneliti</a:t>
            </a:r>
            <a:r>
              <a:rPr lang="en-US" sz="2200" b="1" dirty="0" smtClean="0"/>
              <a:t> </a:t>
            </a:r>
            <a:r>
              <a:rPr lang="en-US" sz="2200" dirty="0" smtClean="0"/>
              <a:t>: </a:t>
            </a:r>
            <a:r>
              <a:rPr lang="id-ID" sz="2200" dirty="0"/>
              <a:t>Untuk menambah wawasan dan pengetahuan </a:t>
            </a:r>
            <a:r>
              <a:rPr lang="id-ID" sz="2200" dirty="0" smtClean="0"/>
              <a:t>mengenai bah</a:t>
            </a:r>
            <a:r>
              <a:rPr lang="en-US" sz="2200" dirty="0" smtClean="0"/>
              <a:t>a</a:t>
            </a:r>
            <a:r>
              <a:rPr lang="id-ID" sz="2200" dirty="0" smtClean="0"/>
              <a:t>n </a:t>
            </a:r>
            <a:r>
              <a:rPr lang="id-ID" sz="2200" dirty="0"/>
              <a:t>yang aman dan ramah lingkungan untuk pengendalian kerbaradaan larva nyamuk </a:t>
            </a:r>
            <a:r>
              <a:rPr lang="id-ID" sz="2200" i="1" dirty="0"/>
              <a:t>Aedes aegypt</a:t>
            </a:r>
            <a:r>
              <a:rPr lang="en-US" sz="2200" i="1" dirty="0" smtClean="0"/>
              <a:t>i.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18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492136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id-ID" dirty="0"/>
              <a:t>Penelitian dilakukan mulai bulan Maret tahun 2020, mengenai perbedaan berbagai konsentrasi ekstrak daun alpukat </a:t>
            </a:r>
            <a:r>
              <a:rPr lang="id-ID" i="1" dirty="0"/>
              <a:t>(Persea americana Mill</a:t>
            </a:r>
            <a:r>
              <a:rPr lang="id-ID" i="1" dirty="0" smtClean="0"/>
              <a:t>)</a:t>
            </a:r>
            <a:r>
              <a:rPr lang="en-US" i="1" dirty="0" smtClean="0"/>
              <a:t> </a:t>
            </a:r>
            <a:r>
              <a:rPr lang="en-US" i="1" dirty="0" err="1" smtClean="0"/>
              <a:t>sebesar</a:t>
            </a:r>
            <a:r>
              <a:rPr lang="id-ID" dirty="0" smtClean="0"/>
              <a:t> </a:t>
            </a:r>
            <a:r>
              <a:rPr lang="en-ID" dirty="0"/>
              <a:t>0,5%, 1%, </a:t>
            </a:r>
            <a:r>
              <a:rPr lang="en-ID" dirty="0" smtClean="0"/>
              <a:t>1.5% t</a:t>
            </a:r>
            <a:r>
              <a:rPr lang="id-ID" dirty="0" smtClean="0"/>
              <a:t>erhadap </a:t>
            </a:r>
            <a:r>
              <a:rPr lang="id-ID" dirty="0"/>
              <a:t>jumlah kematian larva nyamuk  </a:t>
            </a:r>
            <a:r>
              <a:rPr lang="id-ID" i="1" dirty="0"/>
              <a:t>Aedes egypti</a:t>
            </a:r>
            <a:r>
              <a:rPr lang="id-ID" dirty="0"/>
              <a:t> dengan sebanyak 6 kali pengulangan dan 1 kontrol terhadap 475 ekor/kontainer uji. Dengan larva nyamuk </a:t>
            </a:r>
            <a:r>
              <a:rPr lang="id-ID" i="1" dirty="0"/>
              <a:t>Aedes aegypti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文本框 13"/>
          <p:cNvSpPr txBox="1"/>
          <p:nvPr/>
        </p:nvSpPr>
        <p:spPr>
          <a:xfrm>
            <a:off x="1028067" y="427214"/>
            <a:ext cx="471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RUANG LINGKUP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4" descr="C:\Users\dell\Downloads\icons8-avocado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7" y="427214"/>
            <a:ext cx="585978" cy="58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4101" y="1053515"/>
            <a:ext cx="5669851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d-ID" sz="2200" b="1" dirty="0" smtClean="0"/>
              <a:t>2.1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Nyamuk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Aedes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aegypti</a:t>
            </a:r>
            <a:r>
              <a:rPr lang="id-ID" sz="2200" dirty="0" smtClean="0"/>
              <a:t>	</a:t>
            </a:r>
            <a:endParaRPr lang="en-US" sz="2200" dirty="0" smtClean="0"/>
          </a:p>
          <a:p>
            <a:r>
              <a:rPr lang="id-ID" sz="2200" dirty="0" smtClean="0"/>
              <a:t>2.1.1</a:t>
            </a:r>
            <a:r>
              <a:rPr lang="en-US" sz="2200" dirty="0" smtClean="0"/>
              <a:t> </a:t>
            </a:r>
            <a:r>
              <a:rPr lang="en-US" sz="2200" dirty="0" err="1" smtClean="0"/>
              <a:t>Tinjauan</a:t>
            </a:r>
            <a:r>
              <a:rPr lang="en-US" sz="2200" dirty="0" smtClean="0"/>
              <a:t> </a:t>
            </a:r>
            <a:r>
              <a:rPr lang="en-US" sz="2200" dirty="0" err="1" smtClean="0"/>
              <a:t>Nyamuk</a:t>
            </a:r>
            <a:r>
              <a:rPr lang="en-US" sz="2200" dirty="0" smtClean="0"/>
              <a:t> </a:t>
            </a:r>
            <a:r>
              <a:rPr lang="en-US" sz="2200" i="1" dirty="0" err="1" smtClean="0"/>
              <a:t>Aedes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aegypti</a:t>
            </a:r>
            <a:endParaRPr lang="en-US" sz="2200" dirty="0" smtClean="0"/>
          </a:p>
          <a:p>
            <a:r>
              <a:rPr lang="id-ID" sz="2200" dirty="0" smtClean="0"/>
              <a:t>2.1.2</a:t>
            </a:r>
            <a:r>
              <a:rPr lang="en-US" sz="2200" dirty="0" smtClean="0"/>
              <a:t> </a:t>
            </a:r>
            <a:r>
              <a:rPr lang="en-US" sz="2200" dirty="0" err="1" smtClean="0"/>
              <a:t>Toksonomi</a:t>
            </a:r>
            <a:r>
              <a:rPr lang="en-US" sz="2200" dirty="0" smtClean="0"/>
              <a:t> </a:t>
            </a:r>
            <a:r>
              <a:rPr lang="en-US" sz="2200" dirty="0" err="1" smtClean="0"/>
              <a:t>Nyamuk</a:t>
            </a:r>
            <a:r>
              <a:rPr lang="en-US" sz="2200" dirty="0" smtClean="0"/>
              <a:t> </a:t>
            </a:r>
            <a:r>
              <a:rPr lang="en-US" sz="2200" i="1" dirty="0" err="1" smtClean="0"/>
              <a:t>Aedes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aegypti</a:t>
            </a:r>
            <a:endParaRPr lang="en-US" sz="2200" dirty="0" smtClean="0"/>
          </a:p>
          <a:p>
            <a:r>
              <a:rPr lang="id-ID" sz="2200" dirty="0" smtClean="0"/>
              <a:t>2.1.3</a:t>
            </a:r>
            <a:r>
              <a:rPr lang="en-US" sz="2200" dirty="0" smtClean="0"/>
              <a:t> </a:t>
            </a:r>
            <a:r>
              <a:rPr lang="en-US" sz="2200" dirty="0" err="1" smtClean="0"/>
              <a:t>Morfologi</a:t>
            </a:r>
            <a:r>
              <a:rPr lang="en-US" sz="2200" dirty="0" smtClean="0"/>
              <a:t> </a:t>
            </a:r>
            <a:r>
              <a:rPr lang="en-US" sz="2200" i="1" dirty="0" err="1" smtClean="0"/>
              <a:t>Aedes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aegypti</a:t>
            </a:r>
            <a:endParaRPr lang="en-US" sz="2200" dirty="0" smtClean="0"/>
          </a:p>
          <a:p>
            <a:r>
              <a:rPr lang="en-US" sz="2200" dirty="0" smtClean="0"/>
              <a:t>2.1.4 </a:t>
            </a:r>
            <a:r>
              <a:rPr lang="en-US" sz="2200" dirty="0" err="1" smtClean="0"/>
              <a:t>Siklus</a:t>
            </a:r>
            <a:r>
              <a:rPr lang="en-US" sz="2200" dirty="0" smtClean="0"/>
              <a:t> </a:t>
            </a:r>
            <a:r>
              <a:rPr lang="en-US" sz="2200" dirty="0" err="1" smtClean="0"/>
              <a:t>Hidup</a:t>
            </a:r>
            <a:r>
              <a:rPr lang="en-US" sz="2200" dirty="0" smtClean="0"/>
              <a:t> </a:t>
            </a:r>
            <a:r>
              <a:rPr lang="en-US" sz="2200" dirty="0" err="1" smtClean="0"/>
              <a:t>Nyamuk</a:t>
            </a:r>
            <a:r>
              <a:rPr lang="en-US" sz="2200" dirty="0" smtClean="0"/>
              <a:t> </a:t>
            </a:r>
            <a:r>
              <a:rPr lang="en-US" sz="2200" i="1" dirty="0" err="1" smtClean="0"/>
              <a:t>Aedes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aegypti</a:t>
            </a:r>
            <a:endParaRPr lang="en-US" sz="2200" dirty="0" smtClean="0"/>
          </a:p>
          <a:p>
            <a:r>
              <a:rPr lang="en-US" sz="2200" i="1" dirty="0" smtClean="0"/>
              <a:t>2.1.5</a:t>
            </a:r>
            <a:r>
              <a:rPr lang="en-US" sz="2200" dirty="0" smtClean="0"/>
              <a:t> </a:t>
            </a:r>
            <a:r>
              <a:rPr lang="en-US" sz="2200" dirty="0" err="1" smtClean="0"/>
              <a:t>Bionomik</a:t>
            </a:r>
            <a:r>
              <a:rPr lang="en-US" sz="2200" dirty="0" smtClean="0"/>
              <a:t> </a:t>
            </a:r>
            <a:r>
              <a:rPr lang="en-US" sz="2200" dirty="0" err="1" smtClean="0"/>
              <a:t>Nyamuk</a:t>
            </a:r>
            <a:r>
              <a:rPr lang="en-US" sz="2200" dirty="0" smtClean="0"/>
              <a:t> </a:t>
            </a:r>
            <a:r>
              <a:rPr lang="en-US" sz="2200" i="1" dirty="0" err="1" smtClean="0"/>
              <a:t>Aedes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aegypti</a:t>
            </a:r>
            <a:endParaRPr lang="en-US" sz="2200" dirty="0" smtClean="0"/>
          </a:p>
          <a:p>
            <a:r>
              <a:rPr lang="en-US" sz="2200" dirty="0" smtClean="0"/>
              <a:t>2.1.6 </a:t>
            </a:r>
            <a:r>
              <a:rPr lang="en-US" sz="2200" dirty="0" err="1" smtClean="0"/>
              <a:t>Faktor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mempengaruhi</a:t>
            </a:r>
            <a:r>
              <a:rPr lang="en-US" sz="2200" dirty="0" smtClean="0"/>
              <a:t> </a:t>
            </a:r>
            <a:r>
              <a:rPr lang="en-US" sz="2200" dirty="0" err="1" smtClean="0"/>
              <a:t>kehidupan</a:t>
            </a:r>
            <a:r>
              <a:rPr lang="en-US" sz="2200" dirty="0" smtClean="0"/>
              <a:t> </a:t>
            </a:r>
            <a:r>
              <a:rPr lang="en-US" sz="2200" dirty="0" err="1" smtClean="0"/>
              <a:t>Nyamuk</a:t>
            </a:r>
            <a:endParaRPr lang="en-US" sz="2200" dirty="0" smtClean="0"/>
          </a:p>
          <a:p>
            <a:r>
              <a:rPr lang="id-ID" sz="2200" dirty="0" smtClean="0"/>
              <a:t>	</a:t>
            </a:r>
            <a:endParaRPr lang="en-US" sz="2200" dirty="0" smtClean="0"/>
          </a:p>
          <a:p>
            <a:r>
              <a:rPr lang="en-US" sz="2200" b="1" dirty="0" smtClean="0"/>
              <a:t>2.2 </a:t>
            </a:r>
            <a:r>
              <a:rPr lang="en-US" sz="2200" b="1" dirty="0" err="1" smtClean="0"/>
              <a:t>Penyakit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Demam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Berdarah</a:t>
            </a:r>
            <a:r>
              <a:rPr lang="en-US" sz="2200" b="1" dirty="0" smtClean="0"/>
              <a:t> Dengue (DBD)</a:t>
            </a:r>
          </a:p>
          <a:p>
            <a:r>
              <a:rPr lang="en-US" sz="2200" dirty="0" smtClean="0"/>
              <a:t>2.2.1 </a:t>
            </a:r>
            <a:r>
              <a:rPr lang="en-US" sz="2200" dirty="0" err="1" smtClean="0"/>
              <a:t>Pengertian</a:t>
            </a:r>
            <a:r>
              <a:rPr lang="en-US" sz="2200" dirty="0" smtClean="0"/>
              <a:t> </a:t>
            </a:r>
            <a:r>
              <a:rPr lang="en-US" sz="2200" dirty="0" err="1" smtClean="0"/>
              <a:t>Demam</a:t>
            </a:r>
            <a:r>
              <a:rPr lang="en-US" sz="2200" dirty="0" smtClean="0"/>
              <a:t> </a:t>
            </a:r>
            <a:r>
              <a:rPr lang="en-US" sz="2200" dirty="0" err="1" smtClean="0"/>
              <a:t>Berdarah</a:t>
            </a:r>
            <a:r>
              <a:rPr lang="en-US" sz="2200" dirty="0" smtClean="0"/>
              <a:t> Dengue</a:t>
            </a:r>
          </a:p>
          <a:p>
            <a:r>
              <a:rPr lang="en-US" sz="2200" dirty="0" smtClean="0"/>
              <a:t>2.2.2 </a:t>
            </a:r>
            <a:r>
              <a:rPr lang="en-US" sz="2200" dirty="0" err="1" smtClean="0"/>
              <a:t>Penyebab</a:t>
            </a:r>
            <a:r>
              <a:rPr lang="en-US" sz="2200" dirty="0" smtClean="0"/>
              <a:t> </a:t>
            </a:r>
            <a:r>
              <a:rPr lang="en-US" sz="2200" dirty="0" err="1" smtClean="0"/>
              <a:t>Penyakit</a:t>
            </a:r>
            <a:r>
              <a:rPr lang="en-US" sz="2200" dirty="0" smtClean="0"/>
              <a:t> DBD</a:t>
            </a:r>
          </a:p>
          <a:p>
            <a:r>
              <a:rPr lang="en-US" sz="2200" dirty="0" smtClean="0"/>
              <a:t>2.2.3 </a:t>
            </a:r>
            <a:r>
              <a:rPr lang="en-US" sz="2200" dirty="0" err="1" smtClean="0"/>
              <a:t>Mekanisme</a:t>
            </a:r>
            <a:r>
              <a:rPr lang="en-US" sz="2200" dirty="0" smtClean="0"/>
              <a:t> </a:t>
            </a:r>
            <a:r>
              <a:rPr lang="en-US" sz="2200" dirty="0" err="1" smtClean="0"/>
              <a:t>Penularan</a:t>
            </a:r>
            <a:r>
              <a:rPr lang="en-US" sz="2200" dirty="0" smtClean="0"/>
              <a:t> </a:t>
            </a:r>
            <a:r>
              <a:rPr lang="en-US" sz="2200" dirty="0" err="1" smtClean="0"/>
              <a:t>Penyakit</a:t>
            </a:r>
            <a:r>
              <a:rPr lang="en-US" sz="2200" dirty="0" smtClean="0"/>
              <a:t> DBD</a:t>
            </a:r>
          </a:p>
          <a:p>
            <a:r>
              <a:rPr lang="en-US" sz="2200" dirty="0" smtClean="0"/>
              <a:t>2.2.4 </a:t>
            </a:r>
            <a:r>
              <a:rPr lang="en-US" sz="2200" dirty="0" err="1" smtClean="0"/>
              <a:t>Tanda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Gejala</a:t>
            </a:r>
            <a:r>
              <a:rPr lang="en-US" sz="2200" dirty="0" smtClean="0"/>
              <a:t> </a:t>
            </a:r>
            <a:r>
              <a:rPr lang="en-US" sz="2200" dirty="0" err="1" smtClean="0"/>
              <a:t>Penyakit</a:t>
            </a:r>
            <a:r>
              <a:rPr lang="en-US" sz="2200" dirty="0" smtClean="0"/>
              <a:t> DBD</a:t>
            </a:r>
          </a:p>
          <a:p>
            <a:endParaRPr lang="en-US" sz="2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33963" algn="r"/>
              </a:tabLst>
            </a:pPr>
            <a:endParaRPr kumimoji="0" lang="en-US" sz="2200" b="0" i="0" strike="noStrike" cap="none" normalizeH="0" baseline="0" dirty="0" smtClean="0">
              <a:ln>
                <a:noFill/>
              </a:ln>
              <a:effectLst/>
              <a:cs typeface="Aharoni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3953" y="1053515"/>
            <a:ext cx="55270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2.3 </a:t>
            </a:r>
            <a:r>
              <a:rPr lang="en-US" sz="2200" b="1" dirty="0" err="1"/>
              <a:t>Pengendalian</a:t>
            </a:r>
            <a:r>
              <a:rPr lang="en-US" sz="2200" b="1" dirty="0"/>
              <a:t> </a:t>
            </a:r>
            <a:r>
              <a:rPr lang="en-US" sz="2200" b="1" dirty="0" err="1"/>
              <a:t>Vektor</a:t>
            </a:r>
            <a:endParaRPr lang="en-US" sz="2200" b="1" dirty="0"/>
          </a:p>
          <a:p>
            <a:r>
              <a:rPr lang="en-US" sz="2200" dirty="0"/>
              <a:t>2.3.1 </a:t>
            </a:r>
            <a:r>
              <a:rPr lang="en-US" sz="2200" dirty="0" err="1"/>
              <a:t>Pengendalian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Fisik</a:t>
            </a:r>
            <a:endParaRPr lang="en-US" sz="2200" dirty="0"/>
          </a:p>
          <a:p>
            <a:r>
              <a:rPr lang="en-US" sz="2200" dirty="0"/>
              <a:t>2.3.2 </a:t>
            </a:r>
            <a:r>
              <a:rPr lang="en-US" sz="2200" dirty="0" err="1"/>
              <a:t>Pengendalian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Biologi</a:t>
            </a:r>
            <a:endParaRPr lang="en-US" sz="2200" dirty="0"/>
          </a:p>
          <a:p>
            <a:r>
              <a:rPr lang="en-US" sz="2200" dirty="0"/>
              <a:t>2.3.3 </a:t>
            </a:r>
            <a:r>
              <a:rPr lang="en-US" sz="2200" dirty="0" err="1"/>
              <a:t>Pengendalian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Kimia</a:t>
            </a:r>
          </a:p>
          <a:p>
            <a:endParaRPr lang="en-US" sz="2200" dirty="0" smtClean="0"/>
          </a:p>
          <a:p>
            <a:r>
              <a:rPr lang="en-US" sz="2200" b="1" dirty="0" smtClean="0"/>
              <a:t>2.4 </a:t>
            </a:r>
            <a:r>
              <a:rPr lang="en-US" sz="2200" b="1" dirty="0" err="1" smtClean="0"/>
              <a:t>Insektisida</a:t>
            </a:r>
            <a:endParaRPr lang="en-US" sz="2200" b="1" dirty="0"/>
          </a:p>
          <a:p>
            <a:r>
              <a:rPr lang="en-US" sz="2200" dirty="0"/>
              <a:t>2.4.1 </a:t>
            </a:r>
            <a:r>
              <a:rPr lang="en-US" sz="2200" dirty="0" err="1"/>
              <a:t>Sifat</a:t>
            </a:r>
            <a:r>
              <a:rPr lang="en-US" sz="2200" dirty="0"/>
              <a:t> - </a:t>
            </a:r>
            <a:r>
              <a:rPr lang="en-US" sz="2200" dirty="0" err="1"/>
              <a:t>Sifat</a:t>
            </a:r>
            <a:r>
              <a:rPr lang="en-US" sz="2200" dirty="0"/>
              <a:t> </a:t>
            </a:r>
            <a:r>
              <a:rPr lang="en-US" sz="2200" dirty="0" err="1" smtClean="0"/>
              <a:t>Insektisida</a:t>
            </a:r>
            <a:endParaRPr lang="en-US" sz="2200" dirty="0"/>
          </a:p>
          <a:p>
            <a:r>
              <a:rPr lang="en-US" sz="2200" dirty="0"/>
              <a:t>2.4.2 </a:t>
            </a:r>
            <a:r>
              <a:rPr lang="en-US" sz="2200" dirty="0" err="1"/>
              <a:t>Klasifikasi</a:t>
            </a:r>
            <a:r>
              <a:rPr lang="en-US" sz="2200" dirty="0"/>
              <a:t> </a:t>
            </a:r>
            <a:r>
              <a:rPr lang="en-US" sz="2200" dirty="0" err="1"/>
              <a:t>Masuknya</a:t>
            </a:r>
            <a:r>
              <a:rPr lang="en-US" sz="2200" dirty="0"/>
              <a:t> </a:t>
            </a:r>
            <a:r>
              <a:rPr lang="en-US" sz="2200" dirty="0" err="1" smtClean="0"/>
              <a:t>Insektisida</a:t>
            </a:r>
            <a:endParaRPr lang="en-US" sz="2200" dirty="0"/>
          </a:p>
          <a:p>
            <a:r>
              <a:rPr lang="en-US" sz="2200" dirty="0"/>
              <a:t>2.4.3 </a:t>
            </a:r>
            <a:r>
              <a:rPr lang="en-US" sz="2200" dirty="0" err="1"/>
              <a:t>Klasifikasi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 smtClean="0"/>
              <a:t>Insektisida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b="1" dirty="0"/>
              <a:t>2.5 </a:t>
            </a:r>
            <a:r>
              <a:rPr lang="en-US" sz="2200" b="1" dirty="0" err="1"/>
              <a:t>Tanaman</a:t>
            </a:r>
            <a:r>
              <a:rPr lang="en-US" sz="2200" b="1" dirty="0"/>
              <a:t> </a:t>
            </a:r>
            <a:r>
              <a:rPr lang="en-US" sz="2200" b="1" dirty="0" err="1"/>
              <a:t>Alpukat</a:t>
            </a:r>
            <a:r>
              <a:rPr lang="en-US" sz="2200" b="1" dirty="0"/>
              <a:t> </a:t>
            </a:r>
            <a:r>
              <a:rPr lang="en-US" sz="2200" b="1" dirty="0" smtClean="0"/>
              <a:t>(</a:t>
            </a:r>
            <a:r>
              <a:rPr lang="en-US" sz="2200" b="1" i="1" dirty="0" err="1" smtClean="0"/>
              <a:t>Persea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americana</a:t>
            </a:r>
            <a:r>
              <a:rPr lang="en-US" sz="2200" b="1" i="1" dirty="0" smtClean="0"/>
              <a:t> Mill)</a:t>
            </a:r>
            <a:endParaRPr lang="en-US" sz="2200" b="1" dirty="0" smtClean="0"/>
          </a:p>
          <a:p>
            <a:r>
              <a:rPr lang="en-US" sz="2200" dirty="0" smtClean="0"/>
              <a:t>2.5.1</a:t>
            </a:r>
            <a:r>
              <a:rPr lang="id-ID" sz="2200" dirty="0" smtClean="0"/>
              <a:t> Klasifikasi </a:t>
            </a:r>
            <a:r>
              <a:rPr lang="en-US" sz="2200" dirty="0" err="1" smtClean="0"/>
              <a:t>Tanaman</a:t>
            </a:r>
            <a:r>
              <a:rPr lang="en-US" sz="2200" dirty="0" smtClean="0"/>
              <a:t> </a:t>
            </a:r>
            <a:r>
              <a:rPr lang="en-US" sz="2200" dirty="0" err="1" smtClean="0"/>
              <a:t>Alpukat</a:t>
            </a:r>
            <a:r>
              <a:rPr lang="en-US" sz="2200" dirty="0" smtClean="0"/>
              <a:t> </a:t>
            </a:r>
            <a:endParaRPr lang="en-US" sz="2200" i="1" dirty="0"/>
          </a:p>
          <a:p>
            <a:r>
              <a:rPr lang="en-US" sz="2200" dirty="0" smtClean="0"/>
              <a:t>2.5.2 </a:t>
            </a:r>
            <a:r>
              <a:rPr lang="en-US" sz="2200" dirty="0" err="1"/>
              <a:t>Morfologi</a:t>
            </a:r>
            <a:r>
              <a:rPr lang="en-US" sz="2200" dirty="0"/>
              <a:t> </a:t>
            </a:r>
            <a:r>
              <a:rPr lang="en-US" sz="2200" dirty="0" err="1"/>
              <a:t>Tanaman</a:t>
            </a:r>
            <a:r>
              <a:rPr lang="en-US" sz="2200" dirty="0"/>
              <a:t> </a:t>
            </a:r>
            <a:r>
              <a:rPr lang="en-US" sz="2200" dirty="0" err="1"/>
              <a:t>Alpukat</a:t>
            </a:r>
            <a:r>
              <a:rPr lang="en-US" sz="2200" dirty="0"/>
              <a:t> </a:t>
            </a:r>
            <a:endParaRPr lang="en-US" sz="2200" dirty="0" smtClean="0"/>
          </a:p>
          <a:p>
            <a:r>
              <a:rPr lang="en-US" sz="2200" dirty="0" smtClean="0"/>
              <a:t>2.5.3 </a:t>
            </a:r>
            <a:r>
              <a:rPr lang="en-US" sz="2200" dirty="0" err="1"/>
              <a:t>Kandungan</a:t>
            </a:r>
            <a:r>
              <a:rPr lang="en-US" sz="2200" dirty="0"/>
              <a:t> Kimia </a:t>
            </a:r>
            <a:r>
              <a:rPr lang="en-US" sz="2200" dirty="0" err="1"/>
              <a:t>Daun</a:t>
            </a:r>
            <a:r>
              <a:rPr lang="en-US" sz="2200" dirty="0"/>
              <a:t> </a:t>
            </a:r>
            <a:r>
              <a:rPr lang="en-US" sz="2200" dirty="0" err="1" smtClean="0"/>
              <a:t>Alpukat</a:t>
            </a:r>
            <a:endParaRPr lang="en-US" sz="2200" dirty="0"/>
          </a:p>
          <a:p>
            <a:r>
              <a:rPr lang="en-US" sz="2200" dirty="0"/>
              <a:t>2.5.4 </a:t>
            </a:r>
            <a:r>
              <a:rPr lang="en-US" sz="2200" dirty="0" err="1"/>
              <a:t>Manfaat</a:t>
            </a:r>
            <a:r>
              <a:rPr lang="en-US" sz="2200" dirty="0"/>
              <a:t> </a:t>
            </a:r>
            <a:r>
              <a:rPr lang="en-US" sz="2200" dirty="0" err="1"/>
              <a:t>Daun</a:t>
            </a:r>
            <a:r>
              <a:rPr lang="en-US" sz="2200" dirty="0"/>
              <a:t> </a:t>
            </a:r>
            <a:r>
              <a:rPr lang="en-US" sz="2200" dirty="0" err="1" smtClean="0"/>
              <a:t>Alpukat</a:t>
            </a:r>
            <a:endParaRPr lang="en-US" sz="2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33963" algn="r"/>
              </a:tabLst>
            </a:pPr>
            <a:endParaRPr lang="id-ID" sz="2200" dirty="0">
              <a:cs typeface="Aharoni" pitchFamily="2" charset="-79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028067" y="294394"/>
            <a:ext cx="471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TINJAUAN PUSTAKA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4" descr="C:\Users\dell\Downloads\icons8-avocado-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02" y="294394"/>
            <a:ext cx="585978" cy="58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7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18" y="2361062"/>
            <a:ext cx="7683691" cy="26230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eksperimen</a:t>
            </a:r>
            <a:r>
              <a:rPr lang="en-ID" dirty="0"/>
              <a:t> </a:t>
            </a:r>
            <a:r>
              <a:rPr lang="en-ID" dirty="0" err="1"/>
              <a:t>skala</a:t>
            </a:r>
            <a:r>
              <a:rPr lang="en-ID" dirty="0"/>
              <a:t> </a:t>
            </a:r>
            <a:r>
              <a:rPr lang="en-ID" dirty="0" err="1"/>
              <a:t>laboratorium</a:t>
            </a:r>
            <a:r>
              <a:rPr lang="en-ID" i="1" dirty="0"/>
              <a:t>.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konsentrasi</a:t>
            </a:r>
            <a:r>
              <a:rPr lang="en-ID" dirty="0"/>
              <a:t> </a:t>
            </a:r>
            <a:r>
              <a:rPr lang="en-ID" dirty="0" err="1"/>
              <a:t>ekstrak</a:t>
            </a:r>
            <a:r>
              <a:rPr lang="en-ID" dirty="0"/>
              <a:t> </a:t>
            </a:r>
            <a:r>
              <a:rPr lang="en-ID" dirty="0" err="1"/>
              <a:t>daun</a:t>
            </a:r>
            <a:r>
              <a:rPr lang="en-ID" dirty="0"/>
              <a:t> </a:t>
            </a:r>
            <a:r>
              <a:rPr lang="en-ID" dirty="0" err="1"/>
              <a:t>alpukat</a:t>
            </a:r>
            <a:r>
              <a:rPr lang="en-ID" dirty="0"/>
              <a:t> (</a:t>
            </a:r>
            <a:r>
              <a:rPr lang="en-US" i="1" dirty="0" err="1"/>
              <a:t>Persea</a:t>
            </a:r>
            <a:r>
              <a:rPr lang="en-US" i="1" dirty="0"/>
              <a:t> </a:t>
            </a:r>
            <a:r>
              <a:rPr lang="en-US" i="1" dirty="0" err="1"/>
              <a:t>americana</a:t>
            </a:r>
            <a:r>
              <a:rPr lang="en-US" i="1" dirty="0"/>
              <a:t> Mill)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larva </a:t>
            </a:r>
            <a:r>
              <a:rPr lang="en-US" dirty="0" err="1"/>
              <a:t>nyamuk</a:t>
            </a:r>
            <a:r>
              <a:rPr lang="en-US" dirty="0"/>
              <a:t> </a:t>
            </a:r>
            <a:r>
              <a:rPr lang="en-US" i="1" dirty="0" err="1"/>
              <a:t>Aedes</a:t>
            </a:r>
            <a:r>
              <a:rPr lang="en-US" i="1" dirty="0"/>
              <a:t> </a:t>
            </a:r>
            <a:r>
              <a:rPr lang="en-US" i="1" dirty="0" err="1"/>
              <a:t>aegypti</a:t>
            </a:r>
            <a:r>
              <a:rPr lang="en-US" dirty="0"/>
              <a:t>.</a:t>
            </a:r>
          </a:p>
        </p:txBody>
      </p:sp>
      <p:sp>
        <p:nvSpPr>
          <p:cNvPr id="4" name="文本框 13"/>
          <p:cNvSpPr txBox="1"/>
          <p:nvPr/>
        </p:nvSpPr>
        <p:spPr>
          <a:xfrm>
            <a:off x="1648742" y="438030"/>
            <a:ext cx="471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JENIS PENELITIAN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194" name="Picture 2" descr="C:\Users\dell\Downloads\icons8-search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2" y="22339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ell\Downloads\icons8-book-shelf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5" y="310345"/>
            <a:ext cx="835641" cy="8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588" y="487647"/>
            <a:ext cx="4389826" cy="48103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Microsoft YaHei" pitchFamily="34" charset="-122"/>
                <a:ea typeface="Microsoft YaHei" pitchFamily="34" charset="-122"/>
              </a:rPr>
              <a:t>KERANGKA TEORI</a:t>
            </a:r>
            <a:endParaRPr 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t="15040" r="1971" b="14140"/>
          <a:stretch/>
        </p:blipFill>
        <p:spPr bwMode="auto">
          <a:xfrm>
            <a:off x="1153785" y="1145986"/>
            <a:ext cx="10109916" cy="5396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4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6404" y="610476"/>
            <a:ext cx="3187890" cy="48103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Microsoft YaHei" pitchFamily="34" charset="-122"/>
                <a:ea typeface="Microsoft YaHei" pitchFamily="34" charset="-122"/>
              </a:rPr>
              <a:t>ALUR PIKIR</a:t>
            </a:r>
            <a:endParaRPr 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7" name="Picture 3" descr="C:\Users\dell\Downloads\icons8-intelligence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0824" y="486125"/>
            <a:ext cx="715580" cy="72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06404" y="4797659"/>
            <a:ext cx="91713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400" dirty="0" err="1" smtClean="0"/>
              <a:t>Hipotesis</a:t>
            </a:r>
            <a:r>
              <a:rPr lang="en-ID" sz="2400" dirty="0" smtClean="0"/>
              <a:t> </a:t>
            </a:r>
            <a:r>
              <a:rPr lang="en-ID" sz="2400" dirty="0" err="1"/>
              <a:t>penelitian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yaitu</a:t>
            </a:r>
            <a:r>
              <a:rPr lang="en-ID" sz="2400" dirty="0"/>
              <a:t> “Ada </a:t>
            </a:r>
            <a:r>
              <a:rPr lang="en-ID" sz="2400" dirty="0" err="1"/>
              <a:t>perbedaan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konsentrasi</a:t>
            </a:r>
            <a:r>
              <a:rPr lang="en-ID" sz="2400" dirty="0"/>
              <a:t> </a:t>
            </a:r>
            <a:r>
              <a:rPr lang="en-ID" sz="2400" dirty="0" err="1"/>
              <a:t>ekstrak</a:t>
            </a:r>
            <a:r>
              <a:rPr lang="en-ID" sz="2400" dirty="0"/>
              <a:t> </a:t>
            </a:r>
            <a:r>
              <a:rPr lang="en-ID" sz="2400" dirty="0" err="1"/>
              <a:t>daun</a:t>
            </a:r>
            <a:r>
              <a:rPr lang="en-ID" sz="2400" dirty="0"/>
              <a:t> </a:t>
            </a:r>
            <a:r>
              <a:rPr lang="en-ID" sz="2400" dirty="0" err="1"/>
              <a:t>alpukat</a:t>
            </a:r>
            <a:r>
              <a:rPr lang="en-ID" sz="2400" dirty="0"/>
              <a:t> (</a:t>
            </a:r>
            <a:r>
              <a:rPr lang="en-ID" sz="2400" i="1" dirty="0" err="1"/>
              <a:t>Persea</a:t>
            </a:r>
            <a:r>
              <a:rPr lang="en-ID" sz="2400" i="1" dirty="0"/>
              <a:t> </a:t>
            </a:r>
            <a:r>
              <a:rPr lang="en-ID" sz="2400" i="1" dirty="0" err="1"/>
              <a:t>americana</a:t>
            </a:r>
            <a:r>
              <a:rPr lang="en-ID" sz="2400" i="1" dirty="0"/>
              <a:t> Mill</a:t>
            </a:r>
            <a:r>
              <a:rPr lang="en-ID" sz="2400" dirty="0"/>
              <a:t>) </a:t>
            </a:r>
            <a:r>
              <a:rPr lang="en-ID" sz="2400" i="1" dirty="0"/>
              <a:t> </a:t>
            </a:r>
            <a:r>
              <a:rPr lang="en-ID" sz="2400" dirty="0" err="1"/>
              <a:t>terhadap</a:t>
            </a:r>
            <a:r>
              <a:rPr lang="en-ID" sz="2400" dirty="0"/>
              <a:t> </a:t>
            </a:r>
            <a:r>
              <a:rPr lang="en-ID" sz="2400" dirty="0" err="1"/>
              <a:t>kematian</a:t>
            </a:r>
            <a:r>
              <a:rPr lang="en-ID" sz="2400" dirty="0"/>
              <a:t> larva </a:t>
            </a:r>
            <a:r>
              <a:rPr lang="en-ID" sz="2400" dirty="0" err="1"/>
              <a:t>nyamuk</a:t>
            </a:r>
            <a:r>
              <a:rPr lang="en-ID" sz="2400" dirty="0"/>
              <a:t> </a:t>
            </a:r>
            <a:r>
              <a:rPr lang="en-ID" sz="2400" i="1" dirty="0" err="1"/>
              <a:t>Aedes</a:t>
            </a:r>
            <a:r>
              <a:rPr lang="en-ID" sz="2400" i="1" dirty="0"/>
              <a:t> </a:t>
            </a:r>
            <a:r>
              <a:rPr lang="en-ID" sz="2400" i="1" dirty="0" err="1"/>
              <a:t>aegypti</a:t>
            </a:r>
            <a:r>
              <a:rPr lang="en-ID" sz="2400" i="1" dirty="0"/>
              <a:t>”.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06404" y="4326143"/>
            <a:ext cx="3187890" cy="481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latin typeface="Microsoft YaHei" pitchFamily="34" charset="-122"/>
                <a:ea typeface="Microsoft YaHei" pitchFamily="34" charset="-122"/>
              </a:rPr>
              <a:t>HIPOTESIS</a:t>
            </a:r>
            <a:endParaRPr 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" t="35155" r="5036" b="36913"/>
          <a:stretch/>
        </p:blipFill>
        <p:spPr bwMode="auto">
          <a:xfrm>
            <a:off x="1197735" y="1280259"/>
            <a:ext cx="10470525" cy="2128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7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tps://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5754</TotalTime>
  <Words>1256</Words>
  <Application>Microsoft Office PowerPoint</Application>
  <PresentationFormat>Custom</PresentationFormat>
  <Paragraphs>136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https://www.freeppt7.com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KERANGKA TEORI</vt:lpstr>
      <vt:lpstr>ALUR PIKIR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www.freeppt7.com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https://www.freeppt7.com</dc:creator>
  <cp:keywords>https:/www.freeppt7.com</cp:keywords>
  <cp:lastModifiedBy>dell</cp:lastModifiedBy>
  <cp:revision>694</cp:revision>
  <dcterms:created xsi:type="dcterms:W3CDTF">2017-12-17T10:47:00Z</dcterms:created>
  <dcterms:modified xsi:type="dcterms:W3CDTF">2020-01-08T15:28:06Z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