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ya Mykhailova" initials="LM" lastIdx="14" clrIdx="0">
    <p:extLst>
      <p:ext uri="{19B8F6BF-5375-455C-9EA6-DF929625EA0E}">
        <p15:presenceInfo xmlns:p15="http://schemas.microsoft.com/office/powerpoint/2012/main" userId="f075bd062f5efc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02T11:26:33.375" idx="1">
    <p:pos x="10" y="10"/>
    <p:text>Якщо ви освоїте і зрозумієте принцип роботи, то буде набагато легше користувватися ним ефективно.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02T11:26:43.610" idx="2">
    <p:pos x="10" y="10"/>
    <p:text>Інші СКВ зберігають зміни, як набір патчів (оновлень) для файлів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02T11:41:11.760" idx="6">
    <p:pos x="10" y="10"/>
    <p:text>Майже всі оперції робляться локально. Наприклад, якщо потрібно подивитися історію проекту, її не птібно скачувати із сервера, ГІТ просто читає її з вашого локального репозиторію. Це швидко і може відбуватися без доступу до інернету</p:text>
    <p:extLst>
      <p:ext uri="{C676402C-5697-4E1C-873F-D02D1690AC5C}">
        <p15:threadingInfo xmlns:p15="http://schemas.microsoft.com/office/powerpoint/2012/main" timeZoneBias="0"/>
      </p:ext>
    </p:extLst>
  </p:cm>
  <p:cm authorId="1" dt="2018-02-02T11:41:23.712" idx="7">
    <p:pos x="10" y="106"/>
    <p:text>ГІТ лідкує за цілісністю данних. Він вираховує контольні сумми - хеші, таким чином не можливо змінити якийсь файл так, щоб про це не дізнався ГІТ</p:text>
    <p:extLst>
      <p:ext uri="{C676402C-5697-4E1C-873F-D02D1690AC5C}">
        <p15:threadingInfo xmlns:p15="http://schemas.microsoft.com/office/powerpoint/2012/main" timeZoneBias="0">
          <p15:parentCm authorId="1" idx="6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02T11:42:39.282" idx="8">
    <p:pos x="10" y="10"/>
    <p:text>Зафіксовані - файл вже збережений у вашій  локальній базі</p:text>
    <p:extLst>
      <p:ext uri="{C676402C-5697-4E1C-873F-D02D1690AC5C}">
        <p15:threadingInfo xmlns:p15="http://schemas.microsoft.com/office/powerpoint/2012/main" timeZoneBias="0"/>
      </p:ext>
    </p:extLst>
  </p:cm>
  <p:cm authorId="1" dt="2018-02-02T11:43:04.811" idx="9">
    <p:pos x="10" y="106"/>
    <p:text>Змінені - файли, які змінилися, але ще не зафіксовані у локальній базі</p:text>
    <p:extLst>
      <p:ext uri="{C676402C-5697-4E1C-873F-D02D1690AC5C}">
        <p15:threadingInfo xmlns:p15="http://schemas.microsoft.com/office/powerpoint/2012/main" timeZoneBias="0">
          <p15:parentCm authorId="1" idx="8"/>
        </p15:threadingInfo>
      </p:ext>
    </p:extLst>
  </p:cm>
  <p:cm authorId="1" dt="2018-02-02T11:43:55.479" idx="10">
    <p:pos x="10" y="202"/>
    <p:text>Підготовані - змінені файли, які були відмічені длявключення в наступний коміт</p:text>
    <p:extLst>
      <p:ext uri="{C676402C-5697-4E1C-873F-D02D1690AC5C}">
        <p15:threadingInfo xmlns:p15="http://schemas.microsoft.com/office/powerpoint/2012/main" timeZoneBias="0">
          <p15:parentCm authorId="1" idx="8"/>
        </p15:threadingInfo>
      </p:ext>
    </p:extLst>
  </p:cm>
  <p:cm authorId="1" dt="2018-02-02T11:47:04.265" idx="11">
    <p:pos x="106" y="106"/>
    <p:text>Каталог ГІТА - місце, де ГІТ зберігає метаданні і базу даннних обєктів вашого проекту</p:text>
    <p:extLst>
      <p:ext uri="{C676402C-5697-4E1C-873F-D02D1690AC5C}">
        <p15:threadingInfo xmlns:p15="http://schemas.microsoft.com/office/powerpoint/2012/main" timeZoneBias="0"/>
      </p:ext>
    </p:extLst>
  </p:cm>
  <p:cm authorId="1" dt="2018-02-02T11:48:12.591" idx="12">
    <p:pos x="106" y="202"/>
    <p:text>Робочий каталог - це копія евної версії проекта. Ці файли ми можемо редагувати, після того,як склонували проет</p:text>
    <p:extLst>
      <p:ext uri="{C676402C-5697-4E1C-873F-D02D1690AC5C}">
        <p15:threadingInfo xmlns:p15="http://schemas.microsoft.com/office/powerpoint/2012/main" timeZoneBias="0">
          <p15:parentCm authorId="1" idx="11"/>
        </p15:threadingInfo>
      </p:ext>
    </p:extLst>
  </p:cm>
  <p:cm authorId="1" dt="2018-02-02T11:49:27.089" idx="13">
    <p:pos x="106" y="298"/>
    <p:text>Область підготованих файлів - це файл, в якому зберігається інфа про те, які файли увійдуть до наступного коміту</p:text>
    <p:extLst>
      <p:ext uri="{C676402C-5697-4E1C-873F-D02D1690AC5C}">
        <p15:threadingInfo xmlns:p15="http://schemas.microsoft.com/office/powerpoint/2012/main" timeZoneBias="0">
          <p15:parentCm authorId="1" idx="11"/>
        </p15:threadingInfo>
      </p:ext>
    </p:extLst>
  </p:cm>
  <p:cm authorId="1" dt="2018-02-02T11:50:49.118" idx="14">
    <p:pos x="202" y="202"/>
    <p:text>Процес - клонуємо проект - чекаут, вносимо зміни у файлах, підготовлюємо їх і робимо коміт, який поміщає їх у каталог гіта на постійне зберігання</p:text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174680"/>
            <a:ext cx="822924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761640"/>
            <a:ext cx="822924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174680"/>
            <a:ext cx="40158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174680"/>
            <a:ext cx="40158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761640"/>
            <a:ext cx="40158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761640"/>
            <a:ext cx="40158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174680"/>
            <a:ext cx="8229240" cy="495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174680"/>
            <a:ext cx="8229240" cy="495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9" name="Picture 38"/>
          <p:cNvPicPr/>
          <p:nvPr/>
        </p:nvPicPr>
        <p:blipFill>
          <a:blip r:embed="rId2"/>
          <a:stretch>
            <a:fillRect/>
          </a:stretch>
        </p:blipFill>
        <p:spPr>
          <a:xfrm>
            <a:off x="1468080" y="1174320"/>
            <a:ext cx="6207120" cy="495252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>
            <a:fillRect/>
          </a:stretch>
        </p:blipFill>
        <p:spPr>
          <a:xfrm>
            <a:off x="1468080" y="1174320"/>
            <a:ext cx="6207120" cy="495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174680"/>
            <a:ext cx="8229240" cy="4952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174680"/>
            <a:ext cx="8229240" cy="495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174680"/>
            <a:ext cx="4015800" cy="495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174680"/>
            <a:ext cx="4015800" cy="495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190440"/>
            <a:ext cx="8229240" cy="270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174680"/>
            <a:ext cx="40158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761640"/>
            <a:ext cx="40158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174680"/>
            <a:ext cx="4015800" cy="495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174680"/>
            <a:ext cx="8229240" cy="4952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174680"/>
            <a:ext cx="4015800" cy="495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174680"/>
            <a:ext cx="40158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761640"/>
            <a:ext cx="40158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174680"/>
            <a:ext cx="40158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174680"/>
            <a:ext cx="40158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761640"/>
            <a:ext cx="822924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174680"/>
            <a:ext cx="822924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761640"/>
            <a:ext cx="822924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174680"/>
            <a:ext cx="40158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174680"/>
            <a:ext cx="40158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761640"/>
            <a:ext cx="40158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761640"/>
            <a:ext cx="40158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174680"/>
            <a:ext cx="8229240" cy="495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174680"/>
            <a:ext cx="8229240" cy="495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1468080" y="1174320"/>
            <a:ext cx="6207120" cy="495252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>
            <a:fillRect/>
          </a:stretch>
        </p:blipFill>
        <p:spPr>
          <a:xfrm>
            <a:off x="1468080" y="1174320"/>
            <a:ext cx="6207120" cy="495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174680"/>
            <a:ext cx="8229240" cy="495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174680"/>
            <a:ext cx="4015800" cy="495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174680"/>
            <a:ext cx="4015800" cy="495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190440"/>
            <a:ext cx="8229240" cy="270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174680"/>
            <a:ext cx="40158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761640"/>
            <a:ext cx="40158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174680"/>
            <a:ext cx="4015800" cy="495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174680"/>
            <a:ext cx="4015800" cy="4952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174680"/>
            <a:ext cx="40158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761640"/>
            <a:ext cx="40158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174680"/>
            <a:ext cx="40158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174680"/>
            <a:ext cx="401580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761640"/>
            <a:ext cx="8229240" cy="23623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8320" cy="6860880"/>
          </a:xfrm>
          <a:prstGeom prst="rect">
            <a:avLst/>
          </a:prstGeom>
          <a:ln>
            <a:noFill/>
          </a:ln>
        </p:spPr>
      </p:pic>
      <p:pic>
        <p:nvPicPr>
          <p:cNvPr id="8" name="Shape 12"/>
          <p:cNvPicPr/>
          <p:nvPr/>
        </p:nvPicPr>
        <p:blipFill>
          <a:blip r:embed="rId15"/>
          <a:stretch>
            <a:fillRect/>
          </a:stretch>
        </p:blipFill>
        <p:spPr>
          <a:xfrm>
            <a:off x="-6480" y="0"/>
            <a:ext cx="915012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47640" y="1125360"/>
            <a:ext cx="6908400" cy="1082160"/>
          </a:xfrm>
          <a:prstGeom prst="rect">
            <a:avLst/>
          </a:prstGeom>
        </p:spPr>
        <p:txBody>
          <a:bodyPr tIns="91440" bIns="91440" anchor="ctr"/>
          <a:lstStyle/>
          <a:p>
            <a:r>
              <a:rPr lang="uk-UA" sz="3600">
                <a:latin typeface="Arial"/>
              </a:rPr>
              <a:t>Для правки тексту заголовку клацніть мишею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 tIns="91440" bIns="91440"/>
          <a:lstStyle/>
          <a:p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 tIns="91440" bIns="91440"/>
          <a:lstStyle/>
          <a:p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8901DA62-05BC-4D14-8F88-717E74531E58}" type="slidenum">
              <a:rPr lang="uk-UA" sz="1400">
                <a:solidFill>
                  <a:srgbClr val="000000"/>
                </a:solidFill>
                <a:latin typeface="Arial"/>
                <a:ea typeface="Arial"/>
              </a:rPr>
              <a:t>‹№›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uk-UA" sz="1400">
                <a:latin typeface="Arial"/>
              </a:rPr>
              <a:t>Для редагування структури клацніть мишею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uk-UA" sz="1400">
                <a:latin typeface="Arial"/>
              </a:rPr>
              <a:t>Другий рівень структури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uk-UA" sz="1400">
                <a:latin typeface="Arial"/>
              </a:rPr>
              <a:t>Третій рівень структури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uk-UA" sz="1400">
                <a:latin typeface="Arial"/>
              </a:rPr>
              <a:t>Четвертий рівень структури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uk-UA" sz="2000">
                <a:latin typeface="Arial"/>
              </a:rPr>
              <a:t>П'ятий рівень структури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uk-UA" sz="2000">
                <a:latin typeface="Arial"/>
              </a:rPr>
              <a:t>Шостий рівень структури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uk-UA" sz="2000">
                <a:latin typeface="Arial"/>
              </a:rPr>
              <a:t>Сьомий рівень структури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5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8320" cy="686088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9240" cy="582120"/>
          </a:xfrm>
          <a:prstGeom prst="rect">
            <a:avLst/>
          </a:prstGeom>
        </p:spPr>
        <p:txBody>
          <a:bodyPr tIns="91440" bIns="91440" anchor="ctr"/>
          <a:lstStyle/>
          <a:p>
            <a:r>
              <a:rPr lang="uk-UA" sz="3600">
                <a:latin typeface="Arial"/>
              </a:rPr>
              <a:t>Для правки тексту заголовку клацніть мишею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174680"/>
            <a:ext cx="8229240" cy="4952520"/>
          </a:xfrm>
          <a:prstGeom prst="rect">
            <a:avLst/>
          </a:prstGeom>
        </p:spPr>
        <p:txBody>
          <a:bodyPr tIns="91440" bIns="91440"/>
          <a:lstStyle/>
          <a:p>
            <a:pPr>
              <a:buSzPct val="45000"/>
              <a:buFont typeface="StarSymbol"/>
              <a:buChar char=""/>
            </a:pPr>
            <a:r>
              <a:rPr lang="uk-UA" sz="3200">
                <a:latin typeface="Arial"/>
              </a:rPr>
              <a:t>Для редагування структури клацніть мишею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uk-UA" sz="3200">
                <a:latin typeface="Arial"/>
              </a:rPr>
              <a:t>Другий рівень структури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uk-UA" sz="3200">
                <a:latin typeface="Arial"/>
              </a:rPr>
              <a:t>Третій рівень структури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uk-UA" sz="3200">
                <a:latin typeface="Arial"/>
              </a:rPr>
              <a:t>Четвертий рівень структури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uk-UA" sz="3200">
                <a:latin typeface="Arial"/>
              </a:rPr>
              <a:t>П'ятий рівень структури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uk-UA" sz="3200">
                <a:latin typeface="Arial"/>
              </a:rPr>
              <a:t>Шостий рівень структури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uk-UA" sz="3200">
                <a:latin typeface="Arial"/>
              </a:rPr>
              <a:t>Сьомий рівень структури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 tIns="91440" bIns="91440"/>
          <a:lstStyle/>
          <a:p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 tIns="91440" bIns="91440"/>
          <a:lstStyle/>
          <a:p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C224037D-B917-4E75-9EBB-F3FD82B9ECCF}" type="slidenum">
              <a:rPr lang="uk-UA" sz="1400">
                <a:solidFill>
                  <a:srgbClr val="000000"/>
                </a:solidFill>
                <a:latin typeface="Arial"/>
                <a:ea typeface="Arial"/>
              </a:rPr>
              <a:t>‹№›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gist.github.com/derhuerst/1b15ff4652a867391f03#file-linux-md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jetbrains.com/webstorm" TargetMode="External"/><Relationship Id="rId4" Type="http://schemas.openxmlformats.org/officeDocument/2006/relationships/hyperlink" Target="https://github.com/joi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k.wikipedia.org/wiki/%D0%90%D0%BD%D0%B3%D0%BB%D1%96%D0%B9%D1%81%D1%8C%D0%BA%D0%B0_%D0%BC%D0%BE%D0%B2%D0%B0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1600200" y="452520"/>
            <a:ext cx="6908400" cy="1082160"/>
          </a:xfrm>
          <a:prstGeom prst="rect">
            <a:avLst/>
          </a:prstGeom>
        </p:spPr>
        <p:txBody>
          <a:bodyPr anchor="ctr"/>
          <a:lstStyle/>
          <a:p>
            <a:pPr algn="r"/>
            <a:r>
              <a:rPr lang="uk-UA" sz="3600" dirty="0">
                <a:solidFill>
                  <a:srgbClr val="FFFFFF"/>
                </a:solidFill>
                <a:latin typeface="Arial"/>
                <a:cs typeface="Arial"/>
              </a:rPr>
              <a:t>Система контролю версій GIT</a:t>
            </a:r>
            <a:r>
              <a:rPr lang="uk-UA" sz="3600" dirty="0">
                <a:solidFill>
                  <a:srgbClr val="FFFFFF"/>
                </a:solidFill>
                <a:cs typeface="Arial"/>
              </a:rPr>
              <a:t> &amp; </a:t>
            </a:r>
            <a:r>
              <a:rPr lang="uk-UA" sz="3600" dirty="0" err="1">
                <a:solidFill>
                  <a:srgbClr val="FFFFFF"/>
                </a:solidFill>
                <a:cs typeface="Arial"/>
              </a:rPr>
              <a:t>Webstorm</a:t>
            </a:r>
            <a:endParaRPr dirty="0" err="1"/>
          </a:p>
        </p:txBody>
      </p:sp>
      <p:sp>
        <p:nvSpPr>
          <p:cNvPr id="82" name="CustomShape 2"/>
          <p:cNvSpPr/>
          <p:nvPr/>
        </p:nvSpPr>
        <p:spPr>
          <a:xfrm>
            <a:off x="5161647" y="1535113"/>
            <a:ext cx="3891866" cy="2530475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 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Типи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 СКВ</a:t>
            </a:r>
          </a:p>
          <a:p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 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Принцип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 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роботи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 Git</a:t>
            </a:r>
          </a:p>
          <a:p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 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Гілки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. 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Публікація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 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гілок</a:t>
            </a:r>
          </a:p>
          <a:p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 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Робота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 з 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кількома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 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гілками</a:t>
            </a:r>
          </a:p>
          <a:p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 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Об’єднання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 </a:t>
            </a:r>
            <a:r>
              <a:rPr lang="en-US" sz="2000" dirty="0" err="1">
                <a:solidFill>
                  <a:srgbClr val="FFFFFF"/>
                </a:solidFill>
                <a:latin typeface="Arial"/>
                <a:cs typeface="Arial"/>
              </a:rPr>
              <a:t>гілок</a:t>
            </a:r>
            <a:endParaRPr lang="en-US" sz="2000" dirty="0" err="1">
              <a:solidFill>
                <a:srgbClr val="FFFFFF"/>
              </a:solidFill>
              <a:latin typeface="DejaVu Sans"/>
            </a:endParaRPr>
          </a:p>
          <a:p>
            <a:r>
              <a:rPr lang="en-US" sz="2000" dirty="0">
                <a:solidFill>
                  <a:srgbClr val="FFFFFF"/>
                </a:solidFill>
                <a:latin typeface="DejaVu Sans"/>
              </a:rPr>
              <a:t> </a:t>
            </a:r>
            <a:r>
              <a:rPr lang="en-US" sz="2000" dirty="0" err="1">
                <a:solidFill>
                  <a:srgbClr val="FFFFFF"/>
                </a:solidFill>
                <a:latin typeface="DejaVu Sans"/>
              </a:rPr>
              <a:t>Відновлення</a:t>
            </a:r>
            <a:r>
              <a:rPr lang="en-US" sz="2000" dirty="0">
                <a:solidFill>
                  <a:srgbClr val="FFFFFF"/>
                </a:solidFill>
                <a:latin typeface="DejaVu Sans"/>
              </a:rPr>
              <a:t>/</a:t>
            </a:r>
            <a:r>
              <a:rPr lang="en-US" sz="2000" dirty="0" err="1">
                <a:solidFill>
                  <a:srgbClr val="FFFFFF"/>
                </a:solidFill>
                <a:latin typeface="DejaVu Sans"/>
              </a:rPr>
              <a:t>відкат</a:t>
            </a:r>
            <a:r>
              <a:rPr lang="en-US" sz="2000" dirty="0">
                <a:solidFill>
                  <a:srgbClr val="FFFFFF"/>
                </a:solidFill>
                <a:latin typeface="DejaVu Sans"/>
              </a:rPr>
              <a:t> </a:t>
            </a:r>
            <a:r>
              <a:rPr lang="en-US" sz="2000" dirty="0" err="1">
                <a:solidFill>
                  <a:srgbClr val="FFFFFF"/>
                </a:solidFill>
                <a:latin typeface="DejaVu Sans"/>
              </a:rPr>
              <a:t>змін</a:t>
            </a:r>
            <a:endParaRPr dirty="0" err="1"/>
          </a:p>
        </p:txBody>
      </p:sp>
      <p:sp>
        <p:nvSpPr>
          <p:cNvPr id="83" name="CustomShape 3"/>
          <p:cNvSpPr/>
          <p:nvPr/>
        </p:nvSpPr>
        <p:spPr>
          <a:xfrm>
            <a:off x="1838160" y="4276800"/>
            <a:ext cx="1850760" cy="1553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uk-UA" sz="9600">
                <a:solidFill>
                  <a:srgbClr val="FFFFFF"/>
                </a:solidFill>
                <a:latin typeface="Arial"/>
                <a:ea typeface="Arial"/>
              </a:rPr>
              <a:t>JS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324B-DDF3-4756-9B7E-BBFCF798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dirty="0" err="1">
                <a:solidFill>
                  <a:srgbClr val="FFFFFF"/>
                </a:solidFill>
                <a:latin typeface="DejaVu Sans"/>
                <a:ea typeface="+mn-ea"/>
                <a:cs typeface="Arial"/>
              </a:rPr>
              <a:t>Підготовка</a:t>
            </a:r>
            <a:r>
              <a:rPr lang="en-US" sz="3600" dirty="0">
                <a:solidFill>
                  <a:srgbClr val="FFFFFF"/>
                </a:solidFill>
                <a:latin typeface="DejaVu Sans"/>
                <a:ea typeface="+mn-ea"/>
                <a:cs typeface="Arial"/>
              </a:rPr>
              <a:t> </a:t>
            </a:r>
            <a:r>
              <a:rPr lang="en-US" sz="3600" dirty="0" err="1">
                <a:solidFill>
                  <a:srgbClr val="FFFFFF"/>
                </a:solidFill>
                <a:latin typeface="DejaVu Sans"/>
                <a:ea typeface="+mn-ea"/>
                <a:cs typeface="Arial"/>
              </a:rPr>
              <a:t>до</a:t>
            </a:r>
            <a:r>
              <a:rPr lang="en-US" sz="3600" dirty="0">
                <a:solidFill>
                  <a:srgbClr val="FFFFFF"/>
                </a:solidFill>
                <a:latin typeface="DejaVu Sans"/>
                <a:ea typeface="+mn-ea"/>
                <a:cs typeface="Arial"/>
              </a:rPr>
              <a:t> </a:t>
            </a:r>
            <a:r>
              <a:rPr lang="en-US" sz="3600" dirty="0" err="1">
                <a:solidFill>
                  <a:srgbClr val="FFFFFF"/>
                </a:solidFill>
                <a:latin typeface="DejaVu Sans"/>
                <a:ea typeface="+mn-ea"/>
                <a:cs typeface="Arial"/>
              </a:rPr>
              <a:t>використання</a:t>
            </a:r>
            <a:endParaRPr lang="en-US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DAD6A-B379-4397-9F07-4C10C39B8350}"/>
              </a:ext>
            </a:extLst>
          </p:cNvPr>
          <p:cNvSpPr txBox="1"/>
          <p:nvPr/>
        </p:nvSpPr>
        <p:spPr>
          <a:xfrm>
            <a:off x="333375" y="1428750"/>
            <a:ext cx="8353425" cy="40934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600"/>
              </a:spcBef>
            </a:pPr>
            <a:r>
              <a:rPr lang="en-US" sz="2000" dirty="0" err="1">
                <a:latin typeface="DejaVu Sans"/>
              </a:rPr>
              <a:t>Установка</a:t>
            </a:r>
            <a:r>
              <a:rPr lang="en-US" sz="2000" dirty="0">
                <a:latin typeface="DejaVu Sans"/>
              </a:rPr>
              <a:t> Linux</a:t>
            </a:r>
          </a:p>
          <a:p>
            <a:pPr marL="342900" indent="-342900">
              <a:spcBef>
                <a:spcPts val="600"/>
              </a:spcBef>
            </a:pPr>
            <a:r>
              <a:rPr lang="en-US" sz="2000" dirty="0">
                <a:latin typeface="DejaVu Sans"/>
                <a:hlinkClick r:id="rId2"/>
              </a:rPr>
              <a:t>https://gist.github.com/derhuerst/1b15ff4652a867391f03#file-linux-md</a:t>
            </a:r>
            <a:endParaRPr lang="en-US" sz="2000" dirty="0">
              <a:latin typeface="DejaVu Sans"/>
            </a:endParaRPr>
          </a:p>
          <a:p>
            <a:pPr marL="342900" indent="-342900">
              <a:spcBef>
                <a:spcPts val="600"/>
              </a:spcBef>
            </a:pPr>
            <a:r>
              <a:rPr lang="en-US" sz="2000" dirty="0" err="1">
                <a:latin typeface="DejaVu Sans"/>
              </a:rPr>
              <a:t>Установка</a:t>
            </a:r>
          </a:p>
          <a:p>
            <a:pPr marL="342900" indent="-342900">
              <a:spcBef>
                <a:spcPts val="600"/>
              </a:spcBef>
            </a:pPr>
            <a:r>
              <a:rPr lang="en-US" sz="2000" dirty="0">
                <a:latin typeface="DejaVu Sans"/>
                <a:hlinkClick r:id="rId3"/>
              </a:rPr>
              <a:t>https://git-scm.com/downloads</a:t>
            </a:r>
            <a:endParaRPr lang="en-US" sz="2000" dirty="0">
              <a:latin typeface="DejaVu Sans"/>
            </a:endParaRPr>
          </a:p>
          <a:p>
            <a:pPr marL="342900" indent="-342900">
              <a:spcBef>
                <a:spcPts val="600"/>
              </a:spcBef>
            </a:pPr>
            <a:r>
              <a:rPr lang="en-US" sz="2000" dirty="0" err="1">
                <a:latin typeface="DejaVu Sans"/>
              </a:rPr>
              <a:t>Реєстрація</a:t>
            </a:r>
            <a:r>
              <a:rPr lang="en-US" sz="2000" dirty="0">
                <a:latin typeface="DejaVu Sans"/>
              </a:rPr>
              <a:t> GitHub</a:t>
            </a:r>
          </a:p>
          <a:p>
            <a:pPr marL="342900" indent="-342900">
              <a:spcBef>
                <a:spcPts val="600"/>
              </a:spcBef>
            </a:pPr>
            <a:r>
              <a:rPr lang="en-US" sz="2000" dirty="0">
                <a:latin typeface="DejaVu Sans"/>
                <a:hlinkClick r:id="rId4"/>
              </a:rPr>
              <a:t>https://github.com/join</a:t>
            </a:r>
            <a:endParaRPr lang="en-US" sz="2000" dirty="0">
              <a:latin typeface="DejaVu Sans"/>
            </a:endParaRPr>
          </a:p>
          <a:p>
            <a:pPr marL="342900" indent="-342900">
              <a:spcBef>
                <a:spcPts val="600"/>
              </a:spcBef>
            </a:pPr>
            <a:endParaRPr lang="en-US" sz="2000" dirty="0">
              <a:latin typeface="DejaVu Sans"/>
            </a:endParaRPr>
          </a:p>
          <a:p>
            <a:pPr marL="342900" indent="-342900">
              <a:spcBef>
                <a:spcPts val="600"/>
              </a:spcBef>
            </a:pPr>
            <a:r>
              <a:rPr lang="en-US" sz="2000" dirty="0" err="1">
                <a:latin typeface="DejaVu Sans"/>
              </a:rPr>
              <a:t>Webstorm</a:t>
            </a:r>
            <a:r>
              <a:rPr lang="en-US" sz="2000" dirty="0">
                <a:latin typeface="DejaVu Sans"/>
              </a:rPr>
              <a:t> – IDE (Intelligent coding assistance)</a:t>
            </a:r>
          </a:p>
          <a:p>
            <a:pPr marL="342900" indent="-342900">
              <a:spcBef>
                <a:spcPts val="600"/>
              </a:spcBef>
            </a:pPr>
            <a:r>
              <a:rPr lang="en-US" sz="2000" dirty="0">
                <a:latin typeface="DejaVu Sans"/>
                <a:hlinkClick r:id="rId5"/>
              </a:rPr>
              <a:t>https://www.jetbrains.com/webstorm</a:t>
            </a:r>
            <a:endParaRPr lang="en-US" sz="2000">
              <a:latin typeface="DejaVu Sans"/>
            </a:endParaRPr>
          </a:p>
          <a:p>
            <a:endParaRPr lang="en-US" sz="2000" dirty="0"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7908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324B-DDF3-4756-9B7E-BBFCF798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dirty="0" err="1">
                <a:solidFill>
                  <a:srgbClr val="FFFFFF"/>
                </a:solidFill>
                <a:latin typeface="DejaVu Sans"/>
              </a:rPr>
              <a:t>Гілки</a:t>
            </a:r>
            <a:r>
              <a:rPr lang="en-US" sz="3600" dirty="0">
                <a:solidFill>
                  <a:srgbClr val="FFFFFF"/>
                </a:solidFill>
                <a:latin typeface="DejaVu Sans"/>
              </a:rPr>
              <a:t> в GIT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DAD6A-B379-4397-9F07-4C10C39B8350}"/>
              </a:ext>
            </a:extLst>
          </p:cNvPr>
          <p:cNvSpPr txBox="1"/>
          <p:nvPr/>
        </p:nvSpPr>
        <p:spPr>
          <a:xfrm>
            <a:off x="333375" y="1428750"/>
            <a:ext cx="8353425" cy="240065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600"/>
              </a:spcBef>
            </a:pPr>
            <a:r>
              <a:rPr lang="en-US" sz="2000" dirty="0">
                <a:latin typeface="DejaVu Sans"/>
              </a:rPr>
              <a:t>         GIT </a:t>
            </a:r>
            <a:r>
              <a:rPr lang="en-US" sz="2000" dirty="0" err="1">
                <a:latin typeface="DejaVu Sans"/>
              </a:rPr>
              <a:t>надає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дуже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легку</a:t>
            </a:r>
            <a:r>
              <a:rPr lang="en-US" sz="2000" dirty="0">
                <a:latin typeface="DejaVu Sans"/>
              </a:rPr>
              <a:t>, </a:t>
            </a:r>
            <a:r>
              <a:rPr lang="en-US" sz="2000" dirty="0" err="1">
                <a:latin typeface="DejaVu Sans"/>
              </a:rPr>
              <a:t>не</a:t>
            </a:r>
            <a:r>
              <a:rPr lang="en-US" sz="2000" dirty="0">
                <a:latin typeface="DejaVu Sans"/>
              </a:rPr>
              <a:t> </a:t>
            </a:r>
            <a:r>
              <a:rPr lang="en-US" sz="2000" dirty="0" err="1">
                <a:latin typeface="DejaVu Sans"/>
              </a:rPr>
              <a:t>ресурсно-затратну</a:t>
            </a:r>
            <a:r>
              <a:rPr lang="en-US" sz="2000" dirty="0">
                <a:latin typeface="DejaVu Sans"/>
              </a:rPr>
              <a:t> </a:t>
            </a:r>
            <a:r>
              <a:rPr lang="en-US" sz="2000" dirty="0" err="1">
                <a:latin typeface="DejaVu Sans"/>
              </a:rPr>
              <a:t>систему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роботи</a:t>
            </a:r>
            <a:r>
              <a:rPr lang="en-US" sz="2000" dirty="0">
                <a:latin typeface="DejaVu Sans"/>
              </a:rPr>
              <a:t> з </a:t>
            </a:r>
            <a:r>
              <a:rPr lang="en-US" sz="2000" dirty="0" err="1">
                <a:latin typeface="DejaVu Sans"/>
              </a:rPr>
              <a:t>гілками</a:t>
            </a:r>
            <a:r>
              <a:rPr lang="en-US" sz="2000" dirty="0">
                <a:latin typeface="DejaVu Sans"/>
              </a:rPr>
              <a:t>. </a:t>
            </a:r>
            <a:r>
              <a:rPr lang="en-US" sz="2000" dirty="0" err="1">
                <a:latin typeface="DejaVu Sans"/>
              </a:rPr>
              <a:t>Коли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потрібно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відхилитись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від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головної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лінії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розробки</a:t>
            </a:r>
            <a:r>
              <a:rPr lang="en-US" sz="2000" dirty="0">
                <a:latin typeface="DejaVu Sans"/>
              </a:rPr>
              <a:t> і </a:t>
            </a:r>
            <a:r>
              <a:rPr lang="en-US" sz="2000" dirty="0" err="1">
                <a:latin typeface="DejaVu Sans"/>
              </a:rPr>
              <a:t>продовжувати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роботу</a:t>
            </a:r>
            <a:r>
              <a:rPr lang="en-US" sz="2000" dirty="0">
                <a:latin typeface="DejaVu Sans"/>
              </a:rPr>
              <a:t>.</a:t>
            </a:r>
          </a:p>
          <a:p>
            <a:pPr marL="342900" indent="-342900">
              <a:spcBef>
                <a:spcPts val="600"/>
              </a:spcBef>
            </a:pPr>
            <a:endParaRPr lang="en-US" sz="2000" dirty="0">
              <a:latin typeface="DejaVu Sans"/>
            </a:endParaRPr>
          </a:p>
          <a:p>
            <a:pPr marL="342900" indent="-342900">
              <a:spcBef>
                <a:spcPts val="600"/>
              </a:spcBef>
            </a:pPr>
            <a:r>
              <a:rPr lang="en-US" sz="2000" dirty="0">
                <a:latin typeface="DejaVu Sans"/>
              </a:rPr>
              <a:t>         </a:t>
            </a:r>
            <a:r>
              <a:rPr lang="en-US" sz="2000" dirty="0" err="1">
                <a:latin typeface="DejaVu Sans"/>
              </a:rPr>
              <a:t>Гілка</a:t>
            </a:r>
            <a:r>
              <a:rPr lang="en-US" sz="2000" dirty="0">
                <a:latin typeface="DejaVu Sans"/>
              </a:rPr>
              <a:t> - </a:t>
            </a:r>
            <a:r>
              <a:rPr lang="en-US" sz="2000" dirty="0" err="1">
                <a:latin typeface="DejaVu Sans"/>
              </a:rPr>
              <a:t>це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лише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вказівник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на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один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із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комітів</a:t>
            </a:r>
            <a:r>
              <a:rPr lang="en-US" sz="2000" dirty="0">
                <a:latin typeface="DejaVu Sans"/>
              </a:rPr>
              <a:t>. </a:t>
            </a:r>
            <a:r>
              <a:rPr lang="en-US" sz="2000" dirty="0" err="1">
                <a:latin typeface="DejaVu Sans"/>
              </a:rPr>
              <a:t>Створюючи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гілку</a:t>
            </a:r>
            <a:r>
              <a:rPr lang="en-US" sz="2000" dirty="0">
                <a:latin typeface="DejaVu Sans"/>
              </a:rPr>
              <a:t> - </a:t>
            </a:r>
            <a:r>
              <a:rPr lang="en-US" sz="2000" dirty="0" err="1">
                <a:latin typeface="DejaVu Sans"/>
              </a:rPr>
              <a:t>ви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створюєте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лише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вказівник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на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той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коміт</a:t>
            </a:r>
            <a:r>
              <a:rPr lang="en-US" sz="2000" dirty="0">
                <a:latin typeface="DejaVu Sans"/>
              </a:rPr>
              <a:t>, </a:t>
            </a:r>
            <a:r>
              <a:rPr lang="en-US" sz="2000" dirty="0" err="1">
                <a:latin typeface="DejaVu Sans"/>
              </a:rPr>
              <a:t>на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якому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ви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зараз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знаходитесь</a:t>
            </a:r>
            <a:r>
              <a:rPr lang="en-US" sz="2000" dirty="0">
                <a:latin typeface="DejaVu Sans"/>
              </a:rPr>
              <a:t> (git branch testing).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1FD0350-72EF-419A-A502-8CB77E48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41" y="3752850"/>
            <a:ext cx="3402134" cy="2924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9A5B69-3581-4D8E-801F-7997248DB178}"/>
              </a:ext>
            </a:extLst>
          </p:cNvPr>
          <p:cNvSpPr txBox="1"/>
          <p:nvPr/>
        </p:nvSpPr>
        <p:spPr>
          <a:xfrm>
            <a:off x="433388" y="4048125"/>
            <a:ext cx="4703762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600"/>
              </a:spcBef>
            </a:pPr>
            <a:r>
              <a:rPr lang="en-US" sz="2000" dirty="0">
                <a:latin typeface="DejaVu Sans"/>
              </a:rPr>
              <a:t>         </a:t>
            </a:r>
            <a:r>
              <a:rPr lang="en-US" sz="2000" dirty="0" err="1">
                <a:latin typeface="DejaVu Sans"/>
              </a:rPr>
              <a:t>Створивши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гілку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ви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не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відразу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переключаєтесь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на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неї</a:t>
            </a:r>
            <a:r>
              <a:rPr lang="en-US" sz="2000" dirty="0">
                <a:latin typeface="DejaVu Sans"/>
              </a:rPr>
              <a:t>. GIT </a:t>
            </a:r>
            <a:r>
              <a:rPr lang="en-US" sz="2000" dirty="0" err="1">
                <a:latin typeface="DejaVu Sans"/>
              </a:rPr>
              <a:t>зберігає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унікальний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вказівник</a:t>
            </a:r>
            <a:r>
              <a:rPr lang="en-US" sz="2000" dirty="0">
                <a:latin typeface="DejaVu Sans"/>
              </a:rPr>
              <a:t> - HEAD </a:t>
            </a:r>
            <a:r>
              <a:rPr lang="en-US" sz="2000" dirty="0" err="1">
                <a:latin typeface="DejaVu Sans"/>
              </a:rPr>
              <a:t>на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гілку</a:t>
            </a:r>
            <a:r>
              <a:rPr lang="en-US" sz="2000" dirty="0">
                <a:latin typeface="DejaVu Sans"/>
              </a:rPr>
              <a:t>, </a:t>
            </a:r>
            <a:r>
              <a:rPr lang="en-US" sz="2000" dirty="0" err="1">
                <a:latin typeface="DejaVu Sans"/>
              </a:rPr>
              <a:t>на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якій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ви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зараз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знаходитесь</a:t>
            </a:r>
            <a:r>
              <a:rPr lang="en-US" sz="2000" dirty="0">
                <a:latin typeface="DejaVu Sans"/>
              </a:rPr>
              <a:t>. </a:t>
            </a:r>
            <a:r>
              <a:rPr lang="en-US" sz="2000" dirty="0" err="1">
                <a:latin typeface="DejaVu Sans"/>
              </a:rPr>
              <a:t>Щоб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переключитися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на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іншу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гілку</a:t>
            </a:r>
            <a:r>
              <a:rPr lang="en-US" sz="2000" dirty="0">
                <a:latin typeface="DejaVu Sans"/>
              </a:rPr>
              <a:t> - git checkout testing. </a:t>
            </a:r>
            <a:r>
              <a:rPr lang="en-US" sz="2000" dirty="0" err="1">
                <a:latin typeface="DejaVu Sans"/>
              </a:rPr>
              <a:t>Після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цього</a:t>
            </a:r>
            <a:r>
              <a:rPr lang="en-US" sz="2000" dirty="0">
                <a:latin typeface="DejaVu Sans"/>
              </a:rPr>
              <a:t> HEAD </a:t>
            </a:r>
            <a:r>
              <a:rPr lang="en-US" sz="2000" dirty="0" err="1">
                <a:latin typeface="DejaVu Sans"/>
              </a:rPr>
              <a:t>буде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вказувати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на</a:t>
            </a:r>
            <a:r>
              <a:rPr lang="en-US" sz="2000" dirty="0">
                <a:latin typeface="DejaVu Sans"/>
              </a:rPr>
              <a:t> testing.</a:t>
            </a:r>
          </a:p>
        </p:txBody>
      </p:sp>
    </p:spTree>
    <p:extLst>
      <p:ext uri="{BB962C8B-B14F-4D97-AF65-F5344CB8AC3E}">
        <p14:creationId xmlns:p14="http://schemas.microsoft.com/office/powerpoint/2010/main" val="37988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324B-DDF3-4756-9B7E-BBFCF798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ctr"/>
          <a:lstStyle/>
          <a:p>
            <a:r>
              <a:rPr lang="en-US" sz="3600" dirty="0" err="1">
                <a:solidFill>
                  <a:srgbClr val="FFFFFF"/>
                </a:solidFill>
                <a:latin typeface="DejaVu Sans"/>
              </a:rPr>
              <a:t>Злиття</a:t>
            </a:r>
            <a:r>
              <a:rPr lang="en-US" sz="3600" dirty="0">
                <a:solidFill>
                  <a:srgbClr val="FFFFFF"/>
                </a:solidFill>
                <a:latin typeface="DejaVu Sans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DejaVu Sans"/>
              </a:rPr>
              <a:t>гілок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DAD6A-B379-4397-9F07-4C10C39B8350}"/>
              </a:ext>
            </a:extLst>
          </p:cNvPr>
          <p:cNvSpPr txBox="1"/>
          <p:nvPr/>
        </p:nvSpPr>
        <p:spPr>
          <a:xfrm>
            <a:off x="423910" y="4686300"/>
            <a:ext cx="8510540" cy="186213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600"/>
              </a:spcBef>
            </a:pPr>
            <a:r>
              <a:rPr lang="en-US" sz="2000" dirty="0">
                <a:latin typeface="DejaVu Sans"/>
              </a:rPr>
              <a:t> </a:t>
            </a:r>
            <a:r>
              <a:rPr lang="en-US" sz="2000" dirty="0" err="1">
                <a:latin typeface="DejaVu Sans"/>
              </a:rPr>
              <a:t>Для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злиття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гілок</a:t>
            </a:r>
            <a:r>
              <a:rPr lang="en-US" sz="2000" dirty="0">
                <a:latin typeface="DejaVu Sans"/>
              </a:rPr>
              <a:t> - </a:t>
            </a:r>
            <a:r>
              <a:rPr lang="en-US" sz="2000" dirty="0" err="1">
                <a:latin typeface="DejaVu Sans"/>
              </a:rPr>
              <a:t>переходимо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на</a:t>
            </a:r>
            <a:r>
              <a:rPr lang="en-US" sz="2000" dirty="0">
                <a:latin typeface="DejaVu Sans"/>
              </a:rPr>
              <a:t> </a:t>
            </a:r>
            <a:r>
              <a:rPr lang="en-US" sz="2000" dirty="0" err="1">
                <a:latin typeface="DejaVu Sans"/>
              </a:rPr>
              <a:t>ту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гілку</a:t>
            </a:r>
            <a:r>
              <a:rPr lang="en-US" sz="2000" dirty="0">
                <a:latin typeface="DejaVu Sans"/>
              </a:rPr>
              <a:t>, </a:t>
            </a:r>
            <a:r>
              <a:rPr lang="en-US" sz="2000" dirty="0" err="1">
                <a:latin typeface="DejaVu Sans"/>
              </a:rPr>
              <a:t>на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яку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ви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хочете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залити</a:t>
            </a:r>
            <a:endParaRPr lang="en-US" sz="2000">
              <a:latin typeface="DejaVu Sans"/>
            </a:endParaRPr>
          </a:p>
          <a:p>
            <a:pPr marL="342900" indent="-342900">
              <a:spcBef>
                <a:spcPts val="600"/>
              </a:spcBef>
            </a:pPr>
            <a:r>
              <a:rPr lang="en-US" sz="2000" dirty="0" err="1">
                <a:latin typeface="DejaVu Sans"/>
              </a:rPr>
              <a:t>свої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зміни</a:t>
            </a:r>
            <a:r>
              <a:rPr lang="en-US" sz="2000" dirty="0">
                <a:latin typeface="DejaVu Sans"/>
              </a:rPr>
              <a:t> з </a:t>
            </a:r>
            <a:r>
              <a:rPr lang="en-US" sz="2000" dirty="0" err="1">
                <a:latin typeface="DejaVu Sans"/>
              </a:rPr>
              <a:t>іншої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гілки</a:t>
            </a:r>
            <a:r>
              <a:rPr lang="en-US" sz="2000" dirty="0">
                <a:latin typeface="DejaVu Sans"/>
              </a:rPr>
              <a:t>:</a:t>
            </a:r>
          </a:p>
          <a:p>
            <a:pPr marL="342900" indent="-342900">
              <a:spcBef>
                <a:spcPts val="600"/>
              </a:spcBef>
            </a:pPr>
            <a:r>
              <a:rPr lang="en-US" sz="2000" dirty="0">
                <a:latin typeface="DejaVu Sans"/>
              </a:rPr>
              <a:t>git checkout master</a:t>
            </a:r>
          </a:p>
          <a:p>
            <a:pPr marL="342900" indent="-342900">
              <a:spcBef>
                <a:spcPts val="600"/>
              </a:spcBef>
            </a:pPr>
            <a:r>
              <a:rPr lang="en-US" sz="2000" dirty="0">
                <a:latin typeface="DejaVu Sans"/>
              </a:rPr>
              <a:t>Git merge hotfix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C0B8AB4-0019-4EA5-8661-48ED0441E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8725"/>
            <a:ext cx="4332288" cy="3248993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E6568A0C-3368-41F1-9376-AED0A1DA0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1228725"/>
            <a:ext cx="3675063" cy="324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2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1174680"/>
            <a:ext cx="8229240" cy="4952520"/>
          </a:xfrm>
          <a:prstGeom prst="rect">
            <a:avLst/>
          </a:prstGeom>
        </p:spPr>
        <p:txBody>
          <a:bodyPr anchor="t"/>
          <a:lstStyle/>
          <a:p>
            <a:pPr indent="457200">
              <a:spcBef>
                <a:spcPts val="500"/>
              </a:spcBef>
            </a:pPr>
            <a:r>
              <a:rPr lang="en-US" sz="2000" dirty="0" err="1">
                <a:cs typeface="Arial"/>
              </a:rPr>
              <a:t>Система</a:t>
            </a:r>
            <a:r>
              <a:rPr lang="en-US" sz="2000" dirty="0">
                <a:cs typeface="Arial"/>
              </a:rPr>
              <a:t> </a:t>
            </a:r>
            <a:r>
              <a:rPr lang="en-US" sz="2000" dirty="0" err="1">
                <a:cs typeface="Arial"/>
              </a:rPr>
              <a:t>контролю</a:t>
            </a:r>
            <a:r>
              <a:rPr lang="en-US" sz="2000" dirty="0">
                <a:cs typeface="Arial"/>
              </a:rPr>
              <a:t> (</a:t>
            </a:r>
            <a:r>
              <a:rPr lang="en-US" sz="2000" dirty="0" err="1">
                <a:cs typeface="Arial"/>
              </a:rPr>
              <a:t>керування</a:t>
            </a:r>
            <a:r>
              <a:rPr lang="en-US" sz="2000" dirty="0">
                <a:cs typeface="Arial"/>
              </a:rPr>
              <a:t>) </a:t>
            </a:r>
            <a:r>
              <a:rPr lang="en-US" sz="2000" dirty="0" err="1">
                <a:cs typeface="Arial"/>
              </a:rPr>
              <a:t>версій</a:t>
            </a:r>
            <a:r>
              <a:rPr lang="en-US" sz="2000" dirty="0">
                <a:cs typeface="Arial"/>
              </a:rPr>
              <a:t> (</a:t>
            </a:r>
            <a:r>
              <a:rPr lang="en-US" sz="2000" dirty="0">
                <a:cs typeface="Arial"/>
                <a:hlinkClick r:id="rId2"/>
              </a:rPr>
              <a:t>англ.</a:t>
            </a:r>
            <a:r>
              <a:rPr lang="en-US" sz="2000" dirty="0">
                <a:latin typeface="DejaVu Sans"/>
                <a:cs typeface="Arial"/>
              </a:rPr>
              <a:t> </a:t>
            </a:r>
            <a:r>
              <a:rPr lang="en-US" sz="2000" i="1" dirty="0">
                <a:latin typeface="DejaVu Sans"/>
                <a:cs typeface="Arial"/>
              </a:rPr>
              <a:t>source code management</a:t>
            </a:r>
            <a:r>
              <a:rPr lang="en-US" sz="2000" dirty="0">
                <a:latin typeface="DejaVu Sans"/>
                <a:cs typeface="Arial"/>
              </a:rPr>
              <a:t>, SCM) — </a:t>
            </a:r>
            <a:r>
              <a:rPr lang="en-US" sz="2000" dirty="0" err="1">
                <a:latin typeface="DejaVu Sans"/>
                <a:cs typeface="Arial"/>
              </a:rPr>
              <a:t>програмний</a:t>
            </a:r>
            <a:r>
              <a:rPr lang="en-US" sz="2000" dirty="0">
                <a:latin typeface="DejaVu Sans"/>
                <a:cs typeface="Arial"/>
              </a:rPr>
              <a:t> </a:t>
            </a:r>
            <a:r>
              <a:rPr lang="en-US" sz="2000" dirty="0" err="1">
                <a:latin typeface="DejaVu Sans"/>
                <a:cs typeface="Arial"/>
              </a:rPr>
              <a:t>інструмент</a:t>
            </a:r>
            <a:r>
              <a:rPr lang="en-US" sz="2000" dirty="0">
                <a:latin typeface="DejaVu Sans"/>
                <a:cs typeface="Arial"/>
              </a:rPr>
              <a:t> </a:t>
            </a:r>
            <a:r>
              <a:rPr lang="en-US" sz="2000" dirty="0" err="1">
                <a:latin typeface="DejaVu Sans"/>
                <a:cs typeface="Arial"/>
              </a:rPr>
              <a:t>для</a:t>
            </a:r>
            <a:r>
              <a:rPr lang="en-US" sz="2000" dirty="0">
                <a:latin typeface="DejaVu Sans"/>
                <a:cs typeface="Arial"/>
              </a:rPr>
              <a:t> </a:t>
            </a:r>
            <a:r>
              <a:rPr lang="en-US" sz="2000" dirty="0" err="1">
                <a:latin typeface="DejaVu Sans"/>
                <a:cs typeface="Arial"/>
              </a:rPr>
              <a:t>керування</a:t>
            </a:r>
            <a:r>
              <a:rPr lang="en-US" sz="2000" dirty="0">
                <a:latin typeface="DejaVu Sans"/>
                <a:cs typeface="Arial"/>
              </a:rPr>
              <a:t> </a:t>
            </a:r>
            <a:r>
              <a:rPr lang="en-US" sz="2000" dirty="0" err="1">
                <a:latin typeface="DejaVu Sans"/>
                <a:cs typeface="Arial"/>
              </a:rPr>
              <a:t>версіями</a:t>
            </a:r>
            <a:r>
              <a:rPr lang="en-US" sz="2000" dirty="0">
                <a:latin typeface="DejaVu Sans"/>
                <a:cs typeface="Arial"/>
              </a:rPr>
              <a:t> </a:t>
            </a:r>
            <a:r>
              <a:rPr lang="en-US" sz="2000" dirty="0" err="1">
                <a:latin typeface="DejaVu Sans"/>
                <a:cs typeface="Arial"/>
              </a:rPr>
              <a:t>одиниці</a:t>
            </a:r>
            <a:r>
              <a:rPr lang="en-US" sz="2000" dirty="0">
                <a:latin typeface="DejaVu Sans"/>
                <a:cs typeface="Arial"/>
              </a:rPr>
              <a:t> </a:t>
            </a:r>
            <a:r>
              <a:rPr lang="en-US" sz="2000" dirty="0" err="1">
                <a:latin typeface="DejaVu Sans"/>
                <a:cs typeface="Arial"/>
              </a:rPr>
              <a:t>інформації</a:t>
            </a:r>
            <a:r>
              <a:rPr lang="en-US" sz="2000" dirty="0">
                <a:latin typeface="DejaVu Sans"/>
                <a:cs typeface="Arial"/>
              </a:rPr>
              <a:t>.</a:t>
            </a:r>
          </a:p>
          <a:p>
            <a:pPr indent="457200">
              <a:spcBef>
                <a:spcPts val="500"/>
              </a:spcBef>
            </a:pPr>
            <a:endParaRPr lang="en-US" sz="2000" dirty="0">
              <a:latin typeface="DejaVu Sans"/>
              <a:cs typeface="Arial"/>
            </a:endParaRPr>
          </a:p>
          <a:p>
            <a:pPr marL="342900" indent="-317500">
              <a:spcBef>
                <a:spcPts val="500"/>
              </a:spcBef>
              <a:buChar char="•"/>
            </a:pPr>
            <a:r>
              <a:rPr lang="en-US" sz="2000" dirty="0" err="1">
                <a:cs typeface="Arial"/>
              </a:rPr>
              <a:t>Локальна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>
                <a:latin typeface="DejaVu Sans"/>
              </a:rPr>
              <a:t>-</a:t>
            </a:r>
            <a:r>
              <a:rPr lang="en-US" sz="2000" dirty="0">
                <a:cs typeface="Arial"/>
              </a:rPr>
              <a:t> </a:t>
            </a:r>
            <a:r>
              <a:rPr lang="en-US" sz="2000" dirty="0">
                <a:latin typeface="DejaVu Sans"/>
                <a:cs typeface="Arial"/>
              </a:rPr>
              <a:t>RCS</a:t>
            </a:r>
          </a:p>
          <a:p>
            <a:pPr marL="342900" indent="-317500">
              <a:spcBef>
                <a:spcPts val="500"/>
              </a:spcBef>
              <a:buChar char="•"/>
            </a:pPr>
            <a:r>
              <a:rPr lang="en-US" sz="2000" dirty="0" err="1">
                <a:cs typeface="Arial"/>
              </a:rPr>
              <a:t>Централіозована</a:t>
            </a:r>
            <a:r>
              <a:rPr lang="en-US" sz="2000" dirty="0">
                <a:cs typeface="Arial"/>
              </a:rPr>
              <a:t> - </a:t>
            </a:r>
            <a:r>
              <a:rPr lang="en-US" sz="2000" dirty="0">
                <a:latin typeface="DejaVu Sans"/>
                <a:cs typeface="Arial"/>
              </a:rPr>
              <a:t>CVS, Subversion (SVN), Perforce</a:t>
            </a:r>
          </a:p>
          <a:p>
            <a:pPr marL="342900" indent="-317500">
              <a:spcBef>
                <a:spcPts val="500"/>
              </a:spcBef>
              <a:buChar char="•"/>
            </a:pPr>
            <a:r>
              <a:rPr lang="en-US" sz="2000" dirty="0" err="1">
                <a:cs typeface="Arial"/>
              </a:rPr>
              <a:t>Розподілена</a:t>
            </a:r>
            <a:r>
              <a:rPr lang="en-US" sz="2000" dirty="0">
                <a:cs typeface="Arial"/>
              </a:rPr>
              <a:t> - Git</a:t>
            </a:r>
            <a:r>
              <a:rPr lang="en-US" sz="2000" dirty="0">
                <a:latin typeface="DejaVu Sans"/>
                <a:cs typeface="Arial"/>
              </a:rPr>
              <a:t>, Mercurial, Bazaar, </a:t>
            </a:r>
            <a:r>
              <a:rPr lang="en-US" sz="2000" dirty="0" err="1">
                <a:latin typeface="DejaVu Sans"/>
                <a:cs typeface="Arial"/>
              </a:rPr>
              <a:t>Codeville</a:t>
            </a:r>
            <a:r>
              <a:rPr lang="en-US" sz="2000" dirty="0">
                <a:latin typeface="DejaVu Sans"/>
                <a:cs typeface="Arial"/>
              </a:rPr>
              <a:t>, </a:t>
            </a:r>
            <a:r>
              <a:rPr lang="en-US" sz="2000" dirty="0" err="1">
                <a:latin typeface="DejaVu Sans"/>
                <a:cs typeface="Arial"/>
              </a:rPr>
              <a:t>Darcs</a:t>
            </a:r>
            <a:r>
              <a:rPr lang="en-US" sz="2000" dirty="0">
                <a:latin typeface="DejaVu Sans"/>
                <a:cs typeface="Arial"/>
              </a:rPr>
              <a:t>, Monotone</a:t>
            </a:r>
            <a:endParaRPr lang="uk-UA" sz="2000">
              <a:latin typeface="DejaVu Sans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357800" y="2838600"/>
            <a:ext cx="806040" cy="36468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TextShape 3"/>
          <p:cNvSpPr txBox="1"/>
          <p:nvPr/>
        </p:nvSpPr>
        <p:spPr>
          <a:xfrm>
            <a:off x="457200" y="190440"/>
            <a:ext cx="8229240" cy="582120"/>
          </a:xfrm>
          <a:prstGeom prst="rect">
            <a:avLst/>
          </a:prstGeom>
        </p:spPr>
        <p:txBody>
          <a:bodyPr anchor="ctr"/>
          <a:lstStyle/>
          <a:p>
            <a:r>
              <a:rPr lang="uk-UA" sz="3600" dirty="0">
                <a:solidFill>
                  <a:srgbClr val="FFFFFF"/>
                </a:solidFill>
                <a:latin typeface="Arial"/>
                <a:cs typeface="Arial"/>
              </a:rPr>
              <a:t>Типи СКВ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D73F-521F-4474-AD6C-C27346A6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dirty="0" err="1">
                <a:solidFill>
                  <a:srgbClr val="FFFFFF"/>
                </a:solidFill>
                <a:latin typeface="Arial"/>
                <a:ea typeface="+mn-ea"/>
                <a:cs typeface="Arial"/>
              </a:rPr>
              <a:t>Локальна</a:t>
            </a:r>
            <a:r>
              <a:rPr lang="en-US" sz="360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 СКВ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D8A22-EC25-4117-82E0-8D53A34B751E}"/>
              </a:ext>
            </a:extLst>
          </p:cNvPr>
          <p:cNvSpPr txBox="1"/>
          <p:nvPr/>
        </p:nvSpPr>
        <p:spPr>
          <a:xfrm>
            <a:off x="323850" y="1314450"/>
            <a:ext cx="8518525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uk-UA" sz="2000" dirty="0">
                <a:latin typeface="DejaVu Sans"/>
                <a:cs typeface="Arial"/>
              </a:rPr>
              <a:t> Основана на копіюванні файлів і інший каталог або базу даних</a:t>
            </a:r>
            <a:r>
              <a:rPr lang="en-US" sz="2000" dirty="0">
                <a:cs typeface="Arial"/>
              </a:rPr>
              <a:t>​</a:t>
            </a:r>
            <a:endParaRPr lang="en-US" sz="2000" dirty="0">
              <a:latin typeface="DejaVu Sans"/>
            </a:endParaRPr>
          </a:p>
          <a:p>
            <a:pPr marL="285750" indent="-285750">
              <a:buFont typeface="Arial"/>
              <a:buChar char="•"/>
            </a:pPr>
            <a:r>
              <a:rPr lang="uk-UA" sz="2000" dirty="0">
                <a:latin typeface="DejaVu Sans"/>
                <a:cs typeface="Arial"/>
              </a:rPr>
              <a:t> </a:t>
            </a:r>
            <a:r>
              <a:rPr lang="uk-UA" sz="2000" dirty="0" err="1">
                <a:cs typeface="Arial"/>
              </a:rPr>
              <a:t>Патч</a:t>
            </a:r>
            <a:r>
              <a:rPr lang="uk-UA" sz="2000" dirty="0">
                <a:latin typeface="DejaVu Sans"/>
                <a:cs typeface="Arial"/>
              </a:rPr>
              <a:t>-файл між версіями описує різницю між файлами​</a:t>
            </a:r>
          </a:p>
          <a:p>
            <a:endParaRPr lang="uk-UA" dirty="0">
              <a:latin typeface="DejaVu Sans"/>
              <a:cs typeface="Arial"/>
            </a:endParaRPr>
          </a:p>
          <a:p>
            <a:endParaRPr lang="uk-UA" dirty="0">
              <a:latin typeface="DejaVu Sans"/>
              <a:cs typeface="Arial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11D09A9-C030-4C47-80E3-B19D261D0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429" y="2705100"/>
            <a:ext cx="4937906" cy="378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8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324B-DDF3-4756-9B7E-BBFCF798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dirty="0" err="1">
                <a:solidFill>
                  <a:srgbClr val="FFFFFF"/>
                </a:solidFill>
                <a:latin typeface="Arial"/>
                <a:ea typeface="+mn-ea"/>
                <a:cs typeface="Arial"/>
              </a:rPr>
              <a:t>Централізована</a:t>
            </a:r>
            <a:r>
              <a:rPr lang="en-US" sz="360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 СКВ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93AC8-31A1-47D8-923D-B950E25EED85}"/>
              </a:ext>
            </a:extLst>
          </p:cNvPr>
          <p:cNvSpPr txBox="1"/>
          <p:nvPr/>
        </p:nvSpPr>
        <p:spPr>
          <a:xfrm>
            <a:off x="457200" y="1181100"/>
            <a:ext cx="8212138" cy="187743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uk-UA" sz="2000" dirty="0">
                <a:cs typeface="Arial"/>
              </a:rPr>
              <a:t>Для зручності роботи команди розробників.</a:t>
            </a:r>
            <a:r>
              <a:rPr lang="en-US" sz="2000" dirty="0">
                <a:cs typeface="Arial"/>
              </a:rPr>
              <a:t>​</a:t>
            </a:r>
            <a:endParaRPr lang="en-US" sz="2000" dirty="0">
              <a:latin typeface="DejaVu Sans"/>
            </a:endParaRPr>
          </a:p>
          <a:p>
            <a:pPr marL="285750" indent="-285750">
              <a:buFont typeface="Arial"/>
              <a:buChar char="•"/>
            </a:pPr>
            <a:r>
              <a:rPr lang="uk-UA" sz="2000" dirty="0">
                <a:cs typeface="Arial"/>
              </a:rPr>
              <a:t>Центральний сервер, на якому зберігаються всі файли з контролем версій і багато клієнтів, які отримують копій файлів.</a:t>
            </a:r>
            <a:r>
              <a:rPr lang="en-US" sz="2000" dirty="0">
                <a:cs typeface="Arial"/>
              </a:rPr>
              <a:t>​</a:t>
            </a:r>
            <a:endParaRPr lang="en-US" sz="2000" dirty="0">
              <a:latin typeface="DejaVu Sans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uk-UA" sz="2000" dirty="0">
                <a:cs typeface="Arial"/>
              </a:rPr>
              <a:t>Недоліки…</a:t>
            </a:r>
            <a:r>
              <a:rPr lang="en-US" sz="2000" dirty="0">
                <a:cs typeface="Arial"/>
              </a:rPr>
              <a:t>​</a:t>
            </a:r>
            <a:endParaRPr lang="en-US" sz="2000" dirty="0">
              <a:latin typeface="DejaVu Sans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DejaVu Sans"/>
              <a:cs typeface="Arial"/>
            </a:endParaRPr>
          </a:p>
          <a:p>
            <a:pPr>
              <a:buChar char="•"/>
            </a:pPr>
            <a:endParaRPr lang="en-US" dirty="0">
              <a:latin typeface="DejaVu Sans"/>
              <a:cs typeface="Arial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736F003-9D19-4451-80D5-27209FF41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822" y="2647950"/>
            <a:ext cx="4937125" cy="376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0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324B-DDF3-4756-9B7E-BBFCF798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dirty="0" err="1">
                <a:solidFill>
                  <a:srgbClr val="FFFFFF"/>
                </a:solidFill>
                <a:latin typeface="Arial"/>
                <a:ea typeface="+mn-ea"/>
                <a:cs typeface="Arial"/>
              </a:rPr>
              <a:t>Розподілена</a:t>
            </a:r>
            <a:r>
              <a:rPr lang="en-US" sz="3600" dirty="0">
                <a:solidFill>
                  <a:srgbClr val="FFFFFF"/>
                </a:solidFill>
                <a:latin typeface="Arial"/>
                <a:ea typeface="+mn-ea"/>
                <a:cs typeface="Arial"/>
              </a:rPr>
              <a:t> СКВ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93AC8-31A1-47D8-923D-B950E25EED85}"/>
              </a:ext>
            </a:extLst>
          </p:cNvPr>
          <p:cNvSpPr txBox="1"/>
          <p:nvPr/>
        </p:nvSpPr>
        <p:spPr>
          <a:xfrm>
            <a:off x="457200" y="1181100"/>
            <a:ext cx="4013200" cy="293926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46100" indent="-342900">
              <a:spcBef>
                <a:spcPts val="600"/>
              </a:spcBef>
              <a:buFont typeface="Arial"/>
              <a:buChar char="•"/>
            </a:pPr>
            <a:r>
              <a:rPr lang="uk-UA" sz="2000" dirty="0">
                <a:cs typeface="Arial"/>
              </a:rPr>
              <a:t>Повна копія репозиторію</a:t>
            </a:r>
            <a:endParaRPr lang="uk-UA" sz="2000" dirty="0">
              <a:latin typeface="DejaVu Sans"/>
            </a:endParaRPr>
          </a:p>
          <a:p>
            <a:pPr marL="546100" indent="-342900">
              <a:spcBef>
                <a:spcPts val="600"/>
              </a:spcBef>
              <a:buFont typeface="Arial"/>
              <a:buChar char="•"/>
            </a:pPr>
            <a:r>
              <a:rPr lang="uk-UA" sz="2000" dirty="0">
                <a:cs typeface="Arial"/>
              </a:rPr>
              <a:t>Коли сервер «помирає», будь-який клієнтський репозиторій може бути </a:t>
            </a:r>
            <a:r>
              <a:rPr lang="uk-UA" sz="2000" dirty="0">
                <a:latin typeface="DejaVu Sans"/>
                <a:cs typeface="Arial"/>
              </a:rPr>
              <a:t>«залитий» на сервер </a:t>
            </a:r>
            <a:r>
              <a:rPr lang="uk-UA" sz="2000" dirty="0">
                <a:cs typeface="Arial"/>
              </a:rPr>
              <a:t>для відновлення даних</a:t>
            </a:r>
            <a:endParaRPr lang="en-US" sz="2000" dirty="0">
              <a:latin typeface="DejaVu Sans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DejaVu Sans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DejaVu Sans"/>
              <a:cs typeface="Arial"/>
            </a:endParaRPr>
          </a:p>
        </p:txBody>
      </p:sp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E8735EB-1CED-4BF8-A722-2DFC5E1F9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986" y="1381125"/>
            <a:ext cx="4324350" cy="517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1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324B-DDF3-4756-9B7E-BBFCF798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dirty="0">
                <a:solidFill>
                  <a:srgbClr val="FFFFFF"/>
                </a:solidFill>
                <a:latin typeface="DejaVu Sans"/>
                <a:ea typeface="+mn-ea"/>
                <a:cs typeface="Arial"/>
              </a:rPr>
              <a:t>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93AC8-31A1-47D8-923D-B950E25EED85}"/>
              </a:ext>
            </a:extLst>
          </p:cNvPr>
          <p:cNvSpPr txBox="1"/>
          <p:nvPr/>
        </p:nvSpPr>
        <p:spPr>
          <a:xfrm>
            <a:off x="457200" y="1181100"/>
            <a:ext cx="8233507" cy="455509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46100" indent="-342900">
              <a:spcBef>
                <a:spcPts val="600"/>
              </a:spcBef>
              <a:buFont typeface="Arial"/>
              <a:buChar char="•"/>
            </a:pPr>
            <a:r>
              <a:rPr lang="uk-UA" sz="2000" dirty="0">
                <a:cs typeface="Arial"/>
              </a:rPr>
              <a:t>Це децентралізований репозиторій коду. Розробник – </a:t>
            </a:r>
            <a:r>
              <a:rPr lang="uk-UA" sz="2000" dirty="0" err="1">
                <a:cs typeface="Arial"/>
              </a:rPr>
              <a:t>Лінус</a:t>
            </a:r>
            <a:r>
              <a:rPr lang="uk-UA" sz="2000" dirty="0">
                <a:cs typeface="Arial"/>
              </a:rPr>
              <a:t> </a:t>
            </a:r>
            <a:r>
              <a:rPr lang="uk-UA" sz="2000" dirty="0" err="1">
                <a:cs typeface="Arial"/>
              </a:rPr>
              <a:t>Торвальд</a:t>
            </a:r>
            <a:r>
              <a:rPr lang="uk-UA" sz="2000" dirty="0">
                <a:cs typeface="Arial"/>
              </a:rPr>
              <a:t>. На ньому основані такі служби, як </a:t>
            </a:r>
            <a:r>
              <a:rPr lang="en-US" sz="2000" dirty="0">
                <a:cs typeface="Arial"/>
              </a:rPr>
              <a:t>GitHub, GitLab… </a:t>
            </a:r>
            <a:endParaRPr lang="en-US"/>
          </a:p>
          <a:p>
            <a:pPr marL="546100" indent="-342900">
              <a:spcBef>
                <a:spcPts val="600"/>
              </a:spcBef>
              <a:buFont typeface="Arial"/>
              <a:buChar char="•"/>
            </a:pPr>
            <a:r>
              <a:rPr lang="uk-UA" sz="2000" dirty="0">
                <a:cs typeface="Arial"/>
              </a:rPr>
              <a:t>Із </a:t>
            </a:r>
            <a:r>
              <a:rPr lang="uk-UA" sz="2000" dirty="0" err="1">
                <a:cs typeface="Arial"/>
              </a:rPr>
              <a:t>репозиторія</a:t>
            </a:r>
            <a:r>
              <a:rPr lang="uk-UA" sz="2000" dirty="0">
                <a:cs typeface="Arial"/>
              </a:rPr>
              <a:t> код вивантажують (</a:t>
            </a:r>
            <a:r>
              <a:rPr lang="en-US" sz="2000" dirty="0">
                <a:cs typeface="Arial"/>
              </a:rPr>
              <a:t>checkout, pull</a:t>
            </a:r>
            <a:r>
              <a:rPr lang="uk-UA" sz="2000" dirty="0">
                <a:cs typeface="Arial"/>
              </a:rPr>
              <a:t>)</a:t>
            </a:r>
            <a:endParaRPr lang="en-US" sz="2000" dirty="0">
              <a:cs typeface="Arial"/>
            </a:endParaRPr>
          </a:p>
          <a:p>
            <a:pPr marL="546100" indent="-342900">
              <a:spcBef>
                <a:spcPts val="600"/>
              </a:spcBef>
              <a:buFont typeface="Arial"/>
              <a:buChar char="•"/>
            </a:pPr>
            <a:r>
              <a:rPr lang="uk-UA" sz="2000" dirty="0">
                <a:cs typeface="Arial"/>
              </a:rPr>
              <a:t>Зміни в коді фіксують </a:t>
            </a:r>
            <a:r>
              <a:rPr lang="en-US" sz="2000" dirty="0">
                <a:cs typeface="Arial"/>
              </a:rPr>
              <a:t>(commit)</a:t>
            </a:r>
          </a:p>
          <a:p>
            <a:pPr marL="546100" indent="-342900">
              <a:spcBef>
                <a:spcPts val="600"/>
              </a:spcBef>
              <a:buFont typeface="Arial"/>
              <a:buChar char="•"/>
            </a:pPr>
            <a:r>
              <a:rPr lang="uk-UA" sz="2000" dirty="0">
                <a:cs typeface="Arial"/>
              </a:rPr>
              <a:t>Інформація зберігається у вигляді знімків </a:t>
            </a:r>
            <a:r>
              <a:rPr lang="en-US" sz="2000" dirty="0">
                <a:cs typeface="Arial"/>
              </a:rPr>
              <a:t>(snapshot)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uk-UA" sz="2000" dirty="0" err="1">
                <a:cs typeface="Arial"/>
              </a:rPr>
              <a:t>поточнго</a:t>
            </a:r>
            <a:r>
              <a:rPr lang="uk-UA" sz="2000" dirty="0">
                <a:cs typeface="Arial"/>
              </a:rPr>
              <a:t> стану</a:t>
            </a:r>
            <a:endParaRPr lang="en-US" sz="2000" dirty="0">
              <a:cs typeface="Arial"/>
            </a:endParaRPr>
          </a:p>
          <a:p>
            <a:pPr marL="546100" indent="-342900">
              <a:spcBef>
                <a:spcPts val="600"/>
              </a:spcBef>
              <a:buFont typeface="Arial"/>
              <a:buChar char="•"/>
            </a:pPr>
            <a:r>
              <a:rPr lang="uk-UA" sz="2000" dirty="0">
                <a:cs typeface="Arial"/>
              </a:rPr>
              <a:t>Імена - ідентифікатори </a:t>
            </a:r>
            <a:r>
              <a:rPr lang="uk-UA" sz="2000" dirty="0" err="1">
                <a:cs typeface="Arial"/>
              </a:rPr>
              <a:t>хешів</a:t>
            </a:r>
            <a:r>
              <a:rPr lang="uk-UA" sz="2000" dirty="0">
                <a:latin typeface="DejaVu Sans"/>
                <a:cs typeface="Arial"/>
              </a:rPr>
              <a:t> (</a:t>
            </a:r>
            <a:r>
              <a:rPr lang="en-US" sz="2000" dirty="0">
                <a:cs typeface="Arial"/>
              </a:rPr>
              <a:t>c69e0cc32f3c1c8f2730cade36a8f75dc8e3d480)</a:t>
            </a:r>
          </a:p>
          <a:p>
            <a:pPr marL="546100" indent="-342900">
              <a:spcBef>
                <a:spcPts val="600"/>
              </a:spcBef>
              <a:buFont typeface="Arial"/>
              <a:buChar char="•"/>
            </a:pPr>
            <a:r>
              <a:rPr lang="en-US" sz="2000" dirty="0" err="1">
                <a:cs typeface="Arial"/>
              </a:rPr>
              <a:t>Інші</a:t>
            </a:r>
            <a:r>
              <a:rPr lang="en-US" sz="2000" dirty="0">
                <a:cs typeface="Arial"/>
              </a:rPr>
              <a:t> </a:t>
            </a:r>
            <a:r>
              <a:rPr lang="en-US" sz="2000" dirty="0" err="1">
                <a:cs typeface="Arial"/>
              </a:rPr>
              <a:t>системи</a:t>
            </a:r>
            <a:r>
              <a:rPr lang="en-US" sz="2000" dirty="0">
                <a:cs typeface="Arial"/>
              </a:rPr>
              <a:t> </a:t>
            </a:r>
            <a:r>
              <a:rPr lang="en-US" sz="2000" dirty="0" err="1">
                <a:cs typeface="Arial"/>
              </a:rPr>
              <a:t>зберігають</a:t>
            </a:r>
            <a:r>
              <a:rPr lang="en-US" sz="2000" dirty="0">
                <a:cs typeface="Arial"/>
              </a:rPr>
              <a:t> </a:t>
            </a:r>
            <a:r>
              <a:rPr lang="en-US" sz="2000" dirty="0" err="1">
                <a:cs typeface="Arial"/>
              </a:rPr>
              <a:t>дані</a:t>
            </a:r>
            <a:r>
              <a:rPr lang="en-US" sz="2000" dirty="0">
                <a:cs typeface="Arial"/>
              </a:rPr>
              <a:t> </a:t>
            </a:r>
            <a:r>
              <a:rPr lang="en-US" sz="2000" dirty="0" err="1">
                <a:latin typeface="DejaVu Sans"/>
                <a:cs typeface="Arial"/>
              </a:rPr>
              <a:t>як</a:t>
            </a:r>
            <a:r>
              <a:rPr lang="en-US" sz="2000" dirty="0">
                <a:latin typeface="DejaVu Sans"/>
                <a:cs typeface="Arial"/>
              </a:rPr>
              <a:t> </a:t>
            </a:r>
            <a:r>
              <a:rPr lang="en-US" sz="2000" dirty="0" err="1">
                <a:latin typeface="DejaVu Sans"/>
                <a:cs typeface="Arial"/>
              </a:rPr>
              <a:t>зміни</a:t>
            </a:r>
            <a:r>
              <a:rPr lang="en-US" sz="2000" dirty="0">
                <a:latin typeface="DejaVu Sans"/>
                <a:cs typeface="Arial"/>
              </a:rPr>
              <a:t> </a:t>
            </a:r>
            <a:r>
              <a:rPr lang="en-US" sz="2000" dirty="0" err="1">
                <a:latin typeface="DejaVu Sans"/>
                <a:cs typeface="Arial"/>
              </a:rPr>
              <a:t>до</a:t>
            </a:r>
            <a:r>
              <a:rPr lang="en-US" sz="2000" dirty="0">
                <a:latin typeface="DejaVu Sans"/>
                <a:cs typeface="Arial"/>
              </a:rPr>
              <a:t> </a:t>
            </a:r>
            <a:r>
              <a:rPr lang="en-US" sz="2000" dirty="0" err="1">
                <a:latin typeface="DejaVu Sans"/>
                <a:cs typeface="Arial"/>
              </a:rPr>
              <a:t>базової</a:t>
            </a:r>
            <a:r>
              <a:rPr lang="en-US" sz="2000" dirty="0">
                <a:latin typeface="DejaVu Sans"/>
                <a:cs typeface="Arial"/>
              </a:rPr>
              <a:t> </a:t>
            </a:r>
            <a:r>
              <a:rPr lang="en-US" sz="2000" dirty="0" err="1">
                <a:cs typeface="Arial"/>
              </a:rPr>
              <a:t>версії</a:t>
            </a:r>
            <a:r>
              <a:rPr lang="en-US" sz="2000" dirty="0">
                <a:cs typeface="Arial"/>
              </a:rPr>
              <a:t> </a:t>
            </a:r>
            <a:r>
              <a:rPr lang="en-US" sz="2000" dirty="0" err="1">
                <a:cs typeface="Arial"/>
              </a:rPr>
              <a:t>кожного</a:t>
            </a:r>
            <a:r>
              <a:rPr lang="en-US" sz="2000" dirty="0">
                <a:cs typeface="Arial"/>
              </a:rPr>
              <a:t> </a:t>
            </a:r>
            <a:r>
              <a:rPr lang="en-US" sz="2000" dirty="0" err="1">
                <a:cs typeface="Arial"/>
              </a:rPr>
              <a:t>файлу</a:t>
            </a:r>
            <a:r>
              <a:rPr lang="en-US" sz="2000" dirty="0">
                <a:cs typeface="Arial"/>
              </a:rPr>
              <a:t>.</a:t>
            </a:r>
            <a:endParaRPr lang="en-US" dirty="0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DejaVu Sans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DejaVu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856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324B-DDF3-4756-9B7E-BBFCF798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dirty="0" err="1">
                <a:solidFill>
                  <a:srgbClr val="FFFFFF"/>
                </a:solidFill>
                <a:latin typeface="DejaVu Sans"/>
                <a:ea typeface="+mn-ea"/>
                <a:cs typeface="Arial"/>
              </a:rPr>
              <a:t>Принцип</a:t>
            </a:r>
            <a:r>
              <a:rPr lang="en-US" sz="3600" dirty="0">
                <a:solidFill>
                  <a:srgbClr val="FFFFFF"/>
                </a:solidFill>
                <a:latin typeface="DejaVu Sans"/>
                <a:ea typeface="+mn-ea"/>
                <a:cs typeface="Arial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DejaVu Sans"/>
                <a:ea typeface="+mn-ea"/>
                <a:cs typeface="Arial"/>
              </a:rPr>
              <a:t>роботи</a:t>
            </a:r>
            <a:r>
              <a:rPr lang="en-US" sz="3600" dirty="0">
                <a:solidFill>
                  <a:srgbClr val="FFFFFF"/>
                </a:solidFill>
                <a:latin typeface="DejaVu Sans"/>
                <a:ea typeface="+mn-ea"/>
                <a:cs typeface="Arial"/>
              </a:rPr>
              <a:t> GIT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D1C8DFE-F06E-4601-84CA-2C73C1178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3" y="1187450"/>
            <a:ext cx="8229600" cy="505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2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324B-DDF3-4756-9B7E-BBFCF798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dirty="0" err="1">
                <a:solidFill>
                  <a:srgbClr val="FFFFFF"/>
                </a:solidFill>
                <a:latin typeface="DejaVu Sans"/>
                <a:ea typeface="+mn-ea"/>
                <a:cs typeface="Arial"/>
              </a:rPr>
              <a:t>Принцип</a:t>
            </a:r>
            <a:r>
              <a:rPr lang="en-US" sz="3600" dirty="0">
                <a:solidFill>
                  <a:srgbClr val="FFFFFF"/>
                </a:solidFill>
                <a:latin typeface="DejaVu Sans"/>
                <a:ea typeface="+mn-ea"/>
                <a:cs typeface="Arial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DejaVu Sans"/>
                <a:ea typeface="+mn-ea"/>
                <a:cs typeface="Arial"/>
              </a:rPr>
              <a:t>роботи</a:t>
            </a:r>
            <a:r>
              <a:rPr lang="en-US" sz="3600" dirty="0">
                <a:solidFill>
                  <a:srgbClr val="FFFFFF"/>
                </a:solidFill>
                <a:latin typeface="DejaVu Sans"/>
                <a:ea typeface="+mn-ea"/>
                <a:cs typeface="Arial"/>
              </a:rPr>
              <a:t> GIT</a:t>
            </a:r>
          </a:p>
        </p:txBody>
      </p:sp>
      <p:pic>
        <p:nvPicPr>
          <p:cNvPr id="4" name="Picture 4" descr="A close up of a keyboard&#10;&#10;Description generated with very high confidence">
            <a:extLst>
              <a:ext uri="{FF2B5EF4-FFF2-40B4-BE49-F238E27FC236}">
                <a16:creationId xmlns:a16="http://schemas.microsoft.com/office/drawing/2014/main" id="{A79E44FD-AA20-49B2-9DE0-C8EC10F12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393825"/>
            <a:ext cx="8261350" cy="3563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3DAD6A-B379-4397-9F07-4C10C39B8350}"/>
              </a:ext>
            </a:extLst>
          </p:cNvPr>
          <p:cNvSpPr txBox="1"/>
          <p:nvPr/>
        </p:nvSpPr>
        <p:spPr>
          <a:xfrm>
            <a:off x="439738" y="5229225"/>
            <a:ext cx="8264525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DejaVu Sans"/>
              </a:rPr>
              <a:t>Git </a:t>
            </a:r>
            <a:r>
              <a:rPr lang="en-US" sz="2000" dirty="0" err="1">
                <a:latin typeface="DejaVu Sans"/>
              </a:rPr>
              <a:t>визначає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дані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як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набір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зліпків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невеликої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файлової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системи</a:t>
            </a:r>
            <a:r>
              <a:rPr lang="en-US" sz="2000" dirty="0">
                <a:latin typeface="DejaVu Sans"/>
              </a:rPr>
              <a:t>. </a:t>
            </a:r>
            <a:r>
              <a:rPr lang="en-US" sz="2000" dirty="0" err="1">
                <a:latin typeface="DejaVu Sans"/>
              </a:rPr>
              <a:t>Коли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фіксується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версія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проекту</a:t>
            </a:r>
            <a:r>
              <a:rPr lang="en-US" sz="2000" dirty="0">
                <a:latin typeface="DejaVu Sans"/>
              </a:rPr>
              <a:t>, Git </a:t>
            </a:r>
            <a:r>
              <a:rPr lang="en-US" sz="2000" dirty="0" err="1">
                <a:latin typeface="DejaVu Sans"/>
              </a:rPr>
              <a:t>зберігає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зліпок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того</a:t>
            </a:r>
            <a:r>
              <a:rPr lang="en-US" sz="2000" dirty="0">
                <a:latin typeface="DejaVu Sans"/>
              </a:rPr>
              <a:t>, </a:t>
            </a:r>
            <a:r>
              <a:rPr lang="en-US" sz="2000" dirty="0" err="1">
                <a:latin typeface="DejaVu Sans"/>
              </a:rPr>
              <a:t>як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виглядають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всі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файли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проекту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на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цей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момент</a:t>
            </a:r>
            <a:r>
              <a:rPr lang="en-US" sz="2000" dirty="0">
                <a:latin typeface="DejaVu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450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324B-DDF3-4756-9B7E-BBFCF798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3600" dirty="0">
                <a:solidFill>
                  <a:srgbClr val="FFFFFF"/>
                </a:solidFill>
                <a:latin typeface="DejaVu Sans"/>
                <a:ea typeface="+mn-ea"/>
                <a:cs typeface="Arial"/>
              </a:rPr>
              <a:t>3 </a:t>
            </a:r>
            <a:r>
              <a:rPr lang="en-US" sz="3600" dirty="0" err="1">
                <a:solidFill>
                  <a:srgbClr val="FFFFFF"/>
                </a:solidFill>
                <a:latin typeface="DejaVu Sans"/>
                <a:ea typeface="+mn-ea"/>
                <a:cs typeface="Arial"/>
              </a:rPr>
              <a:t>стани</a:t>
            </a:r>
            <a:r>
              <a:rPr lang="en-US" sz="3600" dirty="0">
                <a:solidFill>
                  <a:srgbClr val="FFFFFF"/>
                </a:solidFill>
                <a:latin typeface="DejaVu Sans"/>
                <a:ea typeface="+mn-ea"/>
                <a:cs typeface="Arial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DejaVu Sans"/>
                <a:ea typeface="+mn-ea"/>
                <a:cs typeface="Arial"/>
              </a:rPr>
              <a:t>файлів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DAD6A-B379-4397-9F07-4C10C39B8350}"/>
              </a:ext>
            </a:extLst>
          </p:cNvPr>
          <p:cNvSpPr txBox="1"/>
          <p:nvPr/>
        </p:nvSpPr>
        <p:spPr>
          <a:xfrm>
            <a:off x="333497" y="1428750"/>
            <a:ext cx="4398929" cy="40934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DejaVu Sans"/>
              </a:rPr>
              <a:t>Файли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можуть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знаходитись</a:t>
            </a:r>
            <a:r>
              <a:rPr lang="en-US" sz="2000" dirty="0">
                <a:latin typeface="DejaVu Sans"/>
              </a:rPr>
              <a:t> в 3 </a:t>
            </a:r>
            <a:r>
              <a:rPr lang="en-US" sz="2000" dirty="0" err="1">
                <a:latin typeface="DejaVu Sans"/>
              </a:rPr>
              <a:t>станах</a:t>
            </a:r>
            <a:r>
              <a:rPr lang="en-US" sz="2000" dirty="0">
                <a:latin typeface="DejaVu Sans"/>
              </a:rPr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DejaVu Sans"/>
              </a:rPr>
              <a:t>Зафіксовані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DejaVu Sans"/>
              </a:rPr>
              <a:t>Змінені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DejaVu Sans"/>
              </a:rPr>
              <a:t>Підготовані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DejaVu Sans"/>
            </a:endParaRPr>
          </a:p>
          <a:p>
            <a:r>
              <a:rPr lang="en-US" sz="2000" dirty="0">
                <a:latin typeface="DejaVu Sans"/>
              </a:rPr>
              <a:t>В </a:t>
            </a:r>
            <a:r>
              <a:rPr lang="en-US" sz="2000" dirty="0" err="1">
                <a:latin typeface="DejaVu Sans"/>
              </a:rPr>
              <a:t>проектах</a:t>
            </a:r>
            <a:r>
              <a:rPr lang="en-US" sz="2000" dirty="0">
                <a:latin typeface="DejaVu Sans"/>
              </a:rPr>
              <a:t> є 3 </a:t>
            </a:r>
            <a:r>
              <a:rPr lang="en-US" sz="2000" dirty="0" err="1">
                <a:latin typeface="DejaVu Sans"/>
              </a:rPr>
              <a:t>частини</a:t>
            </a:r>
            <a:r>
              <a:rPr lang="en-US" sz="2000" dirty="0">
                <a:latin typeface="DejaVu Sans"/>
              </a:rPr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DejaVu Sans"/>
              </a:rPr>
              <a:t>Каталог</a:t>
            </a:r>
            <a:r>
              <a:rPr lang="en-US" sz="2000" dirty="0">
                <a:latin typeface="DejaVu Sans"/>
              </a:rPr>
              <a:t> GIT (GIT directory)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DejaVu Sans"/>
              </a:rPr>
              <a:t>Робочий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каталог</a:t>
            </a:r>
            <a:r>
              <a:rPr lang="en-US" sz="2000" dirty="0">
                <a:latin typeface="DejaVu Sans"/>
              </a:rPr>
              <a:t> (Working directory)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DejaVu Sans"/>
              </a:rPr>
              <a:t>Область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підготованих</a:t>
            </a:r>
            <a:r>
              <a:rPr lang="en-US" sz="2000" dirty="0">
                <a:latin typeface="DejaVu Sans"/>
              </a:rPr>
              <a:t> </a:t>
            </a:r>
            <a:r>
              <a:rPr lang="en-US" sz="2000" dirty="0" err="1">
                <a:latin typeface="DejaVu Sans"/>
              </a:rPr>
              <a:t>файлів</a:t>
            </a:r>
            <a:r>
              <a:rPr lang="en-US" sz="2000" dirty="0">
                <a:latin typeface="DejaVu Sans"/>
              </a:rPr>
              <a:t> (Staging area)</a:t>
            </a:r>
          </a:p>
          <a:p>
            <a:endParaRPr lang="en-US" sz="2000" dirty="0">
              <a:latin typeface="DejaVu Sans"/>
            </a:endParaRPr>
          </a:p>
        </p:txBody>
      </p:sp>
      <p:pic>
        <p:nvPicPr>
          <p:cNvPr id="3" name="Picture 4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E644C4DF-3611-4444-9ECA-F037F63EC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711" y="1428750"/>
            <a:ext cx="3912314" cy="49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133</Words>
  <Application>Microsoft Office PowerPoint</Application>
  <PresentationFormat>Екран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слайдів</vt:lpstr>
      </vt:variant>
      <vt:variant>
        <vt:i4>12</vt:i4>
      </vt:variant>
    </vt:vector>
  </HeadingPairs>
  <TitlesOfParts>
    <vt:vector size="17" baseType="lpstr">
      <vt:lpstr>Arial</vt:lpstr>
      <vt:lpstr>DejaVu Sans</vt:lpstr>
      <vt:lpstr>StarSymbol</vt:lpstr>
      <vt:lpstr>Office Theme</vt:lpstr>
      <vt:lpstr>Office Theme</vt:lpstr>
      <vt:lpstr>Презентація PowerPoint</vt:lpstr>
      <vt:lpstr>Презентація PowerPoint</vt:lpstr>
      <vt:lpstr>Локальна СКВ</vt:lpstr>
      <vt:lpstr>Централізована СКВ</vt:lpstr>
      <vt:lpstr>Розподілена СКВ</vt:lpstr>
      <vt:lpstr>GIT</vt:lpstr>
      <vt:lpstr>Принцип роботи GIT</vt:lpstr>
      <vt:lpstr>Принцип роботи GIT</vt:lpstr>
      <vt:lpstr>3 стани файлів</vt:lpstr>
      <vt:lpstr>Підготовка до використання</vt:lpstr>
      <vt:lpstr>Гілки в GIT</vt:lpstr>
      <vt:lpstr>Злиття гілок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kolya2002511@gmail.com</cp:lastModifiedBy>
  <cp:revision>7</cp:revision>
  <dcterms:modified xsi:type="dcterms:W3CDTF">2018-04-16T13:51:13Z</dcterms:modified>
</cp:coreProperties>
</file>