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4" r:id="rId3"/>
    <p:sldId id="294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10" r:id="rId26"/>
    <p:sldId id="272" r:id="rId27"/>
    <p:sldId id="271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6E6E"/>
    <a:srgbClr val="FFC100"/>
    <a:srgbClr val="FFEAAE"/>
    <a:srgbClr val="FF8200"/>
    <a:srgbClr val="C00000"/>
    <a:srgbClr val="232E21"/>
    <a:srgbClr val="ECC8AF"/>
    <a:srgbClr val="0F3D69"/>
    <a:srgbClr val="CC5803"/>
    <a:srgbClr val="FFC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84988" autoAdjust="0"/>
  </p:normalViewPr>
  <p:slideViewPr>
    <p:cSldViewPr snapToGrid="0">
      <p:cViewPr varScale="1">
        <p:scale>
          <a:sx n="94" d="100"/>
          <a:sy n="94" d="100"/>
        </p:scale>
        <p:origin x="1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4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5FA65F1-2FEC-479D-BCEC-6BA075140C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13AAC4-1E3E-4D1B-9C4D-DA49AA5D85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32B5D-2E3B-4157-B681-2609DA9B60EC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293431-EA1B-4FEB-BCA2-536AE5A1AF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864CD1-A3D4-4527-B3DF-4FEFE4EED8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B2FBA-410E-44C1-8844-71A0F1A90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299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93413-606D-4110-A951-33FBEC50FB30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E50F8-9D80-4A14-A954-C76A1E92E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87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variedade bastante significativa deles foi desenvolvida, nem todos bastante conhecidos.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50F8-9D80-4A14-A954-C76A1E92EA8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985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vantagem do esquema de </a:t>
            </a:r>
            <a:r>
              <a:rPr lang="pt-BR" dirty="0" err="1"/>
              <a:t>exonúcleo</a:t>
            </a:r>
            <a:r>
              <a:rPr lang="pt-BR" dirty="0"/>
              <a:t> é que ele economiza uma camada de mapeamento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50F8-9D80-4A14-A954-C76A1E92EA81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44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Esses computadores diferem dos computadores pessoais em termos de sua capacidade de E/S. </a:t>
            </a:r>
          </a:p>
          <a:p>
            <a:r>
              <a:rPr lang="pt-BR" dirty="0"/>
              <a:t>Os sistemas operacionais para computadores de grande porte são intensamente orientados para o processamento de muitas tarefas ao mesmo tempo, a maioria delas exigindo quantidades prodigiosas de E/S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50F8-9D80-4A14-A954-C76A1E92EA8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62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Dependendo de como precisamente eles são conectados e o que é compartilhado, esses sistemas são chamados de computadores paralelos, </a:t>
            </a:r>
            <a:r>
              <a:rPr lang="pt-BR" dirty="0" err="1"/>
              <a:t>multicomputadores</a:t>
            </a:r>
            <a:r>
              <a:rPr lang="pt-BR" dirty="0"/>
              <a:t> ou multiprocessadores.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50F8-9D80-4A14-A954-C76A1E92EA8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134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dispositivos que não costumam ser vistos como computadores e que não aceitam softwares instalados pelo usuário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50F8-9D80-4A14-A954-C76A1E92EA8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35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PowerShell</a:t>
            </a:r>
            <a:r>
              <a:rPr lang="pt-B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é uma solução de automação de tarefas multiplataforma que consiste em um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shell</a:t>
            </a:r>
            <a:r>
              <a:rPr lang="pt-B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de linha de comando, em uma linguagem de script e uma estrutura de gerenciamento de configuração. https://docs.microsoft.com/pt-br/powershell/scripting/overview?view=powershell-7.2</a:t>
            </a:r>
          </a:p>
          <a:p>
            <a:endParaRPr lang="pt-B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pt-BR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O </a:t>
            </a:r>
            <a:r>
              <a:rPr lang="pt-BR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PowerShell</a:t>
            </a:r>
            <a:r>
              <a:rPr lang="pt-BR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do Windows é a </a:t>
            </a:r>
            <a:r>
              <a:rPr lang="pt-BR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shell</a:t>
            </a:r>
            <a:r>
              <a:rPr lang="pt-BR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desenvolvida pela Microsoft, baseada no .NET framework e inclui uma linha de comandos e uma linguagem de script.</a:t>
            </a:r>
          </a:p>
          <a:p>
            <a:r>
              <a:rPr lang="pt-BR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Info do sistema </a:t>
            </a:r>
            <a:r>
              <a:rPr lang="pt-BR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Get-WmiObject</a:t>
            </a:r>
            <a:r>
              <a:rPr lang="pt-BR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-</a:t>
            </a:r>
            <a:r>
              <a:rPr lang="pt-BR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Class</a:t>
            </a:r>
            <a:r>
              <a:rPr lang="pt-BR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Win32_ComputerSystem</a:t>
            </a:r>
          </a:p>
          <a:p>
            <a:r>
              <a:rPr lang="pt-BR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Listar 5 </a:t>
            </a:r>
            <a:r>
              <a:rPr lang="pt-BR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proc</a:t>
            </a:r>
            <a:r>
              <a:rPr lang="pt-BR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q usam mais memória </a:t>
            </a:r>
            <a:r>
              <a:rPr lang="en-US" b="1" i="0" dirty="0" err="1"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ps</a:t>
            </a:r>
            <a:r>
              <a:rPr lang="en-US" b="1" i="0" dirty="0"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 | sort –p </a:t>
            </a:r>
            <a:r>
              <a:rPr lang="en-US" b="1" i="0" dirty="0" err="1"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ws</a:t>
            </a:r>
            <a:r>
              <a:rPr lang="en-US" b="1" i="0" dirty="0"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 | select –last 5</a:t>
            </a:r>
            <a:endParaRPr lang="pt-BR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50F8-9D80-4A14-A954-C76A1E92EA8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72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Nesse modelo, para cada chamada de sistema há uma função de serviço que cuida dela.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50F8-9D80-4A14-A954-C76A1E92EA8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329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camada 0 tratava da alocação do processador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50F8-9D80-4A14-A954-C76A1E92EA8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665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solicitar um serviço, como ler um bloco de um arquivo, um processo de usuário (agora conhecido como processo cliente) envia uma requisição para um processo servidor, o qual então realiza o trabalho e devolve a resposta</a:t>
            </a:r>
          </a:p>
          <a:p>
            <a:r>
              <a:rPr lang="pt-BR" dirty="0"/>
              <a:t>servidores são executados como processos em modo usuário e não em modo núcleo, eles não têm acesso direto ao hardware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50F8-9D80-4A14-A954-C76A1E92EA81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196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Por exemplo, o ambiente (JVM - Java Virtual </a:t>
            </a:r>
            <a:r>
              <a:rPr lang="pt-BR" dirty="0" err="1"/>
              <a:t>Machine</a:t>
            </a:r>
            <a:r>
              <a:rPr lang="pt-BR" dirty="0"/>
              <a:t>) usa os serviços de um sistema operacional convencional (Windows ou Linux) para construir um computador virtual que processa </a:t>
            </a:r>
            <a:r>
              <a:rPr lang="pt-BR" dirty="0" err="1"/>
              <a:t>bytecode</a:t>
            </a:r>
            <a:r>
              <a:rPr lang="pt-BR" dirty="0"/>
              <a:t>, o código binário dos programas Java. Da mesma forma, o ambiente </a:t>
            </a:r>
            <a:r>
              <a:rPr lang="pt-BR" dirty="0" err="1"/>
              <a:t>VMWare</a:t>
            </a:r>
            <a:r>
              <a:rPr lang="pt-BR" dirty="0"/>
              <a:t> permite executar o sistema Windows sobre um sistema Linux subjacente, ou vice-versa.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E50F8-9D80-4A14-A954-C76A1E92EA81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02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F279C4F7-6953-41FD-B3BD-B496EC6672CA}"/>
              </a:ext>
            </a:extLst>
          </p:cNvPr>
          <p:cNvSpPr/>
          <p:nvPr userDrawn="1"/>
        </p:nvSpPr>
        <p:spPr>
          <a:xfrm>
            <a:off x="0" y="6328403"/>
            <a:ext cx="12192000" cy="531841"/>
          </a:xfrm>
          <a:prstGeom prst="rect">
            <a:avLst/>
          </a:prstGeom>
          <a:gradFill flip="none" rotWithShape="1">
            <a:gsLst>
              <a:gs pos="84000">
                <a:schemeClr val="tx1">
                  <a:lumMod val="50000"/>
                </a:schemeClr>
              </a:gs>
              <a:gs pos="0">
                <a:schemeClr val="bg1">
                  <a:lumMod val="6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Retângulo 4">
            <a:extLst>
              <a:ext uri="{FF2B5EF4-FFF2-40B4-BE49-F238E27FC236}">
                <a16:creationId xmlns:a16="http://schemas.microsoft.com/office/drawing/2014/main" id="{7AB78111-97AD-4107-A168-BCF438A479BF}"/>
              </a:ext>
            </a:extLst>
          </p:cNvPr>
          <p:cNvSpPr/>
          <p:nvPr userDrawn="1"/>
        </p:nvSpPr>
        <p:spPr>
          <a:xfrm rot="10800000">
            <a:off x="7154944" y="0"/>
            <a:ext cx="5037056" cy="632615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0F98C33-959E-4444-9E8A-642B13EF1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068" y="790577"/>
            <a:ext cx="7884232" cy="351792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6800"/>
              </a:lnSpc>
              <a:defRPr sz="72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1CAE570A-14ED-49D7-8819-6E9781B70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68" y="4567236"/>
            <a:ext cx="993401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Arial Nova Cond Light" panose="020B0306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3AEA28DF-7140-426F-960D-D0BCFA5433B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12069" y="6326160"/>
            <a:ext cx="5483932" cy="5318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 Nova Cond Light" panose="020B0306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</a:t>
            </a:r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4CC63962-7AAB-424F-B604-5111C1AC49C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25166" y="6326160"/>
            <a:ext cx="5483932" cy="5318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 Nova Cond Light" panose="020B0306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semestre</a:t>
            </a:r>
          </a:p>
        </p:txBody>
      </p:sp>
    </p:spTree>
    <p:extLst>
      <p:ext uri="{BB962C8B-B14F-4D97-AF65-F5344CB8AC3E}">
        <p14:creationId xmlns:p14="http://schemas.microsoft.com/office/powerpoint/2010/main" val="2240065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41CDBBD9-58EA-48BD-A51B-5195B3D9F51E}"/>
              </a:ext>
            </a:extLst>
          </p:cNvPr>
          <p:cNvSpPr/>
          <p:nvPr userDrawn="1"/>
        </p:nvSpPr>
        <p:spPr>
          <a:xfrm>
            <a:off x="0" y="6328403"/>
            <a:ext cx="12192000" cy="531841"/>
          </a:xfrm>
          <a:prstGeom prst="rect">
            <a:avLst/>
          </a:prstGeom>
          <a:gradFill flip="none" rotWithShape="1">
            <a:gsLst>
              <a:gs pos="84000">
                <a:schemeClr val="tx1">
                  <a:lumMod val="50000"/>
                </a:schemeClr>
              </a:gs>
              <a:gs pos="0">
                <a:schemeClr val="bg1">
                  <a:lumMod val="6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2A9E005-3684-42E2-BCEE-4B975F9FDBA9}"/>
              </a:ext>
            </a:extLst>
          </p:cNvPr>
          <p:cNvSpPr/>
          <p:nvPr userDrawn="1"/>
        </p:nvSpPr>
        <p:spPr>
          <a:xfrm rot="19363149">
            <a:off x="8634973" y="-4093692"/>
            <a:ext cx="7515335" cy="9687287"/>
          </a:xfrm>
          <a:custGeom>
            <a:avLst/>
            <a:gdLst>
              <a:gd name="connsiteX0" fmla="*/ 0 w 7300324"/>
              <a:gd name="connsiteY0" fmla="*/ 4992915 h 9985829"/>
              <a:gd name="connsiteX1" fmla="*/ 3650162 w 7300324"/>
              <a:gd name="connsiteY1" fmla="*/ 0 h 9985829"/>
              <a:gd name="connsiteX2" fmla="*/ 7300324 w 7300324"/>
              <a:gd name="connsiteY2" fmla="*/ 4992915 h 9985829"/>
              <a:gd name="connsiteX3" fmla="*/ 3650162 w 7300324"/>
              <a:gd name="connsiteY3" fmla="*/ 9985830 h 9985829"/>
              <a:gd name="connsiteX4" fmla="*/ 0 w 7300324"/>
              <a:gd name="connsiteY4" fmla="*/ 4992915 h 9985829"/>
              <a:gd name="connsiteX0" fmla="*/ 82832 w 7383156"/>
              <a:gd name="connsiteY0" fmla="*/ 4992915 h 9985830"/>
              <a:gd name="connsiteX1" fmla="*/ 3732994 w 7383156"/>
              <a:gd name="connsiteY1" fmla="*/ 0 h 9985830"/>
              <a:gd name="connsiteX2" fmla="*/ 7383156 w 7383156"/>
              <a:gd name="connsiteY2" fmla="*/ 4992915 h 9985830"/>
              <a:gd name="connsiteX3" fmla="*/ 3732994 w 7383156"/>
              <a:gd name="connsiteY3" fmla="*/ 9985830 h 9985830"/>
              <a:gd name="connsiteX4" fmla="*/ 82832 w 7383156"/>
              <a:gd name="connsiteY4" fmla="*/ 4992915 h 9985830"/>
              <a:gd name="connsiteX0" fmla="*/ 53 w 7300377"/>
              <a:gd name="connsiteY0" fmla="*/ 4694366 h 9687281"/>
              <a:gd name="connsiteX1" fmla="*/ 3587112 w 7300377"/>
              <a:gd name="connsiteY1" fmla="*/ 0 h 9687281"/>
              <a:gd name="connsiteX2" fmla="*/ 7300377 w 7300377"/>
              <a:gd name="connsiteY2" fmla="*/ 4694366 h 9687281"/>
              <a:gd name="connsiteX3" fmla="*/ 3650215 w 7300377"/>
              <a:gd name="connsiteY3" fmla="*/ 9687281 h 9687281"/>
              <a:gd name="connsiteX4" fmla="*/ 53 w 7300377"/>
              <a:gd name="connsiteY4" fmla="*/ 4694366 h 9687281"/>
              <a:gd name="connsiteX0" fmla="*/ 50 w 7300374"/>
              <a:gd name="connsiteY0" fmla="*/ 4706472 h 9699387"/>
              <a:gd name="connsiteX1" fmla="*/ 3587109 w 7300374"/>
              <a:gd name="connsiteY1" fmla="*/ 12106 h 9699387"/>
              <a:gd name="connsiteX2" fmla="*/ 7300374 w 7300374"/>
              <a:gd name="connsiteY2" fmla="*/ 4706472 h 9699387"/>
              <a:gd name="connsiteX3" fmla="*/ 3650212 w 7300374"/>
              <a:gd name="connsiteY3" fmla="*/ 9699387 h 9699387"/>
              <a:gd name="connsiteX4" fmla="*/ 50 w 7300374"/>
              <a:gd name="connsiteY4" fmla="*/ 4706472 h 9699387"/>
              <a:gd name="connsiteX0" fmla="*/ 1412 w 7301736"/>
              <a:gd name="connsiteY0" fmla="*/ 4707773 h 9700688"/>
              <a:gd name="connsiteX1" fmla="*/ 3588471 w 7301736"/>
              <a:gd name="connsiteY1" fmla="*/ 13407 h 9700688"/>
              <a:gd name="connsiteX2" fmla="*/ 7301736 w 7301736"/>
              <a:gd name="connsiteY2" fmla="*/ 4707773 h 9700688"/>
              <a:gd name="connsiteX3" fmla="*/ 3651574 w 7301736"/>
              <a:gd name="connsiteY3" fmla="*/ 9700688 h 9700688"/>
              <a:gd name="connsiteX4" fmla="*/ 1412 w 7301736"/>
              <a:gd name="connsiteY4" fmla="*/ 4707773 h 9700688"/>
              <a:gd name="connsiteX0" fmla="*/ 1198 w 7301522"/>
              <a:gd name="connsiteY0" fmla="*/ 4707581 h 9700496"/>
              <a:gd name="connsiteX1" fmla="*/ 3588257 w 7301522"/>
              <a:gd name="connsiteY1" fmla="*/ 13215 h 9700496"/>
              <a:gd name="connsiteX2" fmla="*/ 7301522 w 7301522"/>
              <a:gd name="connsiteY2" fmla="*/ 4707581 h 9700496"/>
              <a:gd name="connsiteX3" fmla="*/ 3651360 w 7301522"/>
              <a:gd name="connsiteY3" fmla="*/ 9700496 h 9700496"/>
              <a:gd name="connsiteX4" fmla="*/ 1198 w 7301522"/>
              <a:gd name="connsiteY4" fmla="*/ 4707581 h 9700496"/>
              <a:gd name="connsiteX0" fmla="*/ 96 w 7300420"/>
              <a:gd name="connsiteY0" fmla="*/ 4709196 h 9702111"/>
              <a:gd name="connsiteX1" fmla="*/ 3587155 w 7300420"/>
              <a:gd name="connsiteY1" fmla="*/ 14830 h 9702111"/>
              <a:gd name="connsiteX2" fmla="*/ 7300420 w 7300420"/>
              <a:gd name="connsiteY2" fmla="*/ 4709196 h 9702111"/>
              <a:gd name="connsiteX3" fmla="*/ 3650258 w 7300420"/>
              <a:gd name="connsiteY3" fmla="*/ 9702111 h 9702111"/>
              <a:gd name="connsiteX4" fmla="*/ 96 w 7300420"/>
              <a:gd name="connsiteY4" fmla="*/ 4709196 h 9702111"/>
              <a:gd name="connsiteX0" fmla="*/ 59 w 7515335"/>
              <a:gd name="connsiteY0" fmla="*/ 4713148 h 9687287"/>
              <a:gd name="connsiteX1" fmla="*/ 3802070 w 7515335"/>
              <a:gd name="connsiteY1" fmla="*/ 4 h 9687287"/>
              <a:gd name="connsiteX2" fmla="*/ 7515335 w 7515335"/>
              <a:gd name="connsiteY2" fmla="*/ 4694370 h 9687287"/>
              <a:gd name="connsiteX3" fmla="*/ 3865173 w 7515335"/>
              <a:gd name="connsiteY3" fmla="*/ 9687285 h 9687287"/>
              <a:gd name="connsiteX4" fmla="*/ 59 w 7515335"/>
              <a:gd name="connsiteY4" fmla="*/ 4713148 h 968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5335" h="9687287">
                <a:moveTo>
                  <a:pt x="59" y="4713148"/>
                </a:moveTo>
                <a:cubicBezTo>
                  <a:pt x="14569" y="2442717"/>
                  <a:pt x="2549524" y="3134"/>
                  <a:pt x="3802070" y="4"/>
                </a:cubicBezTo>
                <a:cubicBezTo>
                  <a:pt x="5054616" y="-3126"/>
                  <a:pt x="7515335" y="1936859"/>
                  <a:pt x="7515335" y="4694370"/>
                </a:cubicBezTo>
                <a:cubicBezTo>
                  <a:pt x="7515335" y="7451881"/>
                  <a:pt x="5117719" y="9684155"/>
                  <a:pt x="3865173" y="9687285"/>
                </a:cubicBezTo>
                <a:cubicBezTo>
                  <a:pt x="2612627" y="9690415"/>
                  <a:pt x="-14451" y="6983579"/>
                  <a:pt x="59" y="471314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0F98C33-959E-4444-9E8A-642B13EF1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068" y="790577"/>
            <a:ext cx="7884232" cy="351792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6800"/>
              </a:lnSpc>
              <a:defRPr sz="72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1CAE570A-14ED-49D7-8819-6E9781B70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68" y="4567236"/>
            <a:ext cx="993401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Arial Nova Cond Light" panose="020B0306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3AEA28DF-7140-426F-960D-D0BCFA5433B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12069" y="6326160"/>
            <a:ext cx="5483932" cy="5318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 Nova Cond Light" panose="020B0306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</a:t>
            </a:r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4CC63962-7AAB-424F-B604-5111C1AC49C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25166" y="6326160"/>
            <a:ext cx="5483932" cy="5318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 Nova Cond Light" panose="020B0306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semestre</a:t>
            </a:r>
          </a:p>
        </p:txBody>
      </p:sp>
    </p:spTree>
    <p:extLst>
      <p:ext uri="{BB962C8B-B14F-4D97-AF65-F5344CB8AC3E}">
        <p14:creationId xmlns:p14="http://schemas.microsoft.com/office/powerpoint/2010/main" val="3884568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F7D4C8B-593B-490B-9639-8636A0FD0D61}"/>
              </a:ext>
            </a:extLst>
          </p:cNvPr>
          <p:cNvSpPr/>
          <p:nvPr userDrawn="1"/>
        </p:nvSpPr>
        <p:spPr>
          <a:xfrm>
            <a:off x="0" y="0"/>
            <a:ext cx="12192000" cy="7431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F6A9A46-6C36-4EB6-887A-1DA6CCF3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0"/>
            <a:ext cx="10410826" cy="7239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 b="0" cap="all" baseline="0">
                <a:solidFill>
                  <a:schemeClr val="bg1"/>
                </a:solidFill>
                <a:latin typeface="Arial Nova Cond Light" panose="020B0306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24" name="Espaço Reservado para Número de Slide 10">
            <a:extLst>
              <a:ext uri="{FF2B5EF4-FFF2-40B4-BE49-F238E27FC236}">
                <a16:creationId xmlns:a16="http://schemas.microsoft.com/office/drawing/2014/main" id="{59046EA4-BA53-496D-844D-53ED5E6D2AB8}"/>
              </a:ext>
            </a:extLst>
          </p:cNvPr>
          <p:cNvSpPr txBox="1">
            <a:spLocks/>
          </p:cNvSpPr>
          <p:nvPr userDrawn="1"/>
        </p:nvSpPr>
        <p:spPr>
          <a:xfrm>
            <a:off x="11309350" y="1"/>
            <a:ext cx="660400" cy="628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0E8F04-10A7-4FC6-BC17-4BE9E8E60194}" type="slidenum"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Arial Narrow" panose="020B0604020202020204" pitchFamily="34" charset="0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ova Cond Light" panose="020B0306020202020204" pitchFamily="34" charset="0"/>
              <a:ea typeface="+mn-ea"/>
              <a:cs typeface="Arial Narrow" panose="020B0604020202020204" pitchFamily="34" charset="0"/>
              <a:sym typeface="Arial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3D5A87F-620F-4171-BB61-8C91385B1FA4}"/>
              </a:ext>
            </a:extLst>
          </p:cNvPr>
          <p:cNvSpPr/>
          <p:nvPr userDrawn="1"/>
        </p:nvSpPr>
        <p:spPr>
          <a:xfrm>
            <a:off x="0" y="743152"/>
            <a:ext cx="12192000" cy="151419"/>
          </a:xfrm>
          <a:prstGeom prst="rect">
            <a:avLst/>
          </a:prstGeom>
          <a:gradFill flip="none" rotWithShape="1">
            <a:gsLst>
              <a:gs pos="84000">
                <a:schemeClr val="tx1">
                  <a:lumMod val="50000"/>
                </a:schemeClr>
              </a:gs>
              <a:gs pos="0">
                <a:schemeClr val="bg1">
                  <a:lumMod val="6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870498B-EF60-4699-9E76-A05BFA3B4CEE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gradFill flip="none" rotWithShape="1">
            <a:gsLst>
              <a:gs pos="84000">
                <a:schemeClr val="tx1">
                  <a:lumMod val="50000"/>
                </a:schemeClr>
              </a:gs>
              <a:gs pos="0">
                <a:schemeClr val="bg1">
                  <a:lumMod val="6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800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A7AD009-A49E-4BAE-B9F9-BC37E70B1134}"/>
              </a:ext>
            </a:extLst>
          </p:cNvPr>
          <p:cNvSpPr/>
          <p:nvPr userDrawn="1"/>
        </p:nvSpPr>
        <p:spPr>
          <a:xfrm>
            <a:off x="0" y="0"/>
            <a:ext cx="12192000" cy="7431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B3BB53E-5604-49C3-80A6-B3D61434C122}"/>
              </a:ext>
            </a:extLst>
          </p:cNvPr>
          <p:cNvSpPr/>
          <p:nvPr userDrawn="1"/>
        </p:nvSpPr>
        <p:spPr>
          <a:xfrm>
            <a:off x="0" y="743152"/>
            <a:ext cx="12192000" cy="151419"/>
          </a:xfrm>
          <a:prstGeom prst="rect">
            <a:avLst/>
          </a:prstGeom>
          <a:gradFill flip="none" rotWithShape="1">
            <a:gsLst>
              <a:gs pos="84000">
                <a:schemeClr val="tx1">
                  <a:lumMod val="50000"/>
                </a:schemeClr>
              </a:gs>
              <a:gs pos="0">
                <a:schemeClr val="bg1">
                  <a:lumMod val="6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F6A9A46-6C36-4EB6-887A-1DA6CCF3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0"/>
            <a:ext cx="10410826" cy="7239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 b="0" cap="all" baseline="0">
                <a:solidFill>
                  <a:schemeClr val="bg1"/>
                </a:solidFill>
                <a:latin typeface="Arial Nova Cond Light" panose="020B0306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24" name="Espaço Reservado para Número de Slide 10">
            <a:extLst>
              <a:ext uri="{FF2B5EF4-FFF2-40B4-BE49-F238E27FC236}">
                <a16:creationId xmlns:a16="http://schemas.microsoft.com/office/drawing/2014/main" id="{59046EA4-BA53-496D-844D-53ED5E6D2AB8}"/>
              </a:ext>
            </a:extLst>
          </p:cNvPr>
          <p:cNvSpPr txBox="1">
            <a:spLocks/>
          </p:cNvSpPr>
          <p:nvPr userDrawn="1"/>
        </p:nvSpPr>
        <p:spPr>
          <a:xfrm>
            <a:off x="11309350" y="1"/>
            <a:ext cx="660400" cy="628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0E8F04-10A7-4FC6-BC17-4BE9E8E60194}" type="slidenum"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Arial Narrow" panose="020B0604020202020204" pitchFamily="34" charset="0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ova Cond Light" panose="020B0306020202020204" pitchFamily="34" charset="0"/>
              <a:ea typeface="+mn-ea"/>
              <a:cs typeface="Arial Narrow" panose="020B0604020202020204" pitchFamily="34" charset="0"/>
              <a:sym typeface="Arial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D3A3F79-EE99-4EB5-B922-24904A490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149349"/>
            <a:ext cx="10972800" cy="5070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 Nova Cond Light" panose="020B0306020202020204" pitchFamily="34" charset="0"/>
              </a:defRPr>
            </a:lvl1pPr>
            <a:lvl2pPr>
              <a:defRPr>
                <a:latin typeface="Arial Nova Cond Light" panose="020B0306020202020204" pitchFamily="34" charset="0"/>
              </a:defRPr>
            </a:lvl2pPr>
            <a:lvl3pPr>
              <a:defRPr>
                <a:latin typeface="Arial Nova Cond Light" panose="020B0306020202020204" pitchFamily="34" charset="0"/>
              </a:defRPr>
            </a:lvl3pPr>
            <a:lvl4pPr>
              <a:defRPr>
                <a:latin typeface="Arial Nova Cond Light" panose="020B0306020202020204" pitchFamily="34" charset="0"/>
              </a:defRPr>
            </a:lvl4pPr>
            <a:lvl5pPr>
              <a:defRPr>
                <a:latin typeface="Arial Nova Cond Light" panose="020B0306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C3D841E-E7EE-4CCA-97B6-AE1A383F0BDA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gradFill flip="none" rotWithShape="1">
            <a:gsLst>
              <a:gs pos="84000">
                <a:schemeClr val="tx1">
                  <a:lumMod val="50000"/>
                </a:schemeClr>
              </a:gs>
              <a:gs pos="0">
                <a:schemeClr val="bg1">
                  <a:lumMod val="6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55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11A2081A-CCB0-4AB9-9C32-73FC5B05E448}"/>
              </a:ext>
            </a:extLst>
          </p:cNvPr>
          <p:cNvSpPr/>
          <p:nvPr userDrawn="1"/>
        </p:nvSpPr>
        <p:spPr>
          <a:xfrm>
            <a:off x="0" y="0"/>
            <a:ext cx="12192000" cy="7431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1035D3-95F6-4781-B18B-8FE1943098DE}"/>
              </a:ext>
            </a:extLst>
          </p:cNvPr>
          <p:cNvSpPr/>
          <p:nvPr userDrawn="1"/>
        </p:nvSpPr>
        <p:spPr>
          <a:xfrm>
            <a:off x="0" y="743152"/>
            <a:ext cx="12192000" cy="151419"/>
          </a:xfrm>
          <a:prstGeom prst="rect">
            <a:avLst/>
          </a:prstGeom>
          <a:gradFill flip="none" rotWithShape="1">
            <a:gsLst>
              <a:gs pos="84000">
                <a:schemeClr val="tx1">
                  <a:lumMod val="50000"/>
                </a:schemeClr>
              </a:gs>
              <a:gs pos="0">
                <a:schemeClr val="bg1">
                  <a:lumMod val="6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F6A9A46-6C36-4EB6-887A-1DA6CCF3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0"/>
            <a:ext cx="10410826" cy="7239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 b="0" cap="all" baseline="0">
                <a:solidFill>
                  <a:schemeClr val="bg1"/>
                </a:solidFill>
                <a:latin typeface="Arial Nova Cond Light" panose="020B0306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24" name="Espaço Reservado para Número de Slide 10">
            <a:extLst>
              <a:ext uri="{FF2B5EF4-FFF2-40B4-BE49-F238E27FC236}">
                <a16:creationId xmlns:a16="http://schemas.microsoft.com/office/drawing/2014/main" id="{59046EA4-BA53-496D-844D-53ED5E6D2AB8}"/>
              </a:ext>
            </a:extLst>
          </p:cNvPr>
          <p:cNvSpPr txBox="1">
            <a:spLocks/>
          </p:cNvSpPr>
          <p:nvPr userDrawn="1"/>
        </p:nvSpPr>
        <p:spPr>
          <a:xfrm>
            <a:off x="11309350" y="1"/>
            <a:ext cx="660400" cy="628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0E8F04-10A7-4FC6-BC17-4BE9E8E60194}" type="slidenum"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Arial Narrow" panose="020B0604020202020204" pitchFamily="34" charset="0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ova Cond Light" panose="020B0306020202020204" pitchFamily="34" charset="0"/>
              <a:ea typeface="+mn-ea"/>
              <a:cs typeface="Arial Narrow" panose="020B0604020202020204" pitchFamily="34" charset="0"/>
              <a:sym typeface="Arial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2CDED5C-A89C-47B5-BF39-A31B17FB2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275" y="1177924"/>
            <a:ext cx="5181600" cy="52419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Nova Cond Light" panose="020B0306020202020204" pitchFamily="34" charset="0"/>
              </a:defRPr>
            </a:lvl1pPr>
            <a:lvl2pPr>
              <a:defRPr>
                <a:latin typeface="Arial Nova Cond Light" panose="020B0306020202020204" pitchFamily="34" charset="0"/>
              </a:defRPr>
            </a:lvl2pPr>
            <a:lvl3pPr>
              <a:defRPr>
                <a:latin typeface="Arial Nova Cond Light" panose="020B0306020202020204" pitchFamily="34" charset="0"/>
              </a:defRPr>
            </a:lvl3pPr>
            <a:lvl4pPr>
              <a:defRPr>
                <a:latin typeface="Arial Nova Cond Light" panose="020B0306020202020204" pitchFamily="34" charset="0"/>
              </a:defRPr>
            </a:lvl4pPr>
            <a:lvl5pPr>
              <a:defRPr>
                <a:latin typeface="Arial Nova Cond Light" panose="020B0306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87B4BCBC-1DE1-44DD-B9D3-90D350AF6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5075" y="1177924"/>
            <a:ext cx="5181600" cy="52419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Nova Cond Light" panose="020B0306020202020204" pitchFamily="34" charset="0"/>
              </a:defRPr>
            </a:lvl1pPr>
            <a:lvl2pPr>
              <a:defRPr>
                <a:latin typeface="Arial Nova Cond Light" panose="020B0306020202020204" pitchFamily="34" charset="0"/>
              </a:defRPr>
            </a:lvl2pPr>
            <a:lvl3pPr>
              <a:defRPr>
                <a:latin typeface="Arial Nova Cond Light" panose="020B0306020202020204" pitchFamily="34" charset="0"/>
              </a:defRPr>
            </a:lvl3pPr>
            <a:lvl4pPr>
              <a:defRPr>
                <a:latin typeface="Arial Nova Cond Light" panose="020B0306020202020204" pitchFamily="34" charset="0"/>
              </a:defRPr>
            </a:lvl4pPr>
            <a:lvl5pPr>
              <a:defRPr>
                <a:latin typeface="Arial Nova Cond Light" panose="020B0306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5FD0BA9-65E3-4C09-A1F8-29259A7D272D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gradFill flip="none" rotWithShape="1">
            <a:gsLst>
              <a:gs pos="84000">
                <a:schemeClr val="tx1">
                  <a:lumMod val="50000"/>
                </a:schemeClr>
              </a:gs>
              <a:gs pos="0">
                <a:schemeClr val="bg1">
                  <a:lumMod val="6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420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7" descr="Uma imagem contendo comida, galinha, desenho, pássaro&#10;&#10;Descrição gerada automaticamente">
            <a:extLst>
              <a:ext uri="{FF2B5EF4-FFF2-40B4-BE49-F238E27FC236}">
                <a16:creationId xmlns:a16="http://schemas.microsoft.com/office/drawing/2014/main" id="{0B07C37A-20BE-4BF4-9946-427144F597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551" cy="645176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6E08D4B-EDA8-49C0-A964-FDB046B5573D}"/>
              </a:ext>
            </a:extLst>
          </p:cNvPr>
          <p:cNvSpPr/>
          <p:nvPr userDrawn="1"/>
        </p:nvSpPr>
        <p:spPr>
          <a:xfrm>
            <a:off x="0" y="6451769"/>
            <a:ext cx="12192000" cy="4062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890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4C69D58B-66A6-45F6-A9EC-250BA9CA2F82}"/>
              </a:ext>
            </a:extLst>
          </p:cNvPr>
          <p:cNvSpPr/>
          <p:nvPr userDrawn="1"/>
        </p:nvSpPr>
        <p:spPr>
          <a:xfrm rot="16200000">
            <a:off x="6380490" y="408382"/>
            <a:ext cx="45719" cy="11559010"/>
          </a:xfrm>
          <a:prstGeom prst="rect">
            <a:avLst/>
          </a:prstGeom>
          <a:solidFill>
            <a:srgbClr val="71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049266F-05B1-4B4B-86A1-166E2714B1F6}"/>
              </a:ext>
            </a:extLst>
          </p:cNvPr>
          <p:cNvSpPr/>
          <p:nvPr userDrawn="1"/>
        </p:nvSpPr>
        <p:spPr>
          <a:xfrm>
            <a:off x="0" y="3230309"/>
            <a:ext cx="623843" cy="36276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05D2653-50DA-4B8A-9BB2-E91A5A974D3C}"/>
              </a:ext>
            </a:extLst>
          </p:cNvPr>
          <p:cNvSpPr/>
          <p:nvPr userDrawn="1"/>
        </p:nvSpPr>
        <p:spPr>
          <a:xfrm>
            <a:off x="10835334" y="-17092"/>
            <a:ext cx="1347521" cy="52578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641DDE8-C158-4F95-A84C-DF602200656F}"/>
              </a:ext>
            </a:extLst>
          </p:cNvPr>
          <p:cNvCxnSpPr>
            <a:cxnSpLocks/>
            <a:stCxn id="9" idx="0"/>
          </p:cNvCxnSpPr>
          <p:nvPr userDrawn="1"/>
        </p:nvCxnSpPr>
        <p:spPr>
          <a:xfrm flipH="1" flipV="1">
            <a:off x="290558" y="1"/>
            <a:ext cx="21364" cy="323030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86E9091B-F6EE-4B05-8A0D-566C2FCEAE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213216" y="4258673"/>
            <a:ext cx="9293105" cy="1808751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800">
                <a:solidFill>
                  <a:schemeClr val="tx1"/>
                </a:solidFill>
                <a:latin typeface="Arial Nova Cond Light" panose="020B0306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tópicos da aula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18EFA00-8C70-42AC-85FC-B8319C2FEA5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13216" y="6280158"/>
            <a:ext cx="5223573" cy="5318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Arial Nova Cond Light" panose="020B0306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0772B795-C2E3-492C-B958-9F1B197A3CC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565954" y="6283214"/>
            <a:ext cx="3940367" cy="5318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Arial Nova Cond Light" panose="020B0306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semestre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BB0D450A-2B29-494F-83BA-C9DFDBF6963B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13216" y="789933"/>
            <a:ext cx="9293105" cy="335360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lang="pt-BR" sz="8000" b="1" kern="1200" cap="none" spc="-300" baseline="0" dirty="0"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 marL="0" lvl="0">
              <a:lnSpc>
                <a:spcPts val="8500"/>
              </a:lnSpc>
              <a:spcBef>
                <a:spcPct val="0"/>
              </a:spcBef>
              <a:buNone/>
            </a:pPr>
            <a:r>
              <a:rPr lang="pt-BR" dirty="0"/>
              <a:t>Clique para editar o título</a:t>
            </a:r>
          </a:p>
        </p:txBody>
      </p:sp>
    </p:spTree>
    <p:extLst>
      <p:ext uri="{BB962C8B-B14F-4D97-AF65-F5344CB8AC3E}">
        <p14:creationId xmlns:p14="http://schemas.microsoft.com/office/powerpoint/2010/main" val="163812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23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6" r:id="rId4"/>
    <p:sldLayoutId id="2147483657" r:id="rId5"/>
    <p:sldLayoutId id="2147483655" r:id="rId6"/>
    <p:sldLayoutId id="2147483659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s://forms.gle/1Hxt5sL9QQAYECaQ8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ibm.com/br-pt/products/z1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hyperlink" Target="http://www.google.com.br/imgres?q=sistemas+embarcados+carro&amp;um=1&amp;hl=pt-BR&amp;biw=1024&amp;bih=571&amp;tbm=isch&amp;tbnid=PuysnH8c48IPrM:&amp;imgrefurl=http://carrosdoalvaro.blogspot.com/2011_06_28_archive.html&amp;docid=gQGn4hlJ5V3b9M&amp;w=620&amp;h=418&amp;ei=cfdOTo2ZKZP3gAe8ifmTBw&amp;zoom=1&amp;iact=rc&amp;page=13&amp;tbnh=120&amp;tbnw=160&amp;start=180&amp;ndsp=15&amp;ved=1t:429,r:13,s:180&amp;tx=69&amp;ty=21" TargetMode="External"/><Relationship Id="rId7" Type="http://schemas.openxmlformats.org/officeDocument/2006/relationships/hyperlink" Target="http://www.google.com.br/imgres?q=tv+internet&amp;um=1&amp;hl=pt-BR&amp;sa=N&amp;biw=1024&amp;bih=571&amp;tbm=isch&amp;tbnid=ANSlhSx9WljSdM:&amp;imgrefurl=http://pompeianews.com.br/tv-com-internet-atingira-o-auge-ate-2015/&amp;docid=MgQUCDuYIKk8PM&amp;w=420&amp;h=285&amp;ei=YANPTsTdC5PqgQej363qBg&amp;zoom=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hyperlink" Target="http://www.google.com.br/imgres?q=sistemas+embarcados+aviao&amp;um=1&amp;hl=pt-BR&amp;biw=1024&amp;bih=571&amp;tbm=isch&amp;tbnid=fncErIR5cRmOuM:&amp;imgrefurl=http://www.infoaviacao.com/2010_08_15_archive.html&amp;docid=cGc3GWe9Xzl--M&amp;w=600&amp;h=400&amp;ei=SPhOTtfEIYXZgAf_r4yGBw&amp;zoom=1" TargetMode="External"/><Relationship Id="rId4" Type="http://schemas.openxmlformats.org/officeDocument/2006/relationships/image" Target="../media/image17.jpeg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body" idx="13"/>
          </p:nvPr>
        </p:nvSpPr>
        <p:spPr>
          <a:xfrm>
            <a:off x="1213216" y="4258673"/>
            <a:ext cx="3997881" cy="18087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pt-BR" sz="1800" dirty="0"/>
              <a:t>Zoológico de S.O.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pt-BR" sz="1800" dirty="0"/>
              <a:t>Estrutura dos S.O.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pt-BR" sz="1800" dirty="0"/>
              <a:t>Arquitetura dos S.O.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1A6A714-0FA4-4F75-92D4-73E5C7A44472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Professor: Alcides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8F929DD-E5FB-4E1F-8687-4BC9CE64256A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pt-BR" dirty="0"/>
              <a:t>1º Semestre 2023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735F971-6B6C-4E4D-953D-54B352BA8AE1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6600" dirty="0">
                <a:latin typeface="Verdana" panose="020B0604030504040204" pitchFamily="34" charset="0"/>
              </a:rPr>
              <a:t>Sistemas Operacionais</a:t>
            </a:r>
            <a:endParaRPr lang="pt-BR" sz="6600" dirty="0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055B8681-D11A-9944-A9E1-CC4ED947D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51" y="-172895"/>
            <a:ext cx="3749409" cy="15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3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41156-ED4E-4EA8-8E64-816C5393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/>
              <a:t>S.O.´s</a:t>
            </a:r>
            <a:r>
              <a:rPr lang="pt-BR" altLang="pt-BR" dirty="0"/>
              <a:t> </a:t>
            </a:r>
            <a:r>
              <a:rPr lang="pt-BR" dirty="0"/>
              <a:t>de nós sensores (sensor-node)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E30AEE-B5F0-44F8-9C40-5CD15E05D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164753"/>
            <a:ext cx="10972800" cy="5070475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err="1"/>
              <a:t>IoT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Redes de nós sensores minúsculos estão sendo empregadas para uma série de finalidades.</a:t>
            </a:r>
          </a:p>
          <a:p>
            <a:pPr marL="0" indent="0">
              <a:buNone/>
            </a:pPr>
            <a:r>
              <a:rPr lang="pt-BR" sz="2400" dirty="0"/>
              <a:t>Os nós são computadores minúsculos que se comunicam entre si e com uma estação-base usando comunicação sem fio.</a:t>
            </a:r>
          </a:p>
          <a:p>
            <a:pPr marL="0" indent="0">
              <a:buNone/>
            </a:pPr>
            <a:r>
              <a:rPr lang="pt-BR" sz="2400" dirty="0"/>
              <a:t>Cada nó sensor é um computador verdadeiro, com uma CPU, RAM, ROM e um ou mais sensores ambientais. </a:t>
            </a:r>
          </a:p>
          <a:p>
            <a:pPr marL="0" indent="0">
              <a:buNone/>
            </a:pPr>
            <a:r>
              <a:rPr lang="pt-BR" sz="2400" dirty="0"/>
              <a:t>Exemplos: </a:t>
            </a:r>
            <a:r>
              <a:rPr lang="pt-BR" sz="2400" dirty="0" err="1"/>
              <a:t>TinyOS</a:t>
            </a:r>
            <a:r>
              <a:rPr lang="pt-BR" sz="2400" dirty="0"/>
              <a:t>, </a:t>
            </a:r>
            <a:r>
              <a:rPr lang="pt-BR" sz="2400" dirty="0" err="1"/>
              <a:t>FreeRTOS</a:t>
            </a:r>
            <a:r>
              <a:rPr lang="pt-BR" sz="2400" dirty="0"/>
              <a:t>, Windows </a:t>
            </a:r>
            <a:r>
              <a:rPr lang="pt-BR" sz="2400" dirty="0" err="1"/>
              <a:t>IoT</a:t>
            </a:r>
            <a:r>
              <a:rPr lang="pt-BR" sz="2400" dirty="0"/>
              <a:t>, </a:t>
            </a:r>
            <a:r>
              <a:rPr lang="pt-BR" sz="2400" dirty="0" err="1"/>
              <a:t>Tizen</a:t>
            </a:r>
            <a:r>
              <a:rPr lang="pt-BR" sz="2400" dirty="0"/>
              <a:t>, Android </a:t>
            </a:r>
            <a:r>
              <a:rPr lang="pt-BR" sz="2400" dirty="0" err="1"/>
              <a:t>Things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4" descr="Placa Uno R3 + Cabo USB para Arduino - Loja FilipeFlop">
            <a:extLst>
              <a:ext uri="{FF2B5EF4-FFF2-40B4-BE49-F238E27FC236}">
                <a16:creationId xmlns:a16="http://schemas.microsoft.com/office/drawing/2014/main" id="{BE563CEF-2670-44A5-9CF2-2E6D0BA6D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368" y="4233322"/>
            <a:ext cx="2442759" cy="244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laca Raspberry PI 3 Model B Quadcore 1.2ghz 1Gb Wifi Bluetooth ...">
            <a:extLst>
              <a:ext uri="{FF2B5EF4-FFF2-40B4-BE49-F238E27FC236}">
                <a16:creationId xmlns:a16="http://schemas.microsoft.com/office/drawing/2014/main" id="{4729EA46-41B5-4DC9-AB6D-01121FAF7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37" y="4892498"/>
            <a:ext cx="2442759" cy="145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&amp;oacute;dulo automa&amp;ccedil;&amp;atilde;o inteligente WiFi AGL, 01 canal, compat&amp;iacute;vel com Alexa">
            <a:extLst>
              <a:ext uri="{FF2B5EF4-FFF2-40B4-BE49-F238E27FC236}">
                <a16:creationId xmlns:a16="http://schemas.microsoft.com/office/drawing/2014/main" id="{A0638D54-6124-40C2-88ED-1E8DE098A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858" y="4655043"/>
            <a:ext cx="2569054" cy="176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75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B6F01-CA62-4258-AA6F-00E8769F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/>
              <a:t>S.O.´s</a:t>
            </a:r>
            <a:r>
              <a:rPr lang="pt-BR" altLang="pt-BR" dirty="0"/>
              <a:t> de tempo real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1FF458-D20B-45B2-88FD-4D03B492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800" dirty="0">
                <a:cs typeface="Times New Roman" panose="02020603050405020304" pitchFamily="18" charset="0"/>
              </a:rPr>
              <a:t>S.O. de Tempo Real (RTOS da sigla </a:t>
            </a:r>
            <a:r>
              <a:rPr lang="pt-BR" altLang="pt-BR" sz="2800" i="1" dirty="0">
                <a:cs typeface="Times New Roman" panose="02020603050405020304" pitchFamily="18" charset="0"/>
              </a:rPr>
              <a:t>Real Time </a:t>
            </a:r>
            <a:r>
              <a:rPr lang="pt-BR" altLang="pt-BR" sz="2800" i="1" dirty="0" err="1">
                <a:cs typeface="Times New Roman" panose="02020603050405020304" pitchFamily="18" charset="0"/>
              </a:rPr>
              <a:t>Operating</a:t>
            </a:r>
            <a:r>
              <a:rPr lang="pt-BR" altLang="pt-BR" sz="2800" i="1" dirty="0">
                <a:cs typeface="Times New Roman" panose="02020603050405020304" pitchFamily="18" charset="0"/>
              </a:rPr>
              <a:t> System</a:t>
            </a:r>
            <a:r>
              <a:rPr lang="pt-BR" altLang="pt-BR" sz="2800" dirty="0">
                <a:cs typeface="Times New Roman" panose="02020603050405020304" pitchFamily="18" charset="0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800" dirty="0">
                <a:cs typeface="Times New Roman" panose="02020603050405020304" pitchFamily="18" charset="0"/>
              </a:rPr>
              <a:t>São caracterizados por terem o tempo como um parâmetro fundamental;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800" dirty="0">
                <a:cs typeface="Times New Roman" panose="02020603050405020304" pitchFamily="18" charset="0"/>
              </a:rPr>
              <a:t>O tempo de resposta a um evento (externo ou interno) é pré-definido;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800" dirty="0">
                <a:cs typeface="Times New Roman" panose="02020603050405020304" pitchFamily="18" charset="0"/>
              </a:rPr>
              <a:t>Por exemplo, em um hospital, o sistema que monitora os batimentos cardíacos de um paciente deve alarmar os médicos caso haja alteração nos batimentos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800" dirty="0">
                <a:cs typeface="Times New Roman" panose="02020603050405020304" pitchFamily="18" charset="0"/>
              </a:rPr>
              <a:t>Exemplo: QNX, </a:t>
            </a:r>
            <a:r>
              <a:rPr lang="pt-BR" altLang="pt-BR" sz="2800" dirty="0" err="1">
                <a:cs typeface="Times New Roman" panose="02020603050405020304" pitchFamily="18" charset="0"/>
              </a:rPr>
              <a:t>eCos</a:t>
            </a:r>
            <a:endParaRPr lang="pt-BR" altLang="pt-BR" sz="2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7" descr="http://cs-people.bu.edu/gfry/rover.jpg">
            <a:extLst>
              <a:ext uri="{FF2B5EF4-FFF2-40B4-BE49-F238E27FC236}">
                <a16:creationId xmlns:a16="http://schemas.microsoft.com/office/drawing/2014/main" id="{856A8FD5-4954-4763-92CA-ECCC120D9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4" y="4851401"/>
            <a:ext cx="21367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http://cs-people.bu.edu/gfry/shuttle.jpg">
            <a:extLst>
              <a:ext uri="{FF2B5EF4-FFF2-40B4-BE49-F238E27FC236}">
                <a16:creationId xmlns:a16="http://schemas.microsoft.com/office/drawing/2014/main" id="{D6A7D685-4162-4226-95AF-B8CC05F78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708" y="4851401"/>
            <a:ext cx="155416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93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26669-1DD9-48F7-8D39-25C589D6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/>
              <a:t>S.O.´s</a:t>
            </a:r>
            <a:r>
              <a:rPr lang="pt-BR" dirty="0"/>
              <a:t> de cartões inteligentes (</a:t>
            </a:r>
            <a:r>
              <a:rPr lang="pt-BR" dirty="0" err="1"/>
              <a:t>smartcard</a:t>
            </a:r>
            <a:r>
              <a:rPr lang="pt-BR" dirty="0"/>
              <a:t>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9D6A14-5B01-4B4F-8183-26BDE5EE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menores sistemas operacionais são executados em cartões inteligentes, que são dispositivos do tamanho de cartões de crédito contendo um chip de CPU.</a:t>
            </a:r>
          </a:p>
          <a:p>
            <a:pPr marL="0" indent="0">
              <a:buNone/>
            </a:pPr>
            <a:r>
              <a:rPr lang="pt-BR" dirty="0"/>
              <a:t>Alguns Smartcard são programados com Java</a:t>
            </a:r>
          </a:p>
          <a:p>
            <a:pPr marL="0" indent="0">
              <a:buNone/>
            </a:pPr>
            <a:r>
              <a:rPr lang="pt-BR" dirty="0"/>
              <a:t>Isso significa que o ROM no cartão inteligente contém um interpretador para a JVM</a:t>
            </a:r>
          </a:p>
          <a:p>
            <a:pPr marL="0" indent="0">
              <a:buNone/>
            </a:pPr>
            <a:r>
              <a:rPr lang="pt-BR" dirty="0"/>
              <a:t>São usados por exemplo, para o pagamento de uma passagem de ônibus, validação da entrada de um funcionário, liberar fechadura eletrônica, etc.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 descr="Leitor Cartão Smart Card Nonus Certificado Digital Usb Nfe - R$ 59 ...">
            <a:extLst>
              <a:ext uri="{FF2B5EF4-FFF2-40B4-BE49-F238E27FC236}">
                <a16:creationId xmlns:a16="http://schemas.microsoft.com/office/drawing/2014/main" id="{44045139-7235-4EEC-B574-3B9062AB5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533" y="4682868"/>
            <a:ext cx="3027328" cy="178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B3D7ED7-B5DA-4E09-9962-F4EFE56F0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41" y="4503867"/>
            <a:ext cx="3063505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7D92B-47DE-4650-8E81-492F3F3D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Estrutura dos </a:t>
            </a:r>
            <a:r>
              <a:rPr lang="pt-BR" altLang="pt-BR" dirty="0" err="1"/>
              <a:t>S.O.’s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34FF8E-1831-44A5-837D-66344D88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400" dirty="0"/>
              <a:t>O sistema operacional é formado por um conjunto de rotinas (também denominadas instruções estendidas ou simplesmente chamadas de sistema) que oferecem serviços aos usuários, aplicações e outros procedimentos do próprio sistema.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400" dirty="0"/>
              <a:t>Esse conjunto de rotinas é o </a:t>
            </a:r>
            <a:r>
              <a:rPr lang="pt-BR" altLang="pt-BR" sz="2400" b="1" dirty="0">
                <a:solidFill>
                  <a:srgbClr val="FF0000"/>
                </a:solidFill>
              </a:rPr>
              <a:t>núcleo do sistema ou </a:t>
            </a:r>
            <a:r>
              <a:rPr lang="pt-BR" altLang="pt-BR" sz="2400" b="1" i="1" dirty="0">
                <a:solidFill>
                  <a:srgbClr val="FF0000"/>
                </a:solidFill>
              </a:rPr>
              <a:t>kernel</a:t>
            </a:r>
            <a:r>
              <a:rPr lang="pt-BR" altLang="pt-BR" sz="2400" dirty="0"/>
              <a:t>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400" b="1" dirty="0"/>
              <a:t>Principais funções do kernel: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 dirty="0"/>
              <a:t>Tratamento de interrupções;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 dirty="0"/>
              <a:t>Criação e eliminação de processos;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 dirty="0"/>
              <a:t>Sincronização e comunicação entre processos;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 dirty="0"/>
              <a:t>Escalonamento e controle dos processos;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 dirty="0"/>
              <a:t>Gerência de memória;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 dirty="0"/>
              <a:t>Gerência do sistema de arquivos;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 dirty="0"/>
              <a:t>Operações de entrada e saída;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 dirty="0"/>
              <a:t>Segurança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14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97241-E896-4D7D-8B44-54EB8071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Estrutura dos </a:t>
            </a:r>
            <a:r>
              <a:rPr lang="pt-BR" altLang="pt-BR" dirty="0" err="1"/>
              <a:t>S.O.’s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0EDA85-4237-4B71-A228-22723E2DE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dirty="0"/>
              <a:t>Um elemento bastante importante de um S.O. é o programa conhecido como </a:t>
            </a:r>
            <a:r>
              <a:rPr lang="pt-BR" altLang="pt-BR" b="1" dirty="0">
                <a:solidFill>
                  <a:srgbClr val="FF0000"/>
                </a:solidFill>
              </a:rPr>
              <a:t>interpretador de comandos (</a:t>
            </a:r>
            <a:r>
              <a:rPr lang="pt-BR" altLang="pt-BR" b="1" i="1" dirty="0" err="1">
                <a:solidFill>
                  <a:srgbClr val="FF0000"/>
                </a:solidFill>
              </a:rPr>
              <a:t>shell</a:t>
            </a:r>
            <a:r>
              <a:rPr lang="pt-BR" altLang="pt-BR" b="1" dirty="0">
                <a:solidFill>
                  <a:srgbClr val="FF0000"/>
                </a:solidFill>
              </a:rPr>
              <a:t>)</a:t>
            </a:r>
            <a:r>
              <a:rPr lang="pt-BR" altLang="pt-BR" dirty="0"/>
              <a:t>, que constitui a interface entre o usuário e o kernel.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dirty="0"/>
              <a:t>Alguns sistemas operacionais incluem o interpretador de comandos em seu núcleo. Outros como o Linux, tratam o interpretador de comandos como um programa separado do núcleo.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dirty="0"/>
              <a:t>A função do interpretador de comandos é simples: obter o próximo comando e providenciar para que ele seja executado pelo kernel.</a:t>
            </a:r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4" name="Group 17">
            <a:extLst>
              <a:ext uri="{FF2B5EF4-FFF2-40B4-BE49-F238E27FC236}">
                <a16:creationId xmlns:a16="http://schemas.microsoft.com/office/drawing/2014/main" id="{DBFB38D6-E2D8-4F80-A41A-7409560038D2}"/>
              </a:ext>
            </a:extLst>
          </p:cNvPr>
          <p:cNvGrpSpPr>
            <a:grpSpLocks/>
          </p:cNvGrpSpPr>
          <p:nvPr/>
        </p:nvGrpSpPr>
        <p:grpSpPr bwMode="auto">
          <a:xfrm>
            <a:off x="4642428" y="4348479"/>
            <a:ext cx="2565757" cy="2215881"/>
            <a:chOff x="2146" y="2628"/>
            <a:chExt cx="1824" cy="1664"/>
          </a:xfrm>
        </p:grpSpPr>
        <p:sp>
          <p:nvSpPr>
            <p:cNvPr id="5" name="Oval 15">
              <a:extLst>
                <a:ext uri="{FF2B5EF4-FFF2-40B4-BE49-F238E27FC236}">
                  <a16:creationId xmlns:a16="http://schemas.microsoft.com/office/drawing/2014/main" id="{258FAB83-3E82-4EDB-8ACC-EDAD8572E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" y="2772"/>
              <a:ext cx="1824" cy="152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6" name="Oval 14">
              <a:extLst>
                <a:ext uri="{FF2B5EF4-FFF2-40B4-BE49-F238E27FC236}">
                  <a16:creationId xmlns:a16="http://schemas.microsoft.com/office/drawing/2014/main" id="{F1BB0336-855B-4B48-87B2-278980F85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3220"/>
              <a:ext cx="672" cy="62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Kernel</a:t>
              </a:r>
            </a:p>
          </p:txBody>
        </p:sp>
        <p:sp>
          <p:nvSpPr>
            <p:cNvPr id="7" name="Text Box 16">
              <a:extLst>
                <a:ext uri="{FF2B5EF4-FFF2-40B4-BE49-F238E27FC236}">
                  <a16:creationId xmlns:a16="http://schemas.microsoft.com/office/drawing/2014/main" id="{525152CD-93C7-452B-9FFF-DC85A97E8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2628"/>
              <a:ext cx="37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dirty="0">
                  <a:latin typeface="Arial" panose="020B0604020202020204" pitchFamily="34" charset="0"/>
                </a:rPr>
                <a:t>Shell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99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6B331-03D6-4398-AD1E-202ED89B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Estrutura dos </a:t>
            </a:r>
            <a:r>
              <a:rPr lang="pt-BR" altLang="pt-BR" dirty="0" err="1"/>
              <a:t>S.O.’s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CDCFC-0996-4BED-BE92-0EEFACA9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000" dirty="0"/>
              <a:t>Por exemplo, o interpretador de comandos do Unix / Linux / MINIX, denominado </a:t>
            </a:r>
            <a:r>
              <a:rPr lang="pt-BR" altLang="pt-BR" sz="2000" i="1" dirty="0" err="1"/>
              <a:t>shell</a:t>
            </a:r>
            <a:r>
              <a:rPr lang="pt-BR" altLang="pt-BR" sz="2000" dirty="0"/>
              <a:t>, </a:t>
            </a:r>
            <a:r>
              <a:rPr lang="pt-BR" altLang="pt-BR" sz="2000" b="1" dirty="0"/>
              <a:t>não faz parte do S.O.</a:t>
            </a:r>
            <a:r>
              <a:rPr lang="pt-BR" altLang="pt-BR" sz="2000" dirty="0"/>
              <a:t>, servindo como interface entre o usuário de um terminal e o sistema operacional.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000" dirty="0"/>
              <a:t>Quando um usuário abre uma sessão, o </a:t>
            </a:r>
            <a:r>
              <a:rPr lang="pt-BR" altLang="pt-BR" sz="2000" i="1" dirty="0" err="1"/>
              <a:t>shell</a:t>
            </a:r>
            <a:r>
              <a:rPr lang="pt-BR" altLang="pt-BR" sz="2000" i="1" dirty="0"/>
              <a:t> </a:t>
            </a:r>
            <a:r>
              <a:rPr lang="pt-BR" altLang="pt-BR" sz="2000" dirty="0"/>
              <a:t>assume o controle da situação, enviando ao terminal o sinal de prompt, um caractere (símbolo do dólar ou sustenido), que informa ao usuário que o </a:t>
            </a:r>
            <a:r>
              <a:rPr lang="pt-BR" altLang="pt-BR" sz="2000" dirty="0" err="1"/>
              <a:t>shell</a:t>
            </a:r>
            <a:r>
              <a:rPr lang="pt-BR" altLang="pt-BR" sz="2000" dirty="0"/>
              <a:t> está esperando um comando. Se o usuário teclar, por exemplo: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000" b="1" dirty="0">
                <a:solidFill>
                  <a:srgbClr val="FF0000"/>
                </a:solidFill>
              </a:rPr>
              <a:t>date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000" i="1" dirty="0"/>
              <a:t>O </a:t>
            </a:r>
            <a:r>
              <a:rPr lang="pt-BR" altLang="pt-BR" sz="2000" i="1" dirty="0" err="1"/>
              <a:t>shell</a:t>
            </a:r>
            <a:r>
              <a:rPr lang="pt-BR" altLang="pt-BR" sz="2000" i="1" dirty="0"/>
              <a:t> cria um processo e executa o programa date. Ao terminar a execução do programa, o </a:t>
            </a:r>
            <a:r>
              <a:rPr lang="pt-BR" altLang="pt-BR" sz="2000" i="1" dirty="0" err="1"/>
              <a:t>shell</a:t>
            </a:r>
            <a:r>
              <a:rPr lang="pt-BR" altLang="pt-BR" sz="2000" i="1" dirty="0"/>
              <a:t> envia outra vez o sinal de prompt.</a:t>
            </a:r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C40474-A170-46B1-80B8-FC8060072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10" y="4152452"/>
            <a:ext cx="5122945" cy="236443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484827B-C0C0-7ED9-3B2F-00BEAF8D8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323" y="3978443"/>
            <a:ext cx="4526125" cy="173020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1E3A224-F520-46C2-8CA1-41D9CA50D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156" y="5025912"/>
            <a:ext cx="3978584" cy="16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7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F690D-FF84-448C-B0B9-AE575426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Estrutura dos </a:t>
            </a:r>
            <a:r>
              <a:rPr lang="pt-BR" altLang="pt-BR" dirty="0" err="1"/>
              <a:t>S.O.’s</a:t>
            </a:r>
            <a:endParaRPr lang="pt-BR" dirty="0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683EE9C1-1C7F-471B-AC3E-30A7D11E5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212" y="1146151"/>
            <a:ext cx="6706536" cy="481079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1E9311D-3783-4DB7-9279-7151046C0FF0}"/>
              </a:ext>
            </a:extLst>
          </p:cNvPr>
          <p:cNvSpPr txBox="1"/>
          <p:nvPr/>
        </p:nvSpPr>
        <p:spPr>
          <a:xfrm>
            <a:off x="7588578" y="5956947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Maziero,2019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ABF210-62C5-4ED0-B631-004CE8F11A76}"/>
              </a:ext>
            </a:extLst>
          </p:cNvPr>
          <p:cNvSpPr txBox="1"/>
          <p:nvPr/>
        </p:nvSpPr>
        <p:spPr>
          <a:xfrm>
            <a:off x="4359997" y="5983387"/>
            <a:ext cx="16417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Estrutura típica de um SO</a:t>
            </a:r>
          </a:p>
        </p:txBody>
      </p:sp>
    </p:spTree>
    <p:extLst>
      <p:ext uri="{BB962C8B-B14F-4D97-AF65-F5344CB8AC3E}">
        <p14:creationId xmlns:p14="http://schemas.microsoft.com/office/powerpoint/2010/main" val="63980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E8A7D-5E6F-4B22-BA43-EA71905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Arquitetura de Sistemas Operacionais</a:t>
            </a: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EBA14AA-C29E-40B0-B15D-5CD76652B994}"/>
              </a:ext>
            </a:extLst>
          </p:cNvPr>
          <p:cNvSpPr/>
          <p:nvPr/>
        </p:nvSpPr>
        <p:spPr>
          <a:xfrm>
            <a:off x="1027521" y="1604545"/>
            <a:ext cx="3271102" cy="122548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Sistemas monolíticos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66A56F7-8BA9-4CA1-B312-9D4D5C98BAA3}"/>
              </a:ext>
            </a:extLst>
          </p:cNvPr>
          <p:cNvSpPr/>
          <p:nvPr/>
        </p:nvSpPr>
        <p:spPr>
          <a:xfrm>
            <a:off x="4554716" y="2233590"/>
            <a:ext cx="3271102" cy="12254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Sistemas em camadas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C9159B8-887A-4654-8A15-B275B97E4F37}"/>
              </a:ext>
            </a:extLst>
          </p:cNvPr>
          <p:cNvSpPr/>
          <p:nvPr/>
        </p:nvSpPr>
        <p:spPr>
          <a:xfrm>
            <a:off x="603315" y="3647956"/>
            <a:ext cx="3271102" cy="12254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Micronúcleos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39DA0F3-1AD8-4523-A0DB-4833DDE46B19}"/>
              </a:ext>
            </a:extLst>
          </p:cNvPr>
          <p:cNvSpPr/>
          <p:nvPr/>
        </p:nvSpPr>
        <p:spPr>
          <a:xfrm>
            <a:off x="4400746" y="4373820"/>
            <a:ext cx="3579041" cy="12254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Sistemas cliente-servidor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2E41580-94F9-412F-BCD1-76CF555A048F}"/>
              </a:ext>
            </a:extLst>
          </p:cNvPr>
          <p:cNvSpPr/>
          <p:nvPr/>
        </p:nvSpPr>
        <p:spPr>
          <a:xfrm>
            <a:off x="8081911" y="1399318"/>
            <a:ext cx="3271102" cy="12254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Máquinas virtuais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563DC89-D5DA-4949-97EC-18F731D66041}"/>
              </a:ext>
            </a:extLst>
          </p:cNvPr>
          <p:cNvSpPr/>
          <p:nvPr/>
        </p:nvSpPr>
        <p:spPr>
          <a:xfrm>
            <a:off x="7927941" y="3429000"/>
            <a:ext cx="3579041" cy="12254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Exonúcleos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53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3F004-6D6F-47E7-AFA0-0DB59CEC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Sistema Monolítico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128CF-006F-4212-839E-8EC02BBB9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altLang="pt-BR" sz="2000" dirty="0"/>
              <a:t>A organização monolítica é a mais comum, sendo que nesta abordagem, o S.O. inteiro é executado como um único programa no modo núcleo.</a:t>
            </a:r>
          </a:p>
          <a:p>
            <a:pPr marL="0" indent="0">
              <a:buNone/>
            </a:pPr>
            <a:r>
              <a:rPr lang="pt-BR" altLang="en-US" sz="2000" dirty="0"/>
              <a:t>Sistemas onde não existe uma separação entre as rotinas que atendem ao usuário e as rotinas que gerenciam o funcionamento do hardware;</a:t>
            </a:r>
          </a:p>
          <a:p>
            <a:pPr marL="0" indent="0">
              <a:buNone/>
            </a:pPr>
            <a:r>
              <a:rPr lang="pt-BR" sz="2000" dirty="0"/>
              <a:t>O sistema operacional é escrito como uma coleção de rotinas, ligadas a um único grande programa binário executável.</a:t>
            </a:r>
          </a:p>
          <a:p>
            <a:pPr marL="0" indent="0">
              <a:buNone/>
            </a:pPr>
            <a:r>
              <a:rPr lang="pt-BR" altLang="pt-BR" sz="2000" dirty="0"/>
              <a:t>Neste tipo de sistema, não há ocultação de informação, </a:t>
            </a:r>
            <a:r>
              <a:rPr lang="pt-BR" sz="2000" dirty="0"/>
              <a:t>toda rotina é visível para toda outra rotina</a:t>
            </a:r>
          </a:p>
          <a:p>
            <a:pPr marL="0" indent="0">
              <a:buNone/>
            </a:pPr>
            <a:r>
              <a:rPr lang="pt-BR" altLang="en-US" sz="2000" dirty="0"/>
              <a:t>As rotinas que comandam o hardware podem ser facilmente acessadas pelo usuário;</a:t>
            </a:r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F6BE3F-D15F-4285-BED8-F87A3B99C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704" y="3930212"/>
            <a:ext cx="5631560" cy="250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C139C-5EE3-45E7-AB99-76DBB464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Estrutura em camadas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D01E93-D7E6-44A4-8B7C-5CDD80292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149349"/>
            <a:ext cx="7482205" cy="50704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000" dirty="0"/>
              <a:t>A modularização de um sistema pode ser feita de diversas maneiras, sendo a mais comum, a divisão em níveis (ou camadas), que consiste em dividir o sistema operacional em diversos níveis, cada um construído sobre os níveis inferiores.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000" dirty="0"/>
              <a:t>O nível mais baixo é o do hardware e o mais alto é o da interface com o usuário.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000" dirty="0"/>
              <a:t>A abordagem em níveis foi usada pela primeira vez no projeto de sistemas operacionais da </a:t>
            </a:r>
            <a:r>
              <a:rPr lang="pt-BR" altLang="pt-BR" sz="2000" i="1" dirty="0" err="1"/>
              <a:t>Technische</a:t>
            </a:r>
            <a:r>
              <a:rPr lang="pt-BR" altLang="pt-BR" sz="2000" i="1" dirty="0"/>
              <a:t> </a:t>
            </a:r>
            <a:r>
              <a:rPr lang="pt-BR" altLang="pt-BR" sz="2000" i="1" dirty="0" err="1"/>
              <a:t>Hogeschool</a:t>
            </a:r>
            <a:r>
              <a:rPr lang="pt-BR" altLang="pt-BR" sz="2000" i="1" dirty="0"/>
              <a:t> Eindhoven</a:t>
            </a:r>
            <a:r>
              <a:rPr lang="pt-BR" altLang="pt-BR" sz="2000" dirty="0"/>
              <a:t>. O sistema THE foi definido em seis níveis:</a:t>
            </a:r>
          </a:p>
          <a:p>
            <a:pPr marL="0" indent="0">
              <a:buNone/>
            </a:pPr>
            <a:endParaRPr lang="pt-BR" sz="2000" dirty="0"/>
          </a:p>
        </p:txBody>
      </p:sp>
      <p:graphicFrame>
        <p:nvGraphicFramePr>
          <p:cNvPr id="4" name="Tabela 2">
            <a:extLst>
              <a:ext uri="{FF2B5EF4-FFF2-40B4-BE49-F238E27FC236}">
                <a16:creationId xmlns:a16="http://schemas.microsoft.com/office/drawing/2014/main" id="{F99FC110-970C-40E7-AC76-D37E4D29D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567178"/>
              </p:ext>
            </p:extLst>
          </p:nvPr>
        </p:nvGraphicFramePr>
        <p:xfrm>
          <a:off x="1214948" y="3934528"/>
          <a:ext cx="5773395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2858">
                  <a:extLst>
                    <a:ext uri="{9D8B030D-6E8A-4147-A177-3AD203B41FA5}">
                      <a16:colId xmlns:a16="http://schemas.microsoft.com/office/drawing/2014/main" val="2643511431"/>
                    </a:ext>
                  </a:extLst>
                </a:gridCol>
                <a:gridCol w="4760537">
                  <a:extLst>
                    <a:ext uri="{9D8B030D-6E8A-4147-A177-3AD203B41FA5}">
                      <a16:colId xmlns:a16="http://schemas.microsoft.com/office/drawing/2014/main" val="3806599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14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Operador do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6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Programas de 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9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Gerenciamento de dispositivo E/S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Comunicação entre processo-usuário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5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Gerenciamento da memória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Alocação do processador e multiprogramação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962972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68AA5E05-6EAA-4A5C-83B6-D127ACAF9707}"/>
              </a:ext>
            </a:extLst>
          </p:cNvPr>
          <p:cNvGrpSpPr/>
          <p:nvPr/>
        </p:nvGrpSpPr>
        <p:grpSpPr>
          <a:xfrm>
            <a:off x="7566364" y="1591428"/>
            <a:ext cx="4625637" cy="4350090"/>
            <a:chOff x="2086535" y="2156449"/>
            <a:chExt cx="4625637" cy="4350090"/>
          </a:xfrm>
        </p:grpSpPr>
        <p:sp>
          <p:nvSpPr>
            <p:cNvPr id="6" name="Oval 13">
              <a:extLst>
                <a:ext uri="{FF2B5EF4-FFF2-40B4-BE49-F238E27FC236}">
                  <a16:creationId xmlns:a16="http://schemas.microsoft.com/office/drawing/2014/main" id="{5150F20F-A77A-4D98-8678-A3ECB30F5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803" y="2156449"/>
              <a:ext cx="1861908" cy="836556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E9231AF5-3BBB-4335-B156-93E586754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702" y="2348547"/>
              <a:ext cx="1080705" cy="5019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en-US" sz="1400">
                  <a:cs typeface="Times New Roman" panose="02020603050405020304" pitchFamily="18" charset="0"/>
                </a:rPr>
                <a:t>USUÁRIO</a:t>
              </a:r>
              <a:endParaRPr lang="pt-BR" altLang="en-US" sz="1400"/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57D96AFE-BF1B-40ED-8A34-0A712403E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341" y="3662249"/>
              <a:ext cx="2259997" cy="1673111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D89BEDBE-0932-4CA1-BB82-C603B0A93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535" y="5837294"/>
              <a:ext cx="3999609" cy="669245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en-US" sz="1400" dirty="0"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en-US" sz="1400" dirty="0">
                  <a:cs typeface="Times New Roman" panose="02020603050405020304" pitchFamily="18" charset="0"/>
                </a:rPr>
                <a:t>H A R D W A R E</a:t>
              </a:r>
              <a:endParaRPr lang="pt-BR" altLang="en-US" sz="1400" dirty="0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0D6E8DF5-9847-4D71-9EE8-5D697CE57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353" y="3068605"/>
              <a:ext cx="0" cy="7919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4B960EB7-013E-4863-B96E-B2A30DBED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4899" y="5168050"/>
              <a:ext cx="1248" cy="6692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ECDAC974-F167-4FF5-BB95-C55534A1E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3071" y="5168050"/>
              <a:ext cx="1248" cy="6692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C91593D5-6F80-4F89-AD13-9281760AC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1756" y="3068605"/>
              <a:ext cx="0" cy="7919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B487B96A-776E-4E1F-B65B-D47A8D75D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265" y="3829561"/>
              <a:ext cx="1564901" cy="501933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70C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en-US" sz="1400" dirty="0">
                  <a:cs typeface="Times New Roman" panose="02020603050405020304" pitchFamily="18" charset="0"/>
                </a:rPr>
                <a:t>SHELL</a:t>
              </a:r>
              <a:endParaRPr lang="pt-BR" altLang="en-US" sz="1400" dirty="0"/>
            </a:p>
          </p:txBody>
        </p:sp>
        <p:sp>
          <p:nvSpPr>
            <p:cNvPr id="15" name="Text Box 4">
              <a:extLst>
                <a:ext uri="{FF2B5EF4-FFF2-40B4-BE49-F238E27FC236}">
                  <a16:creationId xmlns:a16="http://schemas.microsoft.com/office/drawing/2014/main" id="{08ED06FC-11E4-4A52-812B-44CEDC92D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265" y="4666116"/>
              <a:ext cx="1564901" cy="501933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en-US" sz="1400">
                  <a:cs typeface="Times New Roman" panose="02020603050405020304" pitchFamily="18" charset="0"/>
                </a:rPr>
                <a:t>KERNEL</a:t>
              </a:r>
              <a:endParaRPr lang="pt-BR" altLang="en-US" sz="1400"/>
            </a:p>
          </p:txBody>
        </p:sp>
        <p:sp>
          <p:nvSpPr>
            <p:cNvPr id="16" name="Line 3">
              <a:extLst>
                <a:ext uri="{FF2B5EF4-FFF2-40B4-BE49-F238E27FC236}">
                  <a16:creationId xmlns:a16="http://schemas.microsoft.com/office/drawing/2014/main" id="{576739ED-437E-4336-99A0-FC2629C75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4899" y="4331494"/>
              <a:ext cx="0" cy="3346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2">
              <a:extLst>
                <a:ext uri="{FF2B5EF4-FFF2-40B4-BE49-F238E27FC236}">
                  <a16:creationId xmlns:a16="http://schemas.microsoft.com/office/drawing/2014/main" id="{825AD27A-78E6-400A-AC15-0786DB8696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3071" y="4331494"/>
              <a:ext cx="0" cy="3346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Chave direita 18">
              <a:extLst>
                <a:ext uri="{FF2B5EF4-FFF2-40B4-BE49-F238E27FC236}">
                  <a16:creationId xmlns:a16="http://schemas.microsoft.com/office/drawing/2014/main" id="{DD9B3547-4381-473B-B94B-B5B22BD19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063" y="3573463"/>
              <a:ext cx="576262" cy="1800225"/>
            </a:xfrm>
            <a:prstGeom prst="rightBrace">
              <a:avLst>
                <a:gd name="adj1" fmla="val 8331"/>
                <a:gd name="adj2" fmla="val 500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9" name="Text Box 4">
              <a:extLst>
                <a:ext uri="{FF2B5EF4-FFF2-40B4-BE49-F238E27FC236}">
                  <a16:creationId xmlns:a16="http://schemas.microsoft.com/office/drawing/2014/main" id="{C40EEA6F-F06F-48C6-8017-4A3ECDE06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6472" y="4221163"/>
              <a:ext cx="475700" cy="5016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en-US" sz="1400" dirty="0">
                  <a:cs typeface="Times New Roman" panose="02020603050405020304" pitchFamily="18" charset="0"/>
                </a:rPr>
                <a:t>SO</a:t>
              </a:r>
              <a:endParaRPr lang="pt-B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33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79805-4A0F-49F2-B5C8-87BE84B5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pic>
        <p:nvPicPr>
          <p:cNvPr id="5" name="Picture 8" descr="Google Forms: como enviar um formulário no corpo do e-mail ...">
            <a:extLst>
              <a:ext uri="{FF2B5EF4-FFF2-40B4-BE49-F238E27FC236}">
                <a16:creationId xmlns:a16="http://schemas.microsoft.com/office/drawing/2014/main" id="{3BA889D7-E349-4289-9CC3-722A6E8A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510" y="1622341"/>
            <a:ext cx="3065338" cy="171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ãs imaginam como seria o mangá de One Piece se fosse escrito pelo criador  de Hunter x Hunter - Critical Hits">
            <a:extLst>
              <a:ext uri="{FF2B5EF4-FFF2-40B4-BE49-F238E27FC236}">
                <a16:creationId xmlns:a16="http://schemas.microsoft.com/office/drawing/2014/main" id="{6F2AC266-4D8B-42A0-A09D-852B3846C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02" y="2725208"/>
            <a:ext cx="3056805" cy="16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5A90F4E-1D09-45F9-A96B-40417F29920E}"/>
              </a:ext>
            </a:extLst>
          </p:cNvPr>
          <p:cNvSpPr txBox="1"/>
          <p:nvPr/>
        </p:nvSpPr>
        <p:spPr>
          <a:xfrm>
            <a:off x="5940478" y="3568615"/>
            <a:ext cx="4486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4"/>
              </a:rPr>
              <a:t>https://forms.gle/1Hxt5sL9QQAYECaQ8</a:t>
            </a:r>
            <a:r>
              <a:rPr lang="pt-BR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F3B95A-BF7C-487D-ADB0-AB8E41FB4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152" y="4592632"/>
            <a:ext cx="1286054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1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1C379-C35C-43A1-9008-5F00B364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Micronúcleo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DCA5A-47D9-451D-A949-04737CD65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altLang="pt-BR" sz="2200" dirty="0"/>
              <a:t>A princípio todas as camadas entram no núcleo, mas existem argumentos fortes (bugs) para se colocar o mínimo possível, ou seja, mover funcionalidade do núcleo para espaço do usuário.</a:t>
            </a:r>
          </a:p>
          <a:p>
            <a:pPr marL="0" indent="0">
              <a:buNone/>
            </a:pPr>
            <a:r>
              <a:rPr lang="pt-BR" sz="2400" dirty="0"/>
              <a:t>A ideia é atingir uma alta confiabilidade através da divisão do sistema operacional em módulos pequenos e bem definidos, apenas um dos quais — o micronúcleo — é executado em modo núcleo e o resto é executado como processos de usuário comum relativamente sem poder.</a:t>
            </a:r>
          </a:p>
          <a:p>
            <a:pPr marL="0" indent="0">
              <a:buNone/>
            </a:pPr>
            <a:r>
              <a:rPr lang="pt-BR" sz="2400" dirty="0"/>
              <a:t>Um erro em um dos processos derruba somente o processo e não o sistema inteiro.</a:t>
            </a:r>
          </a:p>
          <a:p>
            <a:pPr marL="0" indent="0">
              <a:buNone/>
            </a:pPr>
            <a:r>
              <a:rPr lang="pt-BR" altLang="pt-BR" sz="2200" dirty="0"/>
              <a:t>Aplicações industriais, aviônicas e militares. Alguns sistemas: </a:t>
            </a:r>
          </a:p>
          <a:p>
            <a:pPr marL="457200" lvl="1" indent="0">
              <a:buNone/>
            </a:pPr>
            <a:r>
              <a:rPr lang="pt-BR" sz="2400" dirty="0" err="1"/>
              <a:t>Integrity</a:t>
            </a:r>
            <a:r>
              <a:rPr lang="pt-BR" sz="2400" dirty="0"/>
              <a:t>, K42, L4, </a:t>
            </a:r>
            <a:r>
              <a:rPr lang="pt-BR" sz="2400" dirty="0" err="1"/>
              <a:t>PikeOS</a:t>
            </a:r>
            <a:r>
              <a:rPr lang="pt-BR" sz="2400" dirty="0"/>
              <a:t>, QNX, Symbian e MINIX 3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592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7FE2B-3865-4833-9D55-CDEA69E0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Micronúcleo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C701D8-3B60-4F47-9605-7622ABB66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micronúcleo MINIX 3 tem apenas em torno de 12.000 linhas de C e cerca de 1.400 linhas de </a:t>
            </a:r>
            <a:r>
              <a:rPr lang="pt-BR" dirty="0" err="1"/>
              <a:t>assembler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2048B-D403-48AC-A17D-F829D6018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7" y="2184953"/>
            <a:ext cx="8569325" cy="40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AAC5CA5-90D3-4816-8EAD-7C10692D13DA}"/>
              </a:ext>
            </a:extLst>
          </p:cNvPr>
          <p:cNvSpPr txBox="1"/>
          <p:nvPr/>
        </p:nvSpPr>
        <p:spPr>
          <a:xfrm>
            <a:off x="4213207" y="627594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Estrutura simplificada do sistema MINIX</a:t>
            </a:r>
          </a:p>
        </p:txBody>
      </p:sp>
    </p:spTree>
    <p:extLst>
      <p:ext uri="{BB962C8B-B14F-4D97-AF65-F5344CB8AC3E}">
        <p14:creationId xmlns:p14="http://schemas.microsoft.com/office/powerpoint/2010/main" val="23389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820D6-6884-416C-8EA8-FDA13024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Modelo cliente-servidor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FAF8E-2797-4EBA-A7CA-AD885738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pt-BR" sz="2000" dirty="0"/>
              <a:t>Variação da ideia de micronúcleo, distingue duas classes de processos: servidores e clientes. </a:t>
            </a:r>
          </a:p>
          <a:p>
            <a:pPr marL="0" indent="0">
              <a:buNone/>
            </a:pPr>
            <a:r>
              <a:rPr lang="pt-BR" altLang="pt-BR" sz="2000" dirty="0"/>
              <a:t>Os servidores prestam algum serviço, e os clientes, que usam esses serviços.</a:t>
            </a:r>
          </a:p>
          <a:p>
            <a:pPr marL="0" indent="0">
              <a:buNone/>
            </a:pPr>
            <a:r>
              <a:rPr lang="pt-BR" altLang="pt-BR" sz="2000" dirty="0"/>
              <a:t>Generalização desta ideia é executar clientes e servidores em computadores diferentes, conectados por uma rede local por exemplo.</a:t>
            </a:r>
          </a:p>
          <a:p>
            <a:pPr marL="0" indent="0">
              <a:buNone/>
            </a:pPr>
            <a:r>
              <a:rPr lang="pt-BR" altLang="pt-BR" sz="2000" dirty="0"/>
              <a:t>A comunicação entre clientes e servidores é realizada por meio de troca de mensagens.</a:t>
            </a:r>
          </a:p>
          <a:p>
            <a:pPr marL="0" indent="0">
              <a:buNone/>
            </a:pPr>
            <a:r>
              <a:rPr lang="pt-BR" altLang="pt-BR" sz="2000" dirty="0"/>
              <a:t>O núcleo faz o gerenciamento da comunicação entre clientes e servidores.</a:t>
            </a:r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B7D0B5B-C903-4042-A072-844D08B85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69117"/>
            <a:ext cx="5665216" cy="156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AC1D2D0-18D2-4DC7-9925-05566ECF5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12" y="3458638"/>
            <a:ext cx="5802208" cy="168332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177D624-F285-4BDB-B55B-55CDFAFFFD15}"/>
              </a:ext>
            </a:extLst>
          </p:cNvPr>
          <p:cNvSpPr txBox="1"/>
          <p:nvPr/>
        </p:nvSpPr>
        <p:spPr>
          <a:xfrm>
            <a:off x="9144786" y="6002971"/>
            <a:ext cx="284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sistemas distribuídos</a:t>
            </a:r>
          </a:p>
        </p:txBody>
      </p:sp>
    </p:spTree>
    <p:extLst>
      <p:ext uri="{BB962C8B-B14F-4D97-AF65-F5344CB8AC3E}">
        <p14:creationId xmlns:p14="http://schemas.microsoft.com/office/powerpoint/2010/main" val="276452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BE54F-240E-4FB4-A5F2-BBD575D6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Máquinas virtuais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2DDE6A-7FB8-49E3-BBF9-F3B19CE12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179829"/>
            <a:ext cx="10972800" cy="50704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altLang="pt-BR" sz="1900" dirty="0"/>
              <a:t>Embora a IBM tenha um produto de máquina virtual disponível há quatro décadas (</a:t>
            </a:r>
            <a:r>
              <a:rPr lang="pt-BR" altLang="pt-BR" sz="1800" dirty="0"/>
              <a:t>z/VM da IBM série Z) </a:t>
            </a:r>
            <a:r>
              <a:rPr lang="pt-BR" altLang="pt-BR" sz="1900" dirty="0"/>
              <a:t>, a ideia de virtualização foi em grande parte ignorada pela indústria de computação até pouco tempo atrás.</a:t>
            </a:r>
          </a:p>
          <a:p>
            <a:pPr marL="0" indent="0" eaLnBrk="1" hangingPunct="1">
              <a:buNone/>
            </a:pPr>
            <a:r>
              <a:rPr lang="pt-BR" altLang="pt-BR" sz="1900" dirty="0"/>
              <a:t>Mas nos últimos anos, uma combinação de novas necessidades, novos softwares e novas tecnologias tornou essa ideia um tópico de interesse.</a:t>
            </a:r>
          </a:p>
          <a:p>
            <a:pPr marL="457200" lvl="1" indent="0" eaLnBrk="1" hangingPunct="1">
              <a:buNone/>
            </a:pPr>
            <a:r>
              <a:rPr lang="pt-BR" altLang="pt-BR" sz="1900" dirty="0"/>
              <a:t>Muitas empresas tinham </a:t>
            </a:r>
            <a:r>
              <a:rPr lang="pt-BR" altLang="pt-BR" sz="1900" b="1" dirty="0"/>
              <a:t>diversos servidores </a:t>
            </a:r>
            <a:r>
              <a:rPr lang="pt-BR" altLang="pt-BR" sz="1900" dirty="0"/>
              <a:t>(correio, servidores Web, </a:t>
            </a:r>
            <a:r>
              <a:rPr lang="pt-BR" altLang="pt-BR" sz="1900" dirty="0" err="1"/>
              <a:t>ftp</a:t>
            </a:r>
            <a:r>
              <a:rPr lang="pt-BR" altLang="pt-BR" sz="1900" dirty="0"/>
              <a:t>...) e outros em computadores separados, muitas vezes com </a:t>
            </a:r>
            <a:r>
              <a:rPr lang="pt-BR" altLang="pt-BR" sz="1900" dirty="0" err="1"/>
              <a:t>S.O.’s</a:t>
            </a:r>
            <a:r>
              <a:rPr lang="pt-BR" altLang="pt-BR" sz="1900" dirty="0"/>
              <a:t> diferentes.</a:t>
            </a:r>
          </a:p>
          <a:p>
            <a:pPr marL="457200" lvl="1" indent="0" eaLnBrk="1" hangingPunct="1">
              <a:buNone/>
            </a:pPr>
            <a:r>
              <a:rPr lang="pt-BR" altLang="pt-BR" sz="1900" dirty="0"/>
              <a:t>A virtualização foi percebida como um modo de </a:t>
            </a:r>
            <a:r>
              <a:rPr lang="pt-BR" altLang="pt-BR" sz="1900" b="1" dirty="0"/>
              <a:t>executar todos eles </a:t>
            </a:r>
            <a:r>
              <a:rPr lang="pt-BR" altLang="pt-BR" sz="1900" dirty="0"/>
              <a:t>na mesma máquina.</a:t>
            </a:r>
          </a:p>
          <a:p>
            <a:pPr marL="457200" lvl="1" indent="0" eaLnBrk="1" hangingPunct="1">
              <a:buNone/>
            </a:pPr>
            <a:r>
              <a:rPr lang="pt-BR" altLang="pt-BR" sz="1900" dirty="0"/>
              <a:t>As empresas que hospedam também podem lucrar com a virtualização, pois podem hospedar vários clientes em uma única máquina física.</a:t>
            </a:r>
          </a:p>
          <a:p>
            <a:pPr marL="457200" lvl="1" indent="0" eaLnBrk="1" hangingPunct="1">
              <a:buNone/>
            </a:pPr>
            <a:r>
              <a:rPr lang="pt-BR" altLang="pt-BR" sz="1900" dirty="0"/>
              <a:t>Conceito presente nos serviços de Cloud atuais.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E6E9641-63F8-45E2-88D7-693CF8A44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239" y="4590592"/>
            <a:ext cx="3131522" cy="196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00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E421E-68AD-47AC-98F3-8600B0C5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/>
              <a:t>Exonúcleos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7603FA-35AC-4B60-BAD3-0B893C23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/>
              <a:t>Em vez de clonar a máquina real, como é feito com as máquinas virtuais, outra estratégia é dividi-la, ou seja, dar a cada usuário um subconjunto dos recursos. Como por exemplo, dar para cada usuário partes do disco de armazenamento. Uma máquina virtual poderia receber os blocos de disco de 0 a 1023, a seguinte poderia receber os blocos de 1024 a 2047 e assim por diante.</a:t>
            </a:r>
          </a:p>
          <a:p>
            <a:pPr marL="0" indent="0">
              <a:buNone/>
            </a:pPr>
            <a:r>
              <a:rPr lang="pt-BR" sz="2400" dirty="0"/>
              <a:t>O núcleo do sistema apenas proporciona acesso controlado aos recursos do hardware.</a:t>
            </a:r>
          </a:p>
          <a:p>
            <a:pPr marL="0" indent="0">
              <a:buNone/>
            </a:pPr>
            <a:r>
              <a:rPr lang="pt-BR" altLang="pt-BR" sz="2400" dirty="0"/>
              <a:t>O </a:t>
            </a:r>
            <a:r>
              <a:rPr lang="pt-BR" altLang="pt-BR" sz="2400" dirty="0" err="1"/>
              <a:t>exonúcleo</a:t>
            </a:r>
            <a:r>
              <a:rPr lang="pt-BR" altLang="pt-BR" sz="2400" dirty="0"/>
              <a:t> é o programa executado em modo núcleo, sua tarefa é </a:t>
            </a:r>
            <a:r>
              <a:rPr lang="pt-BR" sz="2400" dirty="0"/>
              <a:t>alocar recursos às máquinas virtuais e então conferir tentativas de usá-las para assegurar-se de que nenhuma máquina esteja tentando usar os recursos de outra pessoa. </a:t>
            </a:r>
          </a:p>
          <a:p>
            <a:pPr marL="0" indent="0">
              <a:buNone/>
            </a:pPr>
            <a:r>
              <a:rPr lang="pt-BR" altLang="pt-BR" sz="2400" dirty="0"/>
              <a:t>Ao contrário do mapeamento das máquinas virtuais (tabelas de recursos), </a:t>
            </a:r>
            <a:r>
              <a:rPr lang="pt-BR" sz="2400" dirty="0"/>
              <a:t>o </a:t>
            </a:r>
            <a:r>
              <a:rPr lang="pt-BR" sz="2400" dirty="0" err="1"/>
              <a:t>exonúcleo</a:t>
            </a:r>
            <a:r>
              <a:rPr lang="pt-BR" sz="2400" dirty="0"/>
              <a:t> precisa apenas manter o registro de para qual máquina virtual foi atribuído qual recurso. </a:t>
            </a:r>
          </a:p>
          <a:p>
            <a:pPr marL="0" indent="0">
              <a:buNone/>
            </a:pPr>
            <a:r>
              <a:rPr lang="pt-BR" altLang="pt-BR" sz="2400" dirty="0"/>
              <a:t>Todas as abstrações e funcionalidades de gerência que uma aplicação precisa terão de ser implementadas pela própria aplicação, em seu espaço de memória.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9046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03544-85D8-43A9-8396-C60C7317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Hora de praticar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CF5A8B-E745-453F-BA39-6F4CB5DA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pt-BR" altLang="en-US" sz="1800" dirty="0"/>
              <a:t>O que é um kernel? Cite suas principais funções.</a:t>
            </a:r>
          </a:p>
          <a:p>
            <a:pPr marL="342900" indent="-342900">
              <a:buAutoNum type="arabicParenR"/>
            </a:pPr>
            <a:endParaRPr lang="pt-BR" altLang="en-US" sz="1800" dirty="0"/>
          </a:p>
          <a:p>
            <a:pPr marL="0" indent="0" eaLnBrk="1" hangingPunct="1">
              <a:buNone/>
            </a:pPr>
            <a:r>
              <a:rPr lang="pt-BR" altLang="en-US" sz="1800" dirty="0"/>
              <a:t>2) Das instruções a seguir, quais só podem ser executadas em modo núcleo?</a:t>
            </a:r>
          </a:p>
          <a:p>
            <a:pPr marL="800100" lvl="1" indent="-342900">
              <a:buFontTx/>
              <a:buAutoNum type="alphaLcParenR"/>
            </a:pPr>
            <a:r>
              <a:rPr lang="pt-BR" altLang="en-US" sz="1800" dirty="0"/>
              <a:t>Tratar as interrupções</a:t>
            </a:r>
          </a:p>
          <a:p>
            <a:pPr marL="800100" lvl="1" indent="-342900">
              <a:buFontTx/>
              <a:buAutoNum type="alphaLcParenR"/>
            </a:pPr>
            <a:r>
              <a:rPr lang="pt-BR" altLang="en-US" sz="1800" dirty="0"/>
              <a:t>Ler o horário do relógio</a:t>
            </a:r>
          </a:p>
          <a:p>
            <a:pPr marL="800100" lvl="1" indent="-342900">
              <a:buFontTx/>
              <a:buAutoNum type="alphaLcParenR"/>
            </a:pPr>
            <a:r>
              <a:rPr lang="pt-BR" altLang="en-US" sz="1800" dirty="0"/>
              <a:t>Alterar o volume do alto-falante</a:t>
            </a:r>
          </a:p>
          <a:p>
            <a:pPr marL="800100" lvl="1" indent="-342900">
              <a:buFontTx/>
              <a:buAutoNum type="alphaLcParenR"/>
            </a:pPr>
            <a:r>
              <a:rPr lang="pt-BR" altLang="en-US" sz="1800" dirty="0"/>
              <a:t>Gerenciar o mapa de memória</a:t>
            </a:r>
          </a:p>
          <a:p>
            <a:pPr marL="800100" lvl="1" indent="-342900">
              <a:buFontTx/>
              <a:buAutoNum type="alphaLcParenR"/>
            </a:pPr>
            <a:endParaRPr lang="pt-BR" altLang="en-US" sz="1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EC3327-A2A7-4C90-B435-4E3F3BC16D2A}"/>
              </a:ext>
            </a:extLst>
          </p:cNvPr>
          <p:cNvSpPr txBox="1"/>
          <p:nvPr/>
        </p:nvSpPr>
        <p:spPr>
          <a:xfrm>
            <a:off x="8214137" y="5444944"/>
            <a:ext cx="3829051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Enviar o exercício em um arquivo .PDF, insira seu nome e tia no nome do arquivo.</a:t>
            </a:r>
          </a:p>
          <a:p>
            <a:r>
              <a:rPr lang="pt-BR" dirty="0" err="1">
                <a:solidFill>
                  <a:srgbClr val="FF0000"/>
                </a:solidFill>
              </a:rPr>
              <a:t>Ex</a:t>
            </a:r>
            <a:r>
              <a:rPr lang="pt-BR" dirty="0">
                <a:solidFill>
                  <a:srgbClr val="FF0000"/>
                </a:solidFill>
              </a:rPr>
              <a:t>: 111111 – Alcides – </a:t>
            </a:r>
            <a:r>
              <a:rPr lang="pt-BR" dirty="0" err="1">
                <a:solidFill>
                  <a:srgbClr val="FF0000"/>
                </a:solidFill>
              </a:rPr>
              <a:t>exer</a:t>
            </a:r>
            <a:r>
              <a:rPr lang="pt-BR" dirty="0">
                <a:solidFill>
                  <a:srgbClr val="FF0000"/>
                </a:solidFill>
              </a:rPr>
              <a:t> aula X</a:t>
            </a:r>
          </a:p>
        </p:txBody>
      </p:sp>
    </p:spTree>
    <p:extLst>
      <p:ext uri="{BB962C8B-B14F-4D97-AF65-F5344CB8AC3E}">
        <p14:creationId xmlns:p14="http://schemas.microsoft.com/office/powerpoint/2010/main" val="377601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7BDAA-FB88-4A00-B2A1-B08EACEB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 dúvida?</a:t>
            </a:r>
          </a:p>
        </p:txBody>
      </p:sp>
      <p:pic>
        <p:nvPicPr>
          <p:cNvPr id="5" name="Picture 2" descr="Resultado de imagem para tony stark">
            <a:extLst>
              <a:ext uri="{FF2B5EF4-FFF2-40B4-BE49-F238E27FC236}">
                <a16:creationId xmlns:a16="http://schemas.microsoft.com/office/drawing/2014/main" id="{71E4C9DD-E543-4732-AFD6-54D2FCEBF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79" y="1308027"/>
            <a:ext cx="7560841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0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4C9AA4-899D-4F3D-BD17-E37C1F09E9E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-19550" y="6451768"/>
            <a:ext cx="12211550" cy="406231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</a:rPr>
              <a:t>E-mail: alcides.barboza@mackenzie.br</a:t>
            </a:r>
          </a:p>
        </p:txBody>
      </p:sp>
    </p:spTree>
    <p:extLst>
      <p:ext uri="{BB962C8B-B14F-4D97-AF65-F5344CB8AC3E}">
        <p14:creationId xmlns:p14="http://schemas.microsoft.com/office/powerpoint/2010/main" val="301982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210B6-60B9-470F-9346-A884B4A8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Zoológico de </a:t>
            </a:r>
            <a:r>
              <a:rPr lang="pt-BR" altLang="pt-BR" dirty="0" err="1"/>
              <a:t>SO´s</a:t>
            </a:r>
            <a:r>
              <a:rPr lang="pt-BR" altLang="pt-BR" dirty="0"/>
              <a:t> – </a:t>
            </a:r>
            <a:r>
              <a:rPr lang="pt-BR" altLang="pt-BR" sz="2000" i="1" dirty="0"/>
              <a:t>(</a:t>
            </a:r>
            <a:r>
              <a:rPr lang="pt-BR" altLang="pt-BR" sz="2000" i="1" dirty="0" err="1"/>
              <a:t>Tanenbaum</a:t>
            </a:r>
            <a:r>
              <a:rPr lang="pt-BR" altLang="pt-BR" sz="2000" i="1" dirty="0"/>
              <a:t>)</a:t>
            </a:r>
            <a:endParaRPr lang="pt-BR" dirty="0"/>
          </a:p>
        </p:txBody>
      </p:sp>
      <p:pic>
        <p:nvPicPr>
          <p:cNvPr id="1026" name="Picture 2" descr="Welcome To The Zoo Sign">
            <a:extLst>
              <a:ext uri="{FF2B5EF4-FFF2-40B4-BE49-F238E27FC236}">
                <a16:creationId xmlns:a16="http://schemas.microsoft.com/office/drawing/2014/main" id="{41C7CD37-DEE4-4C81-9862-796E631D7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94" y="2413317"/>
            <a:ext cx="4022526" cy="295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F48DAB3-B3EE-4C6F-862F-76FC0AA3AE92}"/>
              </a:ext>
            </a:extLst>
          </p:cNvPr>
          <p:cNvSpPr txBox="1"/>
          <p:nvPr/>
        </p:nvSpPr>
        <p:spPr>
          <a:xfrm>
            <a:off x="520700" y="1954837"/>
            <a:ext cx="71196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pt-BR" sz="2400" dirty="0" err="1">
                <a:latin typeface="Arial Nova Cond Light" panose="020B0306020202020204" pitchFamily="34" charset="0"/>
              </a:rPr>
              <a:t>S.O.´s</a:t>
            </a:r>
            <a:r>
              <a:rPr lang="pt-BR" sz="2400" dirty="0">
                <a:latin typeface="Arial Nova Cond Light" panose="020B0306020202020204" pitchFamily="34" charset="0"/>
              </a:rPr>
              <a:t> de computadores de grande porte – mainframes;</a:t>
            </a:r>
          </a:p>
          <a:p>
            <a:pPr>
              <a:spcAft>
                <a:spcPts val="0"/>
              </a:spcAft>
              <a:defRPr/>
            </a:pPr>
            <a:r>
              <a:rPr lang="pt-BR" sz="2400" dirty="0" err="1">
                <a:latin typeface="Arial Nova Cond Light" panose="020B0306020202020204" pitchFamily="34" charset="0"/>
              </a:rPr>
              <a:t>S.O.´s</a:t>
            </a:r>
            <a:r>
              <a:rPr lang="pt-BR" sz="2400" dirty="0">
                <a:latin typeface="Arial Nova Cond Light" panose="020B0306020202020204" pitchFamily="34" charset="0"/>
              </a:rPr>
              <a:t> de servidores;</a:t>
            </a:r>
          </a:p>
          <a:p>
            <a:pPr>
              <a:spcAft>
                <a:spcPts val="0"/>
              </a:spcAft>
              <a:defRPr/>
            </a:pPr>
            <a:r>
              <a:rPr lang="pt-BR" sz="2400" dirty="0" err="1">
                <a:latin typeface="Arial Nova Cond Light" panose="020B0306020202020204" pitchFamily="34" charset="0"/>
              </a:rPr>
              <a:t>S.O.´s</a:t>
            </a:r>
            <a:r>
              <a:rPr lang="pt-BR" sz="2400" dirty="0">
                <a:latin typeface="Arial Nova Cond Light" panose="020B0306020202020204" pitchFamily="34" charset="0"/>
              </a:rPr>
              <a:t> de multiprocessadores;</a:t>
            </a:r>
          </a:p>
          <a:p>
            <a:pPr>
              <a:spcAft>
                <a:spcPts val="0"/>
              </a:spcAft>
              <a:defRPr/>
            </a:pPr>
            <a:r>
              <a:rPr lang="pt-BR" sz="2400" dirty="0" err="1">
                <a:latin typeface="Arial Nova Cond Light" panose="020B0306020202020204" pitchFamily="34" charset="0"/>
              </a:rPr>
              <a:t>S.O.´s</a:t>
            </a:r>
            <a:r>
              <a:rPr lang="pt-BR" sz="2400" dirty="0">
                <a:latin typeface="Arial Nova Cond Light" panose="020B0306020202020204" pitchFamily="34" charset="0"/>
              </a:rPr>
              <a:t> de computadores pessoais;</a:t>
            </a:r>
          </a:p>
          <a:p>
            <a:pPr>
              <a:spcAft>
                <a:spcPts val="0"/>
              </a:spcAft>
              <a:defRPr/>
            </a:pPr>
            <a:r>
              <a:rPr lang="pt-BR" sz="2400" dirty="0" err="1">
                <a:latin typeface="Arial Nova Cond Light" panose="020B0306020202020204" pitchFamily="34" charset="0"/>
              </a:rPr>
              <a:t>S.O.´s</a:t>
            </a:r>
            <a:r>
              <a:rPr lang="pt-BR" sz="2400" dirty="0">
                <a:latin typeface="Arial Nova Cond Light" panose="020B0306020202020204" pitchFamily="34" charset="0"/>
              </a:rPr>
              <a:t> de aparelhos portáteis;</a:t>
            </a:r>
          </a:p>
          <a:p>
            <a:pPr>
              <a:spcAft>
                <a:spcPts val="0"/>
              </a:spcAft>
              <a:defRPr/>
            </a:pPr>
            <a:r>
              <a:rPr lang="pt-BR" sz="2400" dirty="0" err="1">
                <a:latin typeface="Arial Nova Cond Light" panose="020B0306020202020204" pitchFamily="34" charset="0"/>
              </a:rPr>
              <a:t>S.O.´s</a:t>
            </a:r>
            <a:r>
              <a:rPr lang="pt-BR" sz="2400" dirty="0">
                <a:latin typeface="Arial Nova Cond Light" panose="020B0306020202020204" pitchFamily="34" charset="0"/>
              </a:rPr>
              <a:t> embarcados</a:t>
            </a:r>
          </a:p>
          <a:p>
            <a:pPr>
              <a:spcAft>
                <a:spcPts val="0"/>
              </a:spcAft>
              <a:defRPr/>
            </a:pPr>
            <a:r>
              <a:rPr lang="pt-BR" sz="2400" dirty="0" err="1">
                <a:latin typeface="Arial Nova Cond Light" panose="020B0306020202020204" pitchFamily="34" charset="0"/>
              </a:rPr>
              <a:t>S.O.´s</a:t>
            </a:r>
            <a:r>
              <a:rPr lang="pt-BR" sz="2400" dirty="0">
                <a:latin typeface="Arial Nova Cond Light" panose="020B0306020202020204" pitchFamily="34" charset="0"/>
              </a:rPr>
              <a:t> de nós sensores (sensor-node) </a:t>
            </a:r>
          </a:p>
          <a:p>
            <a:pPr>
              <a:spcAft>
                <a:spcPts val="0"/>
              </a:spcAft>
              <a:defRPr/>
            </a:pPr>
            <a:r>
              <a:rPr lang="pt-BR" sz="2400" dirty="0" err="1">
                <a:latin typeface="Arial Nova Cond Light" panose="020B0306020202020204" pitchFamily="34" charset="0"/>
              </a:rPr>
              <a:t>S.O.´s</a:t>
            </a:r>
            <a:r>
              <a:rPr lang="pt-BR" sz="2400" dirty="0">
                <a:latin typeface="Arial Nova Cond Light" panose="020B0306020202020204" pitchFamily="34" charset="0"/>
              </a:rPr>
              <a:t> de tempo real</a:t>
            </a:r>
          </a:p>
          <a:p>
            <a:pPr>
              <a:spcAft>
                <a:spcPts val="0"/>
              </a:spcAft>
              <a:defRPr/>
            </a:pPr>
            <a:r>
              <a:rPr lang="pt-BR" sz="2400" dirty="0" err="1">
                <a:latin typeface="Arial Nova Cond Light" panose="020B0306020202020204" pitchFamily="34" charset="0"/>
              </a:rPr>
              <a:t>S.O.´s</a:t>
            </a:r>
            <a:r>
              <a:rPr lang="pt-BR" sz="2400" dirty="0">
                <a:latin typeface="Arial Nova Cond Light" panose="020B0306020202020204" pitchFamily="34" charset="0"/>
              </a:rPr>
              <a:t> de cartões inteligentes (</a:t>
            </a:r>
            <a:r>
              <a:rPr lang="pt-BR" sz="2400" dirty="0" err="1">
                <a:latin typeface="Arial Nova Cond Light" panose="020B0306020202020204" pitchFamily="34" charset="0"/>
              </a:rPr>
              <a:t>smartcard</a:t>
            </a:r>
            <a:r>
              <a:rPr lang="pt-BR" sz="2400" dirty="0">
                <a:latin typeface="Arial Nova Cond Light" panose="020B0306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856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55737BF6-E77A-464C-9B16-EB5A3734E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5382" y="4793795"/>
            <a:ext cx="8418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IBM z15</a:t>
            </a:r>
          </a:p>
        </p:txBody>
      </p:sp>
      <p:pic>
        <p:nvPicPr>
          <p:cNvPr id="5" name="Picture 2" descr="IBM z15 multi-frame com dois frames">
            <a:extLst>
              <a:ext uri="{FF2B5EF4-FFF2-40B4-BE49-F238E27FC236}">
                <a16:creationId xmlns:a16="http://schemas.microsoft.com/office/drawing/2014/main" id="{36DC7B30-526D-4DC4-BA47-B63A945A5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28" y="1712065"/>
            <a:ext cx="5281637" cy="296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1CBCA91-C6D8-4B63-B044-8A3865CB8C2E}"/>
              </a:ext>
            </a:extLst>
          </p:cNvPr>
          <p:cNvSpPr txBox="1"/>
          <p:nvPr/>
        </p:nvSpPr>
        <p:spPr>
          <a:xfrm>
            <a:off x="7212949" y="5645234"/>
            <a:ext cx="4744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https://www.ibm.com/br-pt/products/z15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547BAD-9983-4192-82E8-15122B0C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S.O.´s</a:t>
            </a:r>
            <a:r>
              <a:rPr lang="pt-BR" dirty="0"/>
              <a:t> de mainframes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709B3D-9654-47C4-8958-3F838C24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149349"/>
            <a:ext cx="5998845" cy="5070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 dirty="0">
                <a:cs typeface="Times New Roman" panose="02020603050405020304" pitchFamily="18" charset="0"/>
              </a:rPr>
              <a:t>Orientados a aplicações que necessitam de processamento de grande volume de dados, tarefas e quantidades prodigiosas de E/S.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 dirty="0">
                <a:cs typeface="Times New Roman" panose="02020603050405020304" pitchFamily="18" charset="0"/>
              </a:rPr>
              <a:t>Por exemplo, transações bancárias, cartões de crédito, passagens aéreas.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 dirty="0" err="1">
                <a:cs typeface="Times New Roman" panose="02020603050405020304" pitchFamily="18" charset="0"/>
              </a:rPr>
              <a:t>SO´s</a:t>
            </a:r>
            <a:r>
              <a:rPr lang="pt-BR" altLang="pt-BR" sz="2800" dirty="0">
                <a:cs typeface="Times New Roman" panose="02020603050405020304" pitchFamily="18" charset="0"/>
              </a:rPr>
              <a:t> possíveis: z/OS</a:t>
            </a:r>
            <a:r>
              <a:rPr lang="pt-BR" altLang="pt-BR" sz="2800" baseline="-30000" dirty="0">
                <a:cs typeface="Times New Roman" panose="02020603050405020304" pitchFamily="18" charset="0"/>
              </a:rPr>
              <a:t>®</a:t>
            </a:r>
            <a:r>
              <a:rPr lang="pt-BR" altLang="pt-BR" sz="2800" dirty="0">
                <a:cs typeface="Times New Roman" panose="02020603050405020304" pitchFamily="18" charset="0"/>
              </a:rPr>
              <a:t>, z/VM</a:t>
            </a:r>
            <a:r>
              <a:rPr lang="pt-BR" altLang="pt-BR" sz="2800" baseline="-30000" dirty="0">
                <a:cs typeface="Times New Roman" panose="02020603050405020304" pitchFamily="18" charset="0"/>
              </a:rPr>
              <a:t>®</a:t>
            </a:r>
            <a:r>
              <a:rPr lang="pt-BR" altLang="pt-BR" sz="2800" dirty="0">
                <a:cs typeface="Times New Roman" panose="02020603050405020304" pitchFamily="18" charset="0"/>
              </a:rPr>
              <a:t>, z/VSE</a:t>
            </a:r>
            <a:r>
              <a:rPr lang="pt-BR" altLang="pt-BR" sz="2800" baseline="-30000" dirty="0">
                <a:cs typeface="Times New Roman" panose="02020603050405020304" pitchFamily="18" charset="0"/>
              </a:rPr>
              <a:t>®</a:t>
            </a:r>
            <a:r>
              <a:rPr lang="pt-BR" altLang="pt-BR" sz="2800" dirty="0">
                <a:cs typeface="Times New Roman" panose="02020603050405020304" pitchFamily="18" charset="0"/>
              </a:rPr>
              <a:t>, z/TPF, Linux </a:t>
            </a:r>
            <a:r>
              <a:rPr lang="pt-BR" altLang="pt-BR" sz="2800" dirty="0" err="1">
                <a:cs typeface="Times New Roman" panose="02020603050405020304" pitchFamily="18" charset="0"/>
              </a:rPr>
              <a:t>on</a:t>
            </a:r>
            <a:r>
              <a:rPr lang="pt-BR" altLang="pt-BR" sz="2800" dirty="0">
                <a:cs typeface="Times New Roman" panose="02020603050405020304" pitchFamily="18" charset="0"/>
              </a:rPr>
              <a:t> System z, AIX</a:t>
            </a:r>
            <a:r>
              <a:rPr lang="pt-BR" altLang="pt-BR" sz="2800" baseline="30000" dirty="0">
                <a:cs typeface="Times New Roman" panose="02020603050405020304" pitchFamily="18" charset="0"/>
              </a:rPr>
              <a:t>™</a:t>
            </a:r>
            <a:r>
              <a:rPr lang="pt-BR" altLang="pt-BR" sz="2800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208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79E88-980C-4DF2-88FA-0388797D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S.O.´s</a:t>
            </a:r>
            <a:r>
              <a:rPr lang="pt-BR" altLang="pt-BR" dirty="0"/>
              <a:t> de servidores</a:t>
            </a:r>
            <a:endParaRPr lang="pt-BR" dirty="0"/>
          </a:p>
        </p:txBody>
      </p:sp>
      <p:pic>
        <p:nvPicPr>
          <p:cNvPr id="4" name="Picture 2" descr="servidor em rack poweredge t640">
            <a:extLst>
              <a:ext uri="{FF2B5EF4-FFF2-40B4-BE49-F238E27FC236}">
                <a16:creationId xmlns:a16="http://schemas.microsoft.com/office/drawing/2014/main" id="{14CF4CB0-F89D-44F9-A3A3-F880A684E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001" y="1416572"/>
            <a:ext cx="3194861" cy="224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027">
            <a:extLst>
              <a:ext uri="{FF2B5EF4-FFF2-40B4-BE49-F238E27FC236}">
                <a16:creationId xmlns:a16="http://schemas.microsoft.com/office/drawing/2014/main" id="{0C8E8515-C1CC-426F-8B4A-CA8CA1D09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26" y="1141549"/>
            <a:ext cx="4445681" cy="510924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altLang="pt-BR" sz="1800" dirty="0"/>
              <a:t>Um nível abaixo, podendo ser desde computadores pessoais até mainframes, estão os </a:t>
            </a:r>
            <a:r>
              <a:rPr lang="pt-BR" altLang="pt-BR" sz="1800" dirty="0" err="1"/>
              <a:t>S.O.’s</a:t>
            </a:r>
            <a:r>
              <a:rPr lang="pt-BR" altLang="pt-BR" sz="1800" dirty="0"/>
              <a:t> de servidores. </a:t>
            </a:r>
          </a:p>
          <a:p>
            <a:r>
              <a:rPr lang="pt-BR" sz="1800" dirty="0"/>
              <a:t>Eles servem a múltiplos usuários ao mesmo tempo por meio de uma rede e permitem que os usuários compartilhem recursos de hardware e software</a:t>
            </a:r>
            <a:endParaRPr lang="pt-BR" altLang="pt-BR" sz="1800" dirty="0"/>
          </a:p>
          <a:p>
            <a:pPr eaLnBrk="1" hangingPunct="1">
              <a:lnSpc>
                <a:spcPct val="90000"/>
              </a:lnSpc>
            </a:pPr>
            <a:r>
              <a:rPr lang="pt-BR" altLang="pt-BR" sz="1800" dirty="0"/>
              <a:t>Permitem compartilhar recursos em uma rede, como impressão, arquivos ou acesso à Internet.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1800" dirty="0"/>
              <a:t>Exemplos: Unix, Linux, Windows Server.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12319AB4-A177-4E84-A204-E11F09F4C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7094" y="1320820"/>
            <a:ext cx="432117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b="1" dirty="0">
                <a:latin typeface="Arial" panose="020B0604020202020204" pitchFamily="34" charset="0"/>
              </a:rPr>
              <a:t>Dell </a:t>
            </a:r>
            <a:r>
              <a:rPr lang="pt-BR" altLang="pt-BR" sz="1400" b="1" dirty="0" err="1">
                <a:latin typeface="Arial" panose="020B0604020202020204" pitchFamily="34" charset="0"/>
              </a:rPr>
              <a:t>PowerEdge</a:t>
            </a:r>
            <a:r>
              <a:rPr lang="pt-BR" altLang="pt-BR" sz="1400" b="1" dirty="0">
                <a:latin typeface="Arial" panose="020B0604020202020204" pitchFamily="34" charset="0"/>
              </a:rPr>
              <a:t> T640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2x Intel® Xeon® de 2a geração, 28 núcleos por processador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Máximo de RAM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RDIMM de 3 TB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LRDIMM de 3 TB*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NVDIMM de 192 GB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Até 8 ou 18 SAS/SATA (HDD/SSD) de 3,5", máximo de 216 TB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rgbClr val="0070C0"/>
                </a:solidFill>
                <a:latin typeface="Arial" panose="020B0604020202020204" pitchFamily="34" charset="0"/>
              </a:rPr>
              <a:t>SO: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rgbClr val="0070C0"/>
                </a:solidFill>
                <a:latin typeface="Arial" panose="020B0604020202020204" pitchFamily="34" charset="0"/>
              </a:rPr>
              <a:t>Canonical® Ubuntu® Server LTS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rgbClr val="0070C0"/>
                </a:solidFill>
                <a:latin typeface="Arial" panose="020B0604020202020204" pitchFamily="34" charset="0"/>
              </a:rPr>
              <a:t>Citrix® </a:t>
            </a:r>
            <a:r>
              <a:rPr lang="pt-BR" altLang="pt-BR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Hypervisor</a:t>
            </a:r>
            <a:r>
              <a:rPr lang="pt-BR" altLang="pt-BR" sz="1400" dirty="0">
                <a:solidFill>
                  <a:srgbClr val="0070C0"/>
                </a:solidFill>
                <a:latin typeface="Arial" panose="020B0604020202020204" pitchFamily="34" charset="0"/>
              </a:rPr>
              <a:t> 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rgbClr val="0070C0"/>
                </a:solidFill>
                <a:latin typeface="Arial" panose="020B0604020202020204" pitchFamily="34" charset="0"/>
              </a:rPr>
              <a:t>Microsoft® Windows Server® </a:t>
            </a:r>
            <a:r>
              <a:rPr lang="pt-BR" altLang="pt-BR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with</a:t>
            </a:r>
            <a:r>
              <a:rPr lang="pt-BR" altLang="pt-BR" sz="1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Hyper</a:t>
            </a:r>
            <a:r>
              <a:rPr lang="pt-BR" altLang="pt-BR" sz="1400" dirty="0">
                <a:solidFill>
                  <a:srgbClr val="0070C0"/>
                </a:solidFill>
                <a:latin typeface="Arial" panose="020B0604020202020204" pitchFamily="34" charset="0"/>
              </a:rPr>
              <a:t>-V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Red</a:t>
            </a:r>
            <a:r>
              <a:rPr lang="pt-BR" altLang="pt-BR" sz="1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Hat</a:t>
            </a:r>
            <a:r>
              <a:rPr lang="pt-BR" altLang="pt-BR" sz="1400" dirty="0">
                <a:solidFill>
                  <a:srgbClr val="0070C0"/>
                </a:solidFill>
                <a:latin typeface="Arial" panose="020B0604020202020204" pitchFamily="34" charset="0"/>
              </a:rPr>
              <a:t>® Enterprise Linux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rgbClr val="0070C0"/>
                </a:solidFill>
                <a:latin typeface="Arial" panose="020B0604020202020204" pitchFamily="34" charset="0"/>
              </a:rPr>
              <a:t>SUSE® Linux Enterprise Server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rgbClr val="0070C0"/>
                </a:solidFill>
                <a:latin typeface="Arial" panose="020B0604020202020204" pitchFamily="34" charset="0"/>
              </a:rPr>
              <a:t>VMware® </a:t>
            </a:r>
            <a:r>
              <a:rPr lang="pt-BR" altLang="pt-BR" sz="1400" dirty="0" err="1">
                <a:solidFill>
                  <a:srgbClr val="0070C0"/>
                </a:solidFill>
                <a:latin typeface="Arial" panose="020B0604020202020204" pitchFamily="34" charset="0"/>
              </a:rPr>
              <a:t>ESXi</a:t>
            </a:r>
            <a:r>
              <a:rPr lang="pt-BR" altLang="pt-BR" sz="1400" dirty="0">
                <a:solidFill>
                  <a:srgbClr val="0070C0"/>
                </a:solidFill>
                <a:latin typeface="Arial" panose="020B0604020202020204" pitchFamily="34" charset="0"/>
              </a:rPr>
              <a:t>®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55D0D1-06BF-4D42-B3E2-50F47BBCD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26" y="5330042"/>
            <a:ext cx="1970909" cy="908380"/>
          </a:xfrm>
          <a:prstGeom prst="rect">
            <a:avLst/>
          </a:prstGeom>
        </p:spPr>
      </p:pic>
      <p:sp>
        <p:nvSpPr>
          <p:cNvPr id="8" name="Text Box 6">
            <a:extLst>
              <a:ext uri="{FF2B5EF4-FFF2-40B4-BE49-F238E27FC236}">
                <a16:creationId xmlns:a16="http://schemas.microsoft.com/office/drawing/2014/main" id="{42DD3842-CA51-4204-BF8F-014BD9552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8410" y="5283450"/>
            <a:ext cx="52795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b="1" dirty="0">
                <a:latin typeface="Arial" panose="020B0604020202020204" pitchFamily="34" charset="0"/>
              </a:rPr>
              <a:t>Oracle Server X8-8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8x Intel® Xeon® de 2a geração, 24 núcleos por processador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Máximo de RAM – 6TB ou LRDIMM: 64 GB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51,2 TB de flash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</a:rPr>
              <a:t>SO: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sz="1400" dirty="0">
                <a:solidFill>
                  <a:srgbClr val="0070C0"/>
                </a:solidFill>
                <a:latin typeface="Arial" panose="020B0604020202020204" pitchFamily="34" charset="0"/>
              </a:rPr>
              <a:t>Oracle Linux e Oracle Solaris</a:t>
            </a:r>
            <a:endParaRPr lang="pt-BR" altLang="pt-BR" sz="1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1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8D28D-3287-4B13-81BD-E288A124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/>
              <a:t>S.O.´s</a:t>
            </a:r>
            <a:r>
              <a:rPr lang="pt-BR" altLang="pt-BR" dirty="0"/>
              <a:t> de multiprocessadores</a:t>
            </a:r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5A5D2-160F-4590-81D4-8E59A72F0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25981"/>
            <a:ext cx="10058400" cy="510924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altLang="pt-BR" sz="2800" dirty="0"/>
              <a:t>Conectar múltiplos processadores em um único sistema. </a:t>
            </a:r>
          </a:p>
          <a:p>
            <a:pPr marL="0" indent="0" eaLnBrk="1" hangingPunct="1">
              <a:buNone/>
            </a:pPr>
            <a:r>
              <a:rPr lang="pt-BR" altLang="pt-BR" sz="2800" dirty="0"/>
              <a:t>Variações dos sistemas de servidores, principalmente Linux.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57B39147-9B22-447C-9DE3-D4472AB51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520" y="5167906"/>
            <a:ext cx="719245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pt-BR" altLang="pt-BR" sz="1800" i="1" dirty="0" err="1">
                <a:latin typeface="Arial Nova Cond Light" panose="020B0306020202020204" pitchFamily="34" charset="0"/>
                <a:cs typeface="Arial" panose="020B0604020202020204" pitchFamily="34" charset="0"/>
              </a:rPr>
              <a:t>COWs</a:t>
            </a:r>
            <a:r>
              <a:rPr lang="pt-BR" altLang="pt-BR" sz="1800" i="1" dirty="0">
                <a:latin typeface="Arial Nova Cond Light" panose="020B0306020202020204" pitchFamily="34" charset="0"/>
                <a:cs typeface="Arial" panose="020B0604020202020204" pitchFamily="34" charset="0"/>
              </a:rPr>
              <a:t> (Clusters </a:t>
            </a:r>
            <a:r>
              <a:rPr lang="pt-BR" altLang="pt-BR" sz="1800" i="1" dirty="0" err="1">
                <a:latin typeface="Arial Nova Cond Light" panose="020B0306020202020204" pitchFamily="34" charset="0"/>
                <a:cs typeface="Arial" panose="020B0604020202020204" pitchFamily="34" charset="0"/>
              </a:rPr>
              <a:t>of</a:t>
            </a:r>
            <a:r>
              <a:rPr lang="pt-BR" altLang="pt-BR" sz="1800" i="1" dirty="0">
                <a:latin typeface="Arial Nova Cond Light" panose="020B0306020202020204" pitchFamily="34" charset="0"/>
                <a:cs typeface="Arial" panose="020B0604020202020204" pitchFamily="34" charset="0"/>
              </a:rPr>
              <a:t> Workstations), ou simplesmente Clusters.</a:t>
            </a:r>
            <a:endParaRPr lang="pt-BR" altLang="pt-BR" sz="1800" i="1" dirty="0">
              <a:latin typeface="Arial Nova Cond Light" panose="020B0306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DBF2C0F-3B47-4A09-841D-5ED67797E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7" y="2529924"/>
            <a:ext cx="3076575" cy="238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11D39593-870A-47AB-BB8A-6C4C12ADA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34" y="2625967"/>
            <a:ext cx="3076575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36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81ABC-BA3C-4C73-8983-7AB2C38D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 err="1"/>
              <a:t>S.O.´s</a:t>
            </a:r>
            <a:r>
              <a:rPr lang="pt-BR" altLang="pt-BR" sz="3200" dirty="0"/>
              <a:t> de computadores pessoais</a:t>
            </a:r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972129-0B36-4560-9C02-C344299B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22" y="1522221"/>
            <a:ext cx="10058400" cy="510924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pt-BR" altLang="pt-BR" sz="2400" dirty="0"/>
              <a:t>O termo computador pessoal abrange computadores de mesa (desktop) e notebooks;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altLang="pt-BR" sz="2400" dirty="0"/>
              <a:t>Representam o maior percentual nas vendas de computadores;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altLang="pt-BR" sz="2400" dirty="0"/>
              <a:t>Destinados para o mercado </a:t>
            </a:r>
            <a:r>
              <a:rPr lang="pt-BR" altLang="pt-BR" sz="2400" i="1" dirty="0" err="1"/>
              <a:t>SoHo</a:t>
            </a:r>
            <a:r>
              <a:rPr lang="pt-BR" altLang="pt-BR" sz="2400" i="1" dirty="0"/>
              <a:t> (</a:t>
            </a:r>
            <a:r>
              <a:rPr lang="pt-BR" altLang="pt-BR" sz="2400" i="1" dirty="0" err="1"/>
              <a:t>Small</a:t>
            </a:r>
            <a:r>
              <a:rPr lang="pt-BR" altLang="pt-BR" sz="2400" i="1" dirty="0"/>
              <a:t> Office Home Office);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sz="2400" dirty="0"/>
              <a:t>Suporte à multiprogramação</a:t>
            </a:r>
            <a:endParaRPr lang="pt-BR" altLang="pt-BR" sz="2400" i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altLang="pt-BR" sz="2400" dirty="0"/>
              <a:t>Processadores das família Intel e AMD;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altLang="pt-BR" sz="2400" dirty="0"/>
              <a:t>Sistemas operacionais Windows, Linux e Mac OS X.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altLang="pt-BR" sz="2400" dirty="0"/>
              <a:t>Novos equipamentos: Tablets</a:t>
            </a:r>
          </a:p>
        </p:txBody>
      </p:sp>
      <p:pic>
        <p:nvPicPr>
          <p:cNvPr id="5" name="Picture 3" descr="notebook">
            <a:extLst>
              <a:ext uri="{FF2B5EF4-FFF2-40B4-BE49-F238E27FC236}">
                <a16:creationId xmlns:a16="http://schemas.microsoft.com/office/drawing/2014/main" id="{9A5D0E36-7639-4435-822E-BB25A86A9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87342" y="4662769"/>
            <a:ext cx="2057400" cy="1601788"/>
          </a:xfrm>
          <a:prstGeom prst="rect">
            <a:avLst/>
          </a:prstGeom>
          <a:noFill/>
        </p:spPr>
      </p:pic>
      <p:pic>
        <p:nvPicPr>
          <p:cNvPr id="6" name="Picture 2" descr="Pc Gamer Completo Teclado E Mouse Gamer Headset Monitor 20 - R ...">
            <a:extLst>
              <a:ext uri="{FF2B5EF4-FFF2-40B4-BE49-F238E27FC236}">
                <a16:creationId xmlns:a16="http://schemas.microsoft.com/office/drawing/2014/main" id="{A3E68431-597B-47D6-A3D2-4A0B2FF54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384" y="4311096"/>
            <a:ext cx="2049365" cy="204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62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6283E-FFDD-4B43-992F-36B7E0D7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/>
              <a:t>S.O.´s</a:t>
            </a:r>
            <a:r>
              <a:rPr lang="pt-BR" altLang="pt-BR" dirty="0"/>
              <a:t> de aparelhos portáteis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4E648B-18A2-4E2D-B665-FE0477BC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800" dirty="0"/>
              <a:t>Tablets e telefones celulares (smartphones).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800" dirty="0" err="1"/>
              <a:t>SOs</a:t>
            </a:r>
            <a:r>
              <a:rPr lang="pt-BR" altLang="pt-BR" sz="2800" dirty="0"/>
              <a:t> pequenos e sofisticados, com capacidade de controlar telefonia, aplicativos, etc.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800" dirty="0"/>
              <a:t>Exemplos: </a:t>
            </a:r>
            <a:r>
              <a:rPr lang="pt-BR" altLang="pt-BR" sz="2800" dirty="0">
                <a:solidFill>
                  <a:srgbClr val="FF0000"/>
                </a:solidFill>
              </a:rPr>
              <a:t>Symbian</a:t>
            </a:r>
            <a:r>
              <a:rPr lang="pt-BR" altLang="pt-BR" sz="2800" dirty="0"/>
              <a:t>, </a:t>
            </a:r>
            <a:r>
              <a:rPr lang="pt-BR" altLang="pt-BR" sz="4000" dirty="0">
                <a:solidFill>
                  <a:srgbClr val="00B0F0"/>
                </a:solidFill>
              </a:rPr>
              <a:t>IOS, Android </a:t>
            </a:r>
            <a:r>
              <a:rPr lang="pt-BR" altLang="pt-BR" sz="2800" dirty="0"/>
              <a:t>e </a:t>
            </a:r>
            <a:r>
              <a:rPr lang="pt-BR" altLang="pt-BR" sz="2800" dirty="0">
                <a:solidFill>
                  <a:srgbClr val="FF0000"/>
                </a:solidFill>
              </a:rPr>
              <a:t>Windows Phone</a:t>
            </a:r>
            <a:r>
              <a:rPr lang="pt-BR" altLang="pt-BR" sz="2800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8" descr="Qual sistema operacional é mais seguro iOS 13 ou Android 10 ...">
            <a:extLst>
              <a:ext uri="{FF2B5EF4-FFF2-40B4-BE49-F238E27FC236}">
                <a16:creationId xmlns:a16="http://schemas.microsoft.com/office/drawing/2014/main" id="{1D3A81FF-859B-4917-8937-B7FD5FBCC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548" y="3429000"/>
            <a:ext cx="5186903" cy="268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3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26475-166E-4B25-AB93-EDA4CFB8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/>
              <a:t>S.O.´s</a:t>
            </a:r>
            <a:r>
              <a:rPr lang="pt-BR" altLang="pt-BR" dirty="0"/>
              <a:t> embarcados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C9D21B-76C2-4B0A-A4CB-C84187FE6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800" dirty="0"/>
              <a:t>Sistemas embarcados são executados em computadores que controlam dispositivos que geralmente não são considerados computadores, como aparelhos de TV, fornos de micro-ondas e automóveis.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800" dirty="0"/>
              <a:t>Eles têm, muitas vezes, características de sistemas de tempo real, mas também apresentam restrições de tamanho, memória e de consumo de energia que os fazem especiais.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2800" dirty="0"/>
              <a:t>Todo S.O. está na ROM.</a:t>
            </a:r>
          </a:p>
          <a:p>
            <a:pPr marL="0" indent="0">
              <a:buNone/>
            </a:pPr>
            <a:r>
              <a:rPr lang="pt-BR" altLang="pt-BR" sz="2800" dirty="0"/>
              <a:t>Exemplos: </a:t>
            </a:r>
            <a:r>
              <a:rPr lang="en-US" sz="2800" dirty="0"/>
              <a:t>Embedded Linux, QNX e VxWorks </a:t>
            </a:r>
            <a:endParaRPr lang="pt-BR" altLang="pt-BR" sz="28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8" descr="http://t0.gstatic.com/images?q=tbn:ANd9GcSSmb0KDQDw3ov3p1_JerqYW7Hk9ypWFy8GQf7o23h11k0GFv0-PNbfbMCvAQ">
            <a:hlinkClick r:id="rId3"/>
            <a:extLst>
              <a:ext uri="{FF2B5EF4-FFF2-40B4-BE49-F238E27FC236}">
                <a16:creationId xmlns:a16="http://schemas.microsoft.com/office/drawing/2014/main" id="{06877344-25AD-4924-A474-9469863AE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5103580"/>
            <a:ext cx="20351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9" descr="http://t0.gstatic.com/images?q=tbn:ANd9GcRTCl-9iEyMAlCASMeCHWZV-stv7o5hn00AwbUGr_Brg-_N1O_B">
            <a:hlinkClick r:id="rId5"/>
            <a:extLst>
              <a:ext uri="{FF2B5EF4-FFF2-40B4-BE49-F238E27FC236}">
                <a16:creationId xmlns:a16="http://schemas.microsoft.com/office/drawing/2014/main" id="{B7C0DFA2-F9F8-4235-9456-E01E5445F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695" y="3429000"/>
            <a:ext cx="25908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9" descr="http://t1.gstatic.com/images?q=tbn:ANd9GcTpRR0I2OfRM90kI33YE0SVoxLFUYmuBT0tS2HMAFf0vFCE8WbA">
            <a:hlinkClick r:id="rId7"/>
            <a:extLst>
              <a:ext uri="{FF2B5EF4-FFF2-40B4-BE49-F238E27FC236}">
                <a16:creationId xmlns:a16="http://schemas.microsoft.com/office/drawing/2014/main" id="{D285CBA2-A686-4CF3-8AF8-87028F487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4941885"/>
            <a:ext cx="2514600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SpaceX vende primeiras passagens turísticas para a Lua">
            <a:extLst>
              <a:ext uri="{FF2B5EF4-FFF2-40B4-BE49-F238E27FC236}">
                <a16:creationId xmlns:a16="http://schemas.microsoft.com/office/drawing/2014/main" id="{B1458DD5-87D9-4973-B07A-0EAFBF11A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017" y="5218690"/>
            <a:ext cx="2782156" cy="153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77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Personalizada 4">
      <a:dk1>
        <a:srgbClr val="494331"/>
      </a:dk1>
      <a:lt1>
        <a:sysClr val="window" lastClr="FFFFFF"/>
      </a:lt1>
      <a:dk2>
        <a:srgbClr val="494331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223A4E6-43C7-42B0-B73C-2FDF757DF683}">
  <we:reference id="wa104051163" version="1.2.0.3" store="pt-BR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</TotalTime>
  <Words>2496</Words>
  <Application>Microsoft Office PowerPoint</Application>
  <PresentationFormat>Widescreen</PresentationFormat>
  <Paragraphs>217</Paragraphs>
  <Slides>27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8" baseType="lpstr">
      <vt:lpstr>Arial</vt:lpstr>
      <vt:lpstr>Arial Nova Cond Light</vt:lpstr>
      <vt:lpstr>Bahnschrift</vt:lpstr>
      <vt:lpstr>Calibri</vt:lpstr>
      <vt:lpstr>Courier New</vt:lpstr>
      <vt:lpstr>Open Sans</vt:lpstr>
      <vt:lpstr>Segoe UI</vt:lpstr>
      <vt:lpstr>Tahoma</vt:lpstr>
      <vt:lpstr>Verdana</vt:lpstr>
      <vt:lpstr>Wingdings</vt:lpstr>
      <vt:lpstr>Tema do Office</vt:lpstr>
      <vt:lpstr>Apresentação do PowerPoint</vt:lpstr>
      <vt:lpstr>Atividade</vt:lpstr>
      <vt:lpstr>Zoológico de SO´s – (Tanenbaum)</vt:lpstr>
      <vt:lpstr>S.O.´s de mainframes</vt:lpstr>
      <vt:lpstr>S.O.´s de servidores</vt:lpstr>
      <vt:lpstr>S.O.´s de multiprocessadores</vt:lpstr>
      <vt:lpstr>S.O.´s de computadores pessoais</vt:lpstr>
      <vt:lpstr>S.O.´s de aparelhos portáteis</vt:lpstr>
      <vt:lpstr>S.O.´s embarcados</vt:lpstr>
      <vt:lpstr>S.O.´s de nós sensores (sensor-node) </vt:lpstr>
      <vt:lpstr>S.O.´s de tempo real</vt:lpstr>
      <vt:lpstr>S.O.´s de cartões inteligentes (smartcard) </vt:lpstr>
      <vt:lpstr>Estrutura dos S.O.’s</vt:lpstr>
      <vt:lpstr>Estrutura dos S.O.’s</vt:lpstr>
      <vt:lpstr>Estrutura dos S.O.’s</vt:lpstr>
      <vt:lpstr>Estrutura dos S.O.’s</vt:lpstr>
      <vt:lpstr>Arquitetura de Sistemas Operacionais</vt:lpstr>
      <vt:lpstr>Sistema Monolítico</vt:lpstr>
      <vt:lpstr>Estrutura em camadas</vt:lpstr>
      <vt:lpstr>Micronúcleo</vt:lpstr>
      <vt:lpstr>Micronúcleo</vt:lpstr>
      <vt:lpstr>Modelo cliente-servidor</vt:lpstr>
      <vt:lpstr>Máquinas virtuais</vt:lpstr>
      <vt:lpstr>Exonúcleos</vt:lpstr>
      <vt:lpstr>Hora de praticar</vt:lpstr>
      <vt:lpstr>Alguma dúvida?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Desenvolvimento de Algoritmos</dc:title>
  <dc:creator>Marco Antonio Sanches</dc:creator>
  <cp:lastModifiedBy>Alcides Teixeira Barboza Junior</cp:lastModifiedBy>
  <cp:revision>51</cp:revision>
  <dcterms:created xsi:type="dcterms:W3CDTF">2022-01-07T17:09:21Z</dcterms:created>
  <dcterms:modified xsi:type="dcterms:W3CDTF">2023-02-06T22:50:24Z</dcterms:modified>
</cp:coreProperties>
</file>