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eet facts | About BA | British Airways">
            <a:extLst>
              <a:ext uri="{FF2B5EF4-FFF2-40B4-BE49-F238E27FC236}">
                <a16:creationId xmlns:a16="http://schemas.microsoft.com/office/drawing/2014/main" id="{BA5BC249-4070-14D7-5363-65EC5BD1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004" y="-461168"/>
            <a:ext cx="9144000" cy="1508125"/>
          </a:xfrm>
        </p:spPr>
        <p:txBody>
          <a:bodyPr/>
          <a:lstStyle/>
          <a:p>
            <a:r>
              <a:rPr lang="en-GB" dirty="0"/>
              <a:t>BRITISH AIRWAY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9819" y="875437"/>
            <a:ext cx="3421359" cy="1655762"/>
          </a:xfrm>
        </p:spPr>
        <p:txBody>
          <a:bodyPr/>
          <a:lstStyle/>
          <a:p>
            <a:r>
              <a:rPr lang="en-GB" dirty="0"/>
              <a:t>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8258AA-476A-E07A-55DC-69CC562A1605}"/>
              </a:ext>
            </a:extLst>
          </p:cNvPr>
          <p:cNvSpPr/>
          <p:nvPr/>
        </p:nvSpPr>
        <p:spPr>
          <a:xfrm>
            <a:off x="0" y="0"/>
            <a:ext cx="12192000" cy="1034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Modelling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A7D76-F332-F142-DF2F-2ED7A172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" y="1106853"/>
            <a:ext cx="4791327" cy="3162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CC4C2-2304-2B76-67AD-87BB3EF6356F}"/>
              </a:ext>
            </a:extLst>
          </p:cNvPr>
          <p:cNvSpPr txBox="1"/>
          <p:nvPr/>
        </p:nvSpPr>
        <p:spPr>
          <a:xfrm>
            <a:off x="314037" y="4342413"/>
            <a:ext cx="455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features that may increase the probability of a booking, improving British Airway revenue.</a:t>
            </a:r>
          </a:p>
          <a:p>
            <a:r>
              <a:rPr lang="en-US" dirty="0"/>
              <a:t>It is important to go into more in-depth research and prioritize on the important features.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C8281-F108-A818-5CA3-95537B4EC945}"/>
              </a:ext>
            </a:extLst>
          </p:cNvPr>
          <p:cNvSpPr txBox="1"/>
          <p:nvPr/>
        </p:nvSpPr>
        <p:spPr>
          <a:xfrm>
            <a:off x="7378637" y="1006642"/>
            <a:ext cx="1351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84%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F9A87E-7C4A-E88B-1691-941C1EF5987F}"/>
              </a:ext>
            </a:extLst>
          </p:cNvPr>
          <p:cNvGrpSpPr/>
          <p:nvPr/>
        </p:nvGrpSpPr>
        <p:grpSpPr>
          <a:xfrm>
            <a:off x="5143993" y="1206697"/>
            <a:ext cx="4658031" cy="5165700"/>
            <a:chOff x="5143993" y="1206697"/>
            <a:chExt cx="4658031" cy="51657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8BC513-0B61-46F1-5D12-D9B8F69AB095}"/>
                </a:ext>
              </a:extLst>
            </p:cNvPr>
            <p:cNvSpPr txBox="1"/>
            <p:nvPr/>
          </p:nvSpPr>
          <p:spPr>
            <a:xfrm>
              <a:off x="5143996" y="1206697"/>
              <a:ext cx="2380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Accuracy of the model: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14B8A2-5D9B-BCAF-C9E7-898923D1CDF6}"/>
                </a:ext>
              </a:extLst>
            </p:cNvPr>
            <p:cNvSpPr txBox="1"/>
            <p:nvPr/>
          </p:nvSpPr>
          <p:spPr>
            <a:xfrm>
              <a:off x="5143996" y="3167446"/>
              <a:ext cx="168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Precision Score: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B29F6D-5EE0-FD4A-F915-B2456D756591}"/>
                </a:ext>
              </a:extLst>
            </p:cNvPr>
            <p:cNvSpPr txBox="1"/>
            <p:nvPr/>
          </p:nvSpPr>
          <p:spPr>
            <a:xfrm>
              <a:off x="5143996" y="5128195"/>
              <a:ext cx="123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AUC Score: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E9DC9B-7966-66DA-741A-EB235C3DFD08}"/>
                </a:ext>
              </a:extLst>
            </p:cNvPr>
            <p:cNvSpPr txBox="1"/>
            <p:nvPr/>
          </p:nvSpPr>
          <p:spPr>
            <a:xfrm>
              <a:off x="6595692" y="2967391"/>
              <a:ext cx="18576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43.5%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F9E04C-CF4E-3F28-39F6-A088D45E268A}"/>
                </a:ext>
              </a:extLst>
            </p:cNvPr>
            <p:cNvSpPr txBox="1"/>
            <p:nvPr/>
          </p:nvSpPr>
          <p:spPr>
            <a:xfrm>
              <a:off x="6196554" y="4928140"/>
              <a:ext cx="18576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65.3%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FE7A3B-7D4D-B23A-4AF8-89BFF611C29F}"/>
                </a:ext>
              </a:extLst>
            </p:cNvPr>
            <p:cNvSpPr txBox="1"/>
            <p:nvPr/>
          </p:nvSpPr>
          <p:spPr>
            <a:xfrm>
              <a:off x="5143993" y="1640259"/>
              <a:ext cx="3871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 of all the flight booking predictions made by the model, 85% are correct.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44EDBE-1ACE-CE46-C808-BAB0863C9CAB}"/>
                </a:ext>
              </a:extLst>
            </p:cNvPr>
            <p:cNvSpPr txBox="1"/>
            <p:nvPr/>
          </p:nvSpPr>
          <p:spPr>
            <a:xfrm>
              <a:off x="5143993" y="3567198"/>
              <a:ext cx="46580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When the model predicts that a flight will be booked, it is correct about 43.5% of the time. This indicates that there are a significant number of false positives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002D32-4328-1607-C978-4C2821C0F113}"/>
                </a:ext>
              </a:extLst>
            </p:cNvPr>
            <p:cNvSpPr txBox="1"/>
            <p:nvPr/>
          </p:nvSpPr>
          <p:spPr>
            <a:xfrm>
              <a:off x="5143993" y="5541400"/>
              <a:ext cx="46580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 AUC of 0.653 indicates that the model has a moderate ability to distinguish between flights that will be booked and those that will not. 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71452A8-ADC0-59D7-E80F-8CD87176F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952" y="4715732"/>
            <a:ext cx="2589260" cy="20492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B4A0C8F-36E7-2069-BD5A-890C468C6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048" y="1150677"/>
            <a:ext cx="2894493" cy="23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James Ong</cp:lastModifiedBy>
  <cp:revision>3</cp:revision>
  <dcterms:created xsi:type="dcterms:W3CDTF">2022-12-06T11:13:27Z</dcterms:created>
  <dcterms:modified xsi:type="dcterms:W3CDTF">2024-06-10T08:32:59Z</dcterms:modified>
</cp:coreProperties>
</file>