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65" r:id="rId3"/>
    <p:sldId id="267" r:id="rId4"/>
    <p:sldId id="266" r:id="rId5"/>
    <p:sldId id="259" r:id="rId6"/>
    <p:sldId id="260" r:id="rId7"/>
    <p:sldId id="261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2B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9" autoAdjust="0"/>
    <p:restoredTop sz="94660"/>
  </p:normalViewPr>
  <p:slideViewPr>
    <p:cSldViewPr snapToGrid="0">
      <p:cViewPr>
        <p:scale>
          <a:sx n="100" d="100"/>
          <a:sy n="100" d="100"/>
        </p:scale>
        <p:origin x="-93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AA430-7E90-4FB2-8029-14217BC7F3F2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5583F-7D0F-49FB-926B-729348082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583F-7D0F-49FB-926B-7293480827B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36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04572" y="1612799"/>
            <a:ext cx="6977742" cy="1335686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571" y="3112764"/>
            <a:ext cx="6977743" cy="148573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F30C-6DE5-42D6-8506-1A74ABED3C4E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3"/>
            <a:ext cx="3771900" cy="365125"/>
          </a:xfrm>
        </p:spPr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60" y="36324"/>
            <a:ext cx="4238454" cy="11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5FE3-61F5-4735-8090-C0CFD261568C}" type="datetime1">
              <a:rPr lang="en-AU" smtClean="0"/>
              <a:t>28/04/2015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01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75038"/>
            <a:ext cx="2949178" cy="982362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08670"/>
            <a:ext cx="4629150" cy="44523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16B7-7167-456A-AD89-ADEB7B2EDE6D}" type="datetime1">
              <a:rPr lang="en-AU" smtClean="0"/>
              <a:t>28/04/2015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6" y="211746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7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7395"/>
            <a:ext cx="2949178" cy="97000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08670"/>
            <a:ext cx="4629150" cy="44523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9B72-0D58-453C-8977-5DFB1BF0E355}" type="datetime1">
              <a:rPr lang="en-AU" smtClean="0"/>
              <a:t>28/04/2015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6" y="211746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22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44A4-0CD7-4580-B6F7-177B12D2131D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FFF4-6C55-44C2-AA13-01AAC228A2A7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8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8AB9CD-D3EF-4BD9-9799-B0257E3587CE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A29BF2-AE8F-408B-BAC9-C5BA11E6A72C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6" y="211746"/>
            <a:ext cx="2275126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5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99" y="1705232"/>
            <a:ext cx="6862763" cy="21877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499" y="4214022"/>
            <a:ext cx="68627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6F50-69A3-4687-A5B4-1451F7B6903A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26" y="52388"/>
            <a:ext cx="4225624" cy="11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98" y="1594021"/>
            <a:ext cx="6862763" cy="191188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498" y="3695040"/>
            <a:ext cx="6862763" cy="124766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BED21F-4052-4399-A040-3D605A5D65CB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A29BF2-AE8F-408B-BAC9-C5BA11E6A72C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60" y="36324"/>
            <a:ext cx="4238454" cy="11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903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0497-5EC7-4498-B678-6B9019FC2428}" type="datetime1">
              <a:rPr lang="en-AU" smtClean="0"/>
              <a:t>28/04/2015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49" y="365128"/>
            <a:ext cx="583049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8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6EDC-EF0C-46CC-A5EA-7795EA1C7855}" type="datetime1">
              <a:rPr lang="en-AU" smtClean="0"/>
              <a:t>28/04/2015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CD6-1025-4527-879D-C988F7B5FD84}" type="datetime1">
              <a:rPr lang="en-AU" smtClean="0"/>
              <a:t>28/04/2015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3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6050" y="365128"/>
            <a:ext cx="5829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5A49-36C7-4994-93BA-B9F4CCE68DDF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356353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9BF2-AE8F-408B-BAC9-C5BA11E6A7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58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6" r:id="rId5"/>
    <p:sldLayoutId id="2147483684" r:id="rId6"/>
    <p:sldLayoutId id="2147483677" r:id="rId7"/>
    <p:sldLayoutId id="2147483678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Pointour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Analysis and Design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2EC7-73AC-4C97-AC43-2ADD404DDE49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5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Lifecycle Planning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Implementation, Testing, Deployment, Maintenance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5197-ACE5-4F87-94E0-6D47E31BC001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18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Group member tasks</a:t>
            </a:r>
          </a:p>
          <a:p>
            <a:pPr lvl="1"/>
            <a:r>
              <a:rPr lang="en-AU" dirty="0" smtClean="0"/>
              <a:t>George Paton – UI/UX Design, Shipping Leader</a:t>
            </a:r>
          </a:p>
          <a:p>
            <a:pPr lvl="1"/>
            <a:r>
              <a:rPr lang="en-AU" dirty="0" smtClean="0"/>
              <a:t>Matthew Sienkiewicz – API Programmer, Client </a:t>
            </a:r>
            <a:r>
              <a:rPr lang="en-AU" dirty="0" err="1" smtClean="0"/>
              <a:t>Liason</a:t>
            </a:r>
            <a:endParaRPr lang="en-AU" dirty="0" smtClean="0"/>
          </a:p>
          <a:p>
            <a:pPr lvl="1"/>
            <a:r>
              <a:rPr lang="en-AU" dirty="0" err="1" smtClean="0"/>
              <a:t>Iana</a:t>
            </a:r>
            <a:r>
              <a:rPr lang="en-AU" dirty="0" smtClean="0"/>
              <a:t> </a:t>
            </a:r>
            <a:r>
              <a:rPr lang="en-AU" dirty="0" err="1" smtClean="0"/>
              <a:t>Bardash</a:t>
            </a:r>
            <a:r>
              <a:rPr lang="en-AU" dirty="0"/>
              <a:t> </a:t>
            </a:r>
            <a:r>
              <a:rPr lang="en-AU" dirty="0" smtClean="0"/>
              <a:t>– Interface Programmer</a:t>
            </a:r>
          </a:p>
          <a:p>
            <a:pPr lvl="1"/>
            <a:r>
              <a:rPr lang="en-AU" dirty="0" smtClean="0"/>
              <a:t>Miley Zhang – Documentation and Records</a:t>
            </a:r>
          </a:p>
          <a:p>
            <a:pPr lvl="1"/>
            <a:r>
              <a:rPr lang="en-AU" dirty="0" smtClean="0"/>
              <a:t>Brian Ma – Documentation and Quality Assurance</a:t>
            </a:r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8A62-D1DE-4812-BC4C-B01C822A62BB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3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Group member tasks</a:t>
            </a:r>
          </a:p>
          <a:p>
            <a:pPr lvl="1"/>
            <a:r>
              <a:rPr lang="en-AU" dirty="0"/>
              <a:t>George Paton – </a:t>
            </a:r>
            <a:r>
              <a:rPr lang="en-AU" dirty="0" smtClean="0"/>
              <a:t>UX debugging and consistency</a:t>
            </a:r>
            <a:endParaRPr lang="en-AU" dirty="0"/>
          </a:p>
          <a:p>
            <a:pPr lvl="1"/>
            <a:r>
              <a:rPr lang="en-AU" dirty="0"/>
              <a:t>Matthew Sienkiewicz </a:t>
            </a:r>
            <a:r>
              <a:rPr lang="en-AU" dirty="0" smtClean="0"/>
              <a:t>– Application debugging</a:t>
            </a:r>
          </a:p>
          <a:p>
            <a:pPr lvl="1"/>
            <a:r>
              <a:rPr lang="en-AU" dirty="0" err="1" smtClean="0"/>
              <a:t>Iana</a:t>
            </a:r>
            <a:r>
              <a:rPr lang="en-AU" dirty="0" smtClean="0"/>
              <a:t> </a:t>
            </a:r>
            <a:r>
              <a:rPr lang="en-AU" dirty="0" err="1" smtClean="0"/>
              <a:t>Bardash</a:t>
            </a:r>
            <a:r>
              <a:rPr lang="en-AU" dirty="0" smtClean="0"/>
              <a:t> – Application debugging</a:t>
            </a:r>
          </a:p>
          <a:p>
            <a:pPr lvl="1"/>
            <a:r>
              <a:rPr lang="en-AU" dirty="0" smtClean="0"/>
              <a:t>Miley Zhang, Brian Ma </a:t>
            </a:r>
            <a:r>
              <a:rPr lang="en-AU" dirty="0"/>
              <a:t>– </a:t>
            </a:r>
            <a:r>
              <a:rPr lang="en-AU" dirty="0" smtClean="0"/>
              <a:t>Quality Assurance and Bug Testing</a:t>
            </a:r>
          </a:p>
          <a:p>
            <a:pPr lvl="1"/>
            <a:r>
              <a:rPr lang="en-AU" dirty="0" smtClean="0"/>
              <a:t>All Programmers – Unit test programmers</a:t>
            </a:r>
          </a:p>
          <a:p>
            <a:r>
              <a:rPr lang="en-AU" dirty="0" smtClean="0"/>
              <a:t>Issue tracking to be done through GitHub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44A4-0CD7-4580-B6F7-177B12D2131D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74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Deployment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“Cloud” based solution, requires only the main server</a:t>
            </a:r>
          </a:p>
          <a:p>
            <a:pPr lvl="1"/>
            <a:r>
              <a:rPr lang="en-AU" dirty="0" smtClean="0"/>
              <a:t>Load balancing for page serving is out of scope for this project</a:t>
            </a:r>
          </a:p>
          <a:p>
            <a:pPr lvl="1"/>
            <a:r>
              <a:rPr lang="en-AU" dirty="0" smtClean="0"/>
              <a:t>Application performance dependent on client device, this is within scope, will be targeted in testing</a:t>
            </a:r>
          </a:p>
          <a:p>
            <a:r>
              <a:rPr lang="en-AU" dirty="0" smtClean="0"/>
              <a:t>Native apps will require developer accounts</a:t>
            </a:r>
          </a:p>
          <a:p>
            <a:pPr lvl="1"/>
            <a:r>
              <a:rPr lang="en-AU" dirty="0" smtClean="0"/>
              <a:t>Application bundles will be created, but submission to App/Play Store is out of scope.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44A4-0CD7-4580-B6F7-177B12D2131D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34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Maintenance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Application errors will be reported to a debugging email address where all errors are collected and sorted by error code.</a:t>
            </a:r>
          </a:p>
          <a:p>
            <a:r>
              <a:rPr lang="en-AU" dirty="0" smtClean="0"/>
              <a:t>Web page serving will be handled by the server application, whether this is Apache or other, no load balancing will be applied.</a:t>
            </a:r>
          </a:p>
          <a:p>
            <a:pPr lvl="1"/>
            <a:r>
              <a:rPr lang="en-AU" dirty="0" smtClean="0"/>
              <a:t>The web server will be maintained in accordance with the procedures defined by the web server documentation</a:t>
            </a:r>
          </a:p>
          <a:p>
            <a:r>
              <a:rPr lang="en-AU" dirty="0" smtClean="0"/>
              <a:t>Modifications will be restricted to bug-fixes and highly desired small changes after release, desirability is at the discretion of the client.</a:t>
            </a:r>
          </a:p>
          <a:p>
            <a:r>
              <a:rPr lang="en-AU" dirty="0" smtClean="0"/>
              <a:t>Any modifications must be done through version control to ensure integrity, and the modification programmer must first analyse and repro the problems described.</a:t>
            </a:r>
          </a:p>
          <a:p>
            <a:r>
              <a:rPr lang="en-AU" dirty="0" smtClean="0"/>
              <a:t>A retirement timeframe of the software is yet to be established.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44A4-0CD7-4580-B6F7-177B12D2131D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79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Thankyou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We now have </a:t>
            </a:r>
            <a:r>
              <a:rPr lang="en-AU" dirty="0" smtClean="0"/>
              <a:t>a short demo to show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F30C-6DE5-42D6-8506-1A74ABED3C4E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61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Prototyping and Testing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572F-EE55-4776-990D-932CDFDC98A9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8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Solutions &amp; Outcomes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Google Maps API has proven to be very solid and powerful</a:t>
            </a:r>
          </a:p>
          <a:p>
            <a:r>
              <a:rPr lang="en-AU" dirty="0" smtClean="0"/>
              <a:t>A simple two column interface for desktops works effectively for this use case</a:t>
            </a:r>
          </a:p>
          <a:p>
            <a:pPr lvl="1"/>
            <a:r>
              <a:rPr lang="en-AU" dirty="0" smtClean="0"/>
              <a:t>Further research required for mobile layout design</a:t>
            </a:r>
          </a:p>
          <a:p>
            <a:r>
              <a:rPr lang="en-AU" dirty="0" smtClean="0"/>
              <a:t>A web app has proven to be the simplest way to implement this application</a:t>
            </a:r>
          </a:p>
          <a:p>
            <a:pPr lvl="1"/>
            <a:r>
              <a:rPr lang="en-AU" dirty="0" smtClean="0"/>
              <a:t>No compilation flow or restrictive IDE choice required, until the native port stages of development</a:t>
            </a:r>
          </a:p>
          <a:p>
            <a:r>
              <a:rPr lang="en-AU" dirty="0" smtClean="0"/>
              <a:t>Data storage can be achieved per device through both URL arguments and cookies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303D-8112-40F5-89E8-FA85828DD374}" type="datetime1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69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Interface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And Style Guide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587-4E18-45FF-8EA9-C76D586AB8E5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46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Prototype Design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8" r="118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Inputs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Origin Address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Destination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Modifiers</a:t>
            </a:r>
          </a:p>
          <a:p>
            <a:pPr marL="800100" lvl="1" indent="-342900">
              <a:buAutoNum type="arabicPeriod"/>
            </a:pPr>
            <a:r>
              <a:rPr lang="en-AU" dirty="0"/>
              <a:t>Travel Mode</a:t>
            </a:r>
          </a:p>
          <a:p>
            <a:pPr marL="800100" lvl="1" indent="-342900">
              <a:buAutoNum type="arabicPeriod"/>
            </a:pPr>
            <a:r>
              <a:rPr lang="en-AU" dirty="0"/>
              <a:t>Departure Time</a:t>
            </a:r>
          </a:p>
          <a:p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F399-13BE-4C18-94F3-55EF4E14F768}" type="datetime1">
              <a:rPr lang="en-AU" smtClean="0"/>
              <a:t>28/04/2015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7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Context Sensitive Menus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2" r="-13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Shows a date picker on the appropriate input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Automatically fills in potential points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Auto-suggests origin and destination addresses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E278-7316-4CF7-96FA-933E4BF1A431}" type="datetime1">
              <a:rPr lang="en-AU" smtClean="0"/>
              <a:t>28/04/2015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4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 Planning Dialog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09" b="5882"/>
          <a:stretch/>
        </p:blipFill>
        <p:spPr>
          <a:xfrm>
            <a:off x="188686" y="1690691"/>
            <a:ext cx="8437815" cy="4697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2199331"/>
            <a:ext cx="7244035" cy="4069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458349" y="2253651"/>
            <a:ext cx="2127564" cy="733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004" y="2694727"/>
            <a:ext cx="3920149" cy="26345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324" y="2712833"/>
            <a:ext cx="25168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Melbourne Cricket Ground	(8 hours)</a:t>
            </a:r>
          </a:p>
          <a:p>
            <a:endParaRPr lang="en-US" sz="900" dirty="0"/>
          </a:p>
          <a:p>
            <a:r>
              <a:rPr lang="en-US" sz="900" dirty="0" smtClean="0"/>
              <a:t>Next Venue		(1 hour)			</a:t>
            </a:r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318" y="2742081"/>
            <a:ext cx="171429" cy="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080" y="3040026"/>
            <a:ext cx="161905" cy="1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927" y="5705191"/>
            <a:ext cx="809625" cy="552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539" y="2756168"/>
            <a:ext cx="170611" cy="1713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014" y="3032393"/>
            <a:ext cx="170611" cy="1713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704" y="2261180"/>
            <a:ext cx="552450" cy="355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7030" y="2270705"/>
            <a:ext cx="568325" cy="3304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7856" y="2292931"/>
            <a:ext cx="614362" cy="2606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45292" y="2658060"/>
            <a:ext cx="19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Min time (Start to destination): 6 days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111992" y="2894280"/>
            <a:ext cx="19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Min time (All attractions): 9 days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6531" y="388498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 Black" panose="020B0A04020102020204" pitchFamily="34" charset="0"/>
              </a:rPr>
              <a:t>Days : 10</a:t>
            </a:r>
            <a:endParaRPr lang="en-US" sz="2500" b="1" dirty="0">
              <a:latin typeface="Arial Black" panose="020B0A04020102020204" pitchFamily="34" charset="0"/>
            </a:endParaRPr>
          </a:p>
        </p:txBody>
      </p:sp>
      <p:sp>
        <p:nvSpPr>
          <p:cNvPr id="19" name="L-Shape 18"/>
          <p:cNvSpPr/>
          <p:nvPr/>
        </p:nvSpPr>
        <p:spPr>
          <a:xfrm rot="2778930" flipV="1">
            <a:off x="6211071" y="3562890"/>
            <a:ext cx="308653" cy="305593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-Shape 19"/>
          <p:cNvSpPr/>
          <p:nvPr/>
        </p:nvSpPr>
        <p:spPr>
          <a:xfrm rot="13479610" flipV="1">
            <a:off x="6233931" y="4362990"/>
            <a:ext cx="308653" cy="305593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01531" y="3235004"/>
            <a:ext cx="1639389" cy="23988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Starts at value of start to end destination and does not go below that value.</a:t>
            </a:r>
          </a:p>
          <a:p>
            <a:endParaRPr lang="en-US" sz="1400" dirty="0"/>
          </a:p>
          <a:p>
            <a:r>
              <a:rPr lang="en-US" sz="1400" dirty="0" smtClean="0"/>
              <a:t>Is highlighted as red when the trip duration exceeds the user set days.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818872" y="2215778"/>
            <a:ext cx="2169768" cy="817245"/>
            <a:chOff x="6818872" y="2215778"/>
            <a:chExt cx="2169768" cy="817245"/>
          </a:xfrm>
        </p:grpSpPr>
        <p:sp>
          <p:nvSpPr>
            <p:cNvPr id="23" name="TextBox 22"/>
            <p:cNvSpPr txBox="1"/>
            <p:nvPr/>
          </p:nvSpPr>
          <p:spPr>
            <a:xfrm>
              <a:off x="7818120" y="2215778"/>
              <a:ext cx="1170520" cy="81724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Scales as attractions added.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818872" y="2624401"/>
              <a:ext cx="999248" cy="264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666" y="4282774"/>
            <a:ext cx="2162422" cy="2494504"/>
            <a:chOff x="329436" y="4123516"/>
            <a:chExt cx="2162422" cy="2494504"/>
          </a:xfrm>
        </p:grpSpPr>
        <p:sp>
          <p:nvSpPr>
            <p:cNvPr id="25" name="TextBox 24"/>
            <p:cNvSpPr txBox="1"/>
            <p:nvPr/>
          </p:nvSpPr>
          <p:spPr>
            <a:xfrm>
              <a:off x="329436" y="5562412"/>
              <a:ext cx="1702563" cy="1055608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Inline window displaying short info about the locations selected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992377" y="4123516"/>
              <a:ext cx="1499481" cy="1438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1EAC-8A76-49A1-9624-C19F331F3AB0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01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/>
          <a:srcRect l="17109" b="5882"/>
          <a:stretch/>
        </p:blipFill>
        <p:spPr>
          <a:xfrm>
            <a:off x="188686" y="1690691"/>
            <a:ext cx="8437815" cy="4697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Attraction Info Popup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2199331"/>
            <a:ext cx="7244035" cy="4069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458349" y="2253651"/>
            <a:ext cx="2127564" cy="733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004" y="2694727"/>
            <a:ext cx="3920149" cy="26345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324" y="2712833"/>
            <a:ext cx="25168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Melbourne Cricket Ground	(8 hours)</a:t>
            </a:r>
          </a:p>
          <a:p>
            <a:endParaRPr lang="en-US" sz="900" dirty="0"/>
          </a:p>
          <a:p>
            <a:r>
              <a:rPr lang="en-US" sz="900" dirty="0" smtClean="0"/>
              <a:t>Next Venue		(1 hour)			</a:t>
            </a:r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318" y="2742081"/>
            <a:ext cx="171429" cy="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080" y="3040026"/>
            <a:ext cx="161905" cy="1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927" y="5705191"/>
            <a:ext cx="809625" cy="552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539" y="2756168"/>
            <a:ext cx="170611" cy="1713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014" y="3032393"/>
            <a:ext cx="170611" cy="1713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704" y="2261180"/>
            <a:ext cx="552450" cy="355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7030" y="2270705"/>
            <a:ext cx="568325" cy="3304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7856" y="2292931"/>
            <a:ext cx="614362" cy="2606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45292" y="2658060"/>
            <a:ext cx="19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Min time (Start to destination): 6 days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111992" y="2894280"/>
            <a:ext cx="19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Min time (All attractions): 9 days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6531" y="388498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 Black" panose="020B0A04020102020204" pitchFamily="34" charset="0"/>
              </a:rPr>
              <a:t>Days : 10</a:t>
            </a:r>
            <a:endParaRPr lang="en-US" sz="2500" b="1" dirty="0">
              <a:latin typeface="Arial Black" panose="020B0A04020102020204" pitchFamily="34" charset="0"/>
            </a:endParaRPr>
          </a:p>
        </p:txBody>
      </p:sp>
      <p:sp>
        <p:nvSpPr>
          <p:cNvPr id="19" name="L-Shape 18"/>
          <p:cNvSpPr/>
          <p:nvPr/>
        </p:nvSpPr>
        <p:spPr>
          <a:xfrm rot="2778930" flipV="1">
            <a:off x="6211071" y="3562890"/>
            <a:ext cx="308653" cy="305593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-Shape 19"/>
          <p:cNvSpPr/>
          <p:nvPr/>
        </p:nvSpPr>
        <p:spPr>
          <a:xfrm rot="13479610" flipV="1">
            <a:off x="6233931" y="4362990"/>
            <a:ext cx="308653" cy="305593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34113" y="2950333"/>
            <a:ext cx="4610100" cy="2560320"/>
            <a:chOff x="952500" y="632460"/>
            <a:chExt cx="4610100" cy="2560320"/>
          </a:xfrm>
        </p:grpSpPr>
        <p:sp>
          <p:nvSpPr>
            <p:cNvPr id="36" name="Rounded Rectangle 35"/>
            <p:cNvSpPr/>
            <p:nvPr/>
          </p:nvSpPr>
          <p:spPr>
            <a:xfrm>
              <a:off x="952500" y="632460"/>
              <a:ext cx="4610100" cy="25603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27390" y="914400"/>
              <a:ext cx="4153270" cy="1670026"/>
              <a:chOff x="1127390" y="914400"/>
              <a:chExt cx="4153270" cy="167002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135380" y="914400"/>
                <a:ext cx="414528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Melbourne Cricket ground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5380" y="1756575"/>
                <a:ext cx="301752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1"/>
                    </a:solidFill>
                  </a:rPr>
                  <a:t>Open: 08:00 - 8AM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35380" y="2215094"/>
                <a:ext cx="301752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1"/>
                    </a:solidFill>
                  </a:rPr>
                  <a:t>Close: 21:00 - 9PM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27390" y="1317425"/>
                <a:ext cx="378714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Brunton Avenue, Richmond VIC 3002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87254" y="2625950"/>
              <a:ext cx="1295400" cy="408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02335" y="4158873"/>
            <a:ext cx="2257609" cy="1055608"/>
            <a:chOff x="6502335" y="4158873"/>
            <a:chExt cx="2257609" cy="1055608"/>
          </a:xfrm>
        </p:grpSpPr>
        <p:sp>
          <p:nvSpPr>
            <p:cNvPr id="34" name="TextBox 33"/>
            <p:cNvSpPr txBox="1"/>
            <p:nvPr/>
          </p:nvSpPr>
          <p:spPr>
            <a:xfrm>
              <a:off x="7300621" y="4158873"/>
              <a:ext cx="1459323" cy="1055608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Popup appears when information button is clicked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>
              <a:stCxn id="34" idx="1"/>
            </p:cNvCxnSpPr>
            <p:nvPr/>
          </p:nvCxnSpPr>
          <p:spPr>
            <a:xfrm flipH="1" flipV="1">
              <a:off x="6502335" y="4425608"/>
              <a:ext cx="798286" cy="261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48704" y="4364441"/>
            <a:ext cx="1868289" cy="817245"/>
            <a:chOff x="6699424" y="4226477"/>
            <a:chExt cx="1868289" cy="817245"/>
          </a:xfrm>
        </p:grpSpPr>
        <p:sp>
          <p:nvSpPr>
            <p:cNvPr id="46" name="TextBox 45"/>
            <p:cNvSpPr txBox="1"/>
            <p:nvPr/>
          </p:nvSpPr>
          <p:spPr>
            <a:xfrm>
              <a:off x="6699424" y="4226477"/>
              <a:ext cx="1459323" cy="81724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Shows in both standard and friendly format</a:t>
              </a:r>
              <a:endParaRPr lang="en-US" sz="1400" dirty="0"/>
            </a:p>
          </p:txBody>
        </p:sp>
        <p:cxnSp>
          <p:nvCxnSpPr>
            <p:cNvPr id="47" name="Straight Arrow Connector 46"/>
            <p:cNvCxnSpPr>
              <a:endCxn id="41" idx="1"/>
            </p:cNvCxnSpPr>
            <p:nvPr/>
          </p:nvCxnSpPr>
          <p:spPr>
            <a:xfrm flipV="1">
              <a:off x="8158747" y="4579669"/>
              <a:ext cx="408966" cy="295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78" y="3624328"/>
            <a:ext cx="263611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6091289" y="2404299"/>
            <a:ext cx="2238986" cy="1372429"/>
            <a:chOff x="6520958" y="4158873"/>
            <a:chExt cx="2238986" cy="1372429"/>
          </a:xfrm>
        </p:grpSpPr>
        <p:sp>
          <p:nvSpPr>
            <p:cNvPr id="53" name="TextBox 52"/>
            <p:cNvSpPr txBox="1"/>
            <p:nvPr/>
          </p:nvSpPr>
          <p:spPr>
            <a:xfrm>
              <a:off x="7300621" y="4158873"/>
              <a:ext cx="1459323" cy="81724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When pressed , shows location on the route</a:t>
              </a:r>
              <a:endParaRPr lang="en-US" sz="1400" dirty="0"/>
            </a:p>
          </p:txBody>
        </p:sp>
        <p:cxnSp>
          <p:nvCxnSpPr>
            <p:cNvPr id="54" name="Straight Arrow Connector 53"/>
            <p:cNvCxnSpPr>
              <a:stCxn id="53" idx="1"/>
              <a:endCxn id="51" idx="3"/>
            </p:cNvCxnSpPr>
            <p:nvPr/>
          </p:nvCxnSpPr>
          <p:spPr>
            <a:xfrm flipH="1">
              <a:off x="6520958" y="4567496"/>
              <a:ext cx="779663" cy="963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65C1-4EF6-453D-BDC5-8064E0109DB2}" type="datetime1">
              <a:rPr lang="en-AU" smtClean="0"/>
              <a:t>28/04/2015</a:t>
            </a:fld>
            <a:endParaRPr lang="en-AU" dirty="0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Style Guide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1320404"/>
            <a:ext cx="3372552" cy="44529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Application wide typeface</a:t>
            </a:r>
          </a:p>
          <a:p>
            <a:pPr lvl="1"/>
            <a:r>
              <a:rPr lang="en-AU" dirty="0" err="1" smtClean="0"/>
              <a:t>Roboto</a:t>
            </a:r>
            <a:r>
              <a:rPr lang="en-AU" dirty="0" smtClean="0"/>
              <a:t> with Helvetica/Arial </a:t>
            </a:r>
            <a:r>
              <a:rPr lang="en-AU" dirty="0" err="1" smtClean="0"/>
              <a:t>fallback</a:t>
            </a:r>
            <a:endParaRPr lang="en-AU" dirty="0" smtClean="0"/>
          </a:p>
          <a:p>
            <a:r>
              <a:rPr lang="en-AU" dirty="0" smtClean="0"/>
              <a:t>Colour selection</a:t>
            </a:r>
          </a:p>
          <a:p>
            <a:pPr lvl="1"/>
            <a:r>
              <a:rPr lang="en-AU" dirty="0" smtClean="0"/>
              <a:t>Pantone Emerald </a:t>
            </a:r>
            <a:r>
              <a:rPr lang="en-AU" dirty="0"/>
              <a:t>- #</a:t>
            </a:r>
            <a:r>
              <a:rPr lang="en-AU" dirty="0" smtClean="0"/>
              <a:t>08CA74</a:t>
            </a:r>
          </a:p>
          <a:p>
            <a:pPr lvl="1"/>
            <a:r>
              <a:rPr lang="en-AU" dirty="0" smtClean="0"/>
              <a:t>Pantone Blue Iris </a:t>
            </a:r>
            <a:r>
              <a:rPr lang="en-AU" dirty="0"/>
              <a:t>- #</a:t>
            </a:r>
            <a:r>
              <a:rPr lang="en-AU" dirty="0" smtClean="0"/>
              <a:t>2B167B</a:t>
            </a:r>
          </a:p>
          <a:p>
            <a:pPr lvl="1"/>
            <a:r>
              <a:rPr lang="en-AU" dirty="0" smtClean="0"/>
              <a:t>Pale </a:t>
            </a:r>
            <a:r>
              <a:rPr lang="en-AU" dirty="0"/>
              <a:t>Blue Iris - </a:t>
            </a:r>
            <a:r>
              <a:rPr lang="en-AU" dirty="0" smtClean="0"/>
              <a:t>#EDE9FA</a:t>
            </a:r>
          </a:p>
          <a:p>
            <a:pPr lvl="1"/>
            <a:r>
              <a:rPr lang="en-AU" dirty="0"/>
              <a:t>Pantone Tangerine - </a:t>
            </a:r>
            <a:r>
              <a:rPr lang="en-AU" dirty="0" smtClean="0"/>
              <a:t>#F05329</a:t>
            </a:r>
            <a:endParaRPr lang="en-AU" dirty="0"/>
          </a:p>
          <a:p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6951571" y="450057"/>
            <a:ext cx="1988344" cy="198834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951571" y="450057"/>
            <a:ext cx="1988344" cy="1988344"/>
          </a:xfrm>
          <a:prstGeom prst="rect">
            <a:avLst/>
          </a:prstGeom>
          <a:solidFill>
            <a:srgbClr val="2B16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6951571" y="450057"/>
            <a:ext cx="1988344" cy="198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0FC3-6EE4-4F31-AFC6-8440A6C1E7BD}" type="datetime1">
              <a:rPr lang="en-AU" smtClean="0"/>
              <a:t>28/04/2015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1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1.85185E-6 L 0.00018 0.2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1.85185E-6 L 0.00018 0.5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IT302-Project-Theme">
  <a:themeElements>
    <a:clrScheme name="SIT302 Colours">
      <a:dk1>
        <a:srgbClr val="000000"/>
      </a:dk1>
      <a:lt1>
        <a:sysClr val="window" lastClr="FFFFFF"/>
      </a:lt1>
      <a:dk2>
        <a:srgbClr val="2B167B"/>
      </a:dk2>
      <a:lt2>
        <a:srgbClr val="C8C5FF"/>
      </a:lt2>
      <a:accent1>
        <a:srgbClr val="08CA74"/>
      </a:accent1>
      <a:accent2>
        <a:srgbClr val="F05329"/>
      </a:accent2>
      <a:accent3>
        <a:srgbClr val="736A9D"/>
      </a:accent3>
      <a:accent4>
        <a:srgbClr val="F7966F"/>
      </a:accent4>
      <a:accent5>
        <a:srgbClr val="C4BFD5"/>
      </a:accent5>
      <a:accent6>
        <a:srgbClr val="08CA74"/>
      </a:accent6>
      <a:hlink>
        <a:srgbClr val="08CA74"/>
      </a:hlink>
      <a:folHlink>
        <a:srgbClr val="07B164"/>
      </a:folHlink>
    </a:clrScheme>
    <a:fontScheme name="Segoe Calibri Light">
      <a:majorFont>
        <a:latin typeface="Segoe UI Light"/>
        <a:ea typeface=""/>
        <a:cs typeface=""/>
      </a:majorFont>
      <a:minorFont>
        <a:latin typeface="Calibri Light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T302-Project-Theme" id="{69AE9F24-E58D-4530-A923-F8FA2CAF8E7D}" vid="{2F10FC89-B893-46AD-AD22-A49B9E182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SIT302-Project-Theme</Template>
  <TotalTime>150</TotalTime>
  <Words>783</Words>
  <Application>Microsoft Office PowerPoint</Application>
  <PresentationFormat>On-screen Show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Segoe UI Light</vt:lpstr>
      <vt:lpstr>SIT302-Project-Theme</vt:lpstr>
      <vt:lpstr>Pointour</vt:lpstr>
      <vt:lpstr>Analysis</vt:lpstr>
      <vt:lpstr>Solutions &amp; Outcomes</vt:lpstr>
      <vt:lpstr>User Interface</vt:lpstr>
      <vt:lpstr>Prototype Design</vt:lpstr>
      <vt:lpstr>Context Sensitive Menus</vt:lpstr>
      <vt:lpstr>Tour Planning Dialog</vt:lpstr>
      <vt:lpstr>Attraction Info Popup</vt:lpstr>
      <vt:lpstr>Style Guide</vt:lpstr>
      <vt:lpstr>Lifecycle Planning</vt:lpstr>
      <vt:lpstr>Implementation</vt:lpstr>
      <vt:lpstr>Testing</vt:lpstr>
      <vt:lpstr>Deployment</vt:lpstr>
      <vt:lpstr>Maintenance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Pointour</dc:title>
  <dc:creator>George Paton</dc:creator>
  <cp:lastModifiedBy>George Paton</cp:lastModifiedBy>
  <cp:revision>31</cp:revision>
  <dcterms:created xsi:type="dcterms:W3CDTF">2015-04-27T23:32:38Z</dcterms:created>
  <dcterms:modified xsi:type="dcterms:W3CDTF">2015-04-28T02:46:37Z</dcterms:modified>
</cp:coreProperties>
</file>