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9" r:id="rId1"/>
  </p:sldMasterIdLst>
  <p:notesMasterIdLst>
    <p:notesMasterId r:id="rId37"/>
  </p:notesMasterIdLst>
  <p:sldIdLst>
    <p:sldId id="316" r:id="rId2"/>
    <p:sldId id="354" r:id="rId3"/>
    <p:sldId id="317" r:id="rId4"/>
    <p:sldId id="318" r:id="rId5"/>
    <p:sldId id="319" r:id="rId6"/>
    <p:sldId id="320" r:id="rId7"/>
    <p:sldId id="321" r:id="rId8"/>
    <p:sldId id="322" r:id="rId9"/>
    <p:sldId id="323" r:id="rId10"/>
    <p:sldId id="349" r:id="rId11"/>
    <p:sldId id="325" r:id="rId12"/>
    <p:sldId id="326" r:id="rId13"/>
    <p:sldId id="327" r:id="rId14"/>
    <p:sldId id="328" r:id="rId15"/>
    <p:sldId id="329" r:id="rId16"/>
    <p:sldId id="330" r:id="rId17"/>
    <p:sldId id="331" r:id="rId18"/>
    <p:sldId id="332" r:id="rId19"/>
    <p:sldId id="333" r:id="rId20"/>
    <p:sldId id="343" r:id="rId21"/>
    <p:sldId id="344" r:id="rId22"/>
    <p:sldId id="335" r:id="rId23"/>
    <p:sldId id="336" r:id="rId24"/>
    <p:sldId id="337" r:id="rId25"/>
    <p:sldId id="338" r:id="rId26"/>
    <p:sldId id="339" r:id="rId27"/>
    <p:sldId id="345" r:id="rId28"/>
    <p:sldId id="352" r:id="rId29"/>
    <p:sldId id="355" r:id="rId30"/>
    <p:sldId id="351" r:id="rId31"/>
    <p:sldId id="346" r:id="rId32"/>
    <p:sldId id="348" r:id="rId33"/>
    <p:sldId id="353" r:id="rId34"/>
    <p:sldId id="356" r:id="rId35"/>
    <p:sldId id="342" r:id="rId36"/>
  </p:sldIdLst>
  <p:sldSz cx="9144000" cy="6858000" type="screen4x3"/>
  <p:notesSz cx="6858000" cy="9144000"/>
  <p:defaultTextStyle>
    <a:defPPr>
      <a:defRPr lang="nl-NL"/>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C1F60"/>
    <a:srgbClr val="AECC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79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0" d="100"/>
          <a:sy n="60" d="100"/>
        </p:scale>
        <p:origin x="-24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FA6E089-DD28-4B28-BD36-7A1E4979EE0F}" type="datetimeFigureOut">
              <a:rPr lang="nl-BE"/>
              <a:pPr>
                <a:defRPr/>
              </a:pPr>
              <a:t>22/09/2022</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nl-BE"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nl-BE" noProof="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43A329D-7E27-444A-9165-FA3422F3BC54}" type="slidenum">
              <a:rPr lang="nl-BE"/>
              <a:pPr>
                <a:defRPr/>
              </a:pPr>
              <a:t>‹#›</a:t>
            </a:fld>
            <a:endParaRPr lang="nl-BE"/>
          </a:p>
        </p:txBody>
      </p:sp>
    </p:spTree>
    <p:extLst>
      <p:ext uri="{BB962C8B-B14F-4D97-AF65-F5344CB8AC3E}">
        <p14:creationId xmlns:p14="http://schemas.microsoft.com/office/powerpoint/2010/main" val="3636605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044B4B2-112A-44EA-B83A-F5A4F6799BFD}" type="slidenum">
              <a:rPr lang="en-US"/>
              <a:pPr>
                <a:defRPr/>
              </a:pPr>
              <a:t>1</a:t>
            </a:fld>
            <a:endParaRPr lang="en-US"/>
          </a:p>
        </p:txBody>
      </p:sp>
      <p:sp>
        <p:nvSpPr>
          <p:cNvPr id="3174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BE"/>
          </a:p>
        </p:txBody>
      </p:sp>
    </p:spTree>
    <p:extLst>
      <p:ext uri="{BB962C8B-B14F-4D97-AF65-F5344CB8AC3E}">
        <p14:creationId xmlns:p14="http://schemas.microsoft.com/office/powerpoint/2010/main" val="4096459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5140788"/>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598539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012171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el en objec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5508575"/>
            <a:ext cx="7545375" cy="635024"/>
          </a:xfrm>
        </p:spPr>
        <p:txBody>
          <a:bodyPr anchor="t">
            <a:noAutofit/>
          </a:bodyPr>
          <a:lstStyle>
            <a:lvl1pPr algn="l">
              <a:defRPr sz="2000"/>
            </a:lvl1pPr>
          </a:lstStyle>
          <a:p>
            <a:r>
              <a:rPr lang="nl-NL"/>
              <a:t>Klik om de stijl te bewerken</a:t>
            </a:r>
            <a:endParaRPr lang="nl-NL" dirty="0"/>
          </a:p>
        </p:txBody>
      </p:sp>
      <p:sp>
        <p:nvSpPr>
          <p:cNvPr id="7" name="Picture Placeholder 6"/>
          <p:cNvSpPr>
            <a:spLocks noGrp="1"/>
          </p:cNvSpPr>
          <p:nvPr>
            <p:ph type="pic" sz="quarter" idx="10"/>
          </p:nvPr>
        </p:nvSpPr>
        <p:spPr>
          <a:xfrm>
            <a:off x="457200" y="430299"/>
            <a:ext cx="7545388" cy="4908550"/>
          </a:xfrm>
        </p:spPr>
        <p:txBody>
          <a:bodyPr rtlCol="0">
            <a:normAutofit/>
          </a:bodyPr>
          <a:lstStyle>
            <a:lvl1pPr marL="0" indent="0">
              <a:buNone/>
              <a:defRPr/>
            </a:lvl1pPr>
          </a:lstStyle>
          <a:p>
            <a:pPr lvl="0"/>
            <a:r>
              <a:rPr lang="nl-NL" noProof="0"/>
              <a:t>Klik op het pictogram als u een afbeelding wilt toevoegen</a:t>
            </a:r>
            <a:endParaRPr lang="nl-BE" noProof="0" dirty="0"/>
          </a:p>
        </p:txBody>
      </p:sp>
      <p:sp>
        <p:nvSpPr>
          <p:cNvPr id="4" name="Tijdelijke aanduiding voor datum 3"/>
          <p:cNvSpPr>
            <a:spLocks noGrp="1"/>
          </p:cNvSpPr>
          <p:nvPr>
            <p:ph type="dt" sz="half" idx="11"/>
          </p:nvPr>
        </p:nvSpPr>
        <p:spPr>
          <a:xfrm>
            <a:off x="4748213" y="6508750"/>
            <a:ext cx="971550" cy="365125"/>
          </a:xfrm>
          <a:prstGeom prst="rect">
            <a:avLst/>
          </a:prstGeom>
        </p:spPr>
        <p:txBody>
          <a:bodyPr/>
          <a:lstStyle>
            <a:lvl1pPr algn="r">
              <a:defRPr sz="1200">
                <a:solidFill>
                  <a:schemeClr val="bg1">
                    <a:lumMod val="50000"/>
                  </a:schemeClr>
                </a:solidFill>
              </a:defRPr>
            </a:lvl1pPr>
          </a:lstStyle>
          <a:p>
            <a:pPr>
              <a:defRPr/>
            </a:pPr>
            <a:fld id="{0F3AFDB3-D47E-40A8-98B9-4786161F4EEE}" type="datetime1">
              <a:rPr lang="nl-NL"/>
              <a:pPr>
                <a:defRPr/>
              </a:pPr>
              <a:t>22-9-2022</a:t>
            </a:fld>
            <a:endParaRPr lang="nl-NL" dirty="0"/>
          </a:p>
        </p:txBody>
      </p:sp>
      <p:sp>
        <p:nvSpPr>
          <p:cNvPr id="5" name="Tijdelijke aanduiding voor dianummer 5"/>
          <p:cNvSpPr>
            <a:spLocks noGrp="1"/>
          </p:cNvSpPr>
          <p:nvPr>
            <p:ph type="sldNum" sz="quarter" idx="12"/>
          </p:nvPr>
        </p:nvSpPr>
        <p:spPr>
          <a:xfrm>
            <a:off x="5789613" y="6508750"/>
            <a:ext cx="846137" cy="365125"/>
          </a:xfrm>
          <a:prstGeom prst="rect">
            <a:avLst/>
          </a:prstGeom>
        </p:spPr>
        <p:txBody>
          <a:bodyPr/>
          <a:lstStyle>
            <a:lvl1pPr algn="l">
              <a:defRPr sz="1200">
                <a:solidFill>
                  <a:schemeClr val="bg1">
                    <a:lumMod val="50000"/>
                  </a:schemeClr>
                </a:solidFill>
              </a:defRPr>
            </a:lvl1pPr>
          </a:lstStyle>
          <a:p>
            <a:pPr>
              <a:defRPr/>
            </a:pPr>
            <a:r>
              <a:rPr lang="nl-NL"/>
              <a:t>- p.</a:t>
            </a:r>
            <a:fld id="{E40CCF34-33F2-452B-82F3-DAB41A935143}" type="slidenum">
              <a:rPr lang="nl-NL"/>
              <a:pPr>
                <a:defRPr/>
              </a:pPr>
              <a:t>‹#›</a:t>
            </a:fld>
            <a:endParaRPr lang="nl-NL"/>
          </a:p>
        </p:txBody>
      </p:sp>
    </p:spTree>
    <p:extLst>
      <p:ext uri="{BB962C8B-B14F-4D97-AF65-F5344CB8AC3E}">
        <p14:creationId xmlns:p14="http://schemas.microsoft.com/office/powerpoint/2010/main" val="2676506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5728450"/>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3213271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290860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2142939"/>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5417246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7779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80483604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0569654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5275" y="6079858"/>
            <a:ext cx="2528182" cy="1009986"/>
          </a:xfrm>
          <a:prstGeom prst="rect">
            <a:avLst/>
          </a:prstGeom>
        </p:spPr>
      </p:pic>
    </p:spTree>
    <p:extLst>
      <p:ext uri="{BB962C8B-B14F-4D97-AF65-F5344CB8AC3E}">
        <p14:creationId xmlns:p14="http://schemas.microsoft.com/office/powerpoint/2010/main" val="65320555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697" r:id="rId12"/>
  </p:sldLayoutIdLst>
  <p:hf hdr="0"/>
  <p:txStyles>
    <p:titleStyle>
      <a:lvl1pPr algn="l" defTabSz="914400" rtl="0" eaLnBrk="1" latinLnBrk="0" hangingPunct="1">
        <a:lnSpc>
          <a:spcPct val="90000"/>
        </a:lnSpc>
        <a:spcBef>
          <a:spcPct val="0"/>
        </a:spcBef>
        <a:buNone/>
        <a:defRPr sz="3600" b="1" i="0" kern="1200" baseline="0">
          <a:solidFill>
            <a:schemeClr val="tx1"/>
          </a:solidFill>
          <a:latin typeface="Verdana" panose="020B0604030504040204" pitchFamily="34" charset="0"/>
          <a:ea typeface="Arial" charset="0"/>
          <a:cs typeface="Arial" charset="0"/>
        </a:defRPr>
      </a:lvl1pPr>
    </p:titleStyle>
    <p:bodyStyle>
      <a:lvl1pPr marL="228600" indent="-228600" algn="l" defTabSz="914400" rtl="0" eaLnBrk="1" latinLnBrk="0" hangingPunct="1">
        <a:lnSpc>
          <a:spcPct val="90000"/>
        </a:lnSpc>
        <a:spcBef>
          <a:spcPts val="1000"/>
        </a:spcBef>
        <a:buClrTx/>
        <a:buSzPct val="50000"/>
        <a:buFont typeface="Wingdings" panose="05000000000000000000" pitchFamily="2" charset="2"/>
        <a:buChar char="q"/>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ClrTx/>
        <a:buSzPct val="100000"/>
        <a:buFont typeface="Verdana" panose="020B060403050404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ClrTx/>
        <a:buSzPct val="50000"/>
        <a:buFont typeface="Wingdings" panose="05000000000000000000" pitchFamily="2" charset="2"/>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ClrTx/>
        <a:buSzPct val="50000"/>
        <a:buFont typeface="Wingdings" panose="05000000000000000000"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ClrTx/>
        <a:buSzPct val="50000"/>
        <a:buFont typeface="Wingdings" panose="05000000000000000000"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msdn.microsoft.com/en-us/library/system.stackoverflowexception.asp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geeksforgeeks.org/recursion-practice-problems-solutions/" TargetMode="External"/><Relationship Id="rId2" Type="http://schemas.openxmlformats.org/officeDocument/2006/relationships/hyperlink" Target="https://www.w3resource.com/c-programming-exercises/recursion/index.ph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00024" y="1200150"/>
            <a:ext cx="7843839" cy="5372100"/>
          </a:xfrm>
        </p:spPr>
        <p:txBody>
          <a:bodyPr/>
          <a:lstStyle/>
          <a:p>
            <a:pPr algn="r" eaLnBrk="1" hangingPunct="1"/>
            <a:r>
              <a:rPr lang="nl-BE" sz="5400" dirty="0"/>
              <a:t>Advanced Programming</a:t>
            </a:r>
            <a:br>
              <a:rPr lang="nl-BE" sz="5400" dirty="0"/>
            </a:br>
            <a:br>
              <a:rPr lang="nl-BE" sz="5400" dirty="0"/>
            </a:br>
            <a:r>
              <a:rPr lang="nl-BE" sz="5400" dirty="0"/>
              <a:t>Recursie</a:t>
            </a:r>
            <a:br>
              <a:rPr lang="nl-BE" sz="5400" dirty="0"/>
            </a:br>
            <a:br>
              <a:rPr lang="nl-BE" sz="5400" dirty="0"/>
            </a:br>
            <a:endParaRPr lang="nl-NL" sz="5400" dirty="0"/>
          </a:p>
        </p:txBody>
      </p:sp>
      <p:sp>
        <p:nvSpPr>
          <p:cNvPr id="7171" name="Rectangle 3"/>
          <p:cNvSpPr>
            <a:spLocks noGrp="1" noChangeArrowheads="1"/>
          </p:cNvSpPr>
          <p:nvPr>
            <p:ph type="subTitle" idx="1"/>
          </p:nvPr>
        </p:nvSpPr>
        <p:spPr>
          <a:xfrm>
            <a:off x="5443538" y="5141343"/>
            <a:ext cx="3700462" cy="1588070"/>
          </a:xfrm>
        </p:spPr>
        <p:txBody>
          <a:bodyPr/>
          <a:lstStyle/>
          <a:p>
            <a:pPr algn="l" eaLnBrk="1" hangingPunct="1"/>
            <a:r>
              <a:rPr lang="nl-BE" sz="2400" b="1" dirty="0"/>
              <a:t>Pieter Jorissen</a:t>
            </a:r>
          </a:p>
          <a:p>
            <a:pPr algn="l" eaLnBrk="1" hangingPunct="1"/>
            <a:r>
              <a:rPr lang="nl-NL" sz="2400" dirty="0"/>
              <a:t> </a:t>
            </a:r>
          </a:p>
        </p:txBody>
      </p:sp>
    </p:spTree>
    <p:extLst>
      <p:ext uri="{BB962C8B-B14F-4D97-AF65-F5344CB8AC3E}">
        <p14:creationId xmlns:p14="http://schemas.microsoft.com/office/powerpoint/2010/main" val="779041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Recursion</a:t>
            </a:r>
            <a:r>
              <a:rPr lang="nl-NL" dirty="0"/>
              <a:t> is </a:t>
            </a:r>
            <a:r>
              <a:rPr lang="nl-NL" dirty="0" err="1"/>
              <a:t>logical</a:t>
            </a:r>
            <a:r>
              <a:rPr lang="nl-NL" dirty="0"/>
              <a:t> but…</a:t>
            </a:r>
            <a:endParaRPr lang="nl-BE" dirty="0"/>
          </a:p>
        </p:txBody>
      </p:sp>
      <p:sp>
        <p:nvSpPr>
          <p:cNvPr id="3" name="Content Placeholder 2"/>
          <p:cNvSpPr>
            <a:spLocks noGrp="1"/>
          </p:cNvSpPr>
          <p:nvPr>
            <p:ph idx="1"/>
          </p:nvPr>
        </p:nvSpPr>
        <p:spPr/>
        <p:txBody>
          <a:bodyPr>
            <a:normAutofit fontScale="62500" lnSpcReduction="20000"/>
          </a:bodyPr>
          <a:lstStyle/>
          <a:p>
            <a:r>
              <a:rPr lang="en-US" b="1" dirty="0"/>
              <a:t>Limiting Conditions</a:t>
            </a:r>
            <a:r>
              <a:rPr lang="en-US" dirty="0"/>
              <a:t>. Without at least one condition that can be met without fail, your procedure runs a high risk of executing in an infinite loop.</a:t>
            </a:r>
          </a:p>
          <a:p>
            <a:endParaRPr lang="en-US" b="1" dirty="0"/>
          </a:p>
          <a:p>
            <a:r>
              <a:rPr lang="en-US" b="1" dirty="0"/>
              <a:t>Memory Usage</a:t>
            </a:r>
            <a:r>
              <a:rPr lang="en-US" dirty="0"/>
              <a:t>. Your application has a limited amount of space for local variables. Each time a procedure calls itself, it uses more of that space for additional copies of its local variables. If this process continues indefinitely, it eventually causes a </a:t>
            </a:r>
            <a:r>
              <a:rPr lang="en-US" dirty="0" err="1">
                <a:hlinkClick r:id="rId2"/>
              </a:rPr>
              <a:t>StackOverflowException</a:t>
            </a:r>
            <a:r>
              <a:rPr lang="en-US" dirty="0"/>
              <a:t> error.</a:t>
            </a:r>
          </a:p>
          <a:p>
            <a:endParaRPr lang="en-US" b="1" dirty="0"/>
          </a:p>
          <a:p>
            <a:r>
              <a:rPr lang="en-US" b="1" dirty="0"/>
              <a:t>Efficiency</a:t>
            </a:r>
            <a:r>
              <a:rPr lang="en-US" dirty="0"/>
              <a:t>. You can almost always substitute a loop for recursion. A loop does not have the overhead of passing arguments, initializing additional storage, and returning values. Your performance </a:t>
            </a:r>
            <a:r>
              <a:rPr lang="en-US" u="sng" dirty="0"/>
              <a:t>can be</a:t>
            </a:r>
            <a:r>
              <a:rPr lang="en-US" dirty="0"/>
              <a:t> much better without recursive calls.</a:t>
            </a:r>
          </a:p>
          <a:p>
            <a:endParaRPr lang="en-US" dirty="0"/>
          </a:p>
          <a:p>
            <a:r>
              <a:rPr lang="en-US" dirty="0"/>
              <a:t>Trade of between ease of use and understanding vs. </a:t>
            </a:r>
            <a:r>
              <a:rPr lang="en-US" dirty="0" err="1"/>
              <a:t>implementational</a:t>
            </a:r>
            <a:r>
              <a:rPr lang="en-US" dirty="0"/>
              <a:t> risks…</a:t>
            </a:r>
            <a:endParaRPr lang="nl-NL" dirty="0"/>
          </a:p>
          <a:p>
            <a:endParaRPr lang="nl-NL" dirty="0"/>
          </a:p>
        </p:txBody>
      </p:sp>
    </p:spTree>
    <p:extLst>
      <p:ext uri="{BB962C8B-B14F-4D97-AF65-F5344CB8AC3E}">
        <p14:creationId xmlns:p14="http://schemas.microsoft.com/office/powerpoint/2010/main" val="2162445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sz="2400">
                <a:cs typeface="Times New Roman" pitchFamily="18" charset="0"/>
              </a:rPr>
              <a:t>Tracing a Recursive Function</a:t>
            </a:r>
            <a:r>
              <a:rPr lang="en-US"/>
              <a:t> </a:t>
            </a:r>
          </a:p>
        </p:txBody>
      </p:sp>
      <p:sp>
        <p:nvSpPr>
          <p:cNvPr id="12293" name="Rectangle 3"/>
          <p:cNvSpPr>
            <a:spLocks noGrp="1" noChangeArrowheads="1"/>
          </p:cNvSpPr>
          <p:nvPr>
            <p:ph idx="1"/>
          </p:nvPr>
        </p:nvSpPr>
        <p:spPr/>
        <p:txBody>
          <a:bodyPr>
            <a:normAutofit/>
          </a:bodyPr>
          <a:lstStyle/>
          <a:p>
            <a:pPr algn="just" eaLnBrk="1" hangingPunct="1"/>
            <a:r>
              <a:rPr lang="en-US" sz="2800" dirty="0">
                <a:cs typeface="Times New Roman" pitchFamily="18" charset="0"/>
              </a:rPr>
              <a:t>To trace a recursive function, the </a:t>
            </a:r>
            <a:r>
              <a:rPr lang="en-US" sz="2800" i="1" dirty="0">
                <a:cs typeface="Times New Roman" pitchFamily="18" charset="0"/>
              </a:rPr>
              <a:t>box method</a:t>
            </a:r>
            <a:r>
              <a:rPr lang="en-US" sz="2800" dirty="0">
                <a:cs typeface="Times New Roman" pitchFamily="18" charset="0"/>
              </a:rPr>
              <a:t> can be used</a:t>
            </a:r>
            <a:r>
              <a:rPr lang="en-US" sz="2000" dirty="0">
                <a:cs typeface="Times New Roman" pitchFamily="18" charset="0"/>
              </a:rPr>
              <a:t>.</a:t>
            </a:r>
          </a:p>
          <a:p>
            <a:pPr algn="just" eaLnBrk="1" hangingPunct="1"/>
            <a:endParaRPr lang="en-US" sz="2000" dirty="0">
              <a:cs typeface="Times New Roman" pitchFamily="18" charset="0"/>
            </a:endParaRPr>
          </a:p>
          <a:p>
            <a:pPr lvl="1" algn="just" eaLnBrk="1" hangingPunct="1"/>
            <a:r>
              <a:rPr lang="en-US" dirty="0">
                <a:cs typeface="Times New Roman" pitchFamily="18" charset="0"/>
              </a:rPr>
              <a:t>The box method is a systematic way to trace the actions of a recursive function.</a:t>
            </a:r>
          </a:p>
          <a:p>
            <a:pPr lvl="1" algn="just" eaLnBrk="1" hangingPunct="1"/>
            <a:endParaRPr lang="en-US" dirty="0">
              <a:cs typeface="Times New Roman" pitchFamily="18" charset="0"/>
            </a:endParaRPr>
          </a:p>
          <a:p>
            <a:pPr lvl="1" algn="just" eaLnBrk="1" hangingPunct="1"/>
            <a:r>
              <a:rPr lang="en-US" dirty="0">
                <a:cs typeface="Times New Roman" pitchFamily="18" charset="0"/>
              </a:rPr>
              <a:t>The box method illustrates how compilers implement recursion.</a:t>
            </a:r>
          </a:p>
          <a:p>
            <a:pPr lvl="1" algn="just" eaLnBrk="1" hangingPunct="1"/>
            <a:endParaRPr lang="en-US" dirty="0">
              <a:cs typeface="Times New Roman" pitchFamily="18" charset="0"/>
            </a:endParaRPr>
          </a:p>
          <a:p>
            <a:pPr lvl="1" algn="just" eaLnBrk="1" hangingPunct="1"/>
            <a:r>
              <a:rPr lang="en-US" dirty="0">
                <a:cs typeface="Times New Roman" pitchFamily="18" charset="0"/>
              </a:rPr>
              <a:t>Each box in the box method roughly corresponds to an activation record.</a:t>
            </a:r>
          </a:p>
          <a:p>
            <a:pPr marL="0" indent="0" algn="just" eaLnBrk="1" hangingPunct="1">
              <a:buNone/>
            </a:pPr>
            <a:endParaRPr lang="en-US" sz="2400" dirty="0">
              <a:cs typeface="Times New Roman" pitchFamily="18" charset="0"/>
            </a:endParaRPr>
          </a:p>
        </p:txBody>
      </p:sp>
    </p:spTree>
    <p:extLst>
      <p:ext uri="{BB962C8B-B14F-4D97-AF65-F5344CB8AC3E}">
        <p14:creationId xmlns:p14="http://schemas.microsoft.com/office/powerpoint/2010/main" val="2077348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z="2400"/>
              <a:t>The Box Method (for a valued function)</a:t>
            </a:r>
          </a:p>
        </p:txBody>
      </p:sp>
      <p:sp>
        <p:nvSpPr>
          <p:cNvPr id="13317" name="Rectangle 3"/>
          <p:cNvSpPr>
            <a:spLocks noGrp="1" noChangeArrowheads="1"/>
          </p:cNvSpPr>
          <p:nvPr>
            <p:ph idx="1"/>
          </p:nvPr>
        </p:nvSpPr>
        <p:spPr>
          <a:xfrm>
            <a:off x="200025" y="1171576"/>
            <a:ext cx="8486775" cy="5429249"/>
          </a:xfrm>
        </p:spPr>
        <p:txBody>
          <a:bodyPr>
            <a:noAutofit/>
          </a:bodyPr>
          <a:lstStyle/>
          <a:p>
            <a:pPr marL="457200" indent="-457200" eaLnBrk="1" hangingPunct="1">
              <a:buFontTx/>
              <a:buAutoNum type="arabicPeriod"/>
            </a:pPr>
            <a:r>
              <a:rPr lang="en-US" sz="2400" dirty="0"/>
              <a:t>Label each recursive call in the body of the recursive function.</a:t>
            </a:r>
          </a:p>
          <a:p>
            <a:pPr marL="800100" lvl="1" indent="-342900" eaLnBrk="1" hangingPunct="1">
              <a:buFontTx/>
              <a:buChar char="•"/>
            </a:pPr>
            <a:r>
              <a:rPr lang="en-US" sz="2000" dirty="0"/>
              <a:t>For each recursive call, we use a different label to distinguish different recursive calls in the body.</a:t>
            </a:r>
          </a:p>
          <a:p>
            <a:pPr marL="800100" lvl="1" indent="-342900" eaLnBrk="1" hangingPunct="1">
              <a:buFontTx/>
              <a:buChar char="•"/>
            </a:pPr>
            <a:r>
              <a:rPr lang="en-US" sz="2000" dirty="0"/>
              <a:t>These labels help us to keep track of the correct place to which we must return after a function call completes.</a:t>
            </a:r>
          </a:p>
          <a:p>
            <a:pPr marL="800100" lvl="1" indent="-342900" eaLnBrk="1" hangingPunct="1">
              <a:buFontTx/>
              <a:buChar char="•"/>
            </a:pPr>
            <a:r>
              <a:rPr lang="en-US" sz="2000" dirty="0"/>
              <a:t>After each recursive call, we return to the labeled location, and substitute that recursive call with returned valued.</a:t>
            </a:r>
          </a:p>
          <a:p>
            <a:pPr marL="457200" indent="-457200" eaLnBrk="1" hangingPunct="1"/>
            <a:endParaRPr lang="en-US" sz="2400" dirty="0"/>
          </a:p>
          <a:p>
            <a:pPr marL="457200" indent="-457200" eaLnBrk="1" hangingPunct="1">
              <a:buFontTx/>
              <a:buNone/>
            </a:pPr>
            <a:r>
              <a:rPr lang="en-US" sz="2400" dirty="0">
                <a:latin typeface="Courier New" pitchFamily="49" charset="0"/>
                <a:cs typeface="Courier New" pitchFamily="49" charset="0"/>
              </a:rPr>
              <a:t>	if (n == 0) </a:t>
            </a:r>
            <a:endParaRPr lang="en-US" sz="2400" dirty="0">
              <a:latin typeface="Courier New" pitchFamily="49" charset="0"/>
              <a:cs typeface="Times New Roman" pitchFamily="18" charset="0"/>
            </a:endParaRPr>
          </a:p>
          <a:p>
            <a:pPr marL="457200" indent="-457200" eaLnBrk="1" hangingPunct="1">
              <a:buFontTx/>
              <a:buNone/>
            </a:pPr>
            <a:r>
              <a:rPr lang="en-US" sz="2400" dirty="0">
                <a:latin typeface="Courier New" pitchFamily="49" charset="0"/>
                <a:cs typeface="Courier New" pitchFamily="49" charset="0"/>
              </a:rPr>
              <a:t> 		return 1;</a:t>
            </a:r>
            <a:endParaRPr lang="en-US" sz="2400" dirty="0">
              <a:latin typeface="Courier New" pitchFamily="49" charset="0"/>
              <a:cs typeface="Times New Roman" pitchFamily="18" charset="0"/>
            </a:endParaRPr>
          </a:p>
          <a:p>
            <a:pPr marL="457200" indent="-457200" eaLnBrk="1" hangingPunct="1">
              <a:buFontTx/>
              <a:buNone/>
            </a:pPr>
            <a:r>
              <a:rPr lang="en-US" sz="2400" dirty="0">
                <a:latin typeface="Courier New" pitchFamily="49" charset="0"/>
                <a:cs typeface="Courier New" pitchFamily="49" charset="0"/>
              </a:rPr>
              <a:t>	else </a:t>
            </a:r>
            <a:endParaRPr lang="en-US" sz="2400" dirty="0">
              <a:latin typeface="Courier New" pitchFamily="49" charset="0"/>
              <a:cs typeface="Times New Roman" pitchFamily="18" charset="0"/>
            </a:endParaRPr>
          </a:p>
          <a:p>
            <a:pPr marL="457200" indent="-457200" eaLnBrk="1" hangingPunct="1">
              <a:buFontTx/>
              <a:buNone/>
            </a:pPr>
            <a:r>
              <a:rPr lang="en-US" sz="2400" dirty="0">
                <a:latin typeface="Courier New" pitchFamily="49" charset="0"/>
                <a:cs typeface="Courier New" pitchFamily="49" charset="0"/>
              </a:rPr>
              <a:t>     return (n * </a:t>
            </a:r>
            <a:r>
              <a:rPr lang="en-US" sz="2400" i="1" u="sng" dirty="0">
                <a:latin typeface="Courier New" pitchFamily="49" charset="0"/>
                <a:cs typeface="Courier New" pitchFamily="49" charset="0"/>
              </a:rPr>
              <a:t>fact(n-1)</a:t>
            </a:r>
            <a:r>
              <a:rPr lang="en-US" sz="2400" dirty="0">
                <a:latin typeface="Courier New" pitchFamily="49" charset="0"/>
                <a:cs typeface="Courier New" pitchFamily="49" charset="0"/>
              </a:rPr>
              <a:t> )</a:t>
            </a:r>
          </a:p>
          <a:p>
            <a:pPr marL="457200" indent="-457200" eaLnBrk="1" hangingPunct="1">
              <a:buFontTx/>
              <a:buNone/>
            </a:pPr>
            <a:r>
              <a:rPr lang="en-US" sz="2400" dirty="0">
                <a:latin typeface="Courier New" pitchFamily="49" charset="0"/>
                <a:cs typeface="Courier New" pitchFamily="49" charset="0"/>
              </a:rPr>
              <a:t>					</a:t>
            </a:r>
            <a:r>
              <a:rPr lang="en-US" sz="3600" b="1" i="1" dirty="0">
                <a:latin typeface="Courier New" pitchFamily="49" charset="0"/>
                <a:cs typeface="Courier New" pitchFamily="49" charset="0"/>
              </a:rPr>
              <a:t>A</a:t>
            </a:r>
            <a:endParaRPr lang="en-US" sz="3600" b="1" i="1" dirty="0"/>
          </a:p>
        </p:txBody>
      </p:sp>
    </p:spTree>
    <p:extLst>
      <p:ext uri="{BB962C8B-B14F-4D97-AF65-F5344CB8AC3E}">
        <p14:creationId xmlns:p14="http://schemas.microsoft.com/office/powerpoint/2010/main" val="591968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z="2400"/>
              <a:t>The Box Method (continued)</a:t>
            </a:r>
          </a:p>
        </p:txBody>
      </p:sp>
      <p:sp>
        <p:nvSpPr>
          <p:cNvPr id="14341" name="Rectangle 3"/>
          <p:cNvSpPr>
            <a:spLocks noGrp="1" noChangeArrowheads="1"/>
          </p:cNvSpPr>
          <p:nvPr>
            <p:ph idx="1"/>
          </p:nvPr>
        </p:nvSpPr>
        <p:spPr/>
        <p:txBody>
          <a:bodyPr/>
          <a:lstStyle/>
          <a:p>
            <a:pPr marL="457200" indent="-457200" eaLnBrk="1" hangingPunct="1">
              <a:buFontTx/>
              <a:buAutoNum type="arabicPeriod" startAt="2"/>
            </a:pPr>
            <a:r>
              <a:rPr lang="en-US" sz="2000"/>
              <a:t>Each time a function is called, a new box represents its local environment. Each box contains: </a:t>
            </a:r>
          </a:p>
          <a:p>
            <a:pPr marL="800100" lvl="1" indent="-342900" eaLnBrk="1" hangingPunct="1"/>
            <a:r>
              <a:rPr lang="en-US" sz="1800"/>
              <a:t>the values of the arguments, </a:t>
            </a:r>
          </a:p>
          <a:p>
            <a:pPr marL="800100" lvl="1" indent="-342900" eaLnBrk="1" hangingPunct="1"/>
            <a:r>
              <a:rPr lang="en-US" sz="1800"/>
              <a:t>the function local variables</a:t>
            </a:r>
          </a:p>
          <a:p>
            <a:pPr marL="800100" lvl="1" indent="-342900" eaLnBrk="1" hangingPunct="1"/>
            <a:r>
              <a:rPr lang="en-US" sz="1800"/>
              <a:t>A placeholder for the value returned from each recursive call from the current box. (label in step 1)</a:t>
            </a:r>
          </a:p>
          <a:p>
            <a:pPr marL="800100" lvl="1" indent="-342900" eaLnBrk="1" hangingPunct="1"/>
            <a:r>
              <a:rPr lang="en-US" sz="1800"/>
              <a:t>The value of the function itself.</a:t>
            </a:r>
          </a:p>
          <a:p>
            <a:pPr marL="457200" indent="-457200" eaLnBrk="1" hangingPunct="1">
              <a:buFontTx/>
              <a:buAutoNum type="arabicPeriod" startAt="2"/>
            </a:pPr>
            <a:endParaRPr lang="en-US" sz="1800"/>
          </a:p>
        </p:txBody>
      </p:sp>
      <p:pic>
        <p:nvPicPr>
          <p:cNvPr id="14342" name="Picture 4" descr="Carrano02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938" y="3886200"/>
            <a:ext cx="470217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910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sz="2400"/>
              <a:t>The Box Method (continued)</a:t>
            </a:r>
          </a:p>
        </p:txBody>
      </p:sp>
      <p:sp>
        <p:nvSpPr>
          <p:cNvPr id="15365" name="Rectangle 3"/>
          <p:cNvSpPr>
            <a:spLocks noGrp="1" noChangeArrowheads="1"/>
          </p:cNvSpPr>
          <p:nvPr>
            <p:ph idx="1"/>
          </p:nvPr>
        </p:nvSpPr>
        <p:spPr/>
        <p:txBody>
          <a:bodyPr/>
          <a:lstStyle/>
          <a:p>
            <a:pPr marL="457200" indent="-457200" eaLnBrk="1" hangingPunct="1">
              <a:buFontTx/>
              <a:buAutoNum type="arabicPeriod" startAt="3"/>
            </a:pPr>
            <a:r>
              <a:rPr lang="en-US" sz="2000" dirty="0"/>
              <a:t>Draw an arrow from the statement that initiates the recursive process to the first box. </a:t>
            </a:r>
          </a:p>
          <a:p>
            <a:pPr marL="800100" lvl="1" indent="-342900" eaLnBrk="1" hangingPunct="1"/>
            <a:r>
              <a:rPr lang="en-US" sz="1800" dirty="0"/>
              <a:t>Then draw an arrow to a new box created after a recursive call, put a label on that arrow. </a:t>
            </a:r>
          </a:p>
          <a:p>
            <a:pPr marL="800100" lvl="1" indent="-342900" eaLnBrk="1" hangingPunct="1"/>
            <a:endParaRPr lang="en-US" sz="1800" dirty="0"/>
          </a:p>
          <a:p>
            <a:pPr marL="800100" lvl="1" indent="-342900" eaLnBrk="1" hangingPunct="1"/>
            <a:endParaRPr lang="en-US" dirty="0"/>
          </a:p>
          <a:p>
            <a:pPr marL="800100" lvl="1" indent="-342900" eaLnBrk="1" hangingPunct="1">
              <a:buFontTx/>
              <a:buNone/>
            </a:pPr>
            <a:endParaRPr lang="en-US" dirty="0"/>
          </a:p>
        </p:txBody>
      </p:sp>
      <p:pic>
        <p:nvPicPr>
          <p:cNvPr id="15366" name="Picture 4" descr="Carrano0204"/>
          <p:cNvPicPr>
            <a:picLocks noChangeAspect="1" noChangeArrowheads="1"/>
          </p:cNvPicPr>
          <p:nvPr/>
        </p:nvPicPr>
        <p:blipFill rotWithShape="1">
          <a:blip r:embed="rId2">
            <a:extLst>
              <a:ext uri="{28A0092B-C50C-407E-A947-70E740481C1C}">
                <a14:useLocalDpi xmlns:a14="http://schemas.microsoft.com/office/drawing/2010/main" val="0"/>
              </a:ext>
            </a:extLst>
          </a:blip>
          <a:srcRect l="12998" t="-617" r="-416" b="617"/>
          <a:stretch/>
        </p:blipFill>
        <p:spPr bwMode="auto">
          <a:xfrm>
            <a:off x="1466491" y="3512512"/>
            <a:ext cx="7255234"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 Box 5"/>
          <p:cNvSpPr txBox="1">
            <a:spLocks noChangeArrowheads="1"/>
          </p:cNvSpPr>
          <p:nvPr/>
        </p:nvSpPr>
        <p:spPr bwMode="auto">
          <a:xfrm>
            <a:off x="1173191" y="3143180"/>
            <a:ext cx="3697357"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dirty="0" err="1"/>
              <a:t>Console.WriteLine</a:t>
            </a:r>
            <a:r>
              <a:rPr lang="en-US" sz="1800" dirty="0"/>
              <a:t>(fact (3));</a:t>
            </a:r>
          </a:p>
        </p:txBody>
      </p:sp>
    </p:spTree>
    <p:extLst>
      <p:ext uri="{BB962C8B-B14F-4D97-AF65-F5344CB8AC3E}">
        <p14:creationId xmlns:p14="http://schemas.microsoft.com/office/powerpoint/2010/main" val="1084392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sz="2400"/>
              <a:t>The Box Method (continued)</a:t>
            </a:r>
          </a:p>
        </p:txBody>
      </p:sp>
      <p:sp>
        <p:nvSpPr>
          <p:cNvPr id="16389" name="Rectangle 3"/>
          <p:cNvSpPr>
            <a:spLocks noGrp="1" noChangeArrowheads="1"/>
          </p:cNvSpPr>
          <p:nvPr>
            <p:ph idx="1"/>
          </p:nvPr>
        </p:nvSpPr>
        <p:spPr/>
        <p:txBody>
          <a:bodyPr>
            <a:normAutofit fontScale="92500" lnSpcReduction="10000"/>
          </a:bodyPr>
          <a:lstStyle/>
          <a:p>
            <a:pPr marL="800100" lvl="1" indent="-342900" eaLnBrk="1" hangingPunct="1">
              <a:buFontTx/>
              <a:buNone/>
            </a:pPr>
            <a:endParaRPr lang="en-US"/>
          </a:p>
          <a:p>
            <a:pPr marL="457200" indent="-457200" eaLnBrk="1" hangingPunct="1">
              <a:buFontTx/>
              <a:buAutoNum type="arabicPeriod" startAt="4"/>
            </a:pPr>
            <a:r>
              <a:rPr lang="en-US"/>
              <a:t>After a new box is created, we start to execute the body of the function.</a:t>
            </a:r>
          </a:p>
          <a:p>
            <a:pPr marL="457200" indent="-457200" eaLnBrk="1" hangingPunct="1">
              <a:buFontTx/>
              <a:buNone/>
            </a:pPr>
            <a:endParaRPr lang="en-US"/>
          </a:p>
          <a:p>
            <a:pPr marL="457200" indent="-457200" eaLnBrk="1" hangingPunct="1">
              <a:buFontTx/>
              <a:buAutoNum type="arabicPeriod" startAt="5"/>
            </a:pPr>
            <a:r>
              <a:rPr lang="en-US"/>
              <a:t>On exiting a function, cross off the current box and follow its arrow back to the box that called the function.</a:t>
            </a:r>
          </a:p>
          <a:p>
            <a:pPr marL="800100" lvl="1" indent="-342900" eaLnBrk="1" hangingPunct="1"/>
            <a:r>
              <a:rPr lang="en-US"/>
              <a:t>This box becomes the current box.</a:t>
            </a:r>
          </a:p>
          <a:p>
            <a:pPr marL="800100" lvl="1" indent="-342900" eaLnBrk="1" hangingPunct="1"/>
            <a:r>
              <a:rPr lang="en-US"/>
              <a:t>Substitute the value returned by the just-terminated function call into the appropriate item in the current box.</a:t>
            </a:r>
          </a:p>
          <a:p>
            <a:pPr marL="800100" lvl="1" indent="-342900" eaLnBrk="1" hangingPunct="1"/>
            <a:r>
              <a:rPr lang="en-US"/>
              <a:t>Continue the execution from the returned point.</a:t>
            </a:r>
          </a:p>
        </p:txBody>
      </p:sp>
    </p:spTree>
    <p:extLst>
      <p:ext uri="{BB962C8B-B14F-4D97-AF65-F5344CB8AC3E}">
        <p14:creationId xmlns:p14="http://schemas.microsoft.com/office/powerpoint/2010/main" val="3850733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sz="2400"/>
              <a:t>Box Trace of  fact(3)</a:t>
            </a:r>
          </a:p>
        </p:txBody>
      </p:sp>
      <p:pic>
        <p:nvPicPr>
          <p:cNvPr id="174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13" y="1219200"/>
            <a:ext cx="7737475"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4725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sz="2400" dirty="0"/>
              <a:t>Box Trace of  fact(3)  (continued)</a:t>
            </a:r>
          </a:p>
        </p:txBody>
      </p:sp>
      <p:sp>
        <p:nvSpPr>
          <p:cNvPr id="2" name="Content Placeholder 1"/>
          <p:cNvSpPr>
            <a:spLocks noGrp="1"/>
          </p:cNvSpPr>
          <p:nvPr>
            <p:ph idx="1"/>
          </p:nvPr>
        </p:nvSpPr>
        <p:spPr/>
        <p:txBody>
          <a:bodyPr/>
          <a:lstStyle/>
          <a:p>
            <a:endParaRPr lang="nl-BE"/>
          </a:p>
        </p:txBody>
      </p:sp>
      <p:pic>
        <p:nvPicPr>
          <p:cNvPr id="1843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538" y="1385977"/>
            <a:ext cx="7173912" cy="50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20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sz="2400"/>
              <a:t>Box Trace of  fact(3)  (continued)</a:t>
            </a:r>
          </a:p>
        </p:txBody>
      </p:sp>
      <p:sp>
        <p:nvSpPr>
          <p:cNvPr id="2" name="Content Placeholder 1"/>
          <p:cNvSpPr>
            <a:spLocks noGrp="1"/>
          </p:cNvSpPr>
          <p:nvPr>
            <p:ph idx="1"/>
          </p:nvPr>
        </p:nvSpPr>
        <p:spPr/>
        <p:txBody>
          <a:bodyPr/>
          <a:lstStyle/>
          <a:p>
            <a:endParaRPr lang="nl-BE"/>
          </a:p>
        </p:txBody>
      </p:sp>
      <p:pic>
        <p:nvPicPr>
          <p:cNvPr id="1946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34294"/>
            <a:ext cx="7173913"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376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Opdracht</a:t>
            </a:r>
            <a:endParaRPr lang="nl-BE" dirty="0"/>
          </a:p>
        </p:txBody>
      </p:sp>
      <p:sp>
        <p:nvSpPr>
          <p:cNvPr id="3" name="Content Placeholder 2"/>
          <p:cNvSpPr>
            <a:spLocks noGrp="1"/>
          </p:cNvSpPr>
          <p:nvPr>
            <p:ph idx="1"/>
          </p:nvPr>
        </p:nvSpPr>
        <p:spPr/>
        <p:txBody>
          <a:bodyPr/>
          <a:lstStyle/>
          <a:p>
            <a:r>
              <a:rPr lang="nl-NL" dirty="0"/>
              <a:t>Wat is de stop of base case voor een machtsverheffing (x)</a:t>
            </a:r>
            <a:r>
              <a:rPr lang="nl-NL" baseline="30000" dirty="0"/>
              <a:t>n</a:t>
            </a:r>
            <a:r>
              <a:rPr lang="nl-NL" dirty="0"/>
              <a:t> </a:t>
            </a:r>
          </a:p>
          <a:p>
            <a:pPr marL="0" indent="0">
              <a:buNone/>
            </a:pPr>
            <a:endParaRPr lang="nl-NL" dirty="0"/>
          </a:p>
          <a:p>
            <a:r>
              <a:rPr lang="nl-NL" dirty="0"/>
              <a:t>Wat is de recursieve rekenmethode?</a:t>
            </a:r>
          </a:p>
          <a:p>
            <a:endParaRPr lang="nl-NL" dirty="0"/>
          </a:p>
          <a:p>
            <a:r>
              <a:rPr lang="nl-NL" dirty="0"/>
              <a:t>Schrijf een console applicatie die</a:t>
            </a:r>
          </a:p>
          <a:p>
            <a:pPr lvl="1"/>
            <a:r>
              <a:rPr lang="nl-NL" dirty="0"/>
              <a:t>Twee getallen als invoer vraagt x en y</a:t>
            </a:r>
          </a:p>
          <a:p>
            <a:pPr lvl="1"/>
            <a:r>
              <a:rPr lang="nl-NL" dirty="0"/>
              <a:t>recursief een machtsverheffing </a:t>
            </a:r>
            <a:r>
              <a:rPr lang="nl-NL" dirty="0" err="1"/>
              <a:t>x</a:t>
            </a:r>
            <a:r>
              <a:rPr lang="nl-NL" baseline="30000" dirty="0" err="1"/>
              <a:t>y</a:t>
            </a:r>
            <a:r>
              <a:rPr lang="nl-NL" baseline="30000" dirty="0"/>
              <a:t> </a:t>
            </a:r>
            <a:r>
              <a:rPr lang="nl-NL" dirty="0"/>
              <a:t>berekent en uitvoert</a:t>
            </a:r>
            <a:endParaRPr lang="nl-BE" dirty="0"/>
          </a:p>
        </p:txBody>
      </p:sp>
    </p:spTree>
    <p:extLst>
      <p:ext uri="{BB962C8B-B14F-4D97-AF65-F5344CB8AC3E}">
        <p14:creationId xmlns:p14="http://schemas.microsoft.com/office/powerpoint/2010/main" val="315072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39468-FC82-4709-BB1D-595663EF80C2}"/>
              </a:ext>
            </a:extLst>
          </p:cNvPr>
          <p:cNvSpPr>
            <a:spLocks noGrp="1"/>
          </p:cNvSpPr>
          <p:nvPr>
            <p:ph type="title"/>
          </p:nvPr>
        </p:nvSpPr>
        <p:spPr/>
        <p:txBody>
          <a:bodyPr/>
          <a:lstStyle/>
          <a:p>
            <a:r>
              <a:rPr lang="en-GB" dirty="0" err="1"/>
              <a:t>Bijkomende</a:t>
            </a:r>
            <a:r>
              <a:rPr lang="en-GB" dirty="0"/>
              <a:t> info </a:t>
            </a:r>
            <a:r>
              <a:rPr lang="en-GB" dirty="0" err="1"/>
              <a:t>en</a:t>
            </a:r>
            <a:r>
              <a:rPr lang="en-GB" dirty="0"/>
              <a:t> </a:t>
            </a:r>
            <a:r>
              <a:rPr lang="en-GB" dirty="0" err="1"/>
              <a:t>oefeningen</a:t>
            </a:r>
            <a:endParaRPr lang="en-BE" dirty="0"/>
          </a:p>
        </p:txBody>
      </p:sp>
      <p:sp>
        <p:nvSpPr>
          <p:cNvPr id="3" name="Content Placeholder 2">
            <a:extLst>
              <a:ext uri="{FF2B5EF4-FFF2-40B4-BE49-F238E27FC236}">
                <a16:creationId xmlns:a16="http://schemas.microsoft.com/office/drawing/2014/main" id="{E4C9B3D6-7E44-452B-BDF3-5416DA9F7551}"/>
              </a:ext>
            </a:extLst>
          </p:cNvPr>
          <p:cNvSpPr>
            <a:spLocks noGrp="1"/>
          </p:cNvSpPr>
          <p:nvPr>
            <p:ph idx="1"/>
          </p:nvPr>
        </p:nvSpPr>
        <p:spPr/>
        <p:txBody>
          <a:bodyPr/>
          <a:lstStyle/>
          <a:p>
            <a:pPr marL="0" indent="0">
              <a:buNone/>
            </a:pPr>
            <a:endParaRPr lang="en-GB"/>
          </a:p>
          <a:p>
            <a:pPr marL="0" indent="0">
              <a:buNone/>
            </a:pPr>
            <a:r>
              <a:rPr lang="en-GB"/>
              <a:t>Lees </a:t>
            </a:r>
            <a:r>
              <a:rPr lang="en-GB" dirty="0"/>
              <a:t>het </a:t>
            </a:r>
            <a:r>
              <a:rPr lang="en-GB" dirty="0" err="1"/>
              <a:t>hoofdstuk</a:t>
            </a:r>
            <a:r>
              <a:rPr lang="en-GB" dirty="0"/>
              <a:t> 10 over </a:t>
            </a:r>
            <a:r>
              <a:rPr lang="en-GB" dirty="0" err="1"/>
              <a:t>recursie</a:t>
            </a:r>
            <a:r>
              <a:rPr lang="en-GB" dirty="0"/>
              <a:t> in het handbook Fundamentals of Computer Programming</a:t>
            </a:r>
          </a:p>
          <a:p>
            <a:endParaRPr lang="en-BE" dirty="0"/>
          </a:p>
        </p:txBody>
      </p:sp>
    </p:spTree>
    <p:extLst>
      <p:ext uri="{BB962C8B-B14F-4D97-AF65-F5344CB8AC3E}">
        <p14:creationId xmlns:p14="http://schemas.microsoft.com/office/powerpoint/2010/main" val="2581171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Opdracht</a:t>
            </a:r>
            <a:endParaRPr lang="nl-BE" dirty="0"/>
          </a:p>
        </p:txBody>
      </p:sp>
      <p:sp>
        <p:nvSpPr>
          <p:cNvPr id="3" name="Content Placeholder 2"/>
          <p:cNvSpPr>
            <a:spLocks noGrp="1"/>
          </p:cNvSpPr>
          <p:nvPr>
            <p:ph idx="1"/>
          </p:nvPr>
        </p:nvSpPr>
        <p:spPr/>
        <p:txBody>
          <a:bodyPr/>
          <a:lstStyle/>
          <a:p>
            <a:r>
              <a:rPr lang="nl-NL" dirty="0"/>
              <a:t>Wat is de stop of base case om een string achterwaarts uit te schrijven</a:t>
            </a:r>
          </a:p>
          <a:p>
            <a:pPr marL="0" indent="0">
              <a:buNone/>
            </a:pPr>
            <a:endParaRPr lang="nl-NL" dirty="0"/>
          </a:p>
          <a:p>
            <a:r>
              <a:rPr lang="nl-NL" dirty="0"/>
              <a:t>Wat is de recursieve rekenmethode?</a:t>
            </a:r>
          </a:p>
          <a:p>
            <a:endParaRPr lang="nl-NL" dirty="0"/>
          </a:p>
          <a:p>
            <a:r>
              <a:rPr lang="nl-NL" dirty="0"/>
              <a:t>Schrijf een console applicatie die</a:t>
            </a:r>
          </a:p>
          <a:p>
            <a:pPr lvl="1"/>
            <a:r>
              <a:rPr lang="nl-NL" dirty="0"/>
              <a:t>Een string als invoer vraagt</a:t>
            </a:r>
          </a:p>
          <a:p>
            <a:pPr lvl="1"/>
            <a:r>
              <a:rPr lang="nl-NL" dirty="0"/>
              <a:t>De omgekeerde string als uitvoer geeft</a:t>
            </a:r>
          </a:p>
        </p:txBody>
      </p:sp>
    </p:spTree>
    <p:extLst>
      <p:ext uri="{BB962C8B-B14F-4D97-AF65-F5344CB8AC3E}">
        <p14:creationId xmlns:p14="http://schemas.microsoft.com/office/powerpoint/2010/main" val="3594176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Opdracht</a:t>
            </a:r>
            <a:endParaRPr lang="nl-BE" dirty="0"/>
          </a:p>
        </p:txBody>
      </p:sp>
      <p:sp>
        <p:nvSpPr>
          <p:cNvPr id="3" name="Content Placeholder 2"/>
          <p:cNvSpPr>
            <a:spLocks noGrp="1"/>
          </p:cNvSpPr>
          <p:nvPr>
            <p:ph idx="1"/>
          </p:nvPr>
        </p:nvSpPr>
        <p:spPr/>
        <p:txBody>
          <a:bodyPr>
            <a:normAutofit/>
          </a:bodyPr>
          <a:lstStyle/>
          <a:p>
            <a:r>
              <a:rPr lang="nl-NL" dirty="0"/>
              <a:t>Wat is de stop of base case om te controleren of een string een palindroom is</a:t>
            </a:r>
          </a:p>
          <a:p>
            <a:endParaRPr lang="nl-NL" dirty="0"/>
          </a:p>
          <a:p>
            <a:r>
              <a:rPr lang="nl-NL" dirty="0"/>
              <a:t>Wat is de recursieve rekenmethode?</a:t>
            </a:r>
          </a:p>
          <a:p>
            <a:endParaRPr lang="nl-NL" dirty="0"/>
          </a:p>
          <a:p>
            <a:r>
              <a:rPr lang="nl-NL" dirty="0"/>
              <a:t>Schrijf een console applicatie die</a:t>
            </a:r>
          </a:p>
          <a:p>
            <a:pPr lvl="1"/>
            <a:r>
              <a:rPr lang="nl-NL" dirty="0"/>
              <a:t>Een string als invoer vraagt</a:t>
            </a:r>
          </a:p>
          <a:p>
            <a:pPr lvl="1"/>
            <a:r>
              <a:rPr lang="nl-NL" dirty="0"/>
              <a:t>Recursief controleert of de string een palindroom is</a:t>
            </a:r>
          </a:p>
          <a:p>
            <a:pPr lvl="1"/>
            <a:r>
              <a:rPr lang="nl-NL" dirty="0"/>
              <a:t>Het resultaat weergeeft</a:t>
            </a:r>
          </a:p>
          <a:p>
            <a:endParaRPr lang="nl-NL" dirty="0"/>
          </a:p>
          <a:p>
            <a:endParaRPr lang="nl-BE" dirty="0"/>
          </a:p>
        </p:txBody>
      </p:sp>
    </p:spTree>
    <p:extLst>
      <p:ext uri="{BB962C8B-B14F-4D97-AF65-F5344CB8AC3E}">
        <p14:creationId xmlns:p14="http://schemas.microsoft.com/office/powerpoint/2010/main" val="3158961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sz="2400"/>
              <a:t>Multiplying Rabbits – The Fibonacci Sequence</a:t>
            </a:r>
          </a:p>
        </p:txBody>
      </p:sp>
      <p:sp>
        <p:nvSpPr>
          <p:cNvPr id="26629" name="Rectangle 3"/>
          <p:cNvSpPr>
            <a:spLocks noGrp="1" noChangeArrowheads="1"/>
          </p:cNvSpPr>
          <p:nvPr>
            <p:ph idx="1"/>
          </p:nvPr>
        </p:nvSpPr>
        <p:spPr/>
        <p:txBody>
          <a:bodyPr>
            <a:normAutofit fontScale="85000" lnSpcReduction="20000"/>
          </a:bodyPr>
          <a:lstStyle/>
          <a:p>
            <a:pPr eaLnBrk="1" hangingPunct="1">
              <a:lnSpc>
                <a:spcPct val="90000"/>
              </a:lnSpc>
            </a:pPr>
            <a:r>
              <a:rPr lang="en-US"/>
              <a:t>Rabbits give birth so often. If rabbits did not die, their population would be quickly get out of hand. </a:t>
            </a:r>
          </a:p>
          <a:p>
            <a:pPr eaLnBrk="1" hangingPunct="1">
              <a:lnSpc>
                <a:spcPct val="90000"/>
              </a:lnSpc>
            </a:pPr>
            <a:r>
              <a:rPr lang="en-US"/>
              <a:t>Let us assume that:</a:t>
            </a:r>
          </a:p>
          <a:p>
            <a:pPr lvl="1" eaLnBrk="1" hangingPunct="1">
              <a:lnSpc>
                <a:spcPct val="90000"/>
              </a:lnSpc>
            </a:pPr>
            <a:r>
              <a:rPr lang="en-US"/>
              <a:t>Rabbits never die.</a:t>
            </a:r>
          </a:p>
          <a:p>
            <a:pPr lvl="1" eaLnBrk="1" hangingPunct="1">
              <a:lnSpc>
                <a:spcPct val="90000"/>
              </a:lnSpc>
            </a:pPr>
            <a:r>
              <a:rPr lang="en-US"/>
              <a:t>A rabbit reaches sexual maturity exactly two months after birth (at the beginning of its third month of life).</a:t>
            </a:r>
          </a:p>
          <a:p>
            <a:pPr lvl="1" eaLnBrk="1" hangingPunct="1">
              <a:lnSpc>
                <a:spcPct val="90000"/>
              </a:lnSpc>
            </a:pPr>
            <a:r>
              <a:rPr lang="en-US"/>
              <a:t>Rabbits are always born male-female pairs.</a:t>
            </a:r>
          </a:p>
          <a:p>
            <a:pPr lvl="1" eaLnBrk="1" hangingPunct="1">
              <a:lnSpc>
                <a:spcPct val="90000"/>
              </a:lnSpc>
            </a:pPr>
            <a:r>
              <a:rPr lang="en-US"/>
              <a:t>At the beginning of every month, each sexually mature male-female pair gives birth to exactly one male-female pair.</a:t>
            </a:r>
          </a:p>
          <a:p>
            <a:pPr lvl="1" eaLnBrk="1" hangingPunct="1">
              <a:lnSpc>
                <a:spcPct val="90000"/>
              </a:lnSpc>
            </a:pPr>
            <a:endParaRPr lang="en-US"/>
          </a:p>
          <a:p>
            <a:pPr eaLnBrk="1" hangingPunct="1">
              <a:lnSpc>
                <a:spcPct val="90000"/>
              </a:lnSpc>
            </a:pPr>
            <a:r>
              <a:rPr lang="en-US" b="1" i="1"/>
              <a:t>Question</a:t>
            </a:r>
            <a:r>
              <a:rPr lang="en-US"/>
              <a:t>: </a:t>
            </a:r>
          </a:p>
          <a:p>
            <a:pPr lvl="1" eaLnBrk="1" hangingPunct="1">
              <a:lnSpc>
                <a:spcPct val="90000"/>
              </a:lnSpc>
            </a:pPr>
            <a:r>
              <a:rPr lang="en-US" sz="2400"/>
              <a:t>Suppose we start with a single newborn male-female pair in the first month.</a:t>
            </a:r>
          </a:p>
          <a:p>
            <a:pPr lvl="1" eaLnBrk="1" hangingPunct="1">
              <a:lnSpc>
                <a:spcPct val="90000"/>
              </a:lnSpc>
            </a:pPr>
            <a:r>
              <a:rPr lang="en-US" sz="2400"/>
              <a:t>What will be the number rabbit pairs in month </a:t>
            </a:r>
            <a:r>
              <a:rPr lang="en-US" sz="2400" b="1"/>
              <a:t>n</a:t>
            </a:r>
            <a:r>
              <a:rPr lang="en-US" sz="2400"/>
              <a:t>?</a:t>
            </a:r>
          </a:p>
        </p:txBody>
      </p:sp>
    </p:spTree>
    <p:extLst>
      <p:ext uri="{BB962C8B-B14F-4D97-AF65-F5344CB8AC3E}">
        <p14:creationId xmlns:p14="http://schemas.microsoft.com/office/powerpoint/2010/main" val="82858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sz="2400"/>
              <a:t>Multiplying Rabbits – First Seven Months</a:t>
            </a:r>
          </a:p>
        </p:txBody>
      </p:sp>
      <p:sp>
        <p:nvSpPr>
          <p:cNvPr id="27653"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sz="1800"/>
              <a:t>Month 1:  1 pair</a:t>
            </a:r>
          </a:p>
          <a:p>
            <a:pPr eaLnBrk="1" hangingPunct="1">
              <a:lnSpc>
                <a:spcPct val="90000"/>
              </a:lnSpc>
              <a:buFontTx/>
              <a:buNone/>
            </a:pPr>
            <a:r>
              <a:rPr lang="en-US" sz="1800"/>
              <a:t>Month 2:  1 pair   </a:t>
            </a:r>
          </a:p>
          <a:p>
            <a:pPr lvl="1" eaLnBrk="1" hangingPunct="1">
              <a:lnSpc>
                <a:spcPct val="90000"/>
              </a:lnSpc>
            </a:pPr>
            <a:r>
              <a:rPr lang="en-US" sz="1800"/>
              <a:t>since it is not yet sexually mature</a:t>
            </a:r>
          </a:p>
          <a:p>
            <a:pPr eaLnBrk="1" hangingPunct="1">
              <a:lnSpc>
                <a:spcPct val="90000"/>
              </a:lnSpc>
              <a:buFontTx/>
              <a:buNone/>
            </a:pPr>
            <a:r>
              <a:rPr lang="en-US" sz="1800"/>
              <a:t>Month 3:  2 pairs </a:t>
            </a:r>
          </a:p>
          <a:p>
            <a:pPr lvl="1" eaLnBrk="1" hangingPunct="1">
              <a:lnSpc>
                <a:spcPct val="90000"/>
              </a:lnSpc>
            </a:pPr>
            <a:r>
              <a:rPr lang="en-US" sz="1800"/>
              <a:t>1 original pair + a newborn pair from the original pair because it is now sexually mature.</a:t>
            </a:r>
          </a:p>
          <a:p>
            <a:pPr eaLnBrk="1" hangingPunct="1">
              <a:lnSpc>
                <a:spcPct val="90000"/>
              </a:lnSpc>
              <a:buFontTx/>
              <a:buNone/>
            </a:pPr>
            <a:r>
              <a:rPr lang="en-US" sz="1800"/>
              <a:t>Month 4:  3 pairs	</a:t>
            </a:r>
          </a:p>
          <a:p>
            <a:pPr lvl="1" eaLnBrk="1" hangingPunct="1">
              <a:lnSpc>
                <a:spcPct val="90000"/>
              </a:lnSpc>
            </a:pPr>
            <a:r>
              <a:rPr lang="en-US" sz="1800"/>
              <a:t>2 pairs alive in month 3 + a newborn pair from original pair.</a:t>
            </a:r>
          </a:p>
          <a:p>
            <a:pPr eaLnBrk="1" hangingPunct="1">
              <a:lnSpc>
                <a:spcPct val="90000"/>
              </a:lnSpc>
              <a:buFontTx/>
              <a:buNone/>
            </a:pPr>
            <a:r>
              <a:rPr lang="en-US" sz="1800"/>
              <a:t>Month 5:  5 pairs	</a:t>
            </a:r>
          </a:p>
          <a:p>
            <a:pPr lvl="1" eaLnBrk="1" hangingPunct="1">
              <a:lnSpc>
                <a:spcPct val="90000"/>
              </a:lnSpc>
            </a:pPr>
            <a:r>
              <a:rPr lang="en-US" sz="1800"/>
              <a:t>3 pairs alive in month 4 + 2 new newborn pairs from 2 pairs alive in month 3.</a:t>
            </a:r>
          </a:p>
          <a:p>
            <a:pPr eaLnBrk="1" hangingPunct="1">
              <a:lnSpc>
                <a:spcPct val="90000"/>
              </a:lnSpc>
              <a:buFontTx/>
              <a:buNone/>
            </a:pPr>
            <a:r>
              <a:rPr lang="en-US" sz="1800"/>
              <a:t>Month 6:  8 pairs	</a:t>
            </a:r>
          </a:p>
          <a:p>
            <a:pPr lvl="1" eaLnBrk="1" hangingPunct="1">
              <a:lnSpc>
                <a:spcPct val="90000"/>
              </a:lnSpc>
            </a:pPr>
            <a:r>
              <a:rPr lang="en-US" sz="1800"/>
              <a:t>5 pairs alive in month 5 + 3 new newborn pairs from 3 pairs alive in month 4.</a:t>
            </a:r>
          </a:p>
          <a:p>
            <a:pPr eaLnBrk="1" hangingPunct="1">
              <a:lnSpc>
                <a:spcPct val="90000"/>
              </a:lnSpc>
              <a:buFontTx/>
              <a:buNone/>
            </a:pPr>
            <a:r>
              <a:rPr lang="en-US" sz="1800"/>
              <a:t>Month 7:  13 pairs	</a:t>
            </a:r>
          </a:p>
          <a:p>
            <a:pPr lvl="1" eaLnBrk="1" hangingPunct="1">
              <a:lnSpc>
                <a:spcPct val="90000"/>
              </a:lnSpc>
            </a:pPr>
            <a:r>
              <a:rPr lang="en-US" sz="1800"/>
              <a:t>8 pairs alive in month 6 + 5 new newborn pairs from 5 pairs alive in month 5.</a:t>
            </a:r>
          </a:p>
          <a:p>
            <a:pPr eaLnBrk="1" hangingPunct="1">
              <a:lnSpc>
                <a:spcPct val="90000"/>
              </a:lnSpc>
              <a:buFontTx/>
              <a:buNone/>
            </a:pPr>
            <a:endParaRPr lang="en-US" sz="1800"/>
          </a:p>
        </p:txBody>
      </p:sp>
    </p:spTree>
    <p:extLst>
      <p:ext uri="{BB962C8B-B14F-4D97-AF65-F5344CB8AC3E}">
        <p14:creationId xmlns:p14="http://schemas.microsoft.com/office/powerpoint/2010/main" val="548446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sz="2400"/>
              <a:t>Recursive Solution to Rabbit Problem</a:t>
            </a:r>
          </a:p>
        </p:txBody>
      </p:sp>
      <p:sp>
        <p:nvSpPr>
          <p:cNvPr id="28677" name="Rectangle 3"/>
          <p:cNvSpPr>
            <a:spLocks noGrp="1" noChangeArrowheads="1"/>
          </p:cNvSpPr>
          <p:nvPr>
            <p:ph idx="1"/>
          </p:nvPr>
        </p:nvSpPr>
        <p:spPr/>
        <p:txBody>
          <a:bodyPr>
            <a:normAutofit fontScale="92500"/>
          </a:bodyPr>
          <a:lstStyle/>
          <a:p>
            <a:pPr eaLnBrk="1" hangingPunct="1">
              <a:lnSpc>
                <a:spcPct val="90000"/>
              </a:lnSpc>
              <a:buFontTx/>
              <a:buNone/>
            </a:pPr>
            <a:r>
              <a:rPr lang="en-US" b="1" i="1" dirty="0"/>
              <a:t>Observation:</a:t>
            </a:r>
            <a:r>
              <a:rPr lang="en-US" dirty="0"/>
              <a:t> </a:t>
            </a:r>
          </a:p>
          <a:p>
            <a:pPr lvl="1" eaLnBrk="1" hangingPunct="1">
              <a:lnSpc>
                <a:spcPct val="90000"/>
              </a:lnSpc>
            </a:pPr>
            <a:r>
              <a:rPr lang="en-US" sz="2800" dirty="0"/>
              <a:t>All of the pairs alive in month n-1 cannot give birth at the beginning of month n.</a:t>
            </a:r>
          </a:p>
          <a:p>
            <a:pPr lvl="1" eaLnBrk="1" hangingPunct="1">
              <a:lnSpc>
                <a:spcPct val="90000"/>
              </a:lnSpc>
            </a:pPr>
            <a:endParaRPr lang="en-US" sz="2800" dirty="0"/>
          </a:p>
          <a:p>
            <a:pPr lvl="1" eaLnBrk="1" hangingPunct="1">
              <a:lnSpc>
                <a:spcPct val="90000"/>
              </a:lnSpc>
            </a:pPr>
            <a:r>
              <a:rPr lang="en-US" sz="2800" dirty="0"/>
              <a:t>Only, all of the pairs alive in month n-2 can give birth.</a:t>
            </a:r>
          </a:p>
          <a:p>
            <a:pPr lvl="1" eaLnBrk="1" hangingPunct="1">
              <a:lnSpc>
                <a:spcPct val="90000"/>
              </a:lnSpc>
            </a:pPr>
            <a:endParaRPr lang="en-US" sz="2800" dirty="0"/>
          </a:p>
          <a:p>
            <a:pPr lvl="1" eaLnBrk="1" hangingPunct="1">
              <a:lnSpc>
                <a:spcPct val="90000"/>
              </a:lnSpc>
            </a:pPr>
            <a:r>
              <a:rPr lang="en-US" sz="2800" dirty="0"/>
              <a:t>The number pairs in month n is the sum of the number of pairs alive in month n-1 plus the number rabbits alive in month n-2.</a:t>
            </a:r>
          </a:p>
          <a:p>
            <a:pPr eaLnBrk="1" hangingPunct="1">
              <a:lnSpc>
                <a:spcPct val="90000"/>
              </a:lnSpc>
              <a:buFontTx/>
              <a:buNone/>
            </a:pPr>
            <a:endParaRPr lang="en-US" dirty="0"/>
          </a:p>
        </p:txBody>
      </p:sp>
    </p:spTree>
    <p:extLst>
      <p:ext uri="{BB962C8B-B14F-4D97-AF65-F5344CB8AC3E}">
        <p14:creationId xmlns:p14="http://schemas.microsoft.com/office/powerpoint/2010/main" val="2277577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sz="2400" dirty="0" err="1"/>
              <a:t>Opdracht</a:t>
            </a:r>
            <a:r>
              <a:rPr lang="en-US" sz="2400" dirty="0"/>
              <a:t>: </a:t>
            </a:r>
            <a:r>
              <a:rPr lang="en-US" sz="2400" dirty="0" err="1"/>
              <a:t>Schrijf</a:t>
            </a:r>
            <a:r>
              <a:rPr lang="en-US" sz="2400" dirty="0"/>
              <a:t> </a:t>
            </a:r>
            <a:r>
              <a:rPr lang="en-US" sz="2400" dirty="0" err="1"/>
              <a:t>een</a:t>
            </a:r>
            <a:r>
              <a:rPr lang="en-US" sz="2400" dirty="0"/>
              <a:t> </a:t>
            </a:r>
            <a:r>
              <a:rPr lang="en-US" sz="2400" dirty="0" err="1"/>
              <a:t>recursieve</a:t>
            </a:r>
            <a:r>
              <a:rPr lang="en-US" sz="2400" dirty="0"/>
              <a:t> </a:t>
            </a:r>
            <a:r>
              <a:rPr lang="en-US" sz="2400" dirty="0" err="1"/>
              <a:t>functie</a:t>
            </a:r>
            <a:r>
              <a:rPr lang="en-US" sz="2400" dirty="0"/>
              <a:t> die n </a:t>
            </a:r>
            <a:r>
              <a:rPr lang="en-US" sz="2400" dirty="0" err="1"/>
              <a:t>elementen</a:t>
            </a:r>
            <a:r>
              <a:rPr lang="en-US" sz="2400" dirty="0"/>
              <a:t> van de </a:t>
            </a:r>
            <a:r>
              <a:rPr lang="en-US" sz="2400" dirty="0" err="1"/>
              <a:t>fibonacci</a:t>
            </a:r>
            <a:r>
              <a:rPr lang="en-US" sz="2400" dirty="0"/>
              <a:t> </a:t>
            </a:r>
            <a:r>
              <a:rPr lang="en-US" sz="2400" dirty="0" err="1"/>
              <a:t>rij</a:t>
            </a:r>
            <a:r>
              <a:rPr lang="en-US" sz="2400" dirty="0"/>
              <a:t> </a:t>
            </a:r>
            <a:r>
              <a:rPr lang="en-US" sz="2400" dirty="0" err="1"/>
              <a:t>berekent</a:t>
            </a:r>
            <a:r>
              <a:rPr lang="en-US" sz="2400" dirty="0"/>
              <a:t>:</a:t>
            </a:r>
          </a:p>
        </p:txBody>
      </p:sp>
      <p:sp>
        <p:nvSpPr>
          <p:cNvPr id="29701" name="Rectangle 3"/>
          <p:cNvSpPr>
            <a:spLocks noGrp="1" noChangeArrowheads="1"/>
          </p:cNvSpPr>
          <p:nvPr>
            <p:ph idx="1"/>
          </p:nvPr>
        </p:nvSpPr>
        <p:spPr/>
        <p:txBody>
          <a:bodyPr>
            <a:normAutofit/>
          </a:bodyPr>
          <a:lstStyle/>
          <a:p>
            <a:pPr eaLnBrk="1" hangingPunct="1"/>
            <a:r>
              <a:rPr lang="en-US" dirty="0"/>
              <a:t>Two base cases are necessary because there are two smaller problems.</a:t>
            </a:r>
          </a:p>
          <a:p>
            <a:pPr lvl="1" eaLnBrk="1" hangingPunct="1"/>
            <a:r>
              <a:rPr lang="en-US" dirty="0"/>
              <a:t>rabbit(1) = 1	rabbit(2) = 1</a:t>
            </a:r>
          </a:p>
          <a:p>
            <a:pPr eaLnBrk="1" hangingPunct="1"/>
            <a:endParaRPr lang="en-US" dirty="0"/>
          </a:p>
          <a:p>
            <a:pPr eaLnBrk="1" hangingPunct="1">
              <a:buFontTx/>
              <a:buNone/>
            </a:pPr>
            <a:endParaRPr lang="en-US" dirty="0"/>
          </a:p>
        </p:txBody>
      </p:sp>
    </p:spTree>
    <p:extLst>
      <p:ext uri="{BB962C8B-B14F-4D97-AF65-F5344CB8AC3E}">
        <p14:creationId xmlns:p14="http://schemas.microsoft.com/office/powerpoint/2010/main" val="4123305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8092"/>
            <a:ext cx="7886700" cy="1325563"/>
          </a:xfrm>
        </p:spPr>
        <p:txBody>
          <a:bodyPr/>
          <a:lstStyle/>
          <a:p>
            <a:r>
              <a:rPr lang="nl-NL" dirty="0"/>
              <a:t>Andere interessante toepassingen van </a:t>
            </a:r>
            <a:r>
              <a:rPr lang="nl-NL" dirty="0" err="1"/>
              <a:t>recursie</a:t>
            </a:r>
            <a:r>
              <a:rPr lang="nl-NL" dirty="0"/>
              <a:t>	</a:t>
            </a:r>
            <a:endParaRPr lang="nl-BE" dirty="0"/>
          </a:p>
        </p:txBody>
      </p:sp>
      <p:sp>
        <p:nvSpPr>
          <p:cNvPr id="3" name="Content Placeholder 2"/>
          <p:cNvSpPr>
            <a:spLocks noGrp="1"/>
          </p:cNvSpPr>
          <p:nvPr>
            <p:ph idx="1"/>
          </p:nvPr>
        </p:nvSpPr>
        <p:spPr>
          <a:xfrm>
            <a:off x="457200" y="1285880"/>
            <a:ext cx="8229600" cy="5429249"/>
          </a:xfrm>
        </p:spPr>
        <p:txBody>
          <a:bodyPr>
            <a:normAutofit/>
          </a:bodyPr>
          <a:lstStyle/>
          <a:p>
            <a:r>
              <a:rPr lang="nl-NL" dirty="0" err="1"/>
              <a:t>Recursie</a:t>
            </a:r>
            <a:r>
              <a:rPr lang="nl-NL" dirty="0"/>
              <a:t> is ook zeer handig om boomstructuren te doorlopen</a:t>
            </a:r>
          </a:p>
          <a:p>
            <a:pPr lvl="1"/>
            <a:r>
              <a:rPr lang="nl-NL" dirty="0"/>
              <a:t>Mappen op je HD</a:t>
            </a:r>
          </a:p>
          <a:p>
            <a:pPr lvl="1"/>
            <a:r>
              <a:rPr lang="nl-NL" dirty="0"/>
              <a:t>Scene-tree in </a:t>
            </a:r>
            <a:r>
              <a:rPr lang="nl-NL" dirty="0" err="1"/>
              <a:t>unity</a:t>
            </a:r>
            <a:endParaRPr lang="nl-NL" dirty="0"/>
          </a:p>
          <a:p>
            <a:pPr lvl="1"/>
            <a:r>
              <a:rPr lang="nl-NL" dirty="0" err="1"/>
              <a:t>Xml</a:t>
            </a:r>
            <a:r>
              <a:rPr lang="nl-NL" dirty="0"/>
              <a:t> tree</a:t>
            </a:r>
          </a:p>
          <a:p>
            <a:pPr lvl="1"/>
            <a:r>
              <a:rPr lang="nl-NL" dirty="0"/>
              <a:t>…</a:t>
            </a:r>
          </a:p>
          <a:p>
            <a:r>
              <a:rPr lang="nl-NL" dirty="0"/>
              <a:t>Je we nooit hoe diep die recursie gaat (tenzij je heel de file/tree eerst </a:t>
            </a:r>
            <a:r>
              <a:rPr lang="nl-NL" dirty="0" err="1"/>
              <a:t>dorzoekt</a:t>
            </a:r>
            <a:r>
              <a:rPr lang="nl-NL" dirty="0"/>
              <a:t>)</a:t>
            </a:r>
          </a:p>
          <a:p>
            <a:endParaRPr lang="nl-NL" dirty="0"/>
          </a:p>
          <a:p>
            <a:r>
              <a:rPr lang="nl-NL" dirty="0" err="1"/>
              <a:t>Unity</a:t>
            </a:r>
            <a:r>
              <a:rPr lang="nl-NL" dirty="0"/>
              <a:t> voorbeeld</a:t>
            </a:r>
          </a:p>
          <a:p>
            <a:pPr lvl="1"/>
            <a:r>
              <a:rPr lang="nl-NL" dirty="0"/>
              <a:t>Verander alle materialen van een (sub)tree van objecten in een scene.</a:t>
            </a:r>
            <a:endParaRPr lang="nl-BE" dirty="0"/>
          </a:p>
        </p:txBody>
      </p:sp>
    </p:spTree>
    <p:extLst>
      <p:ext uri="{BB962C8B-B14F-4D97-AF65-F5344CB8AC3E}">
        <p14:creationId xmlns:p14="http://schemas.microsoft.com/office/powerpoint/2010/main" val="1477158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OPDRACHTEN</a:t>
            </a:r>
            <a:endParaRPr lang="nl-BE" dirty="0"/>
          </a:p>
        </p:txBody>
      </p:sp>
      <p:sp>
        <p:nvSpPr>
          <p:cNvPr id="3" name="Content Placeholder 2"/>
          <p:cNvSpPr>
            <a:spLocks noGrp="1"/>
          </p:cNvSpPr>
          <p:nvPr>
            <p:ph idx="1"/>
          </p:nvPr>
        </p:nvSpPr>
        <p:spPr/>
        <p:txBody>
          <a:bodyPr/>
          <a:lstStyle/>
          <a:p>
            <a:r>
              <a:rPr lang="nl-BE" dirty="0"/>
              <a:t>Gegeven een trap met N treden.</a:t>
            </a:r>
          </a:p>
          <a:p>
            <a:pPr lvl="1"/>
            <a:r>
              <a:rPr lang="nl-BE" dirty="0" err="1"/>
              <a:t>wannneer</a:t>
            </a:r>
            <a:r>
              <a:rPr lang="nl-BE" dirty="0"/>
              <a:t> men 1 of 2 treden tegelijk kan doen en ook alle mogelijke combinaties hiervan.</a:t>
            </a:r>
          </a:p>
          <a:p>
            <a:pPr lvl="1"/>
            <a:r>
              <a:rPr lang="nl-BE" dirty="0"/>
              <a:t>Op hoeveel verschillende manieren kan men deze trap oplopen</a:t>
            </a:r>
          </a:p>
          <a:p>
            <a:pPr lvl="1"/>
            <a:endParaRPr lang="nl-NL" dirty="0"/>
          </a:p>
          <a:p>
            <a:pPr lvl="1"/>
            <a:r>
              <a:rPr lang="nl-NL" dirty="0"/>
              <a:t>Wat als je na 2 treden ineens, enkel maar 1 trede mag nemen?</a:t>
            </a:r>
            <a:endParaRPr lang="nl-BE" dirty="0"/>
          </a:p>
        </p:txBody>
      </p:sp>
    </p:spTree>
    <p:extLst>
      <p:ext uri="{BB962C8B-B14F-4D97-AF65-F5344CB8AC3E}">
        <p14:creationId xmlns:p14="http://schemas.microsoft.com/office/powerpoint/2010/main" val="2031671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OPDRACHT</a:t>
            </a:r>
            <a:endParaRPr lang="nl-BE" dirty="0"/>
          </a:p>
        </p:txBody>
      </p:sp>
      <p:sp>
        <p:nvSpPr>
          <p:cNvPr id="3" name="Content Placeholder 2"/>
          <p:cNvSpPr>
            <a:spLocks noGrp="1"/>
          </p:cNvSpPr>
          <p:nvPr>
            <p:ph idx="1"/>
          </p:nvPr>
        </p:nvSpPr>
        <p:spPr/>
        <p:txBody>
          <a:bodyPr>
            <a:normAutofit lnSpcReduction="10000"/>
          </a:bodyPr>
          <a:lstStyle/>
          <a:p>
            <a:r>
              <a:rPr lang="en-US" dirty="0" err="1"/>
              <a:t>Maak</a:t>
            </a:r>
            <a:r>
              <a:rPr lang="en-US" dirty="0"/>
              <a:t> </a:t>
            </a:r>
            <a:r>
              <a:rPr lang="en-US" dirty="0" err="1"/>
              <a:t>een</a:t>
            </a:r>
            <a:r>
              <a:rPr lang="en-US" dirty="0"/>
              <a:t> </a:t>
            </a:r>
            <a:r>
              <a:rPr lang="en-US" dirty="0" err="1"/>
              <a:t>klasse</a:t>
            </a:r>
            <a:r>
              <a:rPr lang="en-US" dirty="0"/>
              <a:t> </a:t>
            </a:r>
            <a:r>
              <a:rPr lang="en-US" dirty="0" err="1"/>
              <a:t>Naam</a:t>
            </a:r>
            <a:r>
              <a:rPr lang="en-US" dirty="0"/>
              <a:t> die </a:t>
            </a:r>
            <a:r>
              <a:rPr lang="en-US" dirty="0" err="1"/>
              <a:t>een</a:t>
            </a:r>
            <a:r>
              <a:rPr lang="en-US" dirty="0"/>
              <a:t> string </a:t>
            </a:r>
            <a:r>
              <a:rPr lang="en-US" dirty="0" err="1"/>
              <a:t>bevat</a:t>
            </a:r>
            <a:endParaRPr lang="en-US" dirty="0"/>
          </a:p>
          <a:p>
            <a:r>
              <a:rPr lang="en-US" dirty="0" err="1"/>
              <a:t>Genereer</a:t>
            </a:r>
            <a:r>
              <a:rPr lang="en-US" dirty="0"/>
              <a:t> in de constructor </a:t>
            </a:r>
            <a:r>
              <a:rPr lang="en-US" dirty="0" err="1"/>
              <a:t>recursief</a:t>
            </a:r>
            <a:r>
              <a:rPr lang="en-US" dirty="0"/>
              <a:t> </a:t>
            </a:r>
            <a:r>
              <a:rPr lang="en-US" dirty="0" err="1"/>
              <a:t>een</a:t>
            </a:r>
            <a:r>
              <a:rPr lang="en-US" dirty="0"/>
              <a:t> </a:t>
            </a:r>
            <a:r>
              <a:rPr lang="en-US" dirty="0" err="1"/>
              <a:t>randomnaam</a:t>
            </a:r>
            <a:r>
              <a:rPr lang="en-US" dirty="0"/>
              <a:t> op basis van random </a:t>
            </a:r>
            <a:r>
              <a:rPr lang="en-US" dirty="0" err="1"/>
              <a:t>karakters</a:t>
            </a:r>
            <a:r>
              <a:rPr lang="en-US" dirty="0"/>
              <a:t>. </a:t>
            </a:r>
            <a:r>
              <a:rPr lang="en-US" dirty="0" err="1"/>
              <a:t>Gebruik</a:t>
            </a:r>
            <a:r>
              <a:rPr lang="en-US" dirty="0"/>
              <a:t> </a:t>
            </a:r>
            <a:r>
              <a:rPr lang="en-US" dirty="0" err="1"/>
              <a:t>hiervoor</a:t>
            </a:r>
            <a:r>
              <a:rPr lang="en-US" dirty="0"/>
              <a:t> </a:t>
            </a:r>
            <a:r>
              <a:rPr lang="en-US" dirty="0" err="1"/>
              <a:t>een</a:t>
            </a:r>
            <a:r>
              <a:rPr lang="en-US" dirty="0"/>
              <a:t> </a:t>
            </a:r>
            <a:r>
              <a:rPr lang="en-US" dirty="0" err="1"/>
              <a:t>hulpmethode</a:t>
            </a:r>
            <a:r>
              <a:rPr lang="en-US" dirty="0"/>
              <a:t> </a:t>
            </a:r>
            <a:r>
              <a:rPr lang="en-US" dirty="0" err="1"/>
              <a:t>GenerateName</a:t>
            </a:r>
            <a:r>
              <a:rPr lang="en-US" dirty="0"/>
              <a:t>. De </a:t>
            </a:r>
            <a:r>
              <a:rPr lang="en-US" dirty="0" err="1"/>
              <a:t>lengte</a:t>
            </a:r>
            <a:r>
              <a:rPr lang="en-US" dirty="0"/>
              <a:t> </a:t>
            </a:r>
            <a:r>
              <a:rPr lang="en-US" dirty="0" err="1"/>
              <a:t>geef</a:t>
            </a:r>
            <a:r>
              <a:rPr lang="en-US" dirty="0"/>
              <a:t> je </a:t>
            </a:r>
            <a:r>
              <a:rPr lang="en-US" dirty="0" err="1"/>
              <a:t>mee</a:t>
            </a:r>
            <a:r>
              <a:rPr lang="en-US" dirty="0"/>
              <a:t> </a:t>
            </a:r>
            <a:r>
              <a:rPr lang="en-US" dirty="0" err="1"/>
              <a:t>als</a:t>
            </a:r>
            <a:r>
              <a:rPr lang="en-US" dirty="0"/>
              <a:t> parameter </a:t>
            </a:r>
            <a:r>
              <a:rPr lang="en-US" dirty="0" err="1"/>
              <a:t>aan</a:t>
            </a:r>
            <a:r>
              <a:rPr lang="en-US" dirty="0"/>
              <a:t> de constructor </a:t>
            </a:r>
            <a:r>
              <a:rPr lang="en-US" dirty="0" err="1"/>
              <a:t>en</a:t>
            </a:r>
            <a:r>
              <a:rPr lang="en-US" dirty="0"/>
              <a:t> de method.</a:t>
            </a:r>
          </a:p>
          <a:p>
            <a:r>
              <a:rPr lang="en-US" dirty="0" err="1"/>
              <a:t>Genereer</a:t>
            </a:r>
            <a:r>
              <a:rPr lang="en-US" dirty="0"/>
              <a:t> in je main </a:t>
            </a:r>
            <a:r>
              <a:rPr lang="en-US" dirty="0" err="1"/>
              <a:t>een</a:t>
            </a:r>
            <a:r>
              <a:rPr lang="en-US" dirty="0"/>
              <a:t> array van 10 </a:t>
            </a:r>
            <a:r>
              <a:rPr lang="en-US" dirty="0" err="1"/>
              <a:t>Naam</a:t>
            </a:r>
            <a:r>
              <a:rPr lang="en-US" dirty="0"/>
              <a:t> </a:t>
            </a:r>
            <a:r>
              <a:rPr lang="en-US" dirty="0" err="1"/>
              <a:t>objecten</a:t>
            </a:r>
            <a:r>
              <a:rPr lang="en-US" dirty="0"/>
              <a:t>. </a:t>
            </a:r>
            <a:r>
              <a:rPr lang="en-US" dirty="0" err="1"/>
              <a:t>Vul</a:t>
            </a:r>
            <a:r>
              <a:rPr lang="en-US" dirty="0"/>
              <a:t> </a:t>
            </a:r>
            <a:r>
              <a:rPr lang="en-US" dirty="0" err="1"/>
              <a:t>deze</a:t>
            </a:r>
            <a:r>
              <a:rPr lang="en-US" dirty="0"/>
              <a:t> array in in </a:t>
            </a:r>
            <a:r>
              <a:rPr lang="en-US" dirty="0" err="1"/>
              <a:t>een</a:t>
            </a:r>
            <a:r>
              <a:rPr lang="en-US" dirty="0"/>
              <a:t> </a:t>
            </a:r>
            <a:r>
              <a:rPr lang="en-US" dirty="0" err="1"/>
              <a:t>recursieve</a:t>
            </a:r>
            <a:r>
              <a:rPr lang="en-US" dirty="0"/>
              <a:t> initialize </a:t>
            </a:r>
            <a:r>
              <a:rPr lang="en-US" dirty="0" err="1"/>
              <a:t>methode</a:t>
            </a:r>
            <a:r>
              <a:rPr lang="en-US" dirty="0"/>
              <a:t>. </a:t>
            </a:r>
            <a:endParaRPr lang="nl-BE" dirty="0"/>
          </a:p>
        </p:txBody>
      </p:sp>
    </p:spTree>
    <p:extLst>
      <p:ext uri="{BB962C8B-B14F-4D97-AF65-F5344CB8AC3E}">
        <p14:creationId xmlns:p14="http://schemas.microsoft.com/office/powerpoint/2010/main" val="1289113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544A-3721-3D8E-118C-27748B766841}"/>
              </a:ext>
            </a:extLst>
          </p:cNvPr>
          <p:cNvSpPr>
            <a:spLocks noGrp="1"/>
          </p:cNvSpPr>
          <p:nvPr>
            <p:ph type="title"/>
          </p:nvPr>
        </p:nvSpPr>
        <p:spPr/>
        <p:txBody>
          <a:bodyPr/>
          <a:lstStyle/>
          <a:p>
            <a:r>
              <a:rPr lang="en-GB" dirty="0" err="1"/>
              <a:t>Opdracht</a:t>
            </a:r>
            <a:endParaRPr lang="en-BE" dirty="0"/>
          </a:p>
        </p:txBody>
      </p:sp>
      <p:sp>
        <p:nvSpPr>
          <p:cNvPr id="3" name="Content Placeholder 2">
            <a:extLst>
              <a:ext uri="{FF2B5EF4-FFF2-40B4-BE49-F238E27FC236}">
                <a16:creationId xmlns:a16="http://schemas.microsoft.com/office/drawing/2014/main" id="{60E7872F-089A-C409-2F3D-B10ABEE8F688}"/>
              </a:ext>
            </a:extLst>
          </p:cNvPr>
          <p:cNvSpPr>
            <a:spLocks noGrp="1"/>
          </p:cNvSpPr>
          <p:nvPr>
            <p:ph idx="1"/>
          </p:nvPr>
        </p:nvSpPr>
        <p:spPr/>
        <p:txBody>
          <a:bodyPr/>
          <a:lstStyle/>
          <a:p>
            <a:r>
              <a:rPr lang="en-GB" sz="2400" dirty="0" err="1"/>
              <a:t>Schrijf</a:t>
            </a:r>
            <a:r>
              <a:rPr lang="en-GB" sz="2400" dirty="0"/>
              <a:t> </a:t>
            </a:r>
            <a:r>
              <a:rPr lang="en-GB" sz="2400" dirty="0" err="1"/>
              <a:t>een</a:t>
            </a:r>
            <a:r>
              <a:rPr lang="en-GB" sz="2400" dirty="0"/>
              <a:t> </a:t>
            </a:r>
            <a:r>
              <a:rPr lang="en-GB" sz="2400" dirty="0" err="1"/>
              <a:t>methode</a:t>
            </a:r>
            <a:r>
              <a:rPr lang="en-GB" sz="2400" dirty="0"/>
              <a:t> die 2 inputs rows </a:t>
            </a:r>
            <a:r>
              <a:rPr lang="en-GB" sz="2400" dirty="0" err="1"/>
              <a:t>en</a:t>
            </a:r>
            <a:r>
              <a:rPr lang="en-GB" sz="2400" dirty="0"/>
              <a:t> columns) </a:t>
            </a:r>
            <a:r>
              <a:rPr lang="en-GB" sz="2400" dirty="0" err="1"/>
              <a:t>krijgt</a:t>
            </a:r>
            <a:r>
              <a:rPr lang="en-GB" sz="2400" dirty="0"/>
              <a:t> </a:t>
            </a:r>
            <a:r>
              <a:rPr lang="en-GB" sz="2400" dirty="0" err="1"/>
              <a:t>en</a:t>
            </a:r>
            <a:r>
              <a:rPr lang="en-GB" sz="2400" dirty="0"/>
              <a:t> </a:t>
            </a:r>
            <a:r>
              <a:rPr lang="en-GB" sz="2400" dirty="0" err="1"/>
              <a:t>berekent</a:t>
            </a:r>
            <a:r>
              <a:rPr lang="en-GB" sz="2400" dirty="0"/>
              <a:t> op </a:t>
            </a:r>
            <a:r>
              <a:rPr lang="en-GB" sz="2400" dirty="0" err="1"/>
              <a:t>hoeveel</a:t>
            </a:r>
            <a:r>
              <a:rPr lang="en-GB" sz="2400" dirty="0"/>
              <a:t> </a:t>
            </a:r>
            <a:r>
              <a:rPr lang="en-GB" sz="2400" dirty="0" err="1"/>
              <a:t>unieke</a:t>
            </a:r>
            <a:r>
              <a:rPr lang="en-GB" sz="2400" dirty="0"/>
              <a:t> </a:t>
            </a:r>
            <a:r>
              <a:rPr lang="en-GB" sz="2400" dirty="0" err="1"/>
              <a:t>manieren</a:t>
            </a:r>
            <a:r>
              <a:rPr lang="en-GB" sz="2400" dirty="0"/>
              <a:t> je van de </a:t>
            </a:r>
            <a:r>
              <a:rPr lang="en-GB" sz="2400" dirty="0" err="1"/>
              <a:t>linkerbovenhoek</a:t>
            </a:r>
            <a:r>
              <a:rPr lang="en-GB" sz="2400" dirty="0"/>
              <a:t> tot de </a:t>
            </a:r>
            <a:r>
              <a:rPr lang="en-GB" sz="2400" dirty="0" err="1"/>
              <a:t>rechter</a:t>
            </a:r>
            <a:r>
              <a:rPr lang="en-GB" sz="2400" dirty="0"/>
              <a:t> </a:t>
            </a:r>
            <a:r>
              <a:rPr lang="en-GB" sz="2400" dirty="0" err="1"/>
              <a:t>onderhoek</a:t>
            </a:r>
            <a:r>
              <a:rPr lang="en-GB" sz="2400" dirty="0"/>
              <a:t> </a:t>
            </a:r>
            <a:r>
              <a:rPr lang="en-GB" sz="2400" dirty="0" err="1"/>
              <a:t>kan</a:t>
            </a:r>
            <a:r>
              <a:rPr lang="en-GB" sz="2400" dirty="0"/>
              <a:t> </a:t>
            </a:r>
            <a:r>
              <a:rPr lang="en-GB" sz="2400" dirty="0" err="1"/>
              <a:t>navigeren</a:t>
            </a:r>
            <a:r>
              <a:rPr lang="en-GB" sz="2400" dirty="0"/>
              <a:t> (je mag </a:t>
            </a:r>
            <a:r>
              <a:rPr lang="en-GB" sz="2400" dirty="0" err="1"/>
              <a:t>enkel</a:t>
            </a:r>
            <a:r>
              <a:rPr lang="en-GB" sz="2400" dirty="0"/>
              <a:t> </a:t>
            </a:r>
            <a:r>
              <a:rPr lang="en-GB" sz="2400" dirty="0" err="1"/>
              <a:t>rechts</a:t>
            </a:r>
            <a:r>
              <a:rPr lang="en-GB" sz="2400" dirty="0"/>
              <a:t>/</a:t>
            </a:r>
            <a:r>
              <a:rPr lang="en-GB" sz="2400" dirty="0" err="1"/>
              <a:t>onder</a:t>
            </a:r>
            <a:r>
              <a:rPr lang="en-GB" sz="2400" dirty="0"/>
              <a:t>, </a:t>
            </a:r>
            <a:r>
              <a:rPr lang="en-GB" sz="2400" dirty="0" err="1"/>
              <a:t>dus</a:t>
            </a:r>
            <a:r>
              <a:rPr lang="en-GB" sz="2400" dirty="0"/>
              <a:t> </a:t>
            </a:r>
            <a:r>
              <a:rPr lang="en-GB" sz="2400" dirty="0" err="1"/>
              <a:t>niet</a:t>
            </a:r>
            <a:r>
              <a:rPr lang="en-GB" sz="2400" dirty="0"/>
              <a:t> </a:t>
            </a:r>
            <a:r>
              <a:rPr lang="en-GB" sz="2400" dirty="0" err="1"/>
              <a:t>diagonaal</a:t>
            </a:r>
            <a:r>
              <a:rPr lang="en-GB" sz="2400" dirty="0"/>
              <a:t> of </a:t>
            </a:r>
            <a:r>
              <a:rPr lang="en-GB" sz="2400" dirty="0" err="1"/>
              <a:t>weg</a:t>
            </a:r>
            <a:r>
              <a:rPr lang="en-GB" sz="2400" dirty="0"/>
              <a:t> van je target </a:t>
            </a:r>
            <a:r>
              <a:rPr lang="en-GB" sz="2400" dirty="0" err="1"/>
              <a:t>navigeren</a:t>
            </a:r>
            <a:r>
              <a:rPr lang="en-GB" sz="2400" dirty="0"/>
              <a:t>)</a:t>
            </a:r>
          </a:p>
          <a:p>
            <a:endParaRPr lang="en-GB" dirty="0"/>
          </a:p>
          <a:p>
            <a:r>
              <a:rPr lang="en-GB" dirty="0" err="1"/>
              <a:t>Bvb</a:t>
            </a:r>
            <a:r>
              <a:rPr lang="en-GB" dirty="0"/>
              <a:t>:    2x4 =&gt; 4		       3x3 =&gt; 6</a:t>
            </a:r>
            <a:endParaRPr lang="en-BE" dirty="0"/>
          </a:p>
        </p:txBody>
      </p:sp>
      <p:pic>
        <p:nvPicPr>
          <p:cNvPr id="5" name="Picture 4">
            <a:extLst>
              <a:ext uri="{FF2B5EF4-FFF2-40B4-BE49-F238E27FC236}">
                <a16:creationId xmlns:a16="http://schemas.microsoft.com/office/drawing/2014/main" id="{15D68E2B-448E-7D3D-45AD-AAB957705D30}"/>
              </a:ext>
            </a:extLst>
          </p:cNvPr>
          <p:cNvPicPr>
            <a:picLocks noChangeAspect="1"/>
          </p:cNvPicPr>
          <p:nvPr/>
        </p:nvPicPr>
        <p:blipFill>
          <a:blip r:embed="rId2"/>
          <a:stretch>
            <a:fillRect/>
          </a:stretch>
        </p:blipFill>
        <p:spPr>
          <a:xfrm>
            <a:off x="851699" y="5158003"/>
            <a:ext cx="4837488" cy="1153896"/>
          </a:xfrm>
          <a:prstGeom prst="rect">
            <a:avLst/>
          </a:prstGeom>
        </p:spPr>
      </p:pic>
      <p:pic>
        <p:nvPicPr>
          <p:cNvPr id="7" name="Picture 6">
            <a:extLst>
              <a:ext uri="{FF2B5EF4-FFF2-40B4-BE49-F238E27FC236}">
                <a16:creationId xmlns:a16="http://schemas.microsoft.com/office/drawing/2014/main" id="{C552EC83-FF40-4AC9-C4BC-FA22597D55D3}"/>
              </a:ext>
            </a:extLst>
          </p:cNvPr>
          <p:cNvPicPr>
            <a:picLocks noChangeAspect="1"/>
          </p:cNvPicPr>
          <p:nvPr/>
        </p:nvPicPr>
        <p:blipFill>
          <a:blip r:embed="rId3"/>
          <a:stretch>
            <a:fillRect/>
          </a:stretch>
        </p:blipFill>
        <p:spPr>
          <a:xfrm>
            <a:off x="6074726" y="5158003"/>
            <a:ext cx="2794173" cy="1153896"/>
          </a:xfrm>
          <a:prstGeom prst="rect">
            <a:avLst/>
          </a:prstGeom>
        </p:spPr>
      </p:pic>
    </p:spTree>
    <p:extLst>
      <p:ext uri="{BB962C8B-B14F-4D97-AF65-F5344CB8AC3E}">
        <p14:creationId xmlns:p14="http://schemas.microsoft.com/office/powerpoint/2010/main" val="1959863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t>Recursion</a:t>
            </a:r>
          </a:p>
        </p:txBody>
      </p:sp>
      <p:sp>
        <p:nvSpPr>
          <p:cNvPr id="5125" name="Rectangle 3"/>
          <p:cNvSpPr>
            <a:spLocks noGrp="1" noChangeArrowheads="1"/>
          </p:cNvSpPr>
          <p:nvPr>
            <p:ph idx="1"/>
          </p:nvPr>
        </p:nvSpPr>
        <p:spPr/>
        <p:txBody>
          <a:bodyPr>
            <a:normAutofit fontScale="92500" lnSpcReduction="20000"/>
          </a:bodyPr>
          <a:lstStyle/>
          <a:p>
            <a:pPr algn="just" eaLnBrk="1" hangingPunct="1"/>
            <a:r>
              <a:rPr lang="en-US" b="1" i="1" dirty="0">
                <a:cs typeface="Times New Roman" pitchFamily="18" charset="0"/>
              </a:rPr>
              <a:t>Recursion</a:t>
            </a:r>
            <a:r>
              <a:rPr lang="en-US" dirty="0">
                <a:cs typeface="Times New Roman" pitchFamily="18" charset="0"/>
              </a:rPr>
              <a:t> is a technique that solves a problem by solving a smaller problem of the same type.</a:t>
            </a:r>
          </a:p>
          <a:p>
            <a:pPr algn="just" eaLnBrk="1" hangingPunct="1"/>
            <a:endParaRPr lang="en-US" dirty="0">
              <a:cs typeface="Times New Roman" pitchFamily="18" charset="0"/>
            </a:endParaRPr>
          </a:p>
          <a:p>
            <a:pPr algn="just" eaLnBrk="1" hangingPunct="1"/>
            <a:r>
              <a:rPr lang="en-US" dirty="0">
                <a:cs typeface="Times New Roman" pitchFamily="18" charset="0"/>
              </a:rPr>
              <a:t>A </a:t>
            </a:r>
            <a:r>
              <a:rPr lang="en-US" b="1" i="1" dirty="0">
                <a:cs typeface="Times New Roman" pitchFamily="18" charset="0"/>
              </a:rPr>
              <a:t>recursive function</a:t>
            </a:r>
            <a:r>
              <a:rPr lang="en-US" dirty="0">
                <a:cs typeface="Times New Roman" pitchFamily="18" charset="0"/>
              </a:rPr>
              <a:t> is a function invoking itself, either directly or indirectly.</a:t>
            </a:r>
          </a:p>
          <a:p>
            <a:pPr algn="just" eaLnBrk="1" hangingPunct="1"/>
            <a:endParaRPr lang="en-US" dirty="0">
              <a:cs typeface="Times New Roman" pitchFamily="18" charset="0"/>
            </a:endParaRPr>
          </a:p>
          <a:p>
            <a:pPr algn="just" eaLnBrk="1" hangingPunct="1"/>
            <a:r>
              <a:rPr lang="en-US" dirty="0">
                <a:cs typeface="Times New Roman" pitchFamily="18" charset="0"/>
              </a:rPr>
              <a:t>Recursion can be used as an alternative to iteration.</a:t>
            </a:r>
          </a:p>
          <a:p>
            <a:pPr algn="just" eaLnBrk="1" hangingPunct="1"/>
            <a:endParaRPr lang="en-US" dirty="0">
              <a:cs typeface="Times New Roman" pitchFamily="18" charset="0"/>
            </a:endParaRPr>
          </a:p>
          <a:p>
            <a:pPr algn="just" eaLnBrk="1" hangingPunct="1"/>
            <a:r>
              <a:rPr lang="en-US" dirty="0">
                <a:cs typeface="Times New Roman" pitchFamily="18" charset="0"/>
              </a:rPr>
              <a:t>Recursion is an important and powerful tool in problem solving and programming. </a:t>
            </a:r>
          </a:p>
        </p:txBody>
      </p:sp>
    </p:spTree>
    <p:extLst>
      <p:ext uri="{BB962C8B-B14F-4D97-AF65-F5344CB8AC3E}">
        <p14:creationId xmlns:p14="http://schemas.microsoft.com/office/powerpoint/2010/main" val="1347559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28588"/>
            <a:ext cx="8572500" cy="851424"/>
          </a:xfrm>
        </p:spPr>
        <p:txBody>
          <a:bodyPr/>
          <a:lstStyle/>
          <a:p>
            <a:r>
              <a:rPr lang="nl-NL" dirty="0"/>
              <a:t>Challenge: Torens van Hanoi</a:t>
            </a:r>
            <a:endParaRPr lang="nl-BE" dirty="0"/>
          </a:p>
        </p:txBody>
      </p:sp>
      <p:sp>
        <p:nvSpPr>
          <p:cNvPr id="3" name="Content Placeholder 2"/>
          <p:cNvSpPr>
            <a:spLocks noGrp="1"/>
          </p:cNvSpPr>
          <p:nvPr>
            <p:ph idx="1"/>
          </p:nvPr>
        </p:nvSpPr>
        <p:spPr/>
        <p:txBody>
          <a:bodyPr>
            <a:normAutofit fontScale="70000" lnSpcReduction="20000"/>
          </a:bodyPr>
          <a:lstStyle/>
          <a:p>
            <a:r>
              <a:rPr lang="nl-BE" dirty="0"/>
              <a:t>Het spel is uitgevonden door de Franse wiskundige </a:t>
            </a:r>
            <a:r>
              <a:rPr lang="nl-BE" dirty="0" err="1"/>
              <a:t>Édouard</a:t>
            </a:r>
            <a:r>
              <a:rPr lang="nl-BE" dirty="0"/>
              <a:t> Lucas in 1883. Er is een legende over een hindoetempel in de Indiase stad Benares onder keizer </a:t>
            </a:r>
            <a:r>
              <a:rPr lang="nl-BE" dirty="0" err="1"/>
              <a:t>Fo</a:t>
            </a:r>
            <a:r>
              <a:rPr lang="nl-BE" dirty="0"/>
              <a:t> Hi, waarvan de priesters, de Brahmanen, zich bezighouden met het verplaatsen van een toren van 64 gouden schijven. De schijven lagen op drie naalden van diamant, een el lang en zo dik als het lichaam van een bij. Volgens de legende komt de wereld tot een einde als het werk af is. Het is niet duidelijk of Lucas deze legende bedacht heeft of er alleen door is geïnspireerd.</a:t>
            </a:r>
          </a:p>
          <a:p>
            <a:endParaRPr lang="nl-BE" dirty="0"/>
          </a:p>
          <a:p>
            <a:r>
              <a:rPr lang="nl-BE" dirty="0"/>
              <a:t>Aannemend dat de priesters 1 schijf per seconde zouden verplaatsen, zou het 2</a:t>
            </a:r>
            <a:r>
              <a:rPr lang="nl-BE" baseline="30000" dirty="0"/>
              <a:t>64</a:t>
            </a:r>
            <a:r>
              <a:rPr lang="nl-BE" dirty="0"/>
              <a:t> - 1, is ongeveer 1,84×10</a:t>
            </a:r>
            <a:r>
              <a:rPr lang="nl-BE" baseline="30000" dirty="0"/>
              <a:t>19</a:t>
            </a:r>
            <a:r>
              <a:rPr lang="nl-BE" dirty="0"/>
              <a:t> seconden duren de puzzel af te maken. Dit komt overeen met 877.413.626.032,61 jaar, ruwweg 64 maal zo lang als de geschatte leeftijd van het universum.</a:t>
            </a:r>
          </a:p>
          <a:p>
            <a:pPr marL="0" indent="0">
              <a:buNone/>
            </a:pPr>
            <a:endParaRPr lang="nl-BE" dirty="0"/>
          </a:p>
        </p:txBody>
      </p:sp>
    </p:spTree>
    <p:extLst>
      <p:ext uri="{BB962C8B-B14F-4D97-AF65-F5344CB8AC3E}">
        <p14:creationId xmlns:p14="http://schemas.microsoft.com/office/powerpoint/2010/main" val="300780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3" y="128588"/>
            <a:ext cx="8472487" cy="851424"/>
          </a:xfrm>
        </p:spPr>
        <p:txBody>
          <a:bodyPr/>
          <a:lstStyle/>
          <a:p>
            <a:r>
              <a:rPr lang="nl-NL" dirty="0"/>
              <a:t>Challenge: Torens van Hanoi</a:t>
            </a:r>
            <a:endParaRPr lang="nl-BE" dirty="0"/>
          </a:p>
        </p:txBody>
      </p:sp>
      <p:sp>
        <p:nvSpPr>
          <p:cNvPr id="3" name="Content Placeholder 2"/>
          <p:cNvSpPr>
            <a:spLocks noGrp="1"/>
          </p:cNvSpPr>
          <p:nvPr>
            <p:ph idx="1"/>
          </p:nvPr>
        </p:nvSpPr>
        <p:spPr/>
        <p:txBody>
          <a:bodyPr>
            <a:noAutofit/>
          </a:bodyPr>
          <a:lstStyle/>
          <a:p>
            <a:pPr marL="0" indent="0">
              <a:buNone/>
            </a:pPr>
            <a:r>
              <a:rPr lang="nl-BE" sz="2000" dirty="0"/>
              <a:t>Gegeven zijn 3 palen (torens) die we voor de eenvoud ‘A’, ‘B’ en ‘C’ noemen. Daarnaast hebben we ook N schijven met afnemende diameters en met in het centrum een gat zodat ze over een paal kunnen geschoven worden. </a:t>
            </a:r>
          </a:p>
          <a:p>
            <a:pPr marL="0" indent="0">
              <a:buNone/>
            </a:pPr>
            <a:endParaRPr lang="nl-BE" sz="2000" dirty="0"/>
          </a:p>
          <a:p>
            <a:pPr marL="0" indent="0">
              <a:buNone/>
            </a:pPr>
            <a:r>
              <a:rPr lang="nl-BE" sz="2000" dirty="0"/>
              <a:t>Bij aanvang liggen deze schijven rond paal ‘A’, de schijf met de grootste diameter onderaan, de rest is in afnemende diameter hierop gestapeld. </a:t>
            </a:r>
          </a:p>
          <a:p>
            <a:pPr marL="0" indent="0">
              <a:buNone/>
            </a:pPr>
            <a:endParaRPr lang="nl-BE" sz="2000" dirty="0"/>
          </a:p>
          <a:p>
            <a:pPr marL="0" indent="0">
              <a:buNone/>
            </a:pPr>
            <a:r>
              <a:rPr lang="nl-BE" sz="2000" dirty="0"/>
              <a:t>De bedoeling is deze schijven te verplaatsen naar paal ‘C’. Hierbij mag telkens slechts 1 schijf verplaatst worden en op geen enkel moment mag een grotere schijf op een kleinere schijf gelegd worden. De paal ‘B’ kan als intermediaire </a:t>
            </a:r>
            <a:r>
              <a:rPr lang="nl-BE" sz="2000" dirty="0" err="1"/>
              <a:t>stockeringsruimte</a:t>
            </a:r>
            <a:r>
              <a:rPr lang="nl-BE" sz="2000" dirty="0"/>
              <a:t> gestockeerd worden.</a:t>
            </a:r>
          </a:p>
        </p:txBody>
      </p:sp>
    </p:spTree>
    <p:extLst>
      <p:ext uri="{BB962C8B-B14F-4D97-AF65-F5344CB8AC3E}">
        <p14:creationId xmlns:p14="http://schemas.microsoft.com/office/powerpoint/2010/main" val="3689873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Challenge: </a:t>
            </a:r>
            <a:r>
              <a:rPr lang="nl-NL" dirty="0"/>
              <a:t>Torens van Hanoi</a:t>
            </a:r>
            <a:endParaRPr lang="nl-BE" dirty="0"/>
          </a:p>
        </p:txBody>
      </p:sp>
      <p:sp>
        <p:nvSpPr>
          <p:cNvPr id="3" name="Content Placeholder 2"/>
          <p:cNvSpPr>
            <a:spLocks noGrp="1"/>
          </p:cNvSpPr>
          <p:nvPr>
            <p:ph idx="1"/>
          </p:nvPr>
        </p:nvSpPr>
        <p:spPr/>
        <p:txBody>
          <a:bodyPr/>
          <a:lstStyle/>
          <a:p>
            <a:endParaRPr lang="nl-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381125"/>
            <a:ext cx="8039100" cy="501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1169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7805-3058-42FC-AC0D-502C44B83853}"/>
              </a:ext>
            </a:extLst>
          </p:cNvPr>
          <p:cNvSpPr>
            <a:spLocks noGrp="1"/>
          </p:cNvSpPr>
          <p:nvPr>
            <p:ph type="title"/>
          </p:nvPr>
        </p:nvSpPr>
        <p:spPr/>
        <p:txBody>
          <a:bodyPr/>
          <a:lstStyle/>
          <a:p>
            <a:r>
              <a:rPr lang="en-US" dirty="0" err="1"/>
              <a:t>Opdracht</a:t>
            </a:r>
            <a:r>
              <a:rPr lang="en-US" dirty="0"/>
              <a:t>: </a:t>
            </a:r>
            <a:r>
              <a:rPr lang="en-US" dirty="0" err="1"/>
              <a:t>Torens</a:t>
            </a:r>
            <a:r>
              <a:rPr lang="en-US" dirty="0"/>
              <a:t> van Hanoi</a:t>
            </a:r>
          </a:p>
        </p:txBody>
      </p:sp>
      <p:sp>
        <p:nvSpPr>
          <p:cNvPr id="3" name="Content Placeholder 2">
            <a:extLst>
              <a:ext uri="{FF2B5EF4-FFF2-40B4-BE49-F238E27FC236}">
                <a16:creationId xmlns:a16="http://schemas.microsoft.com/office/drawing/2014/main" id="{89E4A9B0-12B7-4844-995A-7E3B56DAC017}"/>
              </a:ext>
            </a:extLst>
          </p:cNvPr>
          <p:cNvSpPr>
            <a:spLocks noGrp="1"/>
          </p:cNvSpPr>
          <p:nvPr>
            <p:ph idx="1"/>
          </p:nvPr>
        </p:nvSpPr>
        <p:spPr/>
        <p:txBody>
          <a:bodyPr>
            <a:normAutofit fontScale="85000" lnSpcReduction="20000"/>
          </a:bodyPr>
          <a:lstStyle/>
          <a:p>
            <a:r>
              <a:rPr lang="en-US" dirty="0"/>
              <a:t>Start van de </a:t>
            </a:r>
            <a:r>
              <a:rPr lang="en-US" dirty="0" err="1"/>
              <a:t>startversie</a:t>
            </a:r>
            <a:r>
              <a:rPr lang="en-US" dirty="0"/>
              <a:t> van </a:t>
            </a:r>
            <a:r>
              <a:rPr lang="en-US" dirty="0" err="1"/>
              <a:t>Torens</a:t>
            </a:r>
            <a:r>
              <a:rPr lang="en-US" dirty="0"/>
              <a:t> van Hanoi op Canvas (open Form1.cs door F7 </a:t>
            </a:r>
            <a:r>
              <a:rPr lang="en-US" dirty="0" err="1"/>
              <a:t>te</a:t>
            </a:r>
            <a:r>
              <a:rPr lang="en-US" dirty="0"/>
              <a:t> </a:t>
            </a:r>
            <a:r>
              <a:rPr lang="en-US" dirty="0" err="1"/>
              <a:t>drukken</a:t>
            </a:r>
            <a:r>
              <a:rPr lang="en-US"/>
              <a:t>)</a:t>
            </a:r>
            <a:endParaRPr lang="en-US" dirty="0"/>
          </a:p>
          <a:p>
            <a:endParaRPr lang="en-US" dirty="0"/>
          </a:p>
          <a:p>
            <a:r>
              <a:rPr lang="en-US" dirty="0" err="1"/>
              <a:t>Vul</a:t>
            </a:r>
            <a:r>
              <a:rPr lang="en-US" dirty="0"/>
              <a:t> de </a:t>
            </a:r>
            <a:r>
              <a:rPr lang="en-US" dirty="0" err="1"/>
              <a:t>methode</a:t>
            </a:r>
            <a:r>
              <a:rPr lang="en-US" dirty="0"/>
              <a:t> </a:t>
            </a:r>
            <a:r>
              <a:rPr lang="en-US" dirty="0" err="1"/>
              <a:t>SolveHanoi</a:t>
            </a:r>
            <a:r>
              <a:rPr lang="en-US" dirty="0"/>
              <a:t> in die het problem </a:t>
            </a:r>
            <a:r>
              <a:rPr lang="en-US" dirty="0" err="1"/>
              <a:t>oplost</a:t>
            </a:r>
            <a:r>
              <a:rPr lang="en-US" dirty="0"/>
              <a:t> </a:t>
            </a:r>
            <a:r>
              <a:rPr lang="en-US" dirty="0" err="1"/>
              <a:t>voor</a:t>
            </a:r>
            <a:r>
              <a:rPr lang="en-US" dirty="0"/>
              <a:t> NUM </a:t>
            </a:r>
            <a:r>
              <a:rPr lang="en-US" dirty="0" err="1"/>
              <a:t>schijven</a:t>
            </a:r>
            <a:r>
              <a:rPr lang="en-US" dirty="0"/>
              <a:t> die </a:t>
            </a:r>
            <a:r>
              <a:rPr lang="en-US" dirty="0" err="1"/>
              <a:t>starten</a:t>
            </a:r>
            <a:r>
              <a:rPr lang="en-US" dirty="0"/>
              <a:t> op de FROM </a:t>
            </a:r>
            <a:r>
              <a:rPr lang="en-US" dirty="0" err="1"/>
              <a:t>paal</a:t>
            </a:r>
            <a:r>
              <a:rPr lang="en-US" dirty="0"/>
              <a:t>, </a:t>
            </a:r>
            <a:r>
              <a:rPr lang="en-US" dirty="0" err="1"/>
              <a:t>en</a:t>
            </a:r>
            <a:r>
              <a:rPr lang="en-US" dirty="0"/>
              <a:t> </a:t>
            </a:r>
            <a:r>
              <a:rPr lang="en-US" dirty="0" err="1"/>
              <a:t>moeten</a:t>
            </a:r>
            <a:r>
              <a:rPr lang="en-US" dirty="0"/>
              <a:t> </a:t>
            </a:r>
            <a:r>
              <a:rPr lang="en-US" dirty="0" err="1"/>
              <a:t>verplaatst</a:t>
            </a:r>
            <a:r>
              <a:rPr lang="en-US" dirty="0"/>
              <a:t> </a:t>
            </a:r>
            <a:r>
              <a:rPr lang="en-US" dirty="0" err="1"/>
              <a:t>worden</a:t>
            </a:r>
            <a:r>
              <a:rPr lang="en-US" dirty="0"/>
              <a:t> </a:t>
            </a:r>
            <a:r>
              <a:rPr lang="en-US" dirty="0" err="1"/>
              <a:t>naar</a:t>
            </a:r>
            <a:r>
              <a:rPr lang="en-US" dirty="0"/>
              <a:t> de TO </a:t>
            </a:r>
            <a:r>
              <a:rPr lang="en-US" dirty="0" err="1"/>
              <a:t>paal</a:t>
            </a:r>
            <a:r>
              <a:rPr lang="en-US" dirty="0"/>
              <a:t>, VIA is de </a:t>
            </a:r>
            <a:r>
              <a:rPr lang="en-US" dirty="0" err="1"/>
              <a:t>hulppaal</a:t>
            </a:r>
            <a:endParaRPr lang="en-US" dirty="0"/>
          </a:p>
          <a:p>
            <a:endParaRPr lang="en-US" dirty="0"/>
          </a:p>
          <a:p>
            <a:r>
              <a:rPr lang="en-US" dirty="0" err="1"/>
              <a:t>Gebruik</a:t>
            </a:r>
            <a:r>
              <a:rPr lang="en-US" dirty="0"/>
              <a:t> </a:t>
            </a:r>
            <a:r>
              <a:rPr lang="en-US" dirty="0" err="1"/>
              <a:t>hierbij</a:t>
            </a:r>
            <a:r>
              <a:rPr lang="en-US" dirty="0"/>
              <a:t> de </a:t>
            </a:r>
            <a:r>
              <a:rPr lang="en-US" dirty="0" err="1"/>
              <a:t>methode</a:t>
            </a:r>
            <a:r>
              <a:rPr lang="en-US" dirty="0"/>
              <a:t> </a:t>
            </a:r>
            <a:r>
              <a:rPr lang="en-US" dirty="0" err="1"/>
              <a:t>MoveTopDisk</a:t>
            </a:r>
            <a:r>
              <a:rPr lang="en-US" dirty="0"/>
              <a:t> die de </a:t>
            </a:r>
            <a:r>
              <a:rPr lang="en-US" dirty="0" err="1"/>
              <a:t>bovenste</a:t>
            </a:r>
            <a:r>
              <a:rPr lang="en-US" dirty="0"/>
              <a:t> </a:t>
            </a:r>
            <a:r>
              <a:rPr lang="en-US" dirty="0" err="1"/>
              <a:t>schijf</a:t>
            </a:r>
            <a:r>
              <a:rPr lang="en-US" dirty="0"/>
              <a:t> van de FROM </a:t>
            </a:r>
            <a:r>
              <a:rPr lang="en-US" dirty="0" err="1"/>
              <a:t>paal</a:t>
            </a:r>
            <a:r>
              <a:rPr lang="en-US" dirty="0"/>
              <a:t> </a:t>
            </a:r>
            <a:r>
              <a:rPr lang="en-US" dirty="0" err="1"/>
              <a:t>verplaatst</a:t>
            </a:r>
            <a:r>
              <a:rPr lang="en-US" dirty="0"/>
              <a:t> </a:t>
            </a:r>
            <a:r>
              <a:rPr lang="en-US" dirty="0" err="1"/>
              <a:t>naar</a:t>
            </a:r>
            <a:r>
              <a:rPr lang="en-US" dirty="0"/>
              <a:t> de TO </a:t>
            </a:r>
            <a:r>
              <a:rPr lang="en-US" dirty="0" err="1"/>
              <a:t>paal</a:t>
            </a:r>
            <a:r>
              <a:rPr lang="en-US" dirty="0"/>
              <a:t>.</a:t>
            </a:r>
          </a:p>
          <a:p>
            <a:endParaRPr lang="en-US" dirty="0"/>
          </a:p>
          <a:p>
            <a:r>
              <a:rPr lang="en-US" dirty="0" err="1"/>
              <a:t>Vergeet</a:t>
            </a:r>
            <a:r>
              <a:rPr lang="en-US" dirty="0"/>
              <a:t> de </a:t>
            </a:r>
            <a:r>
              <a:rPr lang="en-US" dirty="0" err="1"/>
              <a:t>stopcase</a:t>
            </a:r>
            <a:r>
              <a:rPr lang="en-US" dirty="0"/>
              <a:t> </a:t>
            </a:r>
            <a:r>
              <a:rPr lang="en-US" dirty="0" err="1"/>
              <a:t>niet</a:t>
            </a:r>
            <a:r>
              <a:rPr lang="en-US" dirty="0"/>
              <a:t>!</a:t>
            </a:r>
          </a:p>
        </p:txBody>
      </p:sp>
    </p:spTree>
    <p:extLst>
      <p:ext uri="{BB962C8B-B14F-4D97-AF65-F5344CB8AC3E}">
        <p14:creationId xmlns:p14="http://schemas.microsoft.com/office/powerpoint/2010/main" val="1632774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3D3FD-B516-705F-C06D-5369B71A7200}"/>
              </a:ext>
            </a:extLst>
          </p:cNvPr>
          <p:cNvSpPr>
            <a:spLocks noGrp="1"/>
          </p:cNvSpPr>
          <p:nvPr>
            <p:ph type="title"/>
          </p:nvPr>
        </p:nvSpPr>
        <p:spPr/>
        <p:txBody>
          <a:bodyPr/>
          <a:lstStyle/>
          <a:p>
            <a:r>
              <a:rPr lang="en-GB" dirty="0"/>
              <a:t>Extra </a:t>
            </a:r>
            <a:r>
              <a:rPr lang="en-GB" dirty="0" err="1"/>
              <a:t>oefeningen</a:t>
            </a:r>
            <a:r>
              <a:rPr lang="en-GB" dirty="0"/>
              <a:t> </a:t>
            </a:r>
            <a:endParaRPr lang="en-BE" dirty="0"/>
          </a:p>
        </p:txBody>
      </p:sp>
      <p:sp>
        <p:nvSpPr>
          <p:cNvPr id="3" name="Content Placeholder 2">
            <a:extLst>
              <a:ext uri="{FF2B5EF4-FFF2-40B4-BE49-F238E27FC236}">
                <a16:creationId xmlns:a16="http://schemas.microsoft.com/office/drawing/2014/main" id="{7E907F5F-BBFD-5E04-E272-39E7FDBF0B09}"/>
              </a:ext>
            </a:extLst>
          </p:cNvPr>
          <p:cNvSpPr>
            <a:spLocks noGrp="1"/>
          </p:cNvSpPr>
          <p:nvPr>
            <p:ph idx="1"/>
          </p:nvPr>
        </p:nvSpPr>
        <p:spPr/>
        <p:txBody>
          <a:bodyPr/>
          <a:lstStyle/>
          <a:p>
            <a:r>
              <a:rPr lang="en-GB" dirty="0">
                <a:hlinkClick r:id="rId2"/>
              </a:rPr>
              <a:t>https://www.w3resource.com/c-programming-exercises/recursion/index.php</a:t>
            </a:r>
            <a:r>
              <a:rPr lang="en-GB" dirty="0"/>
              <a:t> </a:t>
            </a:r>
          </a:p>
          <a:p>
            <a:pPr marL="0" indent="0">
              <a:buNone/>
            </a:pPr>
            <a:r>
              <a:rPr lang="en-GB" dirty="0"/>
              <a:t>(let op de </a:t>
            </a:r>
            <a:r>
              <a:rPr lang="en-GB" dirty="0" err="1"/>
              <a:t>oplossingen</a:t>
            </a:r>
            <a:r>
              <a:rPr lang="en-GB" dirty="0"/>
              <a:t> </a:t>
            </a:r>
            <a:r>
              <a:rPr lang="en-GB" dirty="0" err="1"/>
              <a:t>zijn</a:t>
            </a:r>
            <a:r>
              <a:rPr lang="en-GB" dirty="0"/>
              <a:t> in c </a:t>
            </a:r>
            <a:r>
              <a:rPr lang="en-GB" dirty="0" err="1"/>
              <a:t>niet</a:t>
            </a:r>
            <a:r>
              <a:rPr lang="en-GB" dirty="0"/>
              <a:t> </a:t>
            </a:r>
            <a:r>
              <a:rPr lang="en-GB" dirty="0" err="1"/>
              <a:t>c#</a:t>
            </a:r>
            <a:r>
              <a:rPr lang="en-GB" dirty="0"/>
              <a:t>)</a:t>
            </a:r>
          </a:p>
          <a:p>
            <a:pPr marL="0" indent="0">
              <a:buNone/>
            </a:pPr>
            <a:endParaRPr lang="en-GB" dirty="0"/>
          </a:p>
          <a:p>
            <a:r>
              <a:rPr lang="en-GB">
                <a:hlinkClick r:id="rId3"/>
              </a:rPr>
              <a:t>https://www.geeksforgeeks.org/recursion-practice-problems-solutions/</a:t>
            </a:r>
            <a:endParaRPr lang="en-GB"/>
          </a:p>
          <a:p>
            <a:endParaRPr lang="en-GB"/>
          </a:p>
        </p:txBody>
      </p:sp>
    </p:spTree>
    <p:extLst>
      <p:ext uri="{BB962C8B-B14F-4D97-AF65-F5344CB8AC3E}">
        <p14:creationId xmlns:p14="http://schemas.microsoft.com/office/powerpoint/2010/main" val="2165899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nl-BE"/>
          </a:p>
        </p:txBody>
      </p:sp>
      <p:sp>
        <p:nvSpPr>
          <p:cNvPr id="3" name="Tijdelijke aanduiding voor inhoud 2"/>
          <p:cNvSpPr>
            <a:spLocks noGrp="1"/>
          </p:cNvSpPr>
          <p:nvPr>
            <p:ph idx="1"/>
          </p:nvPr>
        </p:nvSpPr>
        <p:spPr/>
        <p:txBody>
          <a:bodyPr/>
          <a:lstStyle/>
          <a:p>
            <a:pPr marL="0" indent="0">
              <a:buNone/>
            </a:pPr>
            <a:endParaRPr lang="nl-NL" dirty="0"/>
          </a:p>
          <a:p>
            <a:pPr marL="0" indent="0">
              <a:buNone/>
            </a:pPr>
            <a:endParaRPr lang="nl-NL" dirty="0"/>
          </a:p>
          <a:p>
            <a:pPr marL="0" indent="0" algn="ctr">
              <a:buNone/>
            </a:pPr>
            <a:r>
              <a:rPr lang="nl-NL" sz="6000" dirty="0"/>
              <a:t>Vragen</a:t>
            </a:r>
            <a:endParaRPr lang="nl-BE" sz="6000" dirty="0"/>
          </a:p>
        </p:txBody>
      </p:sp>
    </p:spTree>
    <p:extLst>
      <p:ext uri="{BB962C8B-B14F-4D97-AF65-F5344CB8AC3E}">
        <p14:creationId xmlns:p14="http://schemas.microsoft.com/office/powerpoint/2010/main" val="38939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t>The Nature of Recursion</a:t>
            </a:r>
          </a:p>
        </p:txBody>
      </p:sp>
      <p:sp>
        <p:nvSpPr>
          <p:cNvPr id="6149" name="Rectangle 3"/>
          <p:cNvSpPr>
            <a:spLocks noGrp="1" noChangeArrowheads="1"/>
          </p:cNvSpPr>
          <p:nvPr>
            <p:ph idx="1"/>
          </p:nvPr>
        </p:nvSpPr>
        <p:spPr/>
        <p:txBody>
          <a:bodyPr>
            <a:normAutofit fontScale="62500" lnSpcReduction="20000"/>
          </a:bodyPr>
          <a:lstStyle/>
          <a:p>
            <a:pPr marL="609600" indent="-609600" algn="just" eaLnBrk="1" hangingPunct="1">
              <a:lnSpc>
                <a:spcPct val="90000"/>
              </a:lnSpc>
              <a:buSzPct val="100000"/>
              <a:buFontTx/>
              <a:buAutoNum type="arabicPeriod"/>
            </a:pPr>
            <a:r>
              <a:rPr lang="en-US" dirty="0">
                <a:cs typeface="Times New Roman" pitchFamily="18" charset="0"/>
              </a:rPr>
              <a:t>One or more simple cases of the problem (called the </a:t>
            </a:r>
            <a:r>
              <a:rPr lang="en-US" i="1" dirty="0">
                <a:cs typeface="Times New Roman" pitchFamily="18" charset="0"/>
              </a:rPr>
              <a:t>stopping cases or base case</a:t>
            </a:r>
            <a:r>
              <a:rPr lang="en-US" dirty="0">
                <a:cs typeface="Times New Roman" pitchFamily="18" charset="0"/>
              </a:rPr>
              <a:t>) have a simple non-recursive solution.</a:t>
            </a:r>
          </a:p>
          <a:p>
            <a:pPr marL="609600" indent="-609600" algn="just" eaLnBrk="1" hangingPunct="1">
              <a:lnSpc>
                <a:spcPct val="90000"/>
              </a:lnSpc>
              <a:buSzPct val="100000"/>
              <a:buFontTx/>
              <a:buAutoNum type="arabicPeriod"/>
            </a:pPr>
            <a:endParaRPr lang="en-US" dirty="0">
              <a:cs typeface="Times New Roman" pitchFamily="18" charset="0"/>
            </a:endParaRPr>
          </a:p>
          <a:p>
            <a:pPr marL="609600" indent="-609600" algn="just" eaLnBrk="1" hangingPunct="1">
              <a:lnSpc>
                <a:spcPct val="90000"/>
              </a:lnSpc>
              <a:buSzPct val="100000"/>
              <a:buFontTx/>
              <a:buAutoNum type="arabicPeriod"/>
            </a:pPr>
            <a:r>
              <a:rPr lang="en-US" dirty="0">
                <a:cs typeface="Times New Roman" pitchFamily="18" charset="0"/>
              </a:rPr>
              <a:t>The other cases of the problem can be reduced (</a:t>
            </a:r>
            <a:r>
              <a:rPr lang="en-US" i="1" dirty="0">
                <a:cs typeface="Times New Roman" pitchFamily="18" charset="0"/>
              </a:rPr>
              <a:t>using recursion</a:t>
            </a:r>
            <a:r>
              <a:rPr lang="en-US" dirty="0">
                <a:cs typeface="Times New Roman" pitchFamily="18" charset="0"/>
              </a:rPr>
              <a:t>) to problems that are closer to stopping cases.</a:t>
            </a:r>
          </a:p>
          <a:p>
            <a:pPr marL="609600" indent="-609600" algn="just" eaLnBrk="1" hangingPunct="1">
              <a:lnSpc>
                <a:spcPct val="90000"/>
              </a:lnSpc>
              <a:buSzPct val="100000"/>
              <a:buFontTx/>
              <a:buAutoNum type="arabicPeriod"/>
            </a:pPr>
            <a:endParaRPr lang="en-US" dirty="0">
              <a:cs typeface="Times New Roman" pitchFamily="18" charset="0"/>
            </a:endParaRPr>
          </a:p>
          <a:p>
            <a:pPr marL="609600" indent="-609600" algn="just" eaLnBrk="1" hangingPunct="1">
              <a:lnSpc>
                <a:spcPct val="90000"/>
              </a:lnSpc>
              <a:buSzPct val="100000"/>
              <a:buFontTx/>
              <a:buAutoNum type="arabicPeriod"/>
            </a:pPr>
            <a:r>
              <a:rPr lang="en-US" dirty="0">
                <a:cs typeface="Times New Roman" pitchFamily="18" charset="0"/>
              </a:rPr>
              <a:t>Eventually the problem can be reduced to stopping cases only, which are relatively easy to solve.</a:t>
            </a:r>
          </a:p>
          <a:p>
            <a:pPr marL="609600" indent="-609600" algn="just" eaLnBrk="1" hangingPunct="1">
              <a:lnSpc>
                <a:spcPct val="90000"/>
              </a:lnSpc>
              <a:buFontTx/>
              <a:buNone/>
            </a:pPr>
            <a:endParaRPr lang="en-US" dirty="0">
              <a:cs typeface="Times New Roman" pitchFamily="18" charset="0"/>
            </a:endParaRPr>
          </a:p>
          <a:p>
            <a:pPr marL="609600" indent="-609600" algn="just" eaLnBrk="1" hangingPunct="1">
              <a:lnSpc>
                <a:spcPct val="90000"/>
              </a:lnSpc>
              <a:buFontTx/>
              <a:buNone/>
            </a:pPr>
            <a:r>
              <a:rPr lang="en-US" b="1" i="1" u="sng" dirty="0">
                <a:cs typeface="Times New Roman" pitchFamily="18" charset="0"/>
              </a:rPr>
              <a:t>In general:</a:t>
            </a:r>
          </a:p>
          <a:p>
            <a:pPr marL="609600" indent="-609600" algn="just" eaLnBrk="1" hangingPunct="1">
              <a:lnSpc>
                <a:spcPct val="90000"/>
              </a:lnSpc>
              <a:buFontTx/>
              <a:buNone/>
            </a:pPr>
            <a:r>
              <a:rPr lang="en-US" dirty="0">
                <a:cs typeface="Times New Roman" pitchFamily="18" charset="0"/>
              </a:rPr>
              <a:t>	if </a:t>
            </a:r>
            <a:r>
              <a:rPr lang="en-US" i="1" dirty="0">
                <a:cs typeface="Times New Roman" pitchFamily="18" charset="0"/>
              </a:rPr>
              <a:t>(stopping case)</a:t>
            </a:r>
            <a:endParaRPr lang="en-US" dirty="0">
              <a:cs typeface="Times New Roman" pitchFamily="18" charset="0"/>
            </a:endParaRPr>
          </a:p>
          <a:p>
            <a:pPr marL="609600" indent="-609600" algn="just" eaLnBrk="1" hangingPunct="1">
              <a:lnSpc>
                <a:spcPct val="90000"/>
              </a:lnSpc>
              <a:buFontTx/>
              <a:buNone/>
            </a:pPr>
            <a:r>
              <a:rPr lang="en-US" i="1" dirty="0">
                <a:cs typeface="Times New Roman" pitchFamily="18" charset="0"/>
              </a:rPr>
              <a:t>	     solve it</a:t>
            </a:r>
            <a:endParaRPr lang="en-US" dirty="0">
              <a:cs typeface="Times New Roman" pitchFamily="18" charset="0"/>
            </a:endParaRPr>
          </a:p>
          <a:p>
            <a:pPr marL="609600" indent="-609600" algn="just" eaLnBrk="1" hangingPunct="1">
              <a:lnSpc>
                <a:spcPct val="90000"/>
              </a:lnSpc>
              <a:buFontTx/>
              <a:buNone/>
            </a:pPr>
            <a:r>
              <a:rPr lang="en-US" dirty="0">
                <a:cs typeface="Times New Roman" pitchFamily="18" charset="0"/>
              </a:rPr>
              <a:t>	else</a:t>
            </a:r>
            <a:r>
              <a:rPr lang="en-US" i="1" dirty="0">
                <a:cs typeface="Times New Roman" pitchFamily="18" charset="0"/>
              </a:rPr>
              <a:t> </a:t>
            </a:r>
            <a:endParaRPr lang="en-US" dirty="0">
              <a:cs typeface="Times New Roman" pitchFamily="18" charset="0"/>
            </a:endParaRPr>
          </a:p>
          <a:p>
            <a:pPr marL="609600" indent="-609600" algn="just" eaLnBrk="1" hangingPunct="1">
              <a:lnSpc>
                <a:spcPct val="90000"/>
              </a:lnSpc>
              <a:buFontTx/>
              <a:buNone/>
            </a:pPr>
            <a:r>
              <a:rPr lang="en-US" i="1" dirty="0">
                <a:cs typeface="Times New Roman" pitchFamily="18" charset="0"/>
              </a:rPr>
              <a:t>	     reduce the problem using recursion</a:t>
            </a:r>
            <a:endParaRPr lang="en-US" dirty="0"/>
          </a:p>
        </p:txBody>
      </p:sp>
    </p:spTree>
    <p:extLst>
      <p:ext uri="{BB962C8B-B14F-4D97-AF65-F5344CB8AC3E}">
        <p14:creationId xmlns:p14="http://schemas.microsoft.com/office/powerpoint/2010/main" val="246652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sz="2400" dirty="0"/>
              <a:t>Four Criteria of A Recursive Solution</a:t>
            </a:r>
          </a:p>
        </p:txBody>
      </p:sp>
      <p:sp>
        <p:nvSpPr>
          <p:cNvPr id="7173" name="Rectangle 3"/>
          <p:cNvSpPr>
            <a:spLocks noGrp="1" noChangeArrowheads="1"/>
          </p:cNvSpPr>
          <p:nvPr>
            <p:ph idx="1"/>
          </p:nvPr>
        </p:nvSpPr>
        <p:spPr/>
        <p:txBody>
          <a:bodyPr>
            <a:normAutofit fontScale="85000" lnSpcReduction="10000"/>
          </a:bodyPr>
          <a:lstStyle/>
          <a:p>
            <a:pPr marL="457200" indent="-457200" eaLnBrk="1" hangingPunct="1">
              <a:lnSpc>
                <a:spcPct val="90000"/>
              </a:lnSpc>
              <a:buFontTx/>
              <a:buAutoNum type="arabicPeriod"/>
            </a:pPr>
            <a:r>
              <a:rPr lang="en-US" sz="2000" dirty="0"/>
              <a:t>A recursive function calls itself.</a:t>
            </a:r>
          </a:p>
          <a:p>
            <a:pPr marL="800100" lvl="1" indent="-342900" eaLnBrk="1" hangingPunct="1">
              <a:lnSpc>
                <a:spcPct val="90000"/>
              </a:lnSpc>
            </a:pPr>
            <a:r>
              <a:rPr lang="en-US" sz="1800" dirty="0"/>
              <a:t>This action is what makes the solution recursive.</a:t>
            </a:r>
          </a:p>
          <a:p>
            <a:pPr marL="800100" lvl="1" indent="-342900" eaLnBrk="1" hangingPunct="1">
              <a:lnSpc>
                <a:spcPct val="90000"/>
              </a:lnSpc>
            </a:pPr>
            <a:endParaRPr lang="en-US" sz="1800" dirty="0"/>
          </a:p>
          <a:p>
            <a:pPr marL="457200" indent="-457200" eaLnBrk="1" hangingPunct="1">
              <a:lnSpc>
                <a:spcPct val="90000"/>
              </a:lnSpc>
              <a:buFontTx/>
              <a:buAutoNum type="arabicPeriod"/>
            </a:pPr>
            <a:r>
              <a:rPr lang="en-US" sz="2000" dirty="0"/>
              <a:t>Each recursive call solves an identical, but smaller, problem.</a:t>
            </a:r>
          </a:p>
          <a:p>
            <a:pPr marL="800100" lvl="1" indent="-342900" eaLnBrk="1" hangingPunct="1">
              <a:lnSpc>
                <a:spcPct val="90000"/>
              </a:lnSpc>
            </a:pPr>
            <a:r>
              <a:rPr lang="en-US" sz="1800" dirty="0"/>
              <a:t>A recursive function solves a problem by solving another problem that is identical in nature but smaller in size.</a:t>
            </a:r>
          </a:p>
          <a:p>
            <a:pPr marL="800100" lvl="1" indent="-342900" eaLnBrk="1" hangingPunct="1">
              <a:lnSpc>
                <a:spcPct val="90000"/>
              </a:lnSpc>
            </a:pPr>
            <a:endParaRPr lang="en-US" sz="1800" dirty="0"/>
          </a:p>
          <a:p>
            <a:pPr marL="457200" indent="-457200" eaLnBrk="1" hangingPunct="1">
              <a:lnSpc>
                <a:spcPct val="90000"/>
              </a:lnSpc>
              <a:buFontTx/>
              <a:buAutoNum type="arabicPeriod"/>
            </a:pPr>
            <a:r>
              <a:rPr lang="en-US" sz="2000" dirty="0"/>
              <a:t>A test for the base case enables the recursive calls to stop.</a:t>
            </a:r>
          </a:p>
          <a:p>
            <a:pPr marL="800100" lvl="1" indent="-342900" eaLnBrk="1" hangingPunct="1">
              <a:lnSpc>
                <a:spcPct val="90000"/>
              </a:lnSpc>
            </a:pPr>
            <a:r>
              <a:rPr lang="en-US" sz="1800" dirty="0"/>
              <a:t>There must be a case of the problem (known as </a:t>
            </a:r>
            <a:r>
              <a:rPr lang="en-US" sz="1800" i="1" dirty="0"/>
              <a:t>base case</a:t>
            </a:r>
            <a:r>
              <a:rPr lang="en-US" sz="1800" dirty="0"/>
              <a:t> or </a:t>
            </a:r>
            <a:r>
              <a:rPr lang="en-US" sz="1800" i="1" dirty="0"/>
              <a:t>stopping case</a:t>
            </a:r>
            <a:r>
              <a:rPr lang="en-US" sz="1800" dirty="0"/>
              <a:t>) that is handled differently from the other cases (without recursively calling itself.)</a:t>
            </a:r>
          </a:p>
          <a:p>
            <a:pPr marL="800100" lvl="1" indent="-342900" eaLnBrk="1" hangingPunct="1">
              <a:lnSpc>
                <a:spcPct val="90000"/>
              </a:lnSpc>
            </a:pPr>
            <a:r>
              <a:rPr lang="en-US" sz="1800" dirty="0"/>
              <a:t>In the base case, the recursive calls stop and the problem is solved directly.</a:t>
            </a:r>
          </a:p>
          <a:p>
            <a:pPr marL="800100" lvl="1" indent="-342900" eaLnBrk="1" hangingPunct="1">
              <a:lnSpc>
                <a:spcPct val="90000"/>
              </a:lnSpc>
            </a:pPr>
            <a:endParaRPr lang="en-US" sz="1800" dirty="0"/>
          </a:p>
          <a:p>
            <a:pPr marL="457200" indent="-457200" eaLnBrk="1" hangingPunct="1">
              <a:lnSpc>
                <a:spcPct val="90000"/>
              </a:lnSpc>
              <a:buFontTx/>
              <a:buAutoNum type="arabicPeriod"/>
            </a:pPr>
            <a:r>
              <a:rPr lang="en-US" sz="2000" dirty="0"/>
              <a:t>Eventually, one of the smaller problems must be the base case.</a:t>
            </a:r>
          </a:p>
          <a:p>
            <a:pPr marL="800100" lvl="1" indent="-342900" eaLnBrk="1" hangingPunct="1">
              <a:lnSpc>
                <a:spcPct val="90000"/>
              </a:lnSpc>
            </a:pPr>
            <a:r>
              <a:rPr lang="en-US" sz="1800" dirty="0"/>
              <a:t>The manner in which the size of the problem diminishes ensures that the base case is eventually is reached.</a:t>
            </a:r>
          </a:p>
        </p:txBody>
      </p:sp>
    </p:spTree>
    <p:extLst>
      <p:ext uri="{BB962C8B-B14F-4D97-AF65-F5344CB8AC3E}">
        <p14:creationId xmlns:p14="http://schemas.microsoft.com/office/powerpoint/2010/main" val="153810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sz="2400"/>
              <a:t>Four Questions for </a:t>
            </a:r>
            <a:br>
              <a:rPr lang="en-US" sz="2400"/>
            </a:br>
            <a:r>
              <a:rPr lang="en-US" sz="2400"/>
              <a:t>Constructing Recursive Solutions</a:t>
            </a:r>
          </a:p>
        </p:txBody>
      </p:sp>
      <p:sp>
        <p:nvSpPr>
          <p:cNvPr id="8197" name="Rectangle 3"/>
          <p:cNvSpPr>
            <a:spLocks noGrp="1" noChangeArrowheads="1"/>
          </p:cNvSpPr>
          <p:nvPr>
            <p:ph idx="1"/>
          </p:nvPr>
        </p:nvSpPr>
        <p:spPr/>
        <p:txBody>
          <a:bodyPr>
            <a:normAutofit fontScale="85000" lnSpcReduction="20000"/>
          </a:bodyPr>
          <a:lstStyle/>
          <a:p>
            <a:pPr marL="457200" indent="-457200" eaLnBrk="1" hangingPunct="1">
              <a:buFontTx/>
              <a:buAutoNum type="arabicPeriod"/>
            </a:pPr>
            <a:endParaRPr lang="en-US"/>
          </a:p>
          <a:p>
            <a:pPr marL="457200" indent="-457200" eaLnBrk="1" hangingPunct="1">
              <a:buFontTx/>
              <a:buAutoNum type="arabicPeriod"/>
            </a:pPr>
            <a:r>
              <a:rPr lang="en-US"/>
              <a:t>How can you define the problem in terms of a smaller problem of  the same type?</a:t>
            </a:r>
          </a:p>
          <a:p>
            <a:pPr marL="457200" indent="-457200" eaLnBrk="1" hangingPunct="1">
              <a:buFontTx/>
              <a:buAutoNum type="arabicPeriod"/>
            </a:pPr>
            <a:endParaRPr lang="en-US"/>
          </a:p>
          <a:p>
            <a:pPr marL="457200" indent="-457200" eaLnBrk="1" hangingPunct="1">
              <a:buFontTx/>
              <a:buAutoNum type="arabicPeriod"/>
            </a:pPr>
            <a:r>
              <a:rPr lang="en-US"/>
              <a:t>How does each recursive call diminish the size of the problem?</a:t>
            </a:r>
          </a:p>
          <a:p>
            <a:pPr marL="457200" indent="-457200" eaLnBrk="1" hangingPunct="1">
              <a:buFontTx/>
              <a:buAutoNum type="arabicPeriod"/>
            </a:pPr>
            <a:endParaRPr lang="en-US"/>
          </a:p>
          <a:p>
            <a:pPr marL="457200" indent="-457200" eaLnBrk="1" hangingPunct="1">
              <a:buFontTx/>
              <a:buAutoNum type="arabicPeriod"/>
            </a:pPr>
            <a:r>
              <a:rPr lang="en-US"/>
              <a:t>What instance of the problem can serve as the base case?</a:t>
            </a:r>
          </a:p>
          <a:p>
            <a:pPr marL="457200" indent="-457200" eaLnBrk="1" hangingPunct="1">
              <a:buFontTx/>
              <a:buAutoNum type="arabicPeriod"/>
            </a:pPr>
            <a:endParaRPr lang="en-US"/>
          </a:p>
          <a:p>
            <a:pPr marL="457200" indent="-457200" eaLnBrk="1" hangingPunct="1">
              <a:buFontTx/>
              <a:buAutoNum type="arabicPeriod"/>
            </a:pPr>
            <a:r>
              <a:rPr lang="en-US"/>
              <a:t>As the problem size diminishes, will you reach this base case?</a:t>
            </a:r>
          </a:p>
        </p:txBody>
      </p:sp>
    </p:spTree>
    <p:extLst>
      <p:ext uri="{BB962C8B-B14F-4D97-AF65-F5344CB8AC3E}">
        <p14:creationId xmlns:p14="http://schemas.microsoft.com/office/powerpoint/2010/main" val="3125074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sz="2400">
                <a:cs typeface="Times New Roman" pitchFamily="18" charset="0"/>
              </a:rPr>
              <a:t>Factorial Function</a:t>
            </a:r>
            <a:r>
              <a:rPr lang="en-US" sz="2400"/>
              <a:t> – Iterative Definition</a:t>
            </a:r>
          </a:p>
        </p:txBody>
      </p:sp>
      <p:sp>
        <p:nvSpPr>
          <p:cNvPr id="9221" name="Rectangle 3"/>
          <p:cNvSpPr>
            <a:spLocks noGrp="1" noChangeArrowheads="1"/>
          </p:cNvSpPr>
          <p:nvPr>
            <p:ph idx="1"/>
          </p:nvPr>
        </p:nvSpPr>
        <p:spPr/>
        <p:txBody>
          <a:bodyPr>
            <a:normAutofit fontScale="70000" lnSpcReduction="20000"/>
          </a:bodyPr>
          <a:lstStyle/>
          <a:p>
            <a:pPr eaLnBrk="1" hangingPunct="1">
              <a:buFontTx/>
              <a:buNone/>
            </a:pPr>
            <a:r>
              <a:rPr lang="en-US" sz="2800" dirty="0">
                <a:cs typeface="Times New Roman" pitchFamily="18" charset="0"/>
              </a:rPr>
              <a:t>n! = n * (n-1) * (n-2) *  … * 2 * 1</a:t>
            </a:r>
            <a:r>
              <a:rPr lang="en-US" sz="2000" dirty="0">
                <a:cs typeface="Times New Roman" pitchFamily="18" charset="0"/>
              </a:rPr>
              <a:t>	for any integer n&gt;0</a:t>
            </a:r>
          </a:p>
          <a:p>
            <a:pPr eaLnBrk="1" hangingPunct="1">
              <a:buFontTx/>
              <a:buNone/>
            </a:pPr>
            <a:endParaRPr lang="en-US" dirty="0">
              <a:cs typeface="Times New Roman" pitchFamily="18" charset="0"/>
            </a:endParaRPr>
          </a:p>
          <a:p>
            <a:pPr eaLnBrk="1" hangingPunct="1">
              <a:buFontTx/>
              <a:buNone/>
            </a:pPr>
            <a:r>
              <a:rPr lang="en-US" dirty="0">
                <a:cs typeface="Times New Roman" pitchFamily="18" charset="0"/>
              </a:rPr>
              <a:t>0! = 1        </a:t>
            </a:r>
          </a:p>
          <a:p>
            <a:pPr eaLnBrk="1" hangingPunct="1">
              <a:buFontTx/>
              <a:buNone/>
            </a:pPr>
            <a:endParaRPr lang="en-US" dirty="0">
              <a:cs typeface="Times New Roman" pitchFamily="18" charset="0"/>
            </a:endParaRPr>
          </a:p>
          <a:p>
            <a:pPr eaLnBrk="1" hangingPunct="1">
              <a:buFontTx/>
              <a:buNone/>
            </a:pPr>
            <a:r>
              <a:rPr lang="en-US" sz="2600" b="1" u="sng" dirty="0">
                <a:cs typeface="Times New Roman" pitchFamily="18" charset="0"/>
              </a:rPr>
              <a:t>Iterative Definition in C#:</a:t>
            </a:r>
            <a:endParaRPr lang="en-US" sz="2600" u="sng" dirty="0">
              <a:cs typeface="Times New Roman" pitchFamily="18" charset="0"/>
            </a:endParaRPr>
          </a:p>
          <a:p>
            <a:pPr eaLnBrk="1" hangingPunct="1">
              <a:buFontTx/>
              <a:buNone/>
            </a:pP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fact(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n)</a:t>
            </a:r>
          </a:p>
          <a:p>
            <a:pPr eaLnBrk="1" hangingPunct="1">
              <a:buFontTx/>
              <a:buNone/>
            </a:pPr>
            <a:r>
              <a:rPr lang="en-US" sz="2000" dirty="0">
                <a:latin typeface="Courier New" pitchFamily="49" charset="0"/>
                <a:cs typeface="Courier New" pitchFamily="49" charset="0"/>
              </a:rPr>
              <a:t>{</a:t>
            </a:r>
          </a:p>
          <a:p>
            <a:pPr eaLnBrk="1" hangingPunct="1">
              <a:buFontTx/>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fval</a:t>
            </a:r>
            <a:r>
              <a:rPr lang="en-US" sz="2000" dirty="0">
                <a:latin typeface="Courier New" pitchFamily="49" charset="0"/>
                <a:cs typeface="Courier New" pitchFamily="49" charset="0"/>
              </a:rPr>
              <a:t>= 1;</a:t>
            </a:r>
            <a:endParaRPr lang="en-US" sz="2000" dirty="0">
              <a:latin typeface="Courier New" pitchFamily="49" charset="0"/>
              <a:cs typeface="Times New Roman" pitchFamily="18" charset="0"/>
            </a:endParaRPr>
          </a:p>
          <a:p>
            <a:pPr eaLnBrk="1" hangingPunct="1">
              <a:buFontTx/>
              <a:buNone/>
            </a:pPr>
            <a:r>
              <a:rPr lang="en-US" sz="2000" dirty="0">
                <a:latin typeface="Courier New" pitchFamily="49" charset="0"/>
                <a:cs typeface="Courier New" pitchFamily="49" charset="0"/>
              </a:rPr>
              <a:t>   for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=n;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&gt;= 1;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a:t>
            </a:r>
            <a:endParaRPr lang="en-US" sz="2000" dirty="0">
              <a:latin typeface="Courier New" pitchFamily="49" charset="0"/>
              <a:cs typeface="Times New Roman" pitchFamily="18" charset="0"/>
            </a:endParaRPr>
          </a:p>
          <a:p>
            <a:pPr eaLnBrk="1" hangingPunct="1">
              <a:buFontTx/>
              <a:buNone/>
            </a:pPr>
            <a:r>
              <a:rPr lang="en-US" sz="2000" dirty="0">
                <a:latin typeface="Courier New" pitchFamily="49" charset="0"/>
                <a:cs typeface="Courier New" pitchFamily="49" charset="0"/>
              </a:rPr>
              <a:t>	 {</a:t>
            </a:r>
          </a:p>
          <a:p>
            <a:pPr eaLnBrk="1" hangingPunct="1">
              <a:buFontTx/>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fval</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fval</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a:t>
            </a:r>
          </a:p>
          <a:p>
            <a:pPr eaLnBrk="1" hangingPunct="1">
              <a:buFontTx/>
              <a:buNone/>
            </a:pPr>
            <a:r>
              <a:rPr lang="en-US" sz="2000" dirty="0">
                <a:latin typeface="Courier New" pitchFamily="49" charset="0"/>
                <a:cs typeface="Courier New" pitchFamily="49" charset="0"/>
              </a:rPr>
              <a:t>	 }</a:t>
            </a:r>
          </a:p>
          <a:p>
            <a:pPr eaLnBrk="1" hangingPunct="1">
              <a:buFontTx/>
              <a:buNone/>
            </a:pPr>
            <a:r>
              <a:rPr lang="en-US" sz="2000" dirty="0">
                <a:latin typeface="Courier New" pitchFamily="49" charset="0"/>
                <a:cs typeface="Courier New" pitchFamily="49" charset="0"/>
              </a:rPr>
              <a:t>	return </a:t>
            </a:r>
            <a:r>
              <a:rPr lang="en-US" sz="2000" dirty="0" err="1">
                <a:latin typeface="Courier New" pitchFamily="49" charset="0"/>
                <a:cs typeface="Courier New" pitchFamily="49" charset="0"/>
              </a:rPr>
              <a:t>fval</a:t>
            </a:r>
            <a:endParaRPr lang="en-US" sz="2000" dirty="0">
              <a:latin typeface="Courier New" pitchFamily="49" charset="0"/>
              <a:cs typeface="Courier New" pitchFamily="49" charset="0"/>
            </a:endParaRPr>
          </a:p>
          <a:p>
            <a:pPr eaLnBrk="1" hangingPunct="1">
              <a:buFontTx/>
              <a:buNone/>
            </a:pPr>
            <a:r>
              <a:rPr lang="en-US" sz="2000" dirty="0">
                <a:latin typeface="Courier New" pitchFamily="49" charset="0"/>
                <a:cs typeface="Courier New" pitchFamily="49" charset="0"/>
              </a:rPr>
              <a:t>}</a:t>
            </a:r>
            <a:endParaRPr lang="en-US" sz="2000" dirty="0">
              <a:latin typeface="Courier New" pitchFamily="49" charset="0"/>
              <a:cs typeface="Times New Roman" pitchFamily="18" charset="0"/>
            </a:endParaRPr>
          </a:p>
          <a:p>
            <a:pPr eaLnBrk="1" hangingPunct="1">
              <a:buFontTx/>
              <a:buNone/>
            </a:pPr>
            <a:endParaRPr lang="en-US" sz="2000" dirty="0">
              <a:latin typeface="Courier New" pitchFamily="49" charset="0"/>
              <a:cs typeface="Times New Roman" pitchFamily="18" charset="0"/>
            </a:endParaRPr>
          </a:p>
        </p:txBody>
      </p:sp>
    </p:spTree>
    <p:extLst>
      <p:ext uri="{BB962C8B-B14F-4D97-AF65-F5344CB8AC3E}">
        <p14:creationId xmlns:p14="http://schemas.microsoft.com/office/powerpoint/2010/main" val="1566799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sz="2400"/>
              <a:t>Factorial Function - Recursive Definition</a:t>
            </a:r>
          </a:p>
        </p:txBody>
      </p:sp>
      <p:sp>
        <p:nvSpPr>
          <p:cNvPr id="10245" name="Rectangle 3"/>
          <p:cNvSpPr>
            <a:spLocks noGrp="1" noChangeArrowheads="1"/>
          </p:cNvSpPr>
          <p:nvPr>
            <p:ph idx="1"/>
          </p:nvPr>
        </p:nvSpPr>
        <p:spPr/>
        <p:txBody>
          <a:bodyPr>
            <a:normAutofit fontScale="62500" lnSpcReduction="20000"/>
          </a:bodyPr>
          <a:lstStyle/>
          <a:p>
            <a:pPr algn="just" eaLnBrk="1" hangingPunct="1"/>
            <a:r>
              <a:rPr lang="en-US" dirty="0">
                <a:cs typeface="Times New Roman" pitchFamily="18" charset="0"/>
              </a:rPr>
              <a:t>To define </a:t>
            </a:r>
            <a:r>
              <a:rPr lang="en-US" b="1" i="1" dirty="0">
                <a:cs typeface="Times New Roman" pitchFamily="18" charset="0"/>
              </a:rPr>
              <a:t>n!</a:t>
            </a:r>
            <a:r>
              <a:rPr lang="en-US" dirty="0">
                <a:cs typeface="Times New Roman" pitchFamily="18" charset="0"/>
              </a:rPr>
              <a:t> recursively,  </a:t>
            </a:r>
            <a:r>
              <a:rPr lang="en-US" b="1" i="1" dirty="0">
                <a:cs typeface="Times New Roman" pitchFamily="18" charset="0"/>
              </a:rPr>
              <a:t>n!</a:t>
            </a:r>
            <a:r>
              <a:rPr lang="en-US" dirty="0">
                <a:cs typeface="Times New Roman" pitchFamily="18" charset="0"/>
              </a:rPr>
              <a:t> must be defined  in terms of the factorial of a smaller number.</a:t>
            </a:r>
          </a:p>
          <a:p>
            <a:pPr algn="just" eaLnBrk="1" hangingPunct="1"/>
            <a:endParaRPr lang="en-US" dirty="0">
              <a:cs typeface="Times New Roman" pitchFamily="18" charset="0"/>
            </a:endParaRPr>
          </a:p>
          <a:p>
            <a:pPr algn="just" eaLnBrk="1" hangingPunct="1"/>
            <a:r>
              <a:rPr lang="en-US" dirty="0">
                <a:cs typeface="Times New Roman" pitchFamily="18" charset="0"/>
              </a:rPr>
              <a:t>Observation (problem size is reduced):</a:t>
            </a:r>
          </a:p>
          <a:p>
            <a:pPr algn="just" eaLnBrk="1" hangingPunct="1">
              <a:buFontTx/>
              <a:buNone/>
            </a:pPr>
            <a:r>
              <a:rPr lang="en-US" dirty="0">
                <a:cs typeface="Times New Roman" pitchFamily="18" charset="0"/>
              </a:rPr>
              <a:t>		n! = n * (n-1)!			</a:t>
            </a:r>
          </a:p>
          <a:p>
            <a:pPr algn="just" eaLnBrk="1" hangingPunct="1"/>
            <a:endParaRPr lang="en-US" dirty="0">
              <a:cs typeface="Times New Roman" pitchFamily="18" charset="0"/>
            </a:endParaRPr>
          </a:p>
          <a:p>
            <a:pPr algn="just" eaLnBrk="1" hangingPunct="1"/>
            <a:r>
              <a:rPr lang="en-US" dirty="0">
                <a:cs typeface="Times New Roman" pitchFamily="18" charset="0"/>
              </a:rPr>
              <a:t>Base case:	0! = 1</a:t>
            </a:r>
          </a:p>
          <a:p>
            <a:pPr algn="just" eaLnBrk="1" hangingPunct="1"/>
            <a:endParaRPr lang="en-US" dirty="0">
              <a:cs typeface="Times New Roman" pitchFamily="18" charset="0"/>
            </a:endParaRPr>
          </a:p>
          <a:p>
            <a:pPr algn="just" eaLnBrk="1" hangingPunct="1"/>
            <a:r>
              <a:rPr lang="en-US" dirty="0">
                <a:cs typeface="Times New Roman" pitchFamily="18" charset="0"/>
              </a:rPr>
              <a:t>We can reach the base case, by subtracting 1 from n if n is a positive integer.</a:t>
            </a:r>
          </a:p>
          <a:p>
            <a:pPr algn="just" eaLnBrk="1" hangingPunct="1">
              <a:buFontTx/>
              <a:buNone/>
            </a:pPr>
            <a:endParaRPr lang="en-US" dirty="0">
              <a:cs typeface="Times New Roman" pitchFamily="18" charset="0"/>
            </a:endParaRPr>
          </a:p>
          <a:p>
            <a:pPr algn="just" eaLnBrk="1" hangingPunct="1">
              <a:buFontTx/>
              <a:buNone/>
            </a:pPr>
            <a:r>
              <a:rPr lang="en-US" b="1" i="1" u="sng" dirty="0">
                <a:cs typeface="Times New Roman" pitchFamily="18" charset="0"/>
              </a:rPr>
              <a:t>Recursive Definition:</a:t>
            </a:r>
          </a:p>
          <a:p>
            <a:pPr algn="just" eaLnBrk="1" hangingPunct="1">
              <a:buFontTx/>
              <a:buNone/>
            </a:pPr>
            <a:r>
              <a:rPr lang="en-US" i="1" dirty="0">
                <a:cs typeface="Times New Roman" pitchFamily="18" charset="0"/>
              </a:rPr>
              <a:t>  		n! = 1 			</a:t>
            </a:r>
            <a:r>
              <a:rPr lang="en-US" dirty="0">
                <a:cs typeface="Times New Roman" pitchFamily="18" charset="0"/>
              </a:rPr>
              <a:t>if</a:t>
            </a:r>
            <a:r>
              <a:rPr lang="en-US" i="1" dirty="0">
                <a:cs typeface="Times New Roman" pitchFamily="18" charset="0"/>
              </a:rPr>
              <a:t> n = 0</a:t>
            </a:r>
          </a:p>
          <a:p>
            <a:pPr algn="just" eaLnBrk="1" hangingPunct="1">
              <a:buFontTx/>
              <a:buNone/>
            </a:pPr>
            <a:r>
              <a:rPr lang="en-US" i="1" dirty="0">
                <a:cs typeface="Times New Roman" pitchFamily="18" charset="0"/>
              </a:rPr>
              <a:t>  		n! = n*(n-1)! 		</a:t>
            </a:r>
            <a:r>
              <a:rPr lang="en-US" dirty="0">
                <a:cs typeface="Times New Roman" pitchFamily="18" charset="0"/>
              </a:rPr>
              <a:t>if</a:t>
            </a:r>
            <a:r>
              <a:rPr lang="en-US" i="1" dirty="0">
                <a:cs typeface="Times New Roman" pitchFamily="18" charset="0"/>
              </a:rPr>
              <a:t> n &gt; 0</a:t>
            </a:r>
          </a:p>
          <a:p>
            <a:pPr algn="just" eaLnBrk="1" hangingPunct="1">
              <a:buFontTx/>
              <a:buNone/>
            </a:pPr>
            <a:endParaRPr lang="en-US" i="1" dirty="0">
              <a:cs typeface="Times New Roman" pitchFamily="18" charset="0"/>
            </a:endParaRPr>
          </a:p>
        </p:txBody>
      </p:sp>
    </p:spTree>
    <p:extLst>
      <p:ext uri="{BB962C8B-B14F-4D97-AF65-F5344CB8AC3E}">
        <p14:creationId xmlns:p14="http://schemas.microsoft.com/office/powerpoint/2010/main" val="201809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sz="2400" dirty="0"/>
              <a:t>Factorial Function - Recursive Definition in C#</a:t>
            </a:r>
          </a:p>
        </p:txBody>
      </p:sp>
      <p:sp>
        <p:nvSpPr>
          <p:cNvPr id="11269" name="Rectangle 3"/>
          <p:cNvSpPr>
            <a:spLocks noGrp="1" noChangeArrowheads="1"/>
          </p:cNvSpPr>
          <p:nvPr>
            <p:ph idx="1"/>
          </p:nvPr>
        </p:nvSpPr>
        <p:spPr/>
        <p:txBody>
          <a:bodyPr>
            <a:normAutofit fontScale="92500" lnSpcReduction="20000"/>
          </a:bodyPr>
          <a:lstStyle/>
          <a:p>
            <a:pPr eaLnBrk="1" hangingPunct="1">
              <a:lnSpc>
                <a:spcPct val="90000"/>
              </a:lnSpc>
              <a:buFontTx/>
              <a:buNone/>
            </a:pPr>
            <a:endParaRPr lang="en-US" dirty="0">
              <a:latin typeface="Courier New" pitchFamily="49" charset="0"/>
              <a:cs typeface="Courier New" pitchFamily="49" charset="0"/>
            </a:endParaRPr>
          </a:p>
          <a:p>
            <a:pPr eaLnBrk="1" hangingPunct="1">
              <a:lnSpc>
                <a:spcPct val="90000"/>
              </a:lnSpc>
              <a:buFontTx/>
              <a:buNone/>
            </a:pPr>
            <a:r>
              <a:rPr lang="en-US" dirty="0" err="1">
                <a:latin typeface="Courier New" pitchFamily="49" charset="0"/>
                <a:cs typeface="Courier New" pitchFamily="49" charset="0"/>
              </a:rPr>
              <a:t>int</a:t>
            </a:r>
            <a:r>
              <a:rPr lang="en-US" dirty="0">
                <a:latin typeface="Courier New" pitchFamily="49" charset="0"/>
                <a:cs typeface="Courier New" pitchFamily="49" charset="0"/>
              </a:rPr>
              <a:t> fact(</a:t>
            </a:r>
            <a:r>
              <a:rPr lang="en-US" dirty="0" err="1">
                <a:latin typeface="Courier New" pitchFamily="49" charset="0"/>
                <a:cs typeface="Courier New" pitchFamily="49" charset="0"/>
              </a:rPr>
              <a:t>int</a:t>
            </a:r>
            <a:r>
              <a:rPr lang="en-US" dirty="0">
                <a:latin typeface="Courier New" pitchFamily="49" charset="0"/>
                <a:cs typeface="Courier New" pitchFamily="49" charset="0"/>
              </a:rPr>
              <a:t> n)</a:t>
            </a:r>
          </a:p>
          <a:p>
            <a:pPr eaLnBrk="1" hangingPunct="1">
              <a:lnSpc>
                <a:spcPct val="90000"/>
              </a:lnSpc>
              <a:buFontTx/>
              <a:buNone/>
            </a:pPr>
            <a:r>
              <a:rPr lang="en-US" dirty="0">
                <a:latin typeface="Courier New" pitchFamily="49" charset="0"/>
                <a:cs typeface="Courier New" pitchFamily="49" charset="0"/>
              </a:rPr>
              <a:t>{</a:t>
            </a:r>
            <a:endParaRPr lang="en-US" dirty="0">
              <a:latin typeface="Courier New" pitchFamily="49" charset="0"/>
              <a:cs typeface="Times New Roman" pitchFamily="18" charset="0"/>
            </a:endParaRPr>
          </a:p>
          <a:p>
            <a:pPr eaLnBrk="1" hangingPunct="1">
              <a:lnSpc>
                <a:spcPct val="90000"/>
              </a:lnSpc>
              <a:buFontTx/>
              <a:buNone/>
            </a:pPr>
            <a:r>
              <a:rPr lang="en-US" dirty="0">
                <a:latin typeface="Courier New" pitchFamily="49" charset="0"/>
                <a:cs typeface="Courier New" pitchFamily="49" charset="0"/>
              </a:rPr>
              <a:t>	if (n == 0) </a:t>
            </a:r>
            <a:endParaRPr lang="en-US" dirty="0">
              <a:latin typeface="Courier New" pitchFamily="49" charset="0"/>
              <a:cs typeface="Times New Roman" pitchFamily="18" charset="0"/>
            </a:endParaRPr>
          </a:p>
          <a:p>
            <a:pPr eaLnBrk="1" hangingPunct="1">
              <a:lnSpc>
                <a:spcPct val="90000"/>
              </a:lnSpc>
              <a:buFontTx/>
              <a:buNone/>
            </a:pPr>
            <a:r>
              <a:rPr lang="en-US" dirty="0">
                <a:latin typeface="Courier New" pitchFamily="49" charset="0"/>
                <a:cs typeface="Courier New" pitchFamily="49" charset="0"/>
              </a:rPr>
              <a:t> 		return 1;</a:t>
            </a:r>
            <a:endParaRPr lang="en-US" dirty="0">
              <a:latin typeface="Courier New" pitchFamily="49" charset="0"/>
              <a:cs typeface="Times New Roman" pitchFamily="18" charset="0"/>
            </a:endParaRPr>
          </a:p>
          <a:p>
            <a:pPr eaLnBrk="1" hangingPunct="1">
              <a:lnSpc>
                <a:spcPct val="90000"/>
              </a:lnSpc>
              <a:buFontTx/>
              <a:buNone/>
            </a:pPr>
            <a:r>
              <a:rPr lang="en-US" dirty="0">
                <a:latin typeface="Courier New" pitchFamily="49" charset="0"/>
                <a:cs typeface="Courier New" pitchFamily="49" charset="0"/>
              </a:rPr>
              <a:t>	else </a:t>
            </a:r>
            <a:endParaRPr lang="en-US" dirty="0">
              <a:latin typeface="Courier New" pitchFamily="49" charset="0"/>
              <a:cs typeface="Times New Roman" pitchFamily="18" charset="0"/>
            </a:endParaRPr>
          </a:p>
          <a:p>
            <a:pPr eaLnBrk="1" hangingPunct="1">
              <a:lnSpc>
                <a:spcPct val="90000"/>
              </a:lnSpc>
              <a:buFontTx/>
              <a:buNone/>
            </a:pPr>
            <a:r>
              <a:rPr lang="en-US" dirty="0">
                <a:latin typeface="Courier New" pitchFamily="49" charset="0"/>
                <a:cs typeface="Courier New" pitchFamily="49" charset="0"/>
              </a:rPr>
              <a:t>     return (n * fact(n-1));</a:t>
            </a:r>
            <a:endParaRPr lang="en-US" dirty="0">
              <a:latin typeface="Courier New" pitchFamily="49" charset="0"/>
              <a:cs typeface="Times New Roman" pitchFamily="18" charset="0"/>
            </a:endParaRPr>
          </a:p>
          <a:p>
            <a:pPr eaLnBrk="1" hangingPunct="1">
              <a:lnSpc>
                <a:spcPct val="90000"/>
              </a:lnSpc>
              <a:buFontTx/>
              <a:buNone/>
            </a:pPr>
            <a:r>
              <a:rPr lang="en-US" dirty="0">
                <a:latin typeface="Courier New" pitchFamily="49" charset="0"/>
                <a:cs typeface="Courier New" pitchFamily="49" charset="0"/>
              </a:rPr>
              <a:t>}</a:t>
            </a:r>
          </a:p>
          <a:p>
            <a:pPr eaLnBrk="1" hangingPunct="1">
              <a:lnSpc>
                <a:spcPct val="90000"/>
              </a:lnSpc>
              <a:buFontTx/>
              <a:buNone/>
            </a:pPr>
            <a:endParaRPr lang="en-US" dirty="0">
              <a:latin typeface="Courier New" pitchFamily="49" charset="0"/>
              <a:cs typeface="Courier New" pitchFamily="49" charset="0"/>
            </a:endParaRPr>
          </a:p>
          <a:p>
            <a:pPr eaLnBrk="1" hangingPunct="1">
              <a:lnSpc>
                <a:spcPct val="90000"/>
              </a:lnSpc>
            </a:pPr>
            <a:r>
              <a:rPr lang="en-US" dirty="0">
                <a:cs typeface="Courier New" pitchFamily="49" charset="0"/>
              </a:rPr>
              <a:t>This </a:t>
            </a:r>
            <a:r>
              <a:rPr lang="en-US" b="1" i="1" dirty="0">
                <a:cs typeface="Courier New" pitchFamily="49" charset="0"/>
              </a:rPr>
              <a:t>fact</a:t>
            </a:r>
            <a:r>
              <a:rPr lang="en-US" dirty="0">
                <a:cs typeface="Courier New" pitchFamily="49" charset="0"/>
              </a:rPr>
              <a:t> function satisfies the four criteria of a recursive solution.</a:t>
            </a:r>
          </a:p>
        </p:txBody>
      </p:sp>
    </p:spTree>
    <p:extLst>
      <p:ext uri="{BB962C8B-B14F-4D97-AF65-F5344CB8AC3E}">
        <p14:creationId xmlns:p14="http://schemas.microsoft.com/office/powerpoint/2010/main" val="210685104"/>
      </p:ext>
    </p:extLst>
  </p:cSld>
  <p:clrMapOvr>
    <a:masterClrMapping/>
  </p:clrMapOvr>
</p:sld>
</file>

<file path=ppt/theme/theme1.xml><?xml version="1.0" encoding="utf-8"?>
<a:theme xmlns:a="http://schemas.openxmlformats.org/drawingml/2006/main" name="eigentemplateNieuw">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igentemplateNieuw" id="{00337EDF-C838-4D38-95D5-089015027510}" vid="{31754A20-242A-4AB9-8FF3-1AC4210A3544}"/>
    </a:ext>
  </a:ext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TemplateNewKdGWit</Template>
  <TotalTime>2045</TotalTime>
  <Words>2268</Words>
  <Application>Microsoft Office PowerPoint</Application>
  <PresentationFormat>On-screen Show (4:3)</PresentationFormat>
  <Paragraphs>248</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Courier New</vt:lpstr>
      <vt:lpstr>Times New Roman</vt:lpstr>
      <vt:lpstr>Verdana</vt:lpstr>
      <vt:lpstr>Wingdings</vt:lpstr>
      <vt:lpstr>eigentemplateNieuw</vt:lpstr>
      <vt:lpstr>Advanced Programming  Recursie  </vt:lpstr>
      <vt:lpstr>Bijkomende info en oefeningen</vt:lpstr>
      <vt:lpstr>Recursion</vt:lpstr>
      <vt:lpstr>The Nature of Recursion</vt:lpstr>
      <vt:lpstr>Four Criteria of A Recursive Solution</vt:lpstr>
      <vt:lpstr>Four Questions for  Constructing Recursive Solutions</vt:lpstr>
      <vt:lpstr>Factorial Function – Iterative Definition</vt:lpstr>
      <vt:lpstr>Factorial Function - Recursive Definition</vt:lpstr>
      <vt:lpstr>Factorial Function - Recursive Definition in C#</vt:lpstr>
      <vt:lpstr>Recursion is logical but…</vt:lpstr>
      <vt:lpstr>Tracing a Recursive Function </vt:lpstr>
      <vt:lpstr>The Box Method (for a valued function)</vt:lpstr>
      <vt:lpstr>The Box Method (continued)</vt:lpstr>
      <vt:lpstr>The Box Method (continued)</vt:lpstr>
      <vt:lpstr>The Box Method (continued)</vt:lpstr>
      <vt:lpstr>Box Trace of  fact(3)</vt:lpstr>
      <vt:lpstr>Box Trace of  fact(3)  (continued)</vt:lpstr>
      <vt:lpstr>Box Trace of  fact(3)  (continued)</vt:lpstr>
      <vt:lpstr>Opdracht</vt:lpstr>
      <vt:lpstr>Opdracht</vt:lpstr>
      <vt:lpstr>Opdracht</vt:lpstr>
      <vt:lpstr>Multiplying Rabbits – The Fibonacci Sequence</vt:lpstr>
      <vt:lpstr>Multiplying Rabbits – First Seven Months</vt:lpstr>
      <vt:lpstr>Recursive Solution to Rabbit Problem</vt:lpstr>
      <vt:lpstr>Opdracht: Schrijf een recursieve functie die n elementen van de fibonacci rij berekent:</vt:lpstr>
      <vt:lpstr>Andere interessante toepassingen van recursie </vt:lpstr>
      <vt:lpstr>OPDRACHTEN</vt:lpstr>
      <vt:lpstr>OPDRACHT</vt:lpstr>
      <vt:lpstr>Opdracht</vt:lpstr>
      <vt:lpstr>Challenge: Torens van Hanoi</vt:lpstr>
      <vt:lpstr>Challenge: Torens van Hanoi</vt:lpstr>
      <vt:lpstr>Challenge: Torens van Hanoi</vt:lpstr>
      <vt:lpstr>Opdracht: Torens van Hanoi</vt:lpstr>
      <vt:lpstr>Extra oefeningen </vt:lpstr>
      <vt:lpstr>PowerPoint Presentation</vt:lpstr>
    </vt:vector>
  </TitlesOfParts>
  <Company>Karel de Grote-Hogeschool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pieter.jorissen@KdG.be</dc:creator>
  <cp:lastModifiedBy>pieter jorissen</cp:lastModifiedBy>
  <cp:revision>184</cp:revision>
  <dcterms:created xsi:type="dcterms:W3CDTF">2010-10-28T17:44:45Z</dcterms:created>
  <dcterms:modified xsi:type="dcterms:W3CDTF">2022-09-22T17:57:46Z</dcterms:modified>
</cp:coreProperties>
</file>