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57" r:id="rId1"/>
  </p:sldMasterIdLst>
  <p:notesMasterIdLst>
    <p:notesMasterId r:id="rId31"/>
  </p:notesMasterIdLst>
  <p:sldIdLst>
    <p:sldId id="316" r:id="rId2"/>
    <p:sldId id="472" r:id="rId3"/>
    <p:sldId id="507" r:id="rId4"/>
    <p:sldId id="508" r:id="rId5"/>
    <p:sldId id="509" r:id="rId6"/>
    <p:sldId id="510" r:id="rId7"/>
    <p:sldId id="511" r:id="rId8"/>
    <p:sldId id="512" r:id="rId9"/>
    <p:sldId id="521" r:id="rId10"/>
    <p:sldId id="525" r:id="rId11"/>
    <p:sldId id="513" r:id="rId12"/>
    <p:sldId id="514" r:id="rId13"/>
    <p:sldId id="515" r:id="rId14"/>
    <p:sldId id="516" r:id="rId15"/>
    <p:sldId id="517" r:id="rId16"/>
    <p:sldId id="518" r:id="rId17"/>
    <p:sldId id="519" r:id="rId18"/>
    <p:sldId id="520" r:id="rId19"/>
    <p:sldId id="522" r:id="rId20"/>
    <p:sldId id="523" r:id="rId21"/>
    <p:sldId id="524" r:id="rId22"/>
    <p:sldId id="526" r:id="rId23"/>
    <p:sldId id="527" r:id="rId24"/>
    <p:sldId id="528" r:id="rId25"/>
    <p:sldId id="529" r:id="rId26"/>
    <p:sldId id="530" r:id="rId27"/>
    <p:sldId id="531" r:id="rId28"/>
    <p:sldId id="506" r:id="rId29"/>
    <p:sldId id="487" r:id="rId30"/>
  </p:sldIdLst>
  <p:sldSz cx="9144000" cy="6858000" type="screen4x3"/>
  <p:notesSz cx="6858000" cy="9144000"/>
  <p:defaultTextStyle>
    <a:defPPr>
      <a:defRPr lang="nl-NL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C1F60"/>
    <a:srgbClr val="AEC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464" autoAdjust="0"/>
  </p:normalViewPr>
  <p:slideViewPr>
    <p:cSldViewPr snapToGrid="0" snapToObjects="1">
      <p:cViewPr varScale="1">
        <p:scale>
          <a:sx n="73" d="100"/>
          <a:sy n="73" d="100"/>
        </p:scale>
        <p:origin x="1738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0" d="100"/>
          <a:sy n="60" d="100"/>
        </p:scale>
        <p:origin x="-249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FA6E089-DD28-4B28-BD36-7A1E4979EE0F}" type="datetimeFigureOut">
              <a:rPr lang="nl-BE"/>
              <a:pPr>
                <a:defRPr/>
              </a:pPr>
              <a:t>3/10/2019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BE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noProof="0"/>
              <a:t>Klik om de modelstijlen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nl-BE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43A329D-7E27-444A-9165-FA3422F3BC54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66053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44B4B2-112A-44EA-B83A-F5A4F6799BFD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4988"/>
            <a:ext cx="5486400" cy="41132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10301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nog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gezien</a:t>
            </a:r>
            <a:r>
              <a:rPr lang="en-US" dirty="0"/>
              <a:t> in </a:t>
            </a:r>
            <a:r>
              <a:rPr lang="en-US"/>
              <a:t>maandagles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3A329D-7E27-444A-9165-FA3422F3BC54}" type="slidenum">
              <a:rPr lang="nl-BE" smtClean="0"/>
              <a:pPr>
                <a:defRPr/>
              </a:pPr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2874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36543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91927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68657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508575"/>
            <a:ext cx="7545375" cy="635024"/>
          </a:xfrm>
        </p:spPr>
        <p:txBody>
          <a:bodyPr anchor="t">
            <a:noAutofit/>
          </a:bodyPr>
          <a:lstStyle>
            <a:lvl1pPr algn="l">
              <a:defRPr sz="2000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7200" y="430299"/>
            <a:ext cx="7545388" cy="4908550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BE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1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0F3AFDB3-D47E-40A8-98B9-4786161F4EEE}" type="datetime1">
              <a:rPr lang="nl-NL"/>
              <a:pPr>
                <a:defRPr/>
              </a:pPr>
              <a:t>3-10-2019</a:t>
            </a:fld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nl-NL"/>
              <a:t>- p.</a:t>
            </a:r>
            <a:fld id="{E40CCF34-33F2-452B-82F3-DAB41A935143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6506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9691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6989266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782742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438471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855479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5467792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9182378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392783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5275" y="6079858"/>
            <a:ext cx="2528182" cy="100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59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  <p:sldLayoutId id="2147483697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chemeClr val="tx1"/>
          </a:solidFill>
          <a:latin typeface="Verdana" panose="020B0604030504040204" pitchFamily="34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Tx/>
        <a:buSzPct val="50000"/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Tx/>
        <a:buSzPct val="100000"/>
        <a:buFont typeface="Verdana" panose="020B0604030504040204" pitchFamily="34" charset="0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Tx/>
        <a:buSzPct val="5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Tx/>
        <a:buSzPct val="5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Tx/>
        <a:buSzPct val="5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eaLnBrk="1" hangingPunct="1"/>
            <a:r>
              <a:rPr lang="nl-BE" sz="5400" dirty="0"/>
              <a:t>Advanced Programming</a:t>
            </a:r>
            <a:br>
              <a:rPr lang="nl-BE" sz="5400" dirty="0"/>
            </a:br>
            <a:endParaRPr lang="nl-NL" sz="54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sz="4000" dirty="0" err="1"/>
              <a:t>Overerving</a:t>
            </a:r>
            <a:endParaRPr lang="en-US" sz="4000" dirty="0"/>
          </a:p>
          <a:p>
            <a:pPr algn="r"/>
            <a:endParaRPr lang="en-US" sz="2400" dirty="0"/>
          </a:p>
          <a:p>
            <a:pPr algn="r"/>
            <a:r>
              <a:rPr lang="en-US" b="1" dirty="0"/>
              <a:t>Pieter Jorissen</a:t>
            </a:r>
            <a:endParaRPr lang="nl-NL" sz="2400" b="1" dirty="0"/>
          </a:p>
        </p:txBody>
      </p:sp>
    </p:spTree>
    <p:extLst>
      <p:ext uri="{BB962C8B-B14F-4D97-AF65-F5344CB8AC3E}">
        <p14:creationId xmlns:p14="http://schemas.microsoft.com/office/powerpoint/2010/main" val="779041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Overerving</a:t>
            </a:r>
            <a:r>
              <a:rPr lang="en-US" dirty="0"/>
              <a:t> </a:t>
            </a:r>
            <a:r>
              <a:rPr lang="en-US" dirty="0" err="1"/>
              <a:t>gevolgen</a:t>
            </a:r>
            <a:r>
              <a:rPr lang="en-US" dirty="0"/>
              <a:t>	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170293" cy="4626933"/>
          </a:xfrm>
        </p:spPr>
        <p:txBody>
          <a:bodyPr>
            <a:normAutofit/>
          </a:bodyPr>
          <a:lstStyle/>
          <a:p>
            <a:r>
              <a:rPr lang="en-US" dirty="0" err="1"/>
              <a:t>Alles</a:t>
            </a:r>
            <a:r>
              <a:rPr lang="en-US" dirty="0"/>
              <a:t> wat private is </a:t>
            </a:r>
            <a:r>
              <a:rPr lang="en-US" dirty="0" err="1"/>
              <a:t>kan</a:t>
            </a:r>
            <a:r>
              <a:rPr lang="en-US" dirty="0"/>
              <a:t> je </a:t>
            </a:r>
            <a:r>
              <a:rPr lang="en-US" dirty="0" err="1"/>
              <a:t>enkel</a:t>
            </a:r>
            <a:r>
              <a:rPr lang="en-US" dirty="0"/>
              <a:t> in de </a:t>
            </a:r>
            <a:r>
              <a:rPr lang="en-US" dirty="0" err="1"/>
              <a:t>basisklasse</a:t>
            </a:r>
            <a:r>
              <a:rPr lang="en-US" dirty="0"/>
              <a:t> </a:t>
            </a:r>
            <a:r>
              <a:rPr lang="en-US" dirty="0" err="1"/>
              <a:t>gebruiken</a:t>
            </a:r>
            <a:r>
              <a:rPr lang="en-US" dirty="0"/>
              <a:t> (</a:t>
            </a:r>
            <a:r>
              <a:rPr lang="en-US" dirty="0" err="1"/>
              <a:t>vandaar</a:t>
            </a:r>
            <a:r>
              <a:rPr lang="en-US" dirty="0"/>
              <a:t> </a:t>
            </a:r>
            <a:r>
              <a:rPr lang="en-US" dirty="0" err="1"/>
              <a:t>gebruiken</a:t>
            </a:r>
            <a:r>
              <a:rPr lang="en-US" dirty="0"/>
              <a:t> we </a:t>
            </a:r>
            <a:r>
              <a:rPr lang="en-US" dirty="0" err="1"/>
              <a:t>liever</a:t>
            </a:r>
            <a:r>
              <a:rPr lang="en-US" dirty="0"/>
              <a:t> protected)</a:t>
            </a:r>
          </a:p>
          <a:p>
            <a:endParaRPr lang="en-US" dirty="0"/>
          </a:p>
          <a:p>
            <a:r>
              <a:rPr lang="en-US" dirty="0"/>
              <a:t>Private </a:t>
            </a:r>
            <a:r>
              <a:rPr lang="en-US" dirty="0" err="1"/>
              <a:t>elementen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WEL </a:t>
            </a:r>
            <a:r>
              <a:rPr lang="en-US" dirty="0" err="1"/>
              <a:t>overgeërfd</a:t>
            </a:r>
            <a:r>
              <a:rPr lang="en-US" dirty="0"/>
              <a:t>, maar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aangesproken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in de </a:t>
            </a:r>
            <a:r>
              <a:rPr lang="en-US" dirty="0" err="1"/>
              <a:t>afgeleide</a:t>
            </a:r>
            <a:r>
              <a:rPr lang="en-US" dirty="0"/>
              <a:t> </a:t>
            </a:r>
            <a:r>
              <a:rPr lang="en-US" dirty="0" err="1"/>
              <a:t>klassen</a:t>
            </a:r>
            <a:r>
              <a:rPr lang="en-US" dirty="0"/>
              <a:t>. Protected </a:t>
            </a:r>
            <a:r>
              <a:rPr lang="en-US" dirty="0" err="1"/>
              <a:t>elementen</a:t>
            </a:r>
            <a:r>
              <a:rPr lang="en-US" dirty="0"/>
              <a:t> </a:t>
            </a:r>
            <a:r>
              <a:rPr lang="en-US" dirty="0" err="1"/>
              <a:t>wel</a:t>
            </a:r>
            <a:endParaRPr lang="en-US" dirty="0"/>
          </a:p>
          <a:p>
            <a:endParaRPr lang="en-US" dirty="0"/>
          </a:p>
          <a:p>
            <a:r>
              <a:rPr lang="en-US" dirty="0"/>
              <a:t>Constructors </a:t>
            </a:r>
            <a:r>
              <a:rPr lang="en-US" dirty="0" err="1"/>
              <a:t>worden</a:t>
            </a:r>
            <a:r>
              <a:rPr lang="en-US" dirty="0"/>
              <a:t> NIET OVERGEËRFD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16970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Polymorfisme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Betekent</a:t>
            </a:r>
            <a:r>
              <a:rPr lang="en-US" dirty="0"/>
              <a:t> </a:t>
            </a:r>
            <a:r>
              <a:rPr lang="en-US" dirty="0" err="1"/>
              <a:t>letterlijk</a:t>
            </a:r>
            <a:r>
              <a:rPr lang="en-US" dirty="0"/>
              <a:t> </a:t>
            </a:r>
            <a:r>
              <a:rPr lang="en-US" dirty="0" err="1"/>
              <a:t>meervormigheid</a:t>
            </a:r>
            <a:endParaRPr lang="en-US" dirty="0"/>
          </a:p>
          <a:p>
            <a:endParaRPr lang="en-US" dirty="0"/>
          </a:p>
          <a:p>
            <a:r>
              <a:rPr lang="en-US" dirty="0"/>
              <a:t>Is 1 van de 4 </a:t>
            </a:r>
            <a:r>
              <a:rPr lang="en-US" dirty="0" err="1"/>
              <a:t>gevolgen</a:t>
            </a:r>
            <a:r>
              <a:rPr lang="en-US" dirty="0"/>
              <a:t> van OO </a:t>
            </a:r>
            <a:r>
              <a:rPr lang="en-US" dirty="0" err="1"/>
              <a:t>programmeren</a:t>
            </a:r>
            <a:endParaRPr lang="en-US" dirty="0"/>
          </a:p>
          <a:p>
            <a:endParaRPr lang="en-US" dirty="0"/>
          </a:p>
          <a:p>
            <a:r>
              <a:rPr lang="en-US" dirty="0"/>
              <a:t>Overloading is </a:t>
            </a:r>
            <a:r>
              <a:rPr lang="en-US" dirty="0" err="1"/>
              <a:t>alvast</a:t>
            </a:r>
            <a:r>
              <a:rPr lang="en-US" dirty="0"/>
              <a:t> 1 </a:t>
            </a:r>
            <a:r>
              <a:rPr lang="en-US" dirty="0" err="1"/>
              <a:t>voorbeeld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overerving</a:t>
            </a:r>
            <a:r>
              <a:rPr lang="en-US" dirty="0"/>
              <a:t> </a:t>
            </a:r>
            <a:r>
              <a:rPr lang="en-US" dirty="0" err="1"/>
              <a:t>hebben</a:t>
            </a:r>
            <a:r>
              <a:rPr lang="en-US" dirty="0"/>
              <a:t> we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ander</a:t>
            </a:r>
            <a:r>
              <a:rPr lang="en-US" dirty="0"/>
              <a:t> </a:t>
            </a:r>
            <a:r>
              <a:rPr lang="en-US" dirty="0" err="1"/>
              <a:t>vorm</a:t>
            </a:r>
            <a:r>
              <a:rPr lang="en-US" dirty="0"/>
              <a:t> van </a:t>
            </a:r>
            <a:r>
              <a:rPr lang="en-US" dirty="0" err="1"/>
              <a:t>polymorfisme</a:t>
            </a:r>
            <a:r>
              <a:rPr lang="en-US" dirty="0"/>
              <a:t>: we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objecten</a:t>
            </a:r>
            <a:r>
              <a:rPr lang="en-US" dirty="0"/>
              <a:t> van </a:t>
            </a:r>
            <a:r>
              <a:rPr lang="en-US" dirty="0" err="1"/>
              <a:t>afgeleide</a:t>
            </a:r>
            <a:r>
              <a:rPr lang="en-US" dirty="0"/>
              <a:t> </a:t>
            </a:r>
            <a:r>
              <a:rPr lang="en-US" dirty="0" err="1"/>
              <a:t>klassen</a:t>
            </a:r>
            <a:r>
              <a:rPr lang="en-US" dirty="0"/>
              <a:t> </a:t>
            </a:r>
            <a:r>
              <a:rPr lang="en-US" dirty="0" err="1"/>
              <a:t>groeperen</a:t>
            </a:r>
            <a:r>
              <a:rPr lang="en-US" dirty="0"/>
              <a:t> </a:t>
            </a:r>
            <a:r>
              <a:rPr lang="en-US" dirty="0" err="1"/>
              <a:t>alsof</a:t>
            </a:r>
            <a:r>
              <a:rPr lang="en-US" dirty="0"/>
              <a:t> </a:t>
            </a:r>
            <a:r>
              <a:rPr lang="en-US" dirty="0" err="1"/>
              <a:t>ze</a:t>
            </a:r>
            <a:r>
              <a:rPr lang="en-US" dirty="0"/>
              <a:t> </a:t>
            </a:r>
            <a:r>
              <a:rPr lang="en-US" dirty="0" err="1"/>
              <a:t>objecten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van </a:t>
            </a:r>
            <a:r>
              <a:rPr lang="en-US" dirty="0" err="1"/>
              <a:t>dezelfde</a:t>
            </a:r>
            <a:r>
              <a:rPr lang="en-US" dirty="0"/>
              <a:t> </a:t>
            </a:r>
            <a:r>
              <a:rPr lang="en-US" dirty="0" err="1"/>
              <a:t>klasse</a:t>
            </a:r>
            <a:r>
              <a:rPr lang="en-US" dirty="0"/>
              <a:t> op basis van de </a:t>
            </a:r>
            <a:r>
              <a:rPr lang="en-US" dirty="0" err="1"/>
              <a:t>basisklasse</a:t>
            </a:r>
            <a:r>
              <a:rPr lang="en-US" dirty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7252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6" y="365126"/>
            <a:ext cx="7886700" cy="1325563"/>
          </a:xfrm>
        </p:spPr>
        <p:txBody>
          <a:bodyPr/>
          <a:lstStyle/>
          <a:p>
            <a:r>
              <a:rPr lang="en-US" dirty="0" err="1"/>
              <a:t>Voorbeeld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 err="1"/>
              <a:t>polymorfisme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258" y="365126"/>
            <a:ext cx="5314978" cy="63254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7105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Voorbeeld</a:t>
            </a:r>
            <a:r>
              <a:rPr lang="en-US" dirty="0"/>
              <a:t> </a:t>
            </a:r>
            <a:r>
              <a:rPr lang="en-US" dirty="0" err="1"/>
              <a:t>Polymorfisme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Ook</a:t>
            </a:r>
            <a:r>
              <a:rPr lang="en-US" dirty="0"/>
              <a:t> al </a:t>
            </a:r>
            <a:r>
              <a:rPr lang="en-US" dirty="0" err="1"/>
              <a:t>zijn</a:t>
            </a:r>
            <a:r>
              <a:rPr lang="en-US" dirty="0"/>
              <a:t> de </a:t>
            </a:r>
            <a:r>
              <a:rPr lang="en-US" dirty="0" err="1"/>
              <a:t>objecten</a:t>
            </a:r>
            <a:r>
              <a:rPr lang="en-US" dirty="0"/>
              <a:t> van </a:t>
            </a:r>
            <a:r>
              <a:rPr lang="en-US" dirty="0" err="1"/>
              <a:t>verschillende</a:t>
            </a:r>
            <a:r>
              <a:rPr lang="en-US" dirty="0"/>
              <a:t> </a:t>
            </a:r>
            <a:r>
              <a:rPr lang="en-US" dirty="0" err="1"/>
              <a:t>klassen</a:t>
            </a:r>
            <a:r>
              <a:rPr lang="en-US" dirty="0"/>
              <a:t>, we </a:t>
            </a:r>
            <a:r>
              <a:rPr lang="en-US" dirty="0" err="1"/>
              <a:t>kunnen</a:t>
            </a:r>
            <a:r>
              <a:rPr lang="en-US" dirty="0"/>
              <a:t> de </a:t>
            </a:r>
            <a:r>
              <a:rPr lang="en-US" dirty="0" err="1"/>
              <a:t>lijst</a:t>
            </a:r>
            <a:r>
              <a:rPr lang="en-US" dirty="0"/>
              <a:t> </a:t>
            </a:r>
            <a:r>
              <a:rPr lang="en-US" dirty="0" err="1"/>
              <a:t>toch</a:t>
            </a:r>
            <a:r>
              <a:rPr lang="en-US" dirty="0"/>
              <a:t> </a:t>
            </a:r>
            <a:r>
              <a:rPr lang="en-US" dirty="0" err="1"/>
              <a:t>gebruiken</a:t>
            </a:r>
            <a:r>
              <a:rPr lang="en-US" dirty="0"/>
              <a:t> </a:t>
            </a:r>
            <a:r>
              <a:rPr lang="en-US" dirty="0" err="1"/>
              <a:t>alsof</a:t>
            </a:r>
            <a:r>
              <a:rPr lang="en-US" dirty="0"/>
              <a:t> </a:t>
            </a:r>
            <a:r>
              <a:rPr lang="en-US" dirty="0" err="1"/>
              <a:t>ze</a:t>
            </a:r>
            <a:r>
              <a:rPr lang="en-US" dirty="0"/>
              <a:t> van 1 </a:t>
            </a:r>
            <a:r>
              <a:rPr lang="en-US" dirty="0" err="1"/>
              <a:t>klasse</a:t>
            </a:r>
            <a:r>
              <a:rPr lang="en-US" dirty="0"/>
              <a:t> </a:t>
            </a:r>
            <a:r>
              <a:rPr lang="en-US" dirty="0" err="1"/>
              <a:t>zijn</a:t>
            </a:r>
            <a:endParaRPr lang="nl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08" y="5194311"/>
            <a:ext cx="4205200" cy="12155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95" y="3094572"/>
            <a:ext cx="6812663" cy="18134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2754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Polymorfisme</a:t>
            </a:r>
            <a:r>
              <a:rPr lang="en-US" dirty="0"/>
              <a:t>: Overriding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Tot nu toe </a:t>
            </a:r>
            <a:r>
              <a:rPr lang="en-US" dirty="0" err="1"/>
              <a:t>roepen</a:t>
            </a:r>
            <a:r>
              <a:rPr lang="en-US" dirty="0"/>
              <a:t> we </a:t>
            </a:r>
            <a:r>
              <a:rPr lang="en-US" dirty="0" err="1"/>
              <a:t>voor</a:t>
            </a:r>
            <a:r>
              <a:rPr lang="en-US" dirty="0"/>
              <a:t> elk object </a:t>
            </a:r>
            <a:r>
              <a:rPr lang="en-US" dirty="0" err="1"/>
              <a:t>dezelfde</a:t>
            </a:r>
            <a:r>
              <a:rPr lang="en-US" dirty="0"/>
              <a:t> </a:t>
            </a:r>
            <a:r>
              <a:rPr lang="en-US" dirty="0" err="1"/>
              <a:t>GetText</a:t>
            </a:r>
            <a:r>
              <a:rPr lang="en-US" dirty="0"/>
              <a:t> code op, die van de </a:t>
            </a:r>
            <a:r>
              <a:rPr lang="en-US" dirty="0" err="1"/>
              <a:t>basisklasse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Elke</a:t>
            </a:r>
            <a:r>
              <a:rPr lang="en-US" dirty="0"/>
              <a:t> </a:t>
            </a:r>
            <a:r>
              <a:rPr lang="en-US" dirty="0" err="1"/>
              <a:t>afgeleide</a:t>
            </a:r>
            <a:r>
              <a:rPr lang="en-US" dirty="0"/>
              <a:t> </a:t>
            </a:r>
            <a:r>
              <a:rPr lang="en-US" dirty="0" err="1"/>
              <a:t>klasse</a:t>
            </a:r>
            <a:r>
              <a:rPr lang="en-US" dirty="0"/>
              <a:t> </a:t>
            </a:r>
            <a:r>
              <a:rPr lang="en-US" dirty="0" err="1"/>
              <a:t>heeft</a:t>
            </a:r>
            <a:r>
              <a:rPr lang="en-US" dirty="0"/>
              <a:t> </a:t>
            </a:r>
            <a:r>
              <a:rPr lang="en-US" dirty="0" err="1"/>
              <a:t>echter</a:t>
            </a:r>
            <a:r>
              <a:rPr lang="en-US" dirty="0"/>
              <a:t> extra </a:t>
            </a:r>
            <a:r>
              <a:rPr lang="en-US" dirty="0" err="1"/>
              <a:t>gegevens</a:t>
            </a:r>
            <a:r>
              <a:rPr lang="en-US" dirty="0"/>
              <a:t> die nu </a:t>
            </a:r>
            <a:r>
              <a:rPr lang="en-US" dirty="0" err="1"/>
              <a:t>niet</a:t>
            </a:r>
            <a:r>
              <a:rPr lang="en-US" dirty="0"/>
              <a:t> in </a:t>
            </a:r>
            <a:r>
              <a:rPr lang="en-US" dirty="0" err="1"/>
              <a:t>GetText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opgehaald</a:t>
            </a:r>
            <a:r>
              <a:rPr lang="en-US" dirty="0"/>
              <a:t> (want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methode</a:t>
            </a:r>
            <a:r>
              <a:rPr lang="en-US" dirty="0"/>
              <a:t> is </a:t>
            </a:r>
            <a:r>
              <a:rPr lang="en-US" dirty="0" err="1"/>
              <a:t>enkel</a:t>
            </a:r>
            <a:r>
              <a:rPr lang="en-US" dirty="0"/>
              <a:t> </a:t>
            </a:r>
            <a:r>
              <a:rPr lang="en-US" dirty="0" err="1"/>
              <a:t>gedefinieerd</a:t>
            </a:r>
            <a:r>
              <a:rPr lang="en-US" dirty="0"/>
              <a:t> in de </a:t>
            </a:r>
            <a:r>
              <a:rPr lang="en-US" dirty="0" err="1"/>
              <a:t>basisklasse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Via overriding </a:t>
            </a:r>
            <a:r>
              <a:rPr lang="en-US" dirty="0" err="1"/>
              <a:t>kunnen</a:t>
            </a:r>
            <a:r>
              <a:rPr lang="en-US" dirty="0"/>
              <a:t> we </a:t>
            </a:r>
            <a:r>
              <a:rPr lang="en-US" dirty="0" err="1"/>
              <a:t>wel</a:t>
            </a:r>
            <a:r>
              <a:rPr lang="en-US" dirty="0"/>
              <a:t> </a:t>
            </a:r>
            <a:r>
              <a:rPr lang="en-US" dirty="0" err="1"/>
              <a:t>realiseren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elke</a:t>
            </a:r>
            <a:r>
              <a:rPr lang="en-US" dirty="0"/>
              <a:t> </a:t>
            </a:r>
            <a:r>
              <a:rPr lang="en-US" dirty="0" err="1"/>
              <a:t>afgeleide</a:t>
            </a:r>
            <a:r>
              <a:rPr lang="en-US" dirty="0"/>
              <a:t> </a:t>
            </a:r>
            <a:r>
              <a:rPr lang="en-US" dirty="0" err="1"/>
              <a:t>klasse</a:t>
            </a:r>
            <a:r>
              <a:rPr lang="en-US" dirty="0"/>
              <a:t> ZIJN </a:t>
            </a:r>
            <a:r>
              <a:rPr lang="en-US" dirty="0" err="1"/>
              <a:t>versie</a:t>
            </a:r>
            <a:r>
              <a:rPr lang="en-US" dirty="0"/>
              <a:t> heft van </a:t>
            </a:r>
            <a:r>
              <a:rPr lang="en-US" dirty="0" err="1"/>
              <a:t>diezelfde</a:t>
            </a:r>
            <a:r>
              <a:rPr lang="en-US" dirty="0"/>
              <a:t> </a:t>
            </a:r>
            <a:r>
              <a:rPr lang="en-US" dirty="0" err="1"/>
              <a:t>methode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Hiervoor</a:t>
            </a:r>
            <a:r>
              <a:rPr lang="en-US" dirty="0"/>
              <a:t> </a:t>
            </a:r>
            <a:r>
              <a:rPr lang="en-US" dirty="0" err="1"/>
              <a:t>moeten</a:t>
            </a:r>
            <a:r>
              <a:rPr lang="en-US" dirty="0"/>
              <a:t> we </a:t>
            </a:r>
            <a:r>
              <a:rPr lang="en-US" dirty="0" err="1"/>
              <a:t>dan</a:t>
            </a:r>
            <a:r>
              <a:rPr lang="en-US" dirty="0"/>
              <a:t> de basis </a:t>
            </a:r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gaan</a:t>
            </a:r>
            <a:r>
              <a:rPr lang="en-US" dirty="0"/>
              <a:t> </a:t>
            </a:r>
            <a:r>
              <a:rPr lang="en-US" dirty="0" err="1"/>
              <a:t>overschrijven</a:t>
            </a:r>
            <a:r>
              <a:rPr lang="en-US" dirty="0"/>
              <a:t> of </a:t>
            </a:r>
            <a:r>
              <a:rPr lang="en-US" dirty="0" err="1"/>
              <a:t>overriden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52545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11215"/>
            <a:ext cx="7886700" cy="4865748"/>
          </a:xfrm>
        </p:spPr>
        <p:txBody>
          <a:bodyPr/>
          <a:lstStyle/>
          <a:p>
            <a:r>
              <a:rPr lang="en-US" dirty="0" err="1"/>
              <a:t>Aanpassing</a:t>
            </a:r>
            <a:r>
              <a:rPr lang="en-US" dirty="0"/>
              <a:t> in de </a:t>
            </a:r>
            <a:r>
              <a:rPr lang="en-US" dirty="0" err="1"/>
              <a:t>basisklasse</a:t>
            </a:r>
            <a:endParaRPr lang="en-US" dirty="0"/>
          </a:p>
          <a:p>
            <a:endParaRPr lang="en-US" dirty="0"/>
          </a:p>
          <a:p>
            <a:endParaRPr lang="en-US" sz="4000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Overschrijven</a:t>
            </a:r>
            <a:r>
              <a:rPr lang="en-US" dirty="0"/>
              <a:t> in </a:t>
            </a:r>
            <a:r>
              <a:rPr lang="en-US" dirty="0" err="1"/>
              <a:t>afgeleide</a:t>
            </a:r>
            <a:r>
              <a:rPr lang="en-US" dirty="0"/>
              <a:t> </a:t>
            </a:r>
            <a:r>
              <a:rPr lang="en-US" dirty="0" err="1"/>
              <a:t>klassen</a:t>
            </a:r>
            <a:endParaRPr lang="nl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115" y="1924352"/>
            <a:ext cx="4411753" cy="18197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47904"/>
            <a:ext cx="4216788" cy="19240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0432" y="4847904"/>
            <a:ext cx="4668872" cy="19360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333" y="5200874"/>
            <a:ext cx="2276793" cy="4477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6168" y="5200874"/>
            <a:ext cx="2400635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091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Voorwaarden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overriding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Basisklasse</a:t>
            </a:r>
            <a:r>
              <a:rPr lang="en-US" dirty="0"/>
              <a:t> </a:t>
            </a:r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moet</a:t>
            </a:r>
            <a:r>
              <a:rPr lang="en-US" dirty="0"/>
              <a:t> virtual </a:t>
            </a:r>
            <a:r>
              <a:rPr lang="en-US" dirty="0" err="1"/>
              <a:t>zijn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Zelfde</a:t>
            </a:r>
            <a:r>
              <a:rPr lang="en-US" dirty="0"/>
              <a:t> return type</a:t>
            </a:r>
          </a:p>
          <a:p>
            <a:endParaRPr lang="en-US" dirty="0"/>
          </a:p>
          <a:p>
            <a:r>
              <a:rPr lang="en-US" dirty="0" err="1"/>
              <a:t>Zelfde</a:t>
            </a:r>
            <a:r>
              <a:rPr lang="en-US" dirty="0"/>
              <a:t> </a:t>
            </a:r>
            <a:r>
              <a:rPr lang="en-US" dirty="0" err="1"/>
              <a:t>methodenaam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parameters</a:t>
            </a:r>
          </a:p>
          <a:p>
            <a:endParaRPr lang="en-US" dirty="0"/>
          </a:p>
          <a:p>
            <a:r>
              <a:rPr lang="en-US" dirty="0"/>
              <a:t>Override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overschrijvende</a:t>
            </a:r>
            <a:r>
              <a:rPr lang="en-US" dirty="0"/>
              <a:t> </a:t>
            </a:r>
            <a:r>
              <a:rPr lang="en-US" dirty="0" err="1"/>
              <a:t>methode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5825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Polymorfisme</a:t>
            </a:r>
            <a:r>
              <a:rPr lang="en-US" dirty="0"/>
              <a:t> overriding </a:t>
            </a:r>
            <a:r>
              <a:rPr lang="en-US" dirty="0" err="1"/>
              <a:t>gedemonstreerd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291063" cy="4351338"/>
          </a:xfrm>
        </p:spPr>
        <p:txBody>
          <a:bodyPr/>
          <a:lstStyle/>
          <a:p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blijft</a:t>
            </a:r>
            <a:r>
              <a:rPr lang="en-US" dirty="0"/>
              <a:t> exact </a:t>
            </a:r>
            <a:r>
              <a:rPr lang="en-US" dirty="0" err="1"/>
              <a:t>hetzelfde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C# </a:t>
            </a:r>
            <a:r>
              <a:rPr lang="en-US" dirty="0" err="1"/>
              <a:t>kiest</a:t>
            </a:r>
            <a:r>
              <a:rPr lang="en-US" dirty="0"/>
              <a:t> nu de </a:t>
            </a:r>
            <a:r>
              <a:rPr lang="en-US" dirty="0" err="1"/>
              <a:t>meest</a:t>
            </a:r>
            <a:r>
              <a:rPr lang="en-US" dirty="0"/>
              <a:t> </a:t>
            </a:r>
            <a:r>
              <a:rPr lang="en-US" dirty="0" err="1"/>
              <a:t>toepasselijke</a:t>
            </a:r>
            <a:r>
              <a:rPr lang="en-US" dirty="0"/>
              <a:t> </a:t>
            </a:r>
            <a:r>
              <a:rPr lang="en-US" dirty="0" err="1"/>
              <a:t>GetText</a:t>
            </a:r>
            <a:endParaRPr lang="nl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510" y="2352700"/>
            <a:ext cx="6812663" cy="18134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510" y="4970024"/>
            <a:ext cx="7429705" cy="110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301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&amp; this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Soms</a:t>
            </a:r>
            <a:r>
              <a:rPr lang="en-US" dirty="0"/>
              <a:t> </a:t>
            </a:r>
            <a:r>
              <a:rPr lang="en-US" dirty="0" err="1"/>
              <a:t>wil</a:t>
            </a:r>
            <a:r>
              <a:rPr lang="en-US" dirty="0"/>
              <a:t> je in de </a:t>
            </a:r>
            <a:r>
              <a:rPr lang="en-US" dirty="0" err="1"/>
              <a:t>afgeleide</a:t>
            </a:r>
            <a:r>
              <a:rPr lang="en-US" dirty="0"/>
              <a:t> </a:t>
            </a:r>
            <a:r>
              <a:rPr lang="en-US" dirty="0" err="1"/>
              <a:t>klasse</a:t>
            </a:r>
            <a:r>
              <a:rPr lang="en-US" dirty="0"/>
              <a:t> </a:t>
            </a:r>
            <a:r>
              <a:rPr lang="en-US" dirty="0" err="1"/>
              <a:t>kiezen</a:t>
            </a:r>
            <a:r>
              <a:rPr lang="en-US" dirty="0"/>
              <a:t> </a:t>
            </a:r>
            <a:r>
              <a:rPr lang="en-US" dirty="0" err="1"/>
              <a:t>welke</a:t>
            </a:r>
            <a:r>
              <a:rPr lang="en-US" dirty="0"/>
              <a:t> </a:t>
            </a:r>
            <a:r>
              <a:rPr lang="en-US" dirty="0" err="1"/>
              <a:t>methode</a:t>
            </a:r>
            <a:r>
              <a:rPr lang="en-US" dirty="0"/>
              <a:t> je in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afgeleide</a:t>
            </a:r>
            <a:r>
              <a:rPr lang="en-US" dirty="0"/>
              <a:t> </a:t>
            </a:r>
            <a:r>
              <a:rPr lang="en-US" dirty="0" err="1"/>
              <a:t>klasse</a:t>
            </a:r>
            <a:r>
              <a:rPr lang="en-US" dirty="0"/>
              <a:t> </a:t>
            </a:r>
            <a:r>
              <a:rPr lang="en-US" dirty="0" err="1"/>
              <a:t>wil</a:t>
            </a:r>
            <a:r>
              <a:rPr lang="en-US" dirty="0"/>
              <a:t> </a:t>
            </a:r>
            <a:r>
              <a:rPr lang="en-US" dirty="0" err="1"/>
              <a:t>gebruiken</a:t>
            </a:r>
            <a:r>
              <a:rPr lang="en-US" dirty="0"/>
              <a:t>, die van je </a:t>
            </a:r>
            <a:r>
              <a:rPr lang="en-US" dirty="0" err="1"/>
              <a:t>basisklasse</a:t>
            </a:r>
            <a:r>
              <a:rPr lang="en-US" dirty="0"/>
              <a:t> of die van je </a:t>
            </a:r>
            <a:r>
              <a:rPr lang="en-US" dirty="0" err="1"/>
              <a:t>afgeleide</a:t>
            </a:r>
            <a:r>
              <a:rPr lang="en-US" dirty="0"/>
              <a:t> </a:t>
            </a:r>
            <a:r>
              <a:rPr lang="en-US" dirty="0" err="1"/>
              <a:t>klasse</a:t>
            </a:r>
            <a:endParaRPr lang="en-US" dirty="0"/>
          </a:p>
          <a:p>
            <a:endParaRPr lang="en-US" dirty="0"/>
          </a:p>
          <a:p>
            <a:r>
              <a:rPr lang="en-US" dirty="0"/>
              <a:t>Of je </a:t>
            </a:r>
            <a:r>
              <a:rPr lang="en-US" dirty="0" err="1"/>
              <a:t>wil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basisfunctionaliteit</a:t>
            </a:r>
            <a:r>
              <a:rPr lang="en-US" dirty="0"/>
              <a:t> </a:t>
            </a:r>
            <a:r>
              <a:rPr lang="en-US" dirty="0" err="1"/>
              <a:t>gebruiken</a:t>
            </a:r>
            <a:r>
              <a:rPr lang="en-US" dirty="0"/>
              <a:t> in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overschrijvende</a:t>
            </a:r>
            <a:r>
              <a:rPr lang="en-US" dirty="0"/>
              <a:t> </a:t>
            </a:r>
            <a:r>
              <a:rPr lang="en-US" dirty="0" err="1"/>
              <a:t>methode</a:t>
            </a:r>
            <a:endParaRPr lang="en-US" dirty="0"/>
          </a:p>
          <a:p>
            <a:endParaRPr lang="en-US" dirty="0"/>
          </a:p>
          <a:p>
            <a:r>
              <a:rPr lang="en-US" dirty="0"/>
              <a:t>Het keyword base </a:t>
            </a:r>
            <a:r>
              <a:rPr lang="en-US" dirty="0" err="1"/>
              <a:t>kan</a:t>
            </a:r>
            <a:r>
              <a:rPr lang="en-US" dirty="0"/>
              <a:t> je </a:t>
            </a:r>
            <a:r>
              <a:rPr lang="en-US" dirty="0" err="1"/>
              <a:t>altijd</a:t>
            </a:r>
            <a:r>
              <a:rPr lang="en-US" dirty="0"/>
              <a:t> </a:t>
            </a:r>
            <a:r>
              <a:rPr lang="en-US" dirty="0" err="1"/>
              <a:t>gebruiken</a:t>
            </a:r>
            <a:r>
              <a:rPr lang="en-US" dirty="0"/>
              <a:t> om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verwijzen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je </a:t>
            </a:r>
            <a:r>
              <a:rPr lang="en-US" dirty="0" err="1"/>
              <a:t>basisklasse</a:t>
            </a:r>
            <a:r>
              <a:rPr lang="en-US" dirty="0"/>
              <a:t> </a:t>
            </a:r>
            <a:r>
              <a:rPr lang="en-US" dirty="0" err="1"/>
              <a:t>gegevens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methoden</a:t>
            </a:r>
            <a:endParaRPr lang="en-US" dirty="0"/>
          </a:p>
          <a:p>
            <a:endParaRPr lang="en-US" dirty="0"/>
          </a:p>
          <a:p>
            <a:r>
              <a:rPr lang="en-US" dirty="0"/>
              <a:t>Het keyword this </a:t>
            </a:r>
            <a:r>
              <a:rPr lang="en-US" dirty="0" err="1"/>
              <a:t>verwijst</a:t>
            </a:r>
            <a:r>
              <a:rPr lang="en-US" dirty="0"/>
              <a:t> </a:t>
            </a:r>
            <a:r>
              <a:rPr lang="en-US" dirty="0" err="1"/>
              <a:t>altijd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je </a:t>
            </a:r>
            <a:r>
              <a:rPr lang="en-US" dirty="0" err="1"/>
              <a:t>huidige</a:t>
            </a:r>
            <a:r>
              <a:rPr lang="en-US" dirty="0"/>
              <a:t> </a:t>
            </a:r>
            <a:r>
              <a:rPr lang="en-US" dirty="0" err="1"/>
              <a:t>klasse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10996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</a:t>
            </a:r>
            <a:r>
              <a:rPr lang="en-US" dirty="0" err="1"/>
              <a:t>en</a:t>
            </a:r>
            <a:r>
              <a:rPr lang="en-US" dirty="0"/>
              <a:t> this </a:t>
            </a:r>
            <a:r>
              <a:rPr lang="en-US" dirty="0" err="1"/>
              <a:t>voorbeeld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GetText</a:t>
            </a:r>
            <a:r>
              <a:rPr lang="en-US" dirty="0"/>
              <a:t> van </a:t>
            </a:r>
            <a:r>
              <a:rPr lang="en-US" dirty="0" err="1"/>
              <a:t>PersonalData</a:t>
            </a:r>
            <a:r>
              <a:rPr lang="en-US" dirty="0"/>
              <a:t> </a:t>
            </a:r>
            <a:r>
              <a:rPr lang="en-US" dirty="0" err="1"/>
              <a:t>hergebruiken</a:t>
            </a:r>
            <a:r>
              <a:rPr lang="en-US" dirty="0"/>
              <a:t> in de </a:t>
            </a:r>
            <a:r>
              <a:rPr lang="en-US" dirty="0" err="1"/>
              <a:t>overschrijvende</a:t>
            </a:r>
            <a:r>
              <a:rPr lang="en-US" dirty="0"/>
              <a:t> </a:t>
            </a:r>
            <a:r>
              <a:rPr lang="en-US" dirty="0" err="1"/>
              <a:t>methoden</a:t>
            </a:r>
            <a:endParaRPr lang="en-US" dirty="0"/>
          </a:p>
          <a:p>
            <a:endParaRPr lang="en-US" sz="4000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			    base </a:t>
            </a:r>
            <a:r>
              <a:rPr lang="en-US" dirty="0" err="1"/>
              <a:t>en</a:t>
            </a:r>
            <a:r>
              <a:rPr lang="en-US" dirty="0"/>
              <a:t> this</a:t>
            </a:r>
            <a:endParaRPr lang="nl-B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85" y="2714594"/>
            <a:ext cx="4897273" cy="21507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235" y="4516592"/>
            <a:ext cx="4292026" cy="21775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3656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 we tot nu toe </a:t>
            </a:r>
            <a:r>
              <a:rPr lang="en-US" dirty="0" err="1"/>
              <a:t>gezien</a:t>
            </a:r>
            <a:r>
              <a:rPr lang="en-US" dirty="0"/>
              <a:t> </a:t>
            </a:r>
            <a:r>
              <a:rPr lang="en-US" dirty="0" err="1"/>
              <a:t>hebben</a:t>
            </a:r>
            <a:r>
              <a:rPr lang="en-US" dirty="0"/>
              <a:t> m.b.t </a:t>
            </a:r>
            <a:r>
              <a:rPr lang="en-US" dirty="0" err="1"/>
              <a:t>klassen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Klassen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 met </a:t>
            </a:r>
            <a:r>
              <a:rPr lang="en-US" dirty="0" err="1"/>
              <a:t>ingekapselde</a:t>
            </a:r>
            <a:r>
              <a:rPr lang="en-US" dirty="0"/>
              <a:t> </a:t>
            </a:r>
            <a:r>
              <a:rPr lang="en-US" dirty="0" err="1"/>
              <a:t>gegevens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toegangs</a:t>
            </a:r>
            <a:r>
              <a:rPr lang="en-US" dirty="0"/>
              <a:t>-properties</a:t>
            </a:r>
          </a:p>
          <a:p>
            <a:endParaRPr lang="en-US" dirty="0"/>
          </a:p>
          <a:p>
            <a:r>
              <a:rPr lang="en-US" dirty="0" err="1"/>
              <a:t>publieke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interne (protected) </a:t>
            </a:r>
            <a:r>
              <a:rPr lang="en-US" dirty="0" err="1"/>
              <a:t>methoden</a:t>
            </a:r>
            <a:r>
              <a:rPr lang="en-US" dirty="0"/>
              <a:t> </a:t>
            </a:r>
            <a:r>
              <a:rPr lang="en-US" dirty="0" err="1"/>
              <a:t>toevoegen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klassen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Objecten</a:t>
            </a:r>
            <a:r>
              <a:rPr lang="en-US" dirty="0"/>
              <a:t>/</a:t>
            </a:r>
            <a:r>
              <a:rPr lang="en-US" dirty="0" err="1"/>
              <a:t>instanties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 van </a:t>
            </a:r>
            <a:r>
              <a:rPr lang="en-US" dirty="0" err="1"/>
              <a:t>klassen</a:t>
            </a:r>
            <a:r>
              <a:rPr lang="en-US" dirty="0"/>
              <a:t> </a:t>
            </a:r>
            <a:r>
              <a:rPr lang="en-US" dirty="0" err="1"/>
              <a:t>m.b.v</a:t>
            </a:r>
            <a:r>
              <a:rPr lang="en-US" dirty="0"/>
              <a:t>. </a:t>
            </a:r>
            <a:r>
              <a:rPr lang="en-US" dirty="0" err="1"/>
              <a:t>een</a:t>
            </a:r>
            <a:r>
              <a:rPr lang="en-US" dirty="0"/>
              <a:t> of </a:t>
            </a:r>
            <a:r>
              <a:rPr lang="en-US" dirty="0" err="1"/>
              <a:t>meer</a:t>
            </a:r>
            <a:r>
              <a:rPr lang="en-US" dirty="0"/>
              <a:t> (overloading) constructors</a:t>
            </a:r>
          </a:p>
          <a:p>
            <a:endParaRPr lang="en-US" dirty="0"/>
          </a:p>
          <a:p>
            <a:r>
              <a:rPr lang="en-US" dirty="0"/>
              <a:t>Overloading </a:t>
            </a:r>
            <a:r>
              <a:rPr lang="en-US" dirty="0" err="1"/>
              <a:t>toepassen</a:t>
            </a:r>
            <a:r>
              <a:rPr lang="en-US" dirty="0"/>
              <a:t> op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methoden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23590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overerving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Constructors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overgeërfd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Waarom</a:t>
            </a:r>
            <a:r>
              <a:rPr lang="en-US" dirty="0"/>
              <a:t> </a:t>
            </a:r>
            <a:r>
              <a:rPr lang="en-US" dirty="0" err="1"/>
              <a:t>niet</a:t>
            </a:r>
            <a:endParaRPr lang="en-US" dirty="0"/>
          </a:p>
          <a:p>
            <a:pPr lvl="1"/>
            <a:r>
              <a:rPr lang="en-US" dirty="0" err="1"/>
              <a:t>Een</a:t>
            </a:r>
            <a:r>
              <a:rPr lang="en-US" dirty="0"/>
              <a:t> constructor </a:t>
            </a:r>
            <a:r>
              <a:rPr lang="en-US" dirty="0" err="1"/>
              <a:t>maakt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object </a:t>
            </a:r>
            <a:r>
              <a:rPr lang="en-US" dirty="0" err="1"/>
              <a:t>aan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Een</a:t>
            </a:r>
            <a:r>
              <a:rPr lang="en-US" dirty="0"/>
              <a:t> object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afgeleide</a:t>
            </a:r>
            <a:r>
              <a:rPr lang="en-US" dirty="0"/>
              <a:t> </a:t>
            </a:r>
            <a:r>
              <a:rPr lang="en-US" dirty="0" err="1"/>
              <a:t>klasse</a:t>
            </a:r>
            <a:r>
              <a:rPr lang="en-US" dirty="0"/>
              <a:t> is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uitbreiding</a:t>
            </a:r>
            <a:r>
              <a:rPr lang="en-US" dirty="0"/>
              <a:t> op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basisklasse</a:t>
            </a:r>
            <a:r>
              <a:rPr lang="en-US" dirty="0"/>
              <a:t> object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 constructor van de </a:t>
            </a:r>
            <a:r>
              <a:rPr lang="en-US" dirty="0" err="1"/>
              <a:t>basisklasse</a:t>
            </a:r>
            <a:r>
              <a:rPr lang="en-US" dirty="0"/>
              <a:t> </a:t>
            </a:r>
            <a:r>
              <a:rPr lang="en-US" dirty="0" err="1"/>
              <a:t>moet</a:t>
            </a:r>
            <a:r>
              <a:rPr lang="en-US" dirty="0"/>
              <a:t> </a:t>
            </a:r>
            <a:r>
              <a:rPr lang="en-US" dirty="0" err="1"/>
              <a:t>dus</a:t>
            </a:r>
            <a:r>
              <a:rPr lang="en-US" dirty="0"/>
              <a:t> </a:t>
            </a:r>
            <a:r>
              <a:rPr lang="en-US" dirty="0" err="1"/>
              <a:t>eerst</a:t>
            </a:r>
            <a:r>
              <a:rPr lang="en-US" dirty="0"/>
              <a:t> </a:t>
            </a:r>
            <a:r>
              <a:rPr lang="en-US" dirty="0" err="1"/>
              <a:t>uitgevoerd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, om het </a:t>
            </a:r>
            <a:r>
              <a:rPr lang="en-US" dirty="0" err="1"/>
              <a:t>basisobject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maken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Daarna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 de constructor van de </a:t>
            </a:r>
            <a:r>
              <a:rPr lang="en-US" dirty="0" err="1"/>
              <a:t>afgeleide</a:t>
            </a:r>
            <a:r>
              <a:rPr lang="en-US" dirty="0"/>
              <a:t> </a:t>
            </a:r>
            <a:r>
              <a:rPr lang="en-US" dirty="0" err="1"/>
              <a:t>klasse</a:t>
            </a:r>
            <a:r>
              <a:rPr lang="en-US" dirty="0"/>
              <a:t> </a:t>
            </a:r>
            <a:r>
              <a:rPr lang="en-US" dirty="0" err="1"/>
              <a:t>uitgevoerd</a:t>
            </a:r>
            <a:r>
              <a:rPr lang="en-US" dirty="0"/>
              <a:t> om de extra’s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We erven </a:t>
            </a:r>
            <a:r>
              <a:rPr lang="en-US" dirty="0" err="1"/>
              <a:t>dus</a:t>
            </a:r>
            <a:r>
              <a:rPr lang="en-US" dirty="0"/>
              <a:t> de constructor </a:t>
            </a:r>
            <a:r>
              <a:rPr lang="en-US" dirty="0" err="1"/>
              <a:t>niet</a:t>
            </a:r>
            <a:r>
              <a:rPr lang="en-US" dirty="0"/>
              <a:t> over, maar </a:t>
            </a:r>
            <a:r>
              <a:rPr lang="en-US" dirty="0" err="1"/>
              <a:t>voeren</a:t>
            </a:r>
            <a:r>
              <a:rPr lang="en-US" dirty="0"/>
              <a:t> hem </a:t>
            </a:r>
            <a:r>
              <a:rPr lang="en-US" dirty="0" err="1"/>
              <a:t>wel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de </a:t>
            </a:r>
            <a:r>
              <a:rPr lang="en-US" dirty="0" err="1"/>
              <a:t>afgeleide</a:t>
            </a:r>
            <a:r>
              <a:rPr lang="en-US" dirty="0"/>
              <a:t> constructor</a:t>
            </a:r>
          </a:p>
        </p:txBody>
      </p:sp>
    </p:spTree>
    <p:extLst>
      <p:ext uri="{BB962C8B-B14F-4D97-AF65-F5344CB8AC3E}">
        <p14:creationId xmlns:p14="http://schemas.microsoft.com/office/powerpoint/2010/main" val="2689489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overerving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Standaard</a:t>
            </a:r>
            <a:r>
              <a:rPr lang="en-US" dirty="0"/>
              <a:t> </a:t>
            </a:r>
            <a:r>
              <a:rPr lang="en-US" dirty="0" err="1"/>
              <a:t>roept</a:t>
            </a:r>
            <a:r>
              <a:rPr lang="en-US" dirty="0"/>
              <a:t> de </a:t>
            </a:r>
            <a:r>
              <a:rPr lang="en-US" dirty="0" err="1"/>
              <a:t>afgeleide</a:t>
            </a:r>
            <a:r>
              <a:rPr lang="en-US" dirty="0"/>
              <a:t> constructor (</a:t>
            </a:r>
            <a:r>
              <a:rPr lang="en-US" dirty="0" err="1"/>
              <a:t>onzichtbaar</a:t>
            </a:r>
            <a:r>
              <a:rPr lang="en-US" dirty="0"/>
              <a:t>) de </a:t>
            </a:r>
            <a:r>
              <a:rPr lang="en-US" dirty="0" err="1"/>
              <a:t>basisconstructor</a:t>
            </a:r>
            <a:r>
              <a:rPr lang="en-US" dirty="0"/>
              <a:t> op </a:t>
            </a:r>
            <a:r>
              <a:rPr lang="en-US" dirty="0" err="1"/>
              <a:t>zonder</a:t>
            </a:r>
            <a:r>
              <a:rPr lang="en-US" dirty="0"/>
              <a:t> parameters (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de </a:t>
            </a:r>
            <a:r>
              <a:rPr lang="en-US" dirty="0" err="1"/>
              <a:t>onzichtbare</a:t>
            </a:r>
            <a:r>
              <a:rPr lang="en-US" dirty="0"/>
              <a:t> constructor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basisconstructor</a:t>
            </a:r>
            <a:r>
              <a:rPr lang="en-US" dirty="0"/>
              <a:t> </a:t>
            </a:r>
            <a:r>
              <a:rPr lang="en-US" dirty="0" err="1"/>
              <a:t>gedefinieerd</a:t>
            </a:r>
            <a:r>
              <a:rPr lang="en-US" dirty="0"/>
              <a:t>)</a:t>
            </a:r>
          </a:p>
          <a:p>
            <a:r>
              <a:rPr lang="en-US" dirty="0" err="1"/>
              <a:t>Daarna</a:t>
            </a:r>
            <a:r>
              <a:rPr lang="en-US" dirty="0"/>
              <a:t> </a:t>
            </a:r>
            <a:r>
              <a:rPr lang="en-US" dirty="0" err="1"/>
              <a:t>roept</a:t>
            </a:r>
            <a:r>
              <a:rPr lang="en-US" dirty="0"/>
              <a:t> </a:t>
            </a:r>
            <a:r>
              <a:rPr lang="en-US" dirty="0" err="1"/>
              <a:t>hij</a:t>
            </a:r>
            <a:r>
              <a:rPr lang="en-US" dirty="0"/>
              <a:t> </a:t>
            </a:r>
            <a:r>
              <a:rPr lang="en-US" dirty="0" err="1"/>
              <a:t>evt</a:t>
            </a:r>
            <a:r>
              <a:rPr lang="en-US" dirty="0"/>
              <a:t> </a:t>
            </a:r>
            <a:r>
              <a:rPr lang="en-US" dirty="0" err="1"/>
              <a:t>eigen</a:t>
            </a:r>
            <a:r>
              <a:rPr lang="en-US" dirty="0"/>
              <a:t> code op</a:t>
            </a:r>
            <a:endParaRPr lang="nl-B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605" y="4416725"/>
            <a:ext cx="5924282" cy="22988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063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overerving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Je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zelf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kiezen</a:t>
            </a:r>
            <a:r>
              <a:rPr lang="en-US" dirty="0"/>
              <a:t> om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basisconstructor</a:t>
            </a:r>
            <a:r>
              <a:rPr lang="en-US" dirty="0"/>
              <a:t> met parameters op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roepen</a:t>
            </a:r>
            <a:r>
              <a:rPr lang="en-US" dirty="0"/>
              <a:t> (</a:t>
            </a:r>
            <a:r>
              <a:rPr lang="en-US" dirty="0" err="1"/>
              <a:t>en</a:t>
            </a:r>
            <a:r>
              <a:rPr lang="en-US" dirty="0"/>
              <a:t> die door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geven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err="1"/>
              <a:t>stel</a:t>
            </a:r>
            <a:r>
              <a:rPr lang="en-US" i="1" dirty="0"/>
              <a:t> </a:t>
            </a:r>
            <a:r>
              <a:rPr lang="en-US" i="1" dirty="0" err="1"/>
              <a:t>dit</a:t>
            </a:r>
            <a:r>
              <a:rPr lang="en-US" i="1" dirty="0"/>
              <a:t> is de </a:t>
            </a:r>
            <a:r>
              <a:rPr lang="en-US" i="1" dirty="0" err="1"/>
              <a:t>basisklasse</a:t>
            </a:r>
            <a:r>
              <a:rPr lang="en-US" i="1" dirty="0"/>
              <a:t> constructor</a:t>
            </a:r>
            <a:endParaRPr lang="nl-BE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707" y="4199702"/>
            <a:ext cx="4876591" cy="24139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6434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Expliciet</a:t>
            </a:r>
            <a:r>
              <a:rPr lang="en-US" dirty="0"/>
              <a:t> base constructors </a:t>
            </a:r>
            <a:r>
              <a:rPr lang="en-US" dirty="0" err="1"/>
              <a:t>oproepen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11" y="1825625"/>
            <a:ext cx="8488778" cy="4255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5992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overerving</a:t>
            </a:r>
            <a:br>
              <a:rPr lang="en-US" dirty="0"/>
            </a:br>
            <a:r>
              <a:rPr lang="en-US" dirty="0"/>
              <a:t>LET OP MET DEFAULT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Zoals</a:t>
            </a:r>
            <a:r>
              <a:rPr lang="en-US" dirty="0"/>
              <a:t> </a:t>
            </a:r>
            <a:r>
              <a:rPr lang="en-US" dirty="0" err="1"/>
              <a:t>gezien</a:t>
            </a:r>
            <a:r>
              <a:rPr lang="en-US" dirty="0"/>
              <a:t>: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constructor met parameters </a:t>
            </a:r>
            <a:r>
              <a:rPr lang="en-US" dirty="0" err="1"/>
              <a:t>aangemaakt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vervalt</a:t>
            </a:r>
            <a:r>
              <a:rPr lang="en-US" dirty="0"/>
              <a:t> de default constructor</a:t>
            </a:r>
          </a:p>
          <a:p>
            <a:endParaRPr lang="en-US" dirty="0"/>
          </a:p>
          <a:p>
            <a:r>
              <a:rPr lang="en-US" dirty="0"/>
              <a:t>Let op want </a:t>
            </a:r>
            <a:r>
              <a:rPr lang="en-US" dirty="0" err="1"/>
              <a:t>elke</a:t>
            </a:r>
            <a:r>
              <a:rPr lang="en-US" dirty="0"/>
              <a:t> </a:t>
            </a:r>
            <a:r>
              <a:rPr lang="en-US" dirty="0" err="1"/>
              <a:t>afgeleide</a:t>
            </a:r>
            <a:r>
              <a:rPr lang="en-US" dirty="0"/>
              <a:t> constructor MOET </a:t>
            </a:r>
            <a:r>
              <a:rPr lang="en-US" dirty="0" err="1"/>
              <a:t>een</a:t>
            </a:r>
            <a:r>
              <a:rPr lang="en-US" dirty="0"/>
              <a:t> base constructor </a:t>
            </a:r>
            <a:r>
              <a:rPr lang="en-US" dirty="0" err="1"/>
              <a:t>aanroepen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Doe je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zelf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roept</a:t>
            </a:r>
            <a:r>
              <a:rPr lang="en-US" dirty="0"/>
              <a:t> de constructor de base default constructor </a:t>
            </a:r>
            <a:r>
              <a:rPr lang="en-US" dirty="0" err="1"/>
              <a:t>aan</a:t>
            </a:r>
            <a:r>
              <a:rPr lang="en-US" dirty="0"/>
              <a:t> (</a:t>
            </a:r>
            <a:r>
              <a:rPr lang="en-US" dirty="0" err="1"/>
              <a:t>zonder</a:t>
            </a:r>
            <a:r>
              <a:rPr lang="en-US" dirty="0"/>
              <a:t> parameters). </a:t>
            </a:r>
            <a:r>
              <a:rPr lang="en-US" dirty="0" err="1"/>
              <a:t>Als</a:t>
            </a:r>
            <a:r>
              <a:rPr lang="en-US" dirty="0"/>
              <a:t> die </a:t>
            </a:r>
            <a:r>
              <a:rPr lang="en-US" dirty="0" err="1"/>
              <a:t>niet</a:t>
            </a:r>
            <a:r>
              <a:rPr lang="en-US" dirty="0"/>
              <a:t> (</a:t>
            </a:r>
            <a:r>
              <a:rPr lang="en-US" dirty="0" err="1"/>
              <a:t>meer</a:t>
            </a:r>
            <a:r>
              <a:rPr lang="en-US" dirty="0"/>
              <a:t>) </a:t>
            </a:r>
            <a:r>
              <a:rPr lang="en-US" dirty="0" err="1"/>
              <a:t>bestaat</a:t>
            </a:r>
            <a:r>
              <a:rPr lang="en-US" dirty="0"/>
              <a:t> is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dus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probleem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55921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FOUTIEF </a:t>
            </a:r>
            <a:r>
              <a:rPr lang="en-US" dirty="0" err="1"/>
              <a:t>voorbeeld</a:t>
            </a:r>
            <a:r>
              <a:rPr lang="en-US" dirty="0"/>
              <a:t> constructor </a:t>
            </a:r>
            <a:r>
              <a:rPr lang="en-US" dirty="0" err="1"/>
              <a:t>overerving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94" y="2758578"/>
            <a:ext cx="7897327" cy="35533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912" y="1690689"/>
            <a:ext cx="3753374" cy="2314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8781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Polymorfisme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 term </a:t>
            </a:r>
            <a:r>
              <a:rPr lang="en-US" dirty="0" err="1"/>
              <a:t>wordt</a:t>
            </a:r>
            <a:r>
              <a:rPr lang="en-US" dirty="0"/>
              <a:t> in 2 </a:t>
            </a:r>
            <a:r>
              <a:rPr lang="en-US" dirty="0" err="1"/>
              <a:t>situaties</a:t>
            </a:r>
            <a:r>
              <a:rPr lang="en-US" dirty="0"/>
              <a:t> </a:t>
            </a:r>
            <a:r>
              <a:rPr lang="en-US" dirty="0" err="1"/>
              <a:t>gebruikt</a:t>
            </a:r>
            <a:endParaRPr lang="en-US" dirty="0"/>
          </a:p>
          <a:p>
            <a:endParaRPr lang="en-US" dirty="0"/>
          </a:p>
          <a:p>
            <a:pPr lvl="1"/>
            <a:r>
              <a:rPr lang="en-US" sz="2400" b="1" dirty="0"/>
              <a:t>Overloading</a:t>
            </a:r>
            <a:r>
              <a:rPr lang="en-US" sz="2400" dirty="0"/>
              <a:t>: </a:t>
            </a:r>
            <a:r>
              <a:rPr lang="en-US" sz="2400" dirty="0" err="1"/>
              <a:t>dezelfde</a:t>
            </a:r>
            <a:r>
              <a:rPr lang="en-US" sz="2400" dirty="0"/>
              <a:t> </a:t>
            </a:r>
            <a:r>
              <a:rPr lang="en-US" sz="2400" dirty="0" err="1"/>
              <a:t>methodenaam</a:t>
            </a:r>
            <a:r>
              <a:rPr lang="en-US" sz="2400" dirty="0"/>
              <a:t> </a:t>
            </a:r>
            <a:r>
              <a:rPr lang="en-US" sz="2400" dirty="0" err="1"/>
              <a:t>binnen</a:t>
            </a:r>
            <a:r>
              <a:rPr lang="en-US" sz="2400" dirty="0"/>
              <a:t> </a:t>
            </a:r>
            <a:r>
              <a:rPr lang="en-US" sz="2400" dirty="0" err="1"/>
              <a:t>eenzelfde</a:t>
            </a:r>
            <a:r>
              <a:rPr lang="en-US" sz="2400" dirty="0"/>
              <a:t> </a:t>
            </a:r>
            <a:r>
              <a:rPr lang="en-US" sz="2400" dirty="0" err="1"/>
              <a:t>klasse</a:t>
            </a:r>
            <a:r>
              <a:rPr lang="en-US" sz="2400" dirty="0"/>
              <a:t>, maar met </a:t>
            </a:r>
            <a:r>
              <a:rPr lang="en-US" sz="2400" dirty="0" err="1"/>
              <a:t>andere</a:t>
            </a:r>
            <a:r>
              <a:rPr lang="en-US" sz="2400" dirty="0"/>
              <a:t> (types) parameters</a:t>
            </a:r>
          </a:p>
          <a:p>
            <a:pPr lvl="1"/>
            <a:endParaRPr lang="en-US" sz="2400" dirty="0"/>
          </a:p>
          <a:p>
            <a:pPr lvl="1"/>
            <a:r>
              <a:rPr lang="en-US" sz="2400" b="1" dirty="0"/>
              <a:t>Overriding</a:t>
            </a:r>
            <a:r>
              <a:rPr lang="en-US" sz="2400" dirty="0"/>
              <a:t>: </a:t>
            </a:r>
            <a:r>
              <a:rPr lang="en-US" sz="2400" dirty="0" err="1"/>
              <a:t>dezelfde</a:t>
            </a:r>
            <a:r>
              <a:rPr lang="en-US" sz="2400" dirty="0"/>
              <a:t> </a:t>
            </a:r>
            <a:r>
              <a:rPr lang="en-US" sz="2400" dirty="0" err="1"/>
              <a:t>methodenaam</a:t>
            </a:r>
            <a:r>
              <a:rPr lang="en-US" sz="2400" dirty="0"/>
              <a:t> maar </a:t>
            </a:r>
            <a:r>
              <a:rPr lang="en-US" sz="2400" dirty="0" err="1"/>
              <a:t>binnen</a:t>
            </a:r>
            <a:r>
              <a:rPr lang="en-US" sz="2400" dirty="0"/>
              <a:t> </a:t>
            </a:r>
            <a:r>
              <a:rPr lang="en-US" sz="2400" dirty="0" err="1"/>
              <a:t>overervende</a:t>
            </a:r>
            <a:r>
              <a:rPr lang="en-US" sz="2400" dirty="0"/>
              <a:t> </a:t>
            </a:r>
            <a:r>
              <a:rPr lang="en-US" sz="2400" dirty="0" err="1"/>
              <a:t>klassen</a:t>
            </a:r>
            <a:r>
              <a:rPr lang="en-US" sz="2400" dirty="0"/>
              <a:t> met </a:t>
            </a:r>
            <a:r>
              <a:rPr lang="en-US" sz="2400" dirty="0" err="1"/>
              <a:t>dezelfde</a:t>
            </a:r>
            <a:r>
              <a:rPr lang="en-US" sz="2400" dirty="0"/>
              <a:t> parameters</a:t>
            </a:r>
          </a:p>
          <a:p>
            <a:pPr marL="457200" lvl="1" indent="0">
              <a:buNone/>
            </a:pPr>
            <a:r>
              <a:rPr lang="en-US" sz="2400" dirty="0" err="1"/>
              <a:t>Hierbij</a:t>
            </a:r>
            <a:r>
              <a:rPr lang="en-US" sz="2400" dirty="0"/>
              <a:t> </a:t>
            </a:r>
            <a:r>
              <a:rPr lang="en-US" sz="2400" dirty="0" err="1"/>
              <a:t>kan</a:t>
            </a:r>
            <a:r>
              <a:rPr lang="en-US" sz="2400" dirty="0"/>
              <a:t> je </a:t>
            </a:r>
            <a:r>
              <a:rPr lang="en-US" sz="2400" dirty="0" err="1"/>
              <a:t>ook</a:t>
            </a:r>
            <a:r>
              <a:rPr lang="en-US" sz="2400" dirty="0"/>
              <a:t> nog </a:t>
            </a:r>
            <a:r>
              <a:rPr lang="en-US" sz="2400" dirty="0" err="1"/>
              <a:t>objecten</a:t>
            </a:r>
            <a:r>
              <a:rPr lang="en-US" sz="2400" dirty="0"/>
              <a:t> </a:t>
            </a:r>
            <a:r>
              <a:rPr lang="en-US" sz="2400" dirty="0" err="1"/>
              <a:t>mengroeperen</a:t>
            </a:r>
            <a:r>
              <a:rPr lang="en-US" sz="2400" dirty="0"/>
              <a:t> op basis van </a:t>
            </a:r>
            <a:r>
              <a:rPr lang="en-US" sz="2400" dirty="0" err="1"/>
              <a:t>een</a:t>
            </a:r>
            <a:r>
              <a:rPr lang="en-US" sz="2400" dirty="0"/>
              <a:t> </a:t>
            </a:r>
            <a:r>
              <a:rPr lang="en-US" sz="2400" dirty="0" err="1"/>
              <a:t>gemeenschappelijk</a:t>
            </a:r>
            <a:r>
              <a:rPr lang="en-US" sz="2400" dirty="0"/>
              <a:t> </a:t>
            </a:r>
            <a:r>
              <a:rPr lang="en-US" sz="2400" dirty="0" err="1"/>
              <a:t>basistype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23296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el 1"/>
          <p:cNvSpPr>
            <a:spLocks noGrp="1"/>
          </p:cNvSpPr>
          <p:nvPr>
            <p:ph type="title"/>
          </p:nvPr>
        </p:nvSpPr>
        <p:spPr>
          <a:xfrm>
            <a:off x="914400" y="-235267"/>
            <a:ext cx="7924800" cy="2123658"/>
          </a:xfrm>
        </p:spPr>
        <p:txBody>
          <a:bodyPr/>
          <a:lstStyle/>
          <a:p>
            <a:pPr eaLnBrk="1" hangingPunct="1"/>
            <a:br>
              <a:rPr lang="en-US" dirty="0"/>
            </a:br>
            <a:r>
              <a:rPr lang="en-US" dirty="0"/>
              <a:t>De 4 OO </a:t>
            </a:r>
            <a:r>
              <a:rPr lang="en-US" dirty="0" err="1"/>
              <a:t>principes</a:t>
            </a:r>
            <a:r>
              <a:rPr lang="en-US" dirty="0"/>
              <a:t> </a:t>
            </a:r>
            <a:r>
              <a:rPr lang="en-US" dirty="0" err="1"/>
              <a:t>herhaald</a:t>
            </a:r>
            <a:br>
              <a:rPr lang="en-US" dirty="0"/>
            </a:br>
            <a:endParaRPr lang="nl-BE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55576" y="1327638"/>
            <a:ext cx="3083179" cy="4692162"/>
          </a:xfrm>
          <a:prstGeom prst="rect">
            <a:avLst/>
          </a:prstGeom>
        </p:spPr>
        <p:txBody>
          <a:bodyPr/>
          <a:lstStyle/>
          <a:p>
            <a:pPr lvl="1" algn="l" defTabSz="457200">
              <a:lnSpc>
                <a:spcPct val="90000"/>
              </a:lnSpc>
              <a:defRPr/>
            </a:pPr>
            <a:endParaRPr lang="en-US" sz="2400" dirty="0">
              <a:latin typeface="Verdana"/>
            </a:endParaRPr>
          </a:p>
          <a:p>
            <a:pPr marL="800100" lvl="1" indent="-342900" algn="l" defTabSz="457200">
              <a:lnSpc>
                <a:spcPct val="90000"/>
              </a:lnSpc>
              <a:buFont typeface="Arial" charset="0"/>
              <a:buChar char="•"/>
              <a:defRPr/>
            </a:pPr>
            <a:endParaRPr lang="en-US" sz="2400" dirty="0">
              <a:latin typeface="Verdana"/>
            </a:endParaRPr>
          </a:p>
          <a:p>
            <a:pPr marL="800100" lvl="1" indent="-342900" algn="l" defTabSz="457200">
              <a:lnSpc>
                <a:spcPct val="90000"/>
              </a:lnSpc>
              <a:buFont typeface="Arial" charset="0"/>
              <a:buChar char="•"/>
              <a:defRPr/>
            </a:pPr>
            <a:endParaRPr lang="nl-BE" sz="2400" dirty="0">
              <a:latin typeface="Verdana"/>
            </a:endParaRPr>
          </a:p>
          <a:p>
            <a:pPr marL="800100" lvl="1" indent="-342900" algn="l" defTabSz="457200">
              <a:lnSpc>
                <a:spcPct val="90000"/>
              </a:lnSpc>
              <a:buFont typeface="Arial" charset="0"/>
              <a:buChar char="•"/>
              <a:defRPr/>
            </a:pPr>
            <a:r>
              <a:rPr lang="nl-BE" sz="2400" dirty="0">
                <a:latin typeface="Verdana"/>
              </a:rPr>
              <a:t>Inkapseling</a:t>
            </a:r>
          </a:p>
          <a:p>
            <a:pPr marL="800100" lvl="1" indent="-342900" algn="l" defTabSz="457200">
              <a:lnSpc>
                <a:spcPct val="90000"/>
              </a:lnSpc>
              <a:buFont typeface="Arial" charset="0"/>
              <a:buChar char="•"/>
              <a:defRPr/>
            </a:pPr>
            <a:endParaRPr lang="nl-BE" sz="2400" dirty="0">
              <a:latin typeface="Verdana"/>
            </a:endParaRPr>
          </a:p>
          <a:p>
            <a:pPr marL="800100" lvl="1" indent="-342900" algn="l" defTabSz="457200">
              <a:lnSpc>
                <a:spcPct val="90000"/>
              </a:lnSpc>
              <a:buFont typeface="Arial" charset="0"/>
              <a:buChar char="•"/>
              <a:defRPr/>
            </a:pPr>
            <a:r>
              <a:rPr lang="nl-BE" sz="2400" dirty="0" err="1">
                <a:latin typeface="Verdana"/>
              </a:rPr>
              <a:t>Modulariteut</a:t>
            </a:r>
            <a:r>
              <a:rPr lang="nl-BE" sz="2400" dirty="0">
                <a:latin typeface="Verdana"/>
              </a:rPr>
              <a:t> &amp; hergebruik</a:t>
            </a:r>
          </a:p>
          <a:p>
            <a:pPr marL="800100" lvl="1" indent="-342900" algn="l" defTabSz="457200">
              <a:lnSpc>
                <a:spcPct val="90000"/>
              </a:lnSpc>
              <a:buFont typeface="Arial" charset="0"/>
              <a:buChar char="•"/>
              <a:defRPr/>
            </a:pPr>
            <a:endParaRPr lang="nl-BE" sz="2400" dirty="0">
              <a:latin typeface="Verdana"/>
            </a:endParaRPr>
          </a:p>
          <a:p>
            <a:pPr marL="800100" lvl="1" indent="-342900" algn="l" defTabSz="457200">
              <a:lnSpc>
                <a:spcPct val="90000"/>
              </a:lnSpc>
              <a:buFont typeface="Arial" charset="0"/>
              <a:buChar char="•"/>
              <a:defRPr/>
            </a:pPr>
            <a:r>
              <a:rPr lang="nl-BE" sz="2400" dirty="0">
                <a:latin typeface="Verdana"/>
              </a:rPr>
              <a:t>Overerving</a:t>
            </a:r>
          </a:p>
          <a:p>
            <a:pPr marL="800100" lvl="1" indent="-342900" algn="l" defTabSz="457200">
              <a:lnSpc>
                <a:spcPct val="90000"/>
              </a:lnSpc>
              <a:buFont typeface="Arial" charset="0"/>
              <a:buChar char="•"/>
              <a:defRPr/>
            </a:pPr>
            <a:endParaRPr lang="nl-BE" sz="2400" dirty="0">
              <a:latin typeface="Verdana"/>
            </a:endParaRPr>
          </a:p>
          <a:p>
            <a:pPr marL="800100" lvl="1" indent="-342900" algn="l" defTabSz="457200">
              <a:lnSpc>
                <a:spcPct val="90000"/>
              </a:lnSpc>
              <a:buFont typeface="Arial" charset="0"/>
              <a:buChar char="•"/>
              <a:defRPr/>
            </a:pPr>
            <a:r>
              <a:rPr lang="nl-BE" sz="2400" dirty="0">
                <a:latin typeface="Verdana"/>
              </a:rPr>
              <a:t>Polymorfisme</a:t>
            </a:r>
            <a:endParaRPr lang="nl-NL" sz="2400" dirty="0">
              <a:latin typeface="Verdana"/>
            </a:endParaRPr>
          </a:p>
        </p:txBody>
      </p:sp>
      <p:grpSp>
        <p:nvGrpSpPr>
          <p:cNvPr id="46083" name="Group 16"/>
          <p:cNvGrpSpPr>
            <a:grpSpLocks/>
          </p:cNvGrpSpPr>
          <p:nvPr/>
        </p:nvGrpSpPr>
        <p:grpSpPr bwMode="auto">
          <a:xfrm>
            <a:off x="4929188" y="1643063"/>
            <a:ext cx="4167187" cy="4378325"/>
            <a:chOff x="1728" y="1476"/>
            <a:chExt cx="2295" cy="2584"/>
          </a:xfrm>
        </p:grpSpPr>
        <p:sp>
          <p:nvSpPr>
            <p:cNvPr id="10" name="Puzzle3"/>
            <p:cNvSpPr>
              <a:spLocks noEditPoints="1" noChangeArrowheads="1"/>
            </p:cNvSpPr>
            <p:nvPr/>
          </p:nvSpPr>
          <p:spPr bwMode="auto">
            <a:xfrm>
              <a:off x="2841" y="1476"/>
              <a:ext cx="899" cy="1373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chemeClr val="bg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457200">
                <a:defRPr/>
              </a:pPr>
              <a:endParaRPr lang="en-US" sz="1800">
                <a:solidFill>
                  <a:srgbClr val="08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1" name="Puzzle2"/>
            <p:cNvSpPr>
              <a:spLocks noEditPoints="1" noChangeArrowheads="1"/>
            </p:cNvSpPr>
            <p:nvPr/>
          </p:nvSpPr>
          <p:spPr bwMode="auto">
            <a:xfrm>
              <a:off x="2589" y="2476"/>
              <a:ext cx="1434" cy="1252"/>
            </a:xfrm>
            <a:custGeom>
              <a:avLst/>
              <a:gdLst>
                <a:gd name="T0" fmla="*/ 11 w 21600"/>
                <a:gd name="T1" fmla="*/ 13386 h 21600"/>
                <a:gd name="T2" fmla="*/ 4202 w 21600"/>
                <a:gd name="T3" fmla="*/ 21161 h 21600"/>
                <a:gd name="T4" fmla="*/ 10400 w 21600"/>
                <a:gd name="T5" fmla="*/ 13909 h 21600"/>
                <a:gd name="T6" fmla="*/ 16821 w 21600"/>
                <a:gd name="T7" fmla="*/ 21190 h 21600"/>
                <a:gd name="T8" fmla="*/ 21600 w 21600"/>
                <a:gd name="T9" fmla="*/ 15083 h 21600"/>
                <a:gd name="T10" fmla="*/ 16889 w 21600"/>
                <a:gd name="T11" fmla="*/ 5739 h 21600"/>
                <a:gd name="T12" fmla="*/ 10800 w 21600"/>
                <a:gd name="T13" fmla="*/ 28 h 21600"/>
                <a:gd name="T14" fmla="*/ 4202 w 21600"/>
                <a:gd name="T15" fmla="*/ 5894 h 21600"/>
                <a:gd name="T16" fmla="*/ 5388 w 21600"/>
                <a:gd name="T17" fmla="*/ 6742 h 21600"/>
                <a:gd name="T18" fmla="*/ 16177 w 21600"/>
                <a:gd name="T19" fmla="*/ 2044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solidFill>
              <a:srgbClr val="00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457200">
                <a:defRPr/>
              </a:pPr>
              <a:endParaRPr lang="en-US" sz="18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" name="Puzzle4"/>
            <p:cNvSpPr>
              <a:spLocks noEditPoints="1" noChangeArrowheads="1"/>
            </p:cNvSpPr>
            <p:nvPr/>
          </p:nvSpPr>
          <p:spPr bwMode="auto">
            <a:xfrm>
              <a:off x="2025" y="2461"/>
              <a:ext cx="864" cy="1599"/>
            </a:xfrm>
            <a:custGeom>
              <a:avLst/>
              <a:gdLst>
                <a:gd name="T0" fmla="*/ 8307 w 21600"/>
                <a:gd name="T1" fmla="*/ 11593 h 21600"/>
                <a:gd name="T2" fmla="*/ 453 w 21600"/>
                <a:gd name="T3" fmla="*/ 16938 h 21600"/>
                <a:gd name="T4" fmla="*/ 11500 w 21600"/>
                <a:gd name="T5" fmla="*/ 21600 h 21600"/>
                <a:gd name="T6" fmla="*/ 20920 w 21600"/>
                <a:gd name="T7" fmla="*/ 16751 h 21600"/>
                <a:gd name="T8" fmla="*/ 13972 w 21600"/>
                <a:gd name="T9" fmla="*/ 10888 h 21600"/>
                <a:gd name="T10" fmla="*/ 21033 w 21600"/>
                <a:gd name="T11" fmla="*/ 4716 h 21600"/>
                <a:gd name="T12" fmla="*/ 11102 w 21600"/>
                <a:gd name="T13" fmla="*/ 11 h 21600"/>
                <a:gd name="T14" fmla="*/ 453 w 21600"/>
                <a:gd name="T15" fmla="*/ 4716 h 21600"/>
                <a:gd name="T16" fmla="*/ 2076 w 21600"/>
                <a:gd name="T17" fmla="*/ 5664 h 21600"/>
                <a:gd name="T18" fmla="*/ 20203 w 21600"/>
                <a:gd name="T19" fmla="*/ 1598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457200">
                <a:defRPr/>
              </a:pPr>
              <a:endParaRPr lang="en-US" sz="1800">
                <a:solidFill>
                  <a:srgbClr val="08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3" name="Puzzle1"/>
            <p:cNvSpPr>
              <a:spLocks noEditPoints="1" noChangeArrowheads="1"/>
            </p:cNvSpPr>
            <p:nvPr/>
          </p:nvSpPr>
          <p:spPr bwMode="auto">
            <a:xfrm>
              <a:off x="1728" y="1891"/>
              <a:ext cx="1452" cy="954"/>
            </a:xfrm>
            <a:custGeom>
              <a:avLst/>
              <a:gdLst>
                <a:gd name="T0" fmla="*/ 16740 w 21600"/>
                <a:gd name="T1" fmla="*/ 21078 h 21600"/>
                <a:gd name="T2" fmla="*/ 16976 w 21600"/>
                <a:gd name="T3" fmla="*/ 521 h 21600"/>
                <a:gd name="T4" fmla="*/ 4725 w 21600"/>
                <a:gd name="T5" fmla="*/ 856 h 21600"/>
                <a:gd name="T6" fmla="*/ 5040 w 21600"/>
                <a:gd name="T7" fmla="*/ 21004 h 21600"/>
                <a:gd name="T8" fmla="*/ 10811 w 21600"/>
                <a:gd name="T9" fmla="*/ 12885 h 21600"/>
                <a:gd name="T10" fmla="*/ 10845 w 21600"/>
                <a:gd name="T11" fmla="*/ 8714 h 21600"/>
                <a:gd name="T12" fmla="*/ 21600 w 21600"/>
                <a:gd name="T13" fmla="*/ 10000 h 21600"/>
                <a:gd name="T14" fmla="*/ 56 w 21600"/>
                <a:gd name="T15" fmla="*/ 10000 h 21600"/>
                <a:gd name="T16" fmla="*/ 6086 w 21600"/>
                <a:gd name="T17" fmla="*/ 2569 h 21600"/>
                <a:gd name="T18" fmla="*/ 16132 w 21600"/>
                <a:gd name="T19" fmla="*/ 1955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rgbClr val="336666"/>
            </a:solidFill>
            <a:ln w="28575">
              <a:solidFill>
                <a:srgbClr val="336666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defTabSz="457200">
                <a:buClr>
                  <a:srgbClr val="082060"/>
                </a:buClr>
                <a:buSzPct val="100000"/>
                <a:buFont typeface="Arial" charset="0"/>
                <a:buNone/>
                <a:defRPr/>
              </a:pPr>
              <a:endParaRPr lang="en-US" sz="1600">
                <a:solidFill>
                  <a:srgbClr val="08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7032625" y="4119563"/>
            <a:ext cx="1422400" cy="39687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lIns="0" rIns="0">
            <a:spAutoFit/>
          </a:bodyPr>
          <a:lstStyle/>
          <a:p>
            <a:pPr defTabSz="457200">
              <a:buClr>
                <a:srgbClr val="082060"/>
              </a:buClr>
              <a:buSzPct val="100000"/>
              <a:buFont typeface="Arial" charset="0"/>
              <a:buNone/>
              <a:defRPr/>
            </a:pPr>
            <a:r>
              <a:rPr lang="en-US" sz="20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Encapsulation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5320422" y="2928938"/>
            <a:ext cx="1753685" cy="40011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lIns="0" rIns="0">
            <a:spAutoFit/>
          </a:bodyPr>
          <a:lstStyle/>
          <a:p>
            <a:pPr defTabSz="457200">
              <a:buClr>
                <a:srgbClr val="082060"/>
              </a:buClr>
              <a:buSzPct val="100000"/>
              <a:buFont typeface="Arial" charset="0"/>
              <a:buNone/>
              <a:defRPr/>
            </a:pPr>
            <a:r>
              <a:rPr lang="en-U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Modularity &amp; reuse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5535613" y="4878388"/>
            <a:ext cx="1446212" cy="39687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lIns="0" rIns="0">
            <a:spAutoFit/>
          </a:bodyPr>
          <a:lstStyle/>
          <a:p>
            <a:pPr defTabSz="457200">
              <a:buClr>
                <a:srgbClr val="082060"/>
              </a:buClr>
              <a:buSzPct val="100000"/>
              <a:buFont typeface="Arial" charset="0"/>
              <a:buNone/>
              <a:defRPr/>
            </a:pPr>
            <a:r>
              <a:rPr lang="en-US" sz="2000">
                <a:solidFill>
                  <a:srgbClr val="08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Polymorphism</a:t>
            </a: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7162800" y="2432050"/>
            <a:ext cx="1109663" cy="39687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lIns="0" rIns="0">
            <a:spAutoFit/>
          </a:bodyPr>
          <a:lstStyle/>
          <a:p>
            <a:pPr defTabSz="457200">
              <a:buClr>
                <a:srgbClr val="082060"/>
              </a:buClr>
              <a:buSzPct val="100000"/>
              <a:buFont typeface="Arial" charset="0"/>
              <a:buNone/>
              <a:defRPr/>
            </a:pPr>
            <a:r>
              <a:rPr lang="en-US" sz="2000">
                <a:solidFill>
                  <a:srgbClr val="08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19439681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Veelgemaakte</a:t>
            </a:r>
            <a:r>
              <a:rPr lang="en-US" dirty="0"/>
              <a:t> </a:t>
            </a:r>
            <a:r>
              <a:rPr lang="en-US" dirty="0" err="1"/>
              <a:t>fouten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Overerven</a:t>
            </a:r>
            <a:r>
              <a:rPr lang="en-US" dirty="0"/>
              <a:t> </a:t>
            </a:r>
            <a:r>
              <a:rPr lang="en-US" dirty="0" err="1"/>
              <a:t>ipv</a:t>
            </a:r>
            <a:r>
              <a:rPr lang="en-US" dirty="0"/>
              <a:t> </a:t>
            </a:r>
            <a:r>
              <a:rPr lang="en-US" dirty="0" err="1"/>
              <a:t>klassevariabele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 (</a:t>
            </a:r>
            <a:r>
              <a:rPr lang="en-US" dirty="0" err="1"/>
              <a:t>heeft-een</a:t>
            </a:r>
            <a:r>
              <a:rPr lang="en-US" dirty="0"/>
              <a:t> </a:t>
            </a:r>
            <a:r>
              <a:rPr lang="en-US" dirty="0" err="1"/>
              <a:t>relatie</a:t>
            </a:r>
            <a:r>
              <a:rPr lang="en-US" dirty="0"/>
              <a:t> </a:t>
            </a:r>
            <a:r>
              <a:rPr lang="en-US" dirty="0" err="1"/>
              <a:t>ipv</a:t>
            </a:r>
            <a:r>
              <a:rPr lang="en-US" dirty="0"/>
              <a:t> is-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relatie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Basiselementen</a:t>
            </a:r>
            <a:r>
              <a:rPr lang="en-US" dirty="0"/>
              <a:t> </a:t>
            </a:r>
            <a:r>
              <a:rPr lang="en-US" dirty="0" err="1"/>
              <a:t>opnieuw</a:t>
            </a:r>
            <a:r>
              <a:rPr lang="en-US" dirty="0"/>
              <a:t> </a:t>
            </a:r>
            <a:r>
              <a:rPr lang="en-US" dirty="0" err="1"/>
              <a:t>aanmaken</a:t>
            </a:r>
            <a:r>
              <a:rPr lang="en-US" dirty="0"/>
              <a:t> in </a:t>
            </a:r>
            <a:r>
              <a:rPr lang="en-US" dirty="0" err="1"/>
              <a:t>afgeleide</a:t>
            </a:r>
            <a:r>
              <a:rPr lang="en-US" dirty="0"/>
              <a:t> </a:t>
            </a:r>
            <a:r>
              <a:rPr lang="en-US" dirty="0" err="1"/>
              <a:t>klasse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&amp; base </a:t>
            </a:r>
            <a:r>
              <a:rPr lang="en-US" dirty="0" err="1"/>
              <a:t>verwisselen</a:t>
            </a:r>
            <a:endParaRPr lang="en-US" dirty="0"/>
          </a:p>
          <a:p>
            <a:endParaRPr lang="en-US" dirty="0"/>
          </a:p>
          <a:p>
            <a:r>
              <a:rPr lang="en-US" dirty="0"/>
              <a:t>Base constructors </a:t>
            </a:r>
            <a:r>
              <a:rPr lang="en-US" dirty="0" err="1"/>
              <a:t>foutief</a:t>
            </a:r>
            <a:r>
              <a:rPr lang="en-US" dirty="0"/>
              <a:t> </a:t>
            </a:r>
            <a:r>
              <a:rPr lang="en-US" dirty="0" err="1"/>
              <a:t>oproepen</a:t>
            </a:r>
            <a:endParaRPr lang="en-US" dirty="0"/>
          </a:p>
          <a:p>
            <a:endParaRPr lang="en-US" dirty="0"/>
          </a:p>
          <a:p>
            <a:r>
              <a:rPr lang="en-US" dirty="0"/>
              <a:t>Base </a:t>
            </a:r>
            <a:r>
              <a:rPr lang="en-US" dirty="0" err="1"/>
              <a:t>variabelen</a:t>
            </a:r>
            <a:r>
              <a:rPr lang="en-US" dirty="0"/>
              <a:t> </a:t>
            </a:r>
            <a:r>
              <a:rPr lang="en-US" dirty="0" err="1"/>
              <a:t>opnieuw</a:t>
            </a:r>
            <a:r>
              <a:rPr lang="en-US" dirty="0"/>
              <a:t> </a:t>
            </a:r>
            <a:r>
              <a:rPr lang="en-US" dirty="0" err="1"/>
              <a:t>initialiseren</a:t>
            </a:r>
            <a:r>
              <a:rPr lang="en-US" dirty="0"/>
              <a:t> in </a:t>
            </a:r>
            <a:r>
              <a:rPr lang="en-US" dirty="0" err="1"/>
              <a:t>afgeleide</a:t>
            </a:r>
            <a:r>
              <a:rPr lang="en-US" dirty="0"/>
              <a:t> constructor</a:t>
            </a:r>
          </a:p>
          <a:p>
            <a:endParaRPr lang="en-US" dirty="0"/>
          </a:p>
          <a:p>
            <a:r>
              <a:rPr lang="en-US" dirty="0" err="1"/>
              <a:t>Foutief</a:t>
            </a:r>
            <a:r>
              <a:rPr lang="en-US" dirty="0"/>
              <a:t> overridden of virtual </a:t>
            </a:r>
            <a:r>
              <a:rPr lang="en-US" dirty="0" err="1"/>
              <a:t>vergeten</a:t>
            </a:r>
            <a:r>
              <a:rPr lang="en-US" dirty="0"/>
              <a:t> in base </a:t>
            </a:r>
            <a:r>
              <a:rPr lang="en-US" dirty="0" err="1"/>
              <a:t>klasse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4829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 </a:t>
            </a:r>
            <a:r>
              <a:rPr lang="en-US" dirty="0" err="1"/>
              <a:t>moet</a:t>
            </a:r>
            <a:r>
              <a:rPr lang="en-US" dirty="0"/>
              <a:t> je </a:t>
            </a:r>
            <a:r>
              <a:rPr lang="en-US" dirty="0" err="1"/>
              <a:t>kennen</a:t>
            </a:r>
            <a:r>
              <a:rPr lang="en-US" dirty="0"/>
              <a:t>/</a:t>
            </a:r>
            <a:r>
              <a:rPr lang="en-US" dirty="0" err="1"/>
              <a:t>kunnen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Klassen</a:t>
            </a:r>
            <a:r>
              <a:rPr lang="en-US" dirty="0"/>
              <a:t> </a:t>
            </a:r>
            <a:r>
              <a:rPr lang="en-US" dirty="0" err="1"/>
              <a:t>laten</a:t>
            </a:r>
            <a:r>
              <a:rPr lang="en-US" dirty="0"/>
              <a:t> </a:t>
            </a:r>
            <a:r>
              <a:rPr lang="en-US" dirty="0" err="1"/>
              <a:t>overerven</a:t>
            </a:r>
            <a:r>
              <a:rPr lang="en-US" dirty="0"/>
              <a:t> van </a:t>
            </a:r>
            <a:r>
              <a:rPr lang="en-US" dirty="0" err="1"/>
              <a:t>elkaar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uitbreiden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Verschil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public/protected/private </a:t>
            </a:r>
            <a:r>
              <a:rPr lang="en-US" dirty="0" err="1"/>
              <a:t>uitleggen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toepassen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Methodes</a:t>
            </a:r>
            <a:r>
              <a:rPr lang="en-US" dirty="0"/>
              <a:t> correct overridden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inschatten</a:t>
            </a:r>
            <a:r>
              <a:rPr lang="en-US" dirty="0"/>
              <a:t> in </a:t>
            </a:r>
            <a:r>
              <a:rPr lang="en-US" dirty="0" err="1"/>
              <a:t>welke</a:t>
            </a:r>
            <a:r>
              <a:rPr lang="en-US" dirty="0"/>
              <a:t> </a:t>
            </a:r>
            <a:r>
              <a:rPr lang="en-US" dirty="0" err="1"/>
              <a:t>situatie</a:t>
            </a:r>
            <a:r>
              <a:rPr lang="en-US" dirty="0"/>
              <a:t> </a:t>
            </a:r>
            <a:r>
              <a:rPr lang="en-US" dirty="0" err="1"/>
              <a:t>welke</a:t>
            </a:r>
            <a:r>
              <a:rPr lang="en-US" dirty="0"/>
              <a:t> </a:t>
            </a:r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zal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uitgevoerd</a:t>
            </a:r>
            <a:endParaRPr lang="en-US" dirty="0"/>
          </a:p>
          <a:p>
            <a:endParaRPr lang="en-US" dirty="0"/>
          </a:p>
          <a:p>
            <a:r>
              <a:rPr lang="en-US" dirty="0"/>
              <a:t>Constructors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overerving</a:t>
            </a:r>
            <a:r>
              <a:rPr lang="en-US" dirty="0"/>
              <a:t> correct </a:t>
            </a:r>
            <a:r>
              <a:rPr lang="en-US" dirty="0" err="1"/>
              <a:t>toepassen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de </a:t>
            </a:r>
            <a:r>
              <a:rPr lang="en-US" dirty="0" err="1"/>
              <a:t>werking</a:t>
            </a:r>
            <a:r>
              <a:rPr lang="en-US" dirty="0"/>
              <a:t> </a:t>
            </a:r>
            <a:r>
              <a:rPr lang="en-US" dirty="0" err="1"/>
              <a:t>ervan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uitleggen</a:t>
            </a:r>
            <a:r>
              <a:rPr lang="en-US" dirty="0"/>
              <a:t>  </a:t>
            </a:r>
          </a:p>
          <a:p>
            <a:endParaRPr lang="en-US" dirty="0"/>
          </a:p>
          <a:p>
            <a:r>
              <a:rPr lang="en-US" dirty="0"/>
              <a:t>Principe van </a:t>
            </a:r>
            <a:r>
              <a:rPr lang="en-US" dirty="0" err="1"/>
              <a:t>polymorfisme</a:t>
            </a:r>
            <a:r>
              <a:rPr lang="en-US" dirty="0"/>
              <a:t> </a:t>
            </a:r>
            <a:r>
              <a:rPr lang="en-US" dirty="0" err="1"/>
              <a:t>uitleggen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correct </a:t>
            </a:r>
            <a:r>
              <a:rPr lang="en-US" dirty="0" err="1"/>
              <a:t>toepassen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702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- </a:t>
            </a:r>
            <a:r>
              <a:rPr lang="en-US" dirty="0" err="1"/>
              <a:t>Overerving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230678" cy="4351338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Inheritance</a:t>
            </a:r>
            <a:r>
              <a:rPr lang="nl-BE" dirty="0"/>
              <a:t> of </a:t>
            </a:r>
            <a:r>
              <a:rPr lang="nl-BE" b="1" dirty="0"/>
              <a:t>overerving is </a:t>
            </a:r>
            <a:r>
              <a:rPr lang="en-US" dirty="0"/>
              <a:t>1 van de </a:t>
            </a:r>
            <a:r>
              <a:rPr lang="en-US" dirty="0" err="1"/>
              <a:t>vier</a:t>
            </a:r>
            <a:r>
              <a:rPr lang="en-US" dirty="0"/>
              <a:t> </a:t>
            </a:r>
            <a:r>
              <a:rPr lang="en-US" dirty="0" err="1"/>
              <a:t>principes</a:t>
            </a:r>
            <a:r>
              <a:rPr lang="en-US" dirty="0"/>
              <a:t> van OO </a:t>
            </a:r>
            <a:r>
              <a:rPr lang="en-US" dirty="0" err="1"/>
              <a:t>programmeren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overering</a:t>
            </a:r>
            <a:r>
              <a:rPr lang="en-US" dirty="0"/>
              <a:t> </a:t>
            </a:r>
            <a:r>
              <a:rPr lang="en-US" dirty="0" err="1"/>
              <a:t>gaan</a:t>
            </a:r>
            <a:r>
              <a:rPr lang="en-US" dirty="0"/>
              <a:t> we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klasse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b="1" dirty="0"/>
              <a:t>basis</a:t>
            </a:r>
            <a:r>
              <a:rPr lang="en-US" dirty="0"/>
              <a:t> (</a:t>
            </a:r>
            <a:r>
              <a:rPr lang="en-US" b="1" dirty="0"/>
              <a:t>her)</a:t>
            </a:r>
            <a:r>
              <a:rPr lang="en-US" b="1" dirty="0" err="1"/>
              <a:t>gebruiken</a:t>
            </a:r>
            <a:r>
              <a:rPr lang="en-US" dirty="0"/>
              <a:t> om </a:t>
            </a:r>
            <a:r>
              <a:rPr lang="en-US" dirty="0" err="1"/>
              <a:t>één</a:t>
            </a:r>
            <a:r>
              <a:rPr lang="en-US" dirty="0"/>
              <a:t> of </a:t>
            </a:r>
            <a:r>
              <a:rPr lang="en-US" dirty="0" err="1"/>
              <a:t>meer</a:t>
            </a:r>
            <a:r>
              <a:rPr lang="en-US" dirty="0"/>
              <a:t> </a:t>
            </a:r>
            <a:r>
              <a:rPr lang="en-US" dirty="0" err="1"/>
              <a:t>specialisatie</a:t>
            </a:r>
            <a:r>
              <a:rPr lang="en-US" dirty="0"/>
              <a:t> of </a:t>
            </a:r>
            <a:r>
              <a:rPr lang="en-US" dirty="0" err="1"/>
              <a:t>uitbreidings-klasse</a:t>
            </a:r>
            <a:r>
              <a:rPr lang="en-US" dirty="0"/>
              <a:t>(n)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maken</a:t>
            </a:r>
            <a:endParaRPr lang="en-US" dirty="0"/>
          </a:p>
          <a:p>
            <a:endParaRPr lang="en-US" dirty="0"/>
          </a:p>
          <a:p>
            <a:r>
              <a:rPr lang="en-US" dirty="0"/>
              <a:t>De </a:t>
            </a:r>
            <a:r>
              <a:rPr lang="en-US" dirty="0" err="1"/>
              <a:t>nieuwe</a:t>
            </a:r>
            <a:r>
              <a:rPr lang="en-US" dirty="0"/>
              <a:t> </a:t>
            </a:r>
            <a:r>
              <a:rPr lang="en-US" dirty="0" err="1"/>
              <a:t>klasse</a:t>
            </a:r>
            <a:r>
              <a:rPr lang="en-US" dirty="0"/>
              <a:t> </a:t>
            </a:r>
            <a:r>
              <a:rPr lang="en-US" dirty="0" err="1"/>
              <a:t>erft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gegevens</a:t>
            </a:r>
            <a:r>
              <a:rPr lang="en-US" dirty="0"/>
              <a:t> (</a:t>
            </a:r>
            <a:r>
              <a:rPr lang="en-US" dirty="0" err="1"/>
              <a:t>klassevariabelen</a:t>
            </a:r>
            <a:r>
              <a:rPr lang="en-US" dirty="0"/>
              <a:t>)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functionaliteit</a:t>
            </a:r>
            <a:r>
              <a:rPr lang="en-US" dirty="0"/>
              <a:t> (properties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methoden</a:t>
            </a:r>
            <a:r>
              <a:rPr lang="en-US" dirty="0"/>
              <a:t>) van de </a:t>
            </a:r>
            <a:r>
              <a:rPr lang="en-US" b="1" dirty="0" err="1"/>
              <a:t>basisklasse</a:t>
            </a:r>
            <a:r>
              <a:rPr lang="en-US" b="1" dirty="0"/>
              <a:t> </a:t>
            </a:r>
          </a:p>
          <a:p>
            <a:endParaRPr lang="en-US" dirty="0"/>
          </a:p>
          <a:p>
            <a:r>
              <a:rPr lang="en-US" dirty="0" err="1"/>
              <a:t>Elke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</a:t>
            </a:r>
            <a:r>
              <a:rPr lang="en-US" b="1" dirty="0" err="1"/>
              <a:t>subklasse</a:t>
            </a:r>
            <a:r>
              <a:rPr lang="en-US" dirty="0"/>
              <a:t> of </a:t>
            </a:r>
            <a:r>
              <a:rPr lang="en-US" b="1" dirty="0" err="1"/>
              <a:t>afgeleide</a:t>
            </a:r>
            <a:r>
              <a:rPr lang="en-US" b="1" dirty="0"/>
              <a:t> </a:t>
            </a:r>
            <a:r>
              <a:rPr lang="en-US" b="1" dirty="0" err="1"/>
              <a:t>klasse</a:t>
            </a:r>
            <a:r>
              <a:rPr lang="en-US" b="1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naast</a:t>
            </a:r>
            <a:r>
              <a:rPr lang="en-US" dirty="0"/>
              <a:t> de </a:t>
            </a:r>
            <a:r>
              <a:rPr lang="en-US" dirty="0" err="1"/>
              <a:t>overgeërfde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nog </a:t>
            </a:r>
            <a:r>
              <a:rPr lang="en-US" dirty="0" err="1"/>
              <a:t>nieuwe</a:t>
            </a:r>
            <a:r>
              <a:rPr lang="en-US" dirty="0"/>
              <a:t> </a:t>
            </a:r>
            <a:r>
              <a:rPr lang="en-US" dirty="0" err="1"/>
              <a:t>gegevens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/of </a:t>
            </a:r>
            <a:r>
              <a:rPr lang="en-US" dirty="0" err="1"/>
              <a:t>functionaliteit</a:t>
            </a:r>
            <a:r>
              <a:rPr lang="en-US" dirty="0"/>
              <a:t> </a:t>
            </a:r>
            <a:r>
              <a:rPr lang="en-US" dirty="0" err="1"/>
              <a:t>toevoegen</a:t>
            </a:r>
            <a:r>
              <a:rPr lang="en-US" dirty="0"/>
              <a:t>.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de </a:t>
            </a:r>
            <a:r>
              <a:rPr lang="en-US" dirty="0" err="1"/>
              <a:t>uitbreidingen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104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Doel</a:t>
            </a:r>
            <a:r>
              <a:rPr lang="en-US" dirty="0"/>
              <a:t> van </a:t>
            </a:r>
            <a:r>
              <a:rPr lang="en-US" dirty="0" err="1"/>
              <a:t>overerving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273810" cy="4351338"/>
          </a:xfrm>
        </p:spPr>
        <p:txBody>
          <a:bodyPr>
            <a:normAutofit/>
          </a:bodyPr>
          <a:lstStyle/>
          <a:p>
            <a:r>
              <a:rPr lang="en-US" dirty="0" err="1"/>
              <a:t>Gemeenschappelijke</a:t>
            </a:r>
            <a:r>
              <a:rPr lang="en-US" dirty="0"/>
              <a:t> </a:t>
            </a:r>
            <a:r>
              <a:rPr lang="en-US" dirty="0" err="1"/>
              <a:t>gegevens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functionaliteit</a:t>
            </a:r>
            <a:r>
              <a:rPr lang="en-US" dirty="0"/>
              <a:t> van </a:t>
            </a:r>
            <a:r>
              <a:rPr lang="en-US" dirty="0" err="1"/>
              <a:t>gelijkaardige</a:t>
            </a:r>
            <a:r>
              <a:rPr lang="en-US" dirty="0"/>
              <a:t> </a:t>
            </a:r>
            <a:r>
              <a:rPr lang="en-US" dirty="0" err="1"/>
              <a:t>klassen</a:t>
            </a:r>
            <a:r>
              <a:rPr lang="en-US" dirty="0"/>
              <a:t> </a:t>
            </a:r>
            <a:r>
              <a:rPr lang="en-US" dirty="0" err="1"/>
              <a:t>groeperen</a:t>
            </a:r>
            <a:endParaRPr lang="en-US" dirty="0"/>
          </a:p>
          <a:p>
            <a:endParaRPr lang="en-US" dirty="0"/>
          </a:p>
          <a:p>
            <a:r>
              <a:rPr lang="en-US" dirty="0"/>
              <a:t>Op die </a:t>
            </a:r>
            <a:r>
              <a:rPr lang="en-US" dirty="0" err="1"/>
              <a:t>manier</a:t>
            </a:r>
            <a:r>
              <a:rPr lang="en-US" dirty="0"/>
              <a:t> minder code </a:t>
            </a:r>
            <a:r>
              <a:rPr lang="en-US" dirty="0" err="1"/>
              <a:t>schrijven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 err="1"/>
              <a:t>Makkelijker</a:t>
            </a:r>
            <a:r>
              <a:rPr lang="en-US" dirty="0"/>
              <a:t> </a:t>
            </a:r>
            <a:r>
              <a:rPr lang="en-US" dirty="0" err="1"/>
              <a:t>gelijkaardige</a:t>
            </a:r>
            <a:r>
              <a:rPr lang="en-US" dirty="0"/>
              <a:t> </a:t>
            </a:r>
            <a:r>
              <a:rPr lang="en-US" dirty="0" err="1"/>
              <a:t>objecten</a:t>
            </a:r>
            <a:r>
              <a:rPr lang="en-US" dirty="0"/>
              <a:t> </a:t>
            </a:r>
            <a:r>
              <a:rPr lang="en-US" dirty="0" err="1"/>
              <a:t>groeperen</a:t>
            </a:r>
            <a:r>
              <a:rPr lang="en-US" dirty="0"/>
              <a:t> maar </a:t>
            </a:r>
            <a:r>
              <a:rPr lang="en-US" dirty="0" err="1"/>
              <a:t>toch</a:t>
            </a:r>
            <a:r>
              <a:rPr lang="en-US" dirty="0"/>
              <a:t> elk met </a:t>
            </a:r>
            <a:r>
              <a:rPr lang="en-US" dirty="0" err="1"/>
              <a:t>specifieke</a:t>
            </a:r>
            <a:r>
              <a:rPr lang="en-US" dirty="0"/>
              <a:t> </a:t>
            </a:r>
            <a:r>
              <a:rPr lang="en-US" dirty="0" err="1"/>
              <a:t>functionaliteit</a:t>
            </a:r>
            <a:endParaRPr lang="en-US" dirty="0"/>
          </a:p>
          <a:p>
            <a:endParaRPr lang="en-US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2309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Voorbeeld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Stel</a:t>
            </a:r>
            <a:r>
              <a:rPr lang="en-US" dirty="0"/>
              <a:t> je </a:t>
            </a:r>
            <a:r>
              <a:rPr lang="en-US" dirty="0" err="1"/>
              <a:t>schrijft</a:t>
            </a:r>
            <a:r>
              <a:rPr lang="en-US" dirty="0"/>
              <a:t> software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hogeschool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Je </a:t>
            </a:r>
            <a:r>
              <a:rPr lang="en-US" dirty="0" err="1"/>
              <a:t>hebt</a:t>
            </a:r>
            <a:r>
              <a:rPr lang="en-US" dirty="0"/>
              <a:t> </a:t>
            </a:r>
            <a:r>
              <a:rPr lang="en-US" dirty="0" err="1"/>
              <a:t>studenten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docenten</a:t>
            </a:r>
            <a:r>
              <a:rPr lang="en-US" dirty="0"/>
              <a:t>. </a:t>
            </a:r>
            <a:r>
              <a:rPr lang="en-US" dirty="0" err="1"/>
              <a:t>Een</a:t>
            </a:r>
            <a:r>
              <a:rPr lang="en-US" dirty="0"/>
              <a:t> student </a:t>
            </a:r>
            <a:r>
              <a:rPr lang="en-US" dirty="0" err="1"/>
              <a:t>hoort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opleiding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jaar</a:t>
            </a:r>
            <a:r>
              <a:rPr lang="en-US" dirty="0"/>
              <a:t> </a:t>
            </a:r>
            <a:r>
              <a:rPr lang="en-US" dirty="0" err="1"/>
              <a:t>waarin</a:t>
            </a:r>
            <a:r>
              <a:rPr lang="en-US" dirty="0"/>
              <a:t> </a:t>
            </a:r>
            <a:r>
              <a:rPr lang="en-US" dirty="0" err="1"/>
              <a:t>hij</a:t>
            </a:r>
            <a:r>
              <a:rPr lang="en-US" dirty="0"/>
              <a:t> </a:t>
            </a:r>
            <a:r>
              <a:rPr lang="en-US" dirty="0" err="1"/>
              <a:t>ingeschreven</a:t>
            </a:r>
            <a:r>
              <a:rPr lang="en-US" dirty="0"/>
              <a:t> is. </a:t>
            </a:r>
            <a:r>
              <a:rPr lang="en-US" dirty="0" err="1"/>
              <a:t>Een</a:t>
            </a:r>
            <a:r>
              <a:rPr lang="en-US" dirty="0"/>
              <a:t> docent </a:t>
            </a:r>
            <a:r>
              <a:rPr lang="en-US" dirty="0" err="1"/>
              <a:t>heeft</a:t>
            </a:r>
            <a:r>
              <a:rPr lang="en-US" dirty="0"/>
              <a:t> </a:t>
            </a:r>
            <a:r>
              <a:rPr lang="en-US" dirty="0" err="1"/>
              <a:t>enkel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vakdomein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is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1 </a:t>
            </a:r>
            <a:r>
              <a:rPr lang="en-US" dirty="0" err="1"/>
              <a:t>opleiding</a:t>
            </a:r>
            <a:r>
              <a:rPr lang="en-US" dirty="0"/>
              <a:t> </a:t>
            </a:r>
            <a:r>
              <a:rPr lang="en-US" dirty="0" err="1"/>
              <a:t>gebonden</a:t>
            </a:r>
            <a:r>
              <a:rPr lang="en-US" dirty="0"/>
              <a:t> maar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departement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Beiden</a:t>
            </a:r>
            <a:r>
              <a:rPr lang="en-US" dirty="0"/>
              <a:t> </a:t>
            </a:r>
            <a:r>
              <a:rPr lang="en-US" dirty="0" err="1"/>
              <a:t>hebben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naam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geboortejaar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=&gt; </a:t>
            </a:r>
            <a:r>
              <a:rPr lang="en-US" dirty="0" err="1"/>
              <a:t>Schrijf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gemeenschappelijke</a:t>
            </a:r>
            <a:r>
              <a:rPr lang="en-US" dirty="0"/>
              <a:t> </a:t>
            </a:r>
            <a:r>
              <a:rPr lang="en-US" dirty="0" err="1"/>
              <a:t>deel</a:t>
            </a:r>
            <a:r>
              <a:rPr lang="en-US" dirty="0"/>
              <a:t> maar 1 </a:t>
            </a:r>
            <a:r>
              <a:rPr lang="en-US" dirty="0" err="1"/>
              <a:t>keer</a:t>
            </a:r>
            <a:r>
              <a:rPr lang="en-US" dirty="0"/>
              <a:t> </a:t>
            </a:r>
            <a:r>
              <a:rPr lang="en-US" dirty="0" err="1"/>
              <a:t>ipv</a:t>
            </a:r>
            <a:r>
              <a:rPr lang="en-US" dirty="0"/>
              <a:t> 1x </a:t>
            </a:r>
            <a:r>
              <a:rPr lang="en-US" dirty="0" err="1"/>
              <a:t>voor</a:t>
            </a:r>
            <a:r>
              <a:rPr lang="en-US" dirty="0"/>
              <a:t> student </a:t>
            </a:r>
            <a:r>
              <a:rPr lang="en-US" dirty="0" err="1"/>
              <a:t>en</a:t>
            </a:r>
            <a:r>
              <a:rPr lang="en-US" dirty="0"/>
              <a:t> 1x </a:t>
            </a:r>
            <a:r>
              <a:rPr lang="en-US" dirty="0" err="1"/>
              <a:t>voor</a:t>
            </a:r>
            <a:r>
              <a:rPr lang="en-US" dirty="0"/>
              <a:t> docent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75199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368701" cy="1325563"/>
          </a:xfrm>
        </p:spPr>
        <p:txBody>
          <a:bodyPr>
            <a:normAutofit/>
          </a:bodyPr>
          <a:lstStyle/>
          <a:p>
            <a:r>
              <a:rPr lang="en-US" sz="2800" dirty="0" err="1"/>
              <a:t>Voorbeeld</a:t>
            </a:r>
            <a:r>
              <a:rPr lang="en-US" sz="2800" dirty="0"/>
              <a:t> </a:t>
            </a:r>
            <a:r>
              <a:rPr lang="en-US" sz="2800" dirty="0" err="1"/>
              <a:t>Basisklasse</a:t>
            </a:r>
            <a:r>
              <a:rPr lang="en-US" sz="2800" dirty="0"/>
              <a:t>/ </a:t>
            </a:r>
            <a:r>
              <a:rPr lang="en-US" sz="2800" dirty="0" err="1"/>
              <a:t>Superklasse</a:t>
            </a:r>
            <a:r>
              <a:rPr lang="en-US" sz="2800" dirty="0"/>
              <a:t> / Base Class / Parent class</a:t>
            </a:r>
            <a:endParaRPr lang="nl-BE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365" y="1573089"/>
            <a:ext cx="4298756" cy="49013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4140" y="3513471"/>
            <a:ext cx="702366" cy="42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651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Voorbeeld</a:t>
            </a:r>
            <a:r>
              <a:rPr lang="en-US" dirty="0"/>
              <a:t> </a:t>
            </a:r>
            <a:r>
              <a:rPr lang="en-US" dirty="0" err="1"/>
              <a:t>Afgeleide</a:t>
            </a:r>
            <a:r>
              <a:rPr lang="en-US" dirty="0"/>
              <a:t> </a:t>
            </a:r>
            <a:r>
              <a:rPr lang="en-US" dirty="0" err="1"/>
              <a:t>klasse</a:t>
            </a:r>
            <a:r>
              <a:rPr lang="en-US" dirty="0"/>
              <a:t> / </a:t>
            </a:r>
            <a:r>
              <a:rPr lang="en-US" dirty="0" err="1"/>
              <a:t>Subklasse</a:t>
            </a:r>
            <a:r>
              <a:rPr lang="en-US" dirty="0"/>
              <a:t> /  Sub class / child class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060" y="1825625"/>
            <a:ext cx="6431689" cy="44472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314" y="2847323"/>
            <a:ext cx="2276793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55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Voorbeeld</a:t>
            </a:r>
            <a:r>
              <a:rPr lang="en-US" dirty="0"/>
              <a:t> 2 </a:t>
            </a:r>
            <a:r>
              <a:rPr lang="en-US" dirty="0" err="1"/>
              <a:t>Afgeleide</a:t>
            </a:r>
            <a:r>
              <a:rPr lang="en-US" dirty="0"/>
              <a:t> </a:t>
            </a:r>
            <a:r>
              <a:rPr lang="en-US" dirty="0" err="1"/>
              <a:t>klasse</a:t>
            </a:r>
            <a:r>
              <a:rPr lang="en-US" dirty="0"/>
              <a:t> / </a:t>
            </a:r>
            <a:r>
              <a:rPr lang="en-US" dirty="0" err="1"/>
              <a:t>Subklasse</a:t>
            </a:r>
            <a:r>
              <a:rPr lang="en-US" dirty="0"/>
              <a:t> /  Sub class / child class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842" y="1906438"/>
            <a:ext cx="7002193" cy="47915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621" y="3000314"/>
            <a:ext cx="2400635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437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Overerving</a:t>
            </a:r>
            <a:r>
              <a:rPr lang="en-US" dirty="0"/>
              <a:t> </a:t>
            </a:r>
            <a:r>
              <a:rPr lang="en-US" dirty="0" err="1"/>
              <a:t>gevolgen</a:t>
            </a:r>
            <a:r>
              <a:rPr lang="en-US" dirty="0"/>
              <a:t>	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170293" cy="462693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gegevens-variabelen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properties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methoden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overgeërfd</a:t>
            </a:r>
            <a:r>
              <a:rPr lang="en-US" dirty="0"/>
              <a:t>: je </a:t>
            </a:r>
            <a:r>
              <a:rPr lang="en-US" dirty="0" err="1"/>
              <a:t>hoeft</a:t>
            </a:r>
            <a:r>
              <a:rPr lang="en-US" dirty="0"/>
              <a:t> </a:t>
            </a:r>
            <a:r>
              <a:rPr lang="en-US" dirty="0" err="1"/>
              <a:t>ze</a:t>
            </a:r>
            <a:r>
              <a:rPr lang="en-US" dirty="0"/>
              <a:t> </a:t>
            </a:r>
            <a:r>
              <a:rPr lang="en-US" dirty="0" err="1"/>
              <a:t>dus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meer</a:t>
            </a:r>
            <a:r>
              <a:rPr lang="en-US" dirty="0"/>
              <a:t> </a:t>
            </a:r>
            <a:r>
              <a:rPr lang="en-US" dirty="0" err="1"/>
              <a:t>opnieuw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programmeren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elke</a:t>
            </a:r>
            <a:r>
              <a:rPr lang="en-US" dirty="0"/>
              <a:t> </a:t>
            </a:r>
            <a:r>
              <a:rPr lang="en-US" dirty="0" err="1"/>
              <a:t>afgeleide</a:t>
            </a:r>
            <a:r>
              <a:rPr lang="en-US" dirty="0"/>
              <a:t> </a:t>
            </a:r>
            <a:r>
              <a:rPr lang="en-US" dirty="0" err="1"/>
              <a:t>klasse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Alles</a:t>
            </a:r>
            <a:r>
              <a:rPr lang="en-US" dirty="0"/>
              <a:t> wat public </a:t>
            </a:r>
            <a:r>
              <a:rPr lang="en-US" dirty="0" err="1"/>
              <a:t>en</a:t>
            </a:r>
            <a:r>
              <a:rPr lang="en-US" dirty="0"/>
              <a:t> protected is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aangesproken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in </a:t>
            </a:r>
            <a:r>
              <a:rPr lang="en-US" dirty="0" err="1"/>
              <a:t>afgeleide</a:t>
            </a:r>
            <a:r>
              <a:rPr lang="en-US" dirty="0"/>
              <a:t> </a:t>
            </a:r>
            <a:r>
              <a:rPr lang="en-US" dirty="0" err="1"/>
              <a:t>klassen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Elke</a:t>
            </a:r>
            <a:r>
              <a:rPr lang="en-US" dirty="0"/>
              <a:t> </a:t>
            </a:r>
            <a:r>
              <a:rPr lang="en-US" dirty="0" err="1"/>
              <a:t>afgeleid</a:t>
            </a:r>
            <a:r>
              <a:rPr lang="en-US" dirty="0"/>
              <a:t> object </a:t>
            </a:r>
            <a:r>
              <a:rPr lang="en-US" b="1" dirty="0"/>
              <a:t>IS EEN </a:t>
            </a:r>
            <a:r>
              <a:rPr lang="en-US" dirty="0" err="1"/>
              <a:t>basisobject</a:t>
            </a:r>
            <a:r>
              <a:rPr lang="en-US" dirty="0"/>
              <a:t>. </a:t>
            </a:r>
            <a:r>
              <a:rPr lang="en-US" dirty="0" err="1"/>
              <a:t>Dus</a:t>
            </a:r>
            <a:r>
              <a:rPr lang="en-US" dirty="0"/>
              <a:t> elk student/</a:t>
            </a:r>
            <a:r>
              <a:rPr lang="en-US" dirty="0" err="1"/>
              <a:t>teachter</a:t>
            </a:r>
            <a:r>
              <a:rPr lang="en-US" dirty="0"/>
              <a:t>-data object is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personaldata</a:t>
            </a:r>
            <a:r>
              <a:rPr lang="en-US" dirty="0"/>
              <a:t> object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31229869"/>
      </p:ext>
    </p:extLst>
  </p:cSld>
  <p:clrMapOvr>
    <a:masterClrMapping/>
  </p:clrMapOvr>
</p:sld>
</file>

<file path=ppt/theme/theme1.xml><?xml version="1.0" encoding="utf-8"?>
<a:theme xmlns:a="http://schemas.openxmlformats.org/drawingml/2006/main" name="eigentemplateNieu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igentemplateNieuw" id="{00337EDF-C838-4D38-95D5-089015027510}" vid="{31754A20-242A-4AB9-8FF3-1AC4210A3544}"/>
    </a:ext>
  </a:extLst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TemplateNewKdGWit</Template>
  <TotalTime>6546</TotalTime>
  <Words>1003</Words>
  <Application>Microsoft Office PowerPoint</Application>
  <PresentationFormat>On-screen Show (4:3)</PresentationFormat>
  <Paragraphs>180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Arial Narrow</vt:lpstr>
      <vt:lpstr>Calibri</vt:lpstr>
      <vt:lpstr>Verdana</vt:lpstr>
      <vt:lpstr>Wingdings</vt:lpstr>
      <vt:lpstr>eigentemplateNieuw</vt:lpstr>
      <vt:lpstr>Advanced Programming </vt:lpstr>
      <vt:lpstr>Wat we tot nu toe gezien hebben m.b.t klassen</vt:lpstr>
      <vt:lpstr>Inheritance - Overerving</vt:lpstr>
      <vt:lpstr>Doel van overerving</vt:lpstr>
      <vt:lpstr>Voorbeeld</vt:lpstr>
      <vt:lpstr>Voorbeeld Basisklasse/ Superklasse / Base Class / Parent class</vt:lpstr>
      <vt:lpstr>Voorbeeld Afgeleide klasse / Subklasse /  Sub class / child class</vt:lpstr>
      <vt:lpstr>Voorbeeld 2 Afgeleide klasse / Subklasse /  Sub class / child class </vt:lpstr>
      <vt:lpstr>Overerving gevolgen </vt:lpstr>
      <vt:lpstr>Overerving gevolgen </vt:lpstr>
      <vt:lpstr>Polymorfisme</vt:lpstr>
      <vt:lpstr>Voorbeeld:  polymorfisme</vt:lpstr>
      <vt:lpstr>Voorbeeld Polymorfisme</vt:lpstr>
      <vt:lpstr>Polymorfisme: Overriding</vt:lpstr>
      <vt:lpstr>Overriding</vt:lpstr>
      <vt:lpstr>Voorwaarden voor overriding</vt:lpstr>
      <vt:lpstr>Polymorfisme overriding gedemonstreerd</vt:lpstr>
      <vt:lpstr>base &amp; this</vt:lpstr>
      <vt:lpstr>base en this voorbeeld</vt:lpstr>
      <vt:lpstr>Constructors bij overerving</vt:lpstr>
      <vt:lpstr>Constructors bij overerving</vt:lpstr>
      <vt:lpstr>Constructors bij overerving</vt:lpstr>
      <vt:lpstr>Expliciet base constructors oproepen</vt:lpstr>
      <vt:lpstr>Constructors bij overerving LET OP MET DEFAULT</vt:lpstr>
      <vt:lpstr>FOUTIEF voorbeeld constructor overerving</vt:lpstr>
      <vt:lpstr>Polymorfisme</vt:lpstr>
      <vt:lpstr> De 4 OO principes herhaald </vt:lpstr>
      <vt:lpstr>Veelgemaakte fouten</vt:lpstr>
      <vt:lpstr>Wat moet je kennen/kunnen</vt:lpstr>
    </vt:vector>
  </TitlesOfParts>
  <Company>Karel de Grote-Hogeschool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pieter.jorissen@KdG.be</dc:creator>
  <cp:lastModifiedBy>pieter jorissen</cp:lastModifiedBy>
  <cp:revision>540</cp:revision>
  <dcterms:created xsi:type="dcterms:W3CDTF">2010-10-28T17:44:45Z</dcterms:created>
  <dcterms:modified xsi:type="dcterms:W3CDTF">2019-10-03T14:45:57Z</dcterms:modified>
</cp:coreProperties>
</file>