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39"/>
  </p:notesMasterIdLst>
  <p:sldIdLst>
    <p:sldId id="316" r:id="rId2"/>
    <p:sldId id="472" r:id="rId3"/>
    <p:sldId id="510" r:id="rId4"/>
    <p:sldId id="508" r:id="rId5"/>
    <p:sldId id="519" r:id="rId6"/>
    <p:sldId id="520" r:id="rId7"/>
    <p:sldId id="511" r:id="rId8"/>
    <p:sldId id="577" r:id="rId9"/>
    <p:sldId id="517" r:id="rId10"/>
    <p:sldId id="518" r:id="rId11"/>
    <p:sldId id="576" r:id="rId12"/>
    <p:sldId id="530" r:id="rId13"/>
    <p:sldId id="535" r:id="rId14"/>
    <p:sldId id="536" r:id="rId15"/>
    <p:sldId id="537" r:id="rId16"/>
    <p:sldId id="538" r:id="rId17"/>
    <p:sldId id="539" r:id="rId18"/>
    <p:sldId id="541" r:id="rId19"/>
    <p:sldId id="548" r:id="rId20"/>
    <p:sldId id="549" r:id="rId21"/>
    <p:sldId id="550" r:id="rId22"/>
    <p:sldId id="551" r:id="rId23"/>
    <p:sldId id="552" r:id="rId24"/>
    <p:sldId id="563" r:id="rId25"/>
    <p:sldId id="564" r:id="rId26"/>
    <p:sldId id="566" r:id="rId27"/>
    <p:sldId id="578" r:id="rId28"/>
    <p:sldId id="583" r:id="rId29"/>
    <p:sldId id="487" r:id="rId30"/>
    <p:sldId id="522" r:id="rId31"/>
    <p:sldId id="523" r:id="rId32"/>
    <p:sldId id="580" r:id="rId33"/>
    <p:sldId id="526" r:id="rId34"/>
    <p:sldId id="527" r:id="rId35"/>
    <p:sldId id="581" r:id="rId36"/>
    <p:sldId id="582" r:id="rId37"/>
    <p:sldId id="521" r:id="rId38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3/10/2019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3B863-35EE-481A-9E75-E100E709A6FD}" type="slidenum">
              <a:rPr lang="nl-NL" smtClean="0">
                <a:cs typeface="Arial" charset="0"/>
              </a:rPr>
              <a:pPr/>
              <a:t>4</a:t>
            </a:fld>
            <a:endParaRPr lang="nl-NL"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84996" name="Footer Placeholder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>
                <a:cs typeface="Arial" charset="0"/>
              </a:rPr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122735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3B863-35EE-481A-9E75-E100E709A6FD}" type="slidenum">
              <a:rPr lang="nl-NL" smtClean="0">
                <a:cs typeface="Arial" charset="0"/>
              </a:rPr>
              <a:pPr/>
              <a:t>9</a:t>
            </a:fld>
            <a:endParaRPr lang="nl-NL"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84996" name="Footer Placeholder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>
                <a:cs typeface="Arial" charset="0"/>
              </a:rPr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231280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3B863-35EE-481A-9E75-E100E709A6FD}" type="slidenum">
              <a:rPr lang="nl-NL" smtClean="0">
                <a:cs typeface="Arial" charset="0"/>
              </a:rPr>
              <a:pPr/>
              <a:t>10</a:t>
            </a:fld>
            <a:endParaRPr lang="nl-NL">
              <a:cs typeface="Arial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84996" name="Footer Placeholder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>
                <a:cs typeface="Arial" charset="0"/>
              </a:rPr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287783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FEAE7-9689-4350-A7AF-B06972DDEBF9}" type="slidenum">
              <a:rPr lang="nl-NL" smtClean="0">
                <a:cs typeface="Arial" charset="0"/>
              </a:rPr>
              <a:pPr/>
              <a:t>11</a:t>
            </a:fld>
            <a:endParaRPr lang="nl-NL"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24580" name="Footer Placeholder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>
                <a:cs typeface="Arial" charset="0"/>
              </a:rPr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417168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Hoofdstuk 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5F2C74-1532-4296-A225-DF18029C613B}" type="slidenum">
              <a:rPr lang="nl-NL"/>
              <a:pPr>
                <a:defRPr/>
              </a:pPr>
              <a:t>30</a:t>
            </a:fld>
            <a:endParaRPr lang="nl-NL"/>
          </a:p>
        </p:txBody>
      </p:sp>
      <p:sp>
        <p:nvSpPr>
          <p:cNvPr id="81924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1C87F41-7B83-4D51-A2A4-924D910E5F21}" type="slidenum">
              <a:rPr lang="nl-NL" sz="1200">
                <a:solidFill>
                  <a:srgbClr val="000000"/>
                </a:solidFill>
                <a:ea typeface="MS Gothic" pitchFamily="49" charset="-128"/>
              </a:rPr>
              <a:pPr algn="r" eaLnBrk="1" hangingPunct="1"/>
              <a:t>30</a:t>
            </a:fld>
            <a:endParaRPr lang="nl-NL" sz="1200">
              <a:solidFill>
                <a:srgbClr val="000000"/>
              </a:solidFill>
              <a:ea typeface="MS Gothic" pitchFamily="49" charset="-128"/>
            </a:endParaRPr>
          </a:p>
        </p:txBody>
      </p:sp>
      <p:sp>
        <p:nvSpPr>
          <p:cNvPr id="8192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81927" name="Text Box 4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200">
                <a:solidFill>
                  <a:srgbClr val="000000"/>
                </a:solidFill>
                <a:ea typeface="MS Gothic" pitchFamily="49" charset="-128"/>
              </a:rPr>
              <a:t>Hoofdstuk 6</a:t>
            </a:r>
          </a:p>
        </p:txBody>
      </p:sp>
    </p:spTree>
    <p:extLst>
      <p:ext uri="{BB962C8B-B14F-4D97-AF65-F5344CB8AC3E}">
        <p14:creationId xmlns:p14="http://schemas.microsoft.com/office/powerpoint/2010/main" val="12716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45BAD7-E798-4A4D-836A-46861307CAB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Klik hier om notities toe te voegen</a:t>
            </a:r>
          </a:p>
        </p:txBody>
      </p:sp>
    </p:spTree>
    <p:extLst>
      <p:ext uri="{BB962C8B-B14F-4D97-AF65-F5344CB8AC3E}">
        <p14:creationId xmlns:p14="http://schemas.microsoft.com/office/powerpoint/2010/main" val="396998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A9BBD-AE74-4870-8EC2-68BDBE77C05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59573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3-10-2019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l-NL" alt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nl-NL" alt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AA7197-E12E-4752-BD7B-AAADADD13D72}" type="slidenum">
              <a:rPr lang="nl-NL" altLang="nl-BE"/>
              <a:pPr/>
              <a:t>‹#›</a:t>
            </a:fld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1171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  <p:sldLayoutId id="214748396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nl-BE" sz="5400" dirty="0"/>
              <a:t>Advanced Programming</a:t>
            </a: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sz="4400" dirty="0"/>
              <a:t>Statics</a:t>
            </a:r>
          </a:p>
          <a:p>
            <a:pPr algn="r"/>
            <a:endParaRPr lang="en-US" sz="2400" dirty="0"/>
          </a:p>
          <a:p>
            <a:pPr algn="r"/>
            <a:r>
              <a:rPr lang="en-US" b="1" dirty="0"/>
              <a:t>Pieter Jorissen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3600" dirty="0" err="1"/>
              <a:t>Static</a:t>
            </a:r>
            <a:r>
              <a:rPr lang="nl-BE" sz="3200" dirty="0">
                <a:latin typeface="Lucida Console" pitchFamily="49" charset="0"/>
              </a:rPr>
              <a:t> </a:t>
            </a:r>
            <a:r>
              <a:rPr lang="nl-BE" sz="3600" dirty="0"/>
              <a:t>klassen</a:t>
            </a:r>
            <a:br>
              <a:rPr lang="nl-BE" dirty="0"/>
            </a:br>
            <a:endParaRPr lang="nl-NL" dirty="0"/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nl-NL" sz="2800" i="1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609936" y="5329448"/>
            <a:ext cx="2962064" cy="671572"/>
          </a:xfrm>
          <a:prstGeom prst="foldedCorner">
            <a:avLst>
              <a:gd name="adj" fmla="val 12500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lIns="54000" rIns="54000"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Lucida Console" pitchFamily="49" charset="0"/>
                <a:cs typeface="+mn-cs"/>
              </a:rPr>
              <a:t>x = </a:t>
            </a:r>
            <a:r>
              <a:rPr lang="en-US" sz="2000" b="1" dirty="0" err="1">
                <a:latin typeface="Lucida Console" pitchFamily="49" charset="0"/>
                <a:cs typeface="+mn-cs"/>
              </a:rPr>
              <a:t>Math.Sqrt</a:t>
            </a:r>
            <a:r>
              <a:rPr lang="en-US" sz="2000" b="1" dirty="0">
                <a:latin typeface="Lucida Console" pitchFamily="49" charset="0"/>
                <a:cs typeface="+mn-cs"/>
              </a:rPr>
              <a:t>(64);</a:t>
            </a:r>
          </a:p>
          <a:p>
            <a:pPr>
              <a:spcBef>
                <a:spcPct val="20000"/>
              </a:spcBef>
              <a:defRPr/>
            </a:pPr>
            <a:endParaRPr lang="en-US" sz="1600" b="1" dirty="0">
              <a:solidFill>
                <a:schemeClr val="bg2"/>
              </a:solidFill>
              <a:latin typeface="Lucida Console" pitchFamily="49" charset="0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59456" y="2248306"/>
            <a:ext cx="6343650" cy="2614671"/>
          </a:xfrm>
          <a:prstGeom prst="foldedCorner">
            <a:avLst>
              <a:gd name="adj" fmla="val 12500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lIns="54000" rIns="54000"/>
          <a:lstStyle/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Lucida Console" pitchFamily="49" charset="0"/>
                <a:cs typeface="+mn-cs"/>
              </a:rPr>
              <a:t>Public static Class Math{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Lucida Console" pitchFamily="49" charset="0"/>
                <a:cs typeface="+mn-cs"/>
              </a:rPr>
              <a:t>	. . .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Lucida Console" pitchFamily="49" charset="0"/>
                <a:cs typeface="+mn-cs"/>
              </a:rPr>
              <a:t>    	public static double </a:t>
            </a:r>
            <a:r>
              <a:rPr lang="en-US" b="1" dirty="0" err="1">
                <a:latin typeface="Lucida Console" pitchFamily="49" charset="0"/>
                <a:cs typeface="+mn-cs"/>
              </a:rPr>
              <a:t>Sqrt</a:t>
            </a:r>
            <a:r>
              <a:rPr lang="en-US" b="1" dirty="0">
                <a:latin typeface="Lucida Console" pitchFamily="49" charset="0"/>
                <a:cs typeface="+mn-cs"/>
              </a:rPr>
              <a:t>(double x){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Lucida Console" pitchFamily="49" charset="0"/>
                <a:cs typeface="+mn-cs"/>
              </a:rPr>
              <a:t>	. . .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Lucida Console" pitchFamily="49" charset="0"/>
                <a:cs typeface="+mn-cs"/>
              </a:rPr>
              <a:t>	}</a:t>
            </a:r>
          </a:p>
          <a:p>
            <a:pPr>
              <a:spcBef>
                <a:spcPct val="20000"/>
              </a:spcBef>
              <a:defRPr/>
            </a:pPr>
            <a:r>
              <a:rPr lang="en-US" b="1" dirty="0">
                <a:latin typeface="Lucida Console" pitchFamily="49" charset="0"/>
                <a:cs typeface="+mn-cs"/>
              </a:rPr>
              <a:t>}</a:t>
            </a:r>
          </a:p>
          <a:p>
            <a:pPr>
              <a:spcBef>
                <a:spcPct val="20000"/>
              </a:spcBef>
              <a:defRPr/>
            </a:pPr>
            <a:endParaRPr lang="en-US" sz="1400" dirty="0">
              <a:solidFill>
                <a:schemeClr val="bg2"/>
              </a:solidFill>
              <a:latin typeface="Lucida Console" pitchFamily="49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08" y="228601"/>
            <a:ext cx="8976946" cy="1354014"/>
          </a:xfrm>
        </p:spPr>
        <p:txBody>
          <a:bodyPr/>
          <a:lstStyle/>
          <a:p>
            <a:pPr eaLnBrk="1" hangingPunct="1"/>
            <a:r>
              <a:rPr lang="nl-NL" dirty="0"/>
              <a:t>Voorbeeld </a:t>
            </a:r>
            <a:r>
              <a:rPr lang="nl-NL" dirty="0" err="1"/>
              <a:t>static</a:t>
            </a:r>
            <a:r>
              <a:rPr lang="nl-NL" dirty="0"/>
              <a:t> klasse </a:t>
            </a:r>
            <a:r>
              <a:rPr lang="nl-NL" dirty="0" err="1"/>
              <a:t>Unity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 err="1"/>
              <a:t>GameSettings</a:t>
            </a:r>
            <a:endParaRPr lang="nl-NL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924800" cy="43148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nl-BE" sz="2800" dirty="0">
              <a:latin typeface="+mj-lt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nl-BE" sz="28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8615"/>
            <a:ext cx="3767438" cy="21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al 1"/>
          <p:cNvSpPr/>
          <p:nvPr/>
        </p:nvSpPr>
        <p:spPr>
          <a:xfrm>
            <a:off x="740721" y="2373924"/>
            <a:ext cx="685800" cy="27256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nl-B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54" y="1678615"/>
            <a:ext cx="5336930" cy="520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al 6"/>
          <p:cNvSpPr/>
          <p:nvPr/>
        </p:nvSpPr>
        <p:spPr>
          <a:xfrm>
            <a:off x="4972751" y="3670788"/>
            <a:ext cx="2025925" cy="27256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nl-BE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126" y="3925764"/>
            <a:ext cx="3588312" cy="280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nl-BE" sz="2800" dirty="0"/>
              <a:t>We maken geen object aan van de klasse </a:t>
            </a:r>
            <a:r>
              <a:rPr lang="nl-BE" sz="2800" dirty="0" err="1"/>
              <a:t>GameSettings</a:t>
            </a:r>
            <a:r>
              <a:rPr lang="nl-BE" sz="2800" dirty="0"/>
              <a:t>, maar </a:t>
            </a:r>
            <a:r>
              <a:rPr lang="nl-BE" sz="2800" dirty="0" err="1"/>
              <a:t>gebuiken</a:t>
            </a:r>
            <a:r>
              <a:rPr lang="nl-BE" sz="2800" dirty="0"/>
              <a:t> wel wat er in zit</a:t>
            </a:r>
            <a:endParaRPr lang="nl-NL" sz="2800" i="1" dirty="0"/>
          </a:p>
        </p:txBody>
      </p:sp>
    </p:spTree>
    <p:extLst>
      <p:ext uri="{BB962C8B-B14F-4D97-AF65-F5344CB8AC3E}">
        <p14:creationId xmlns:p14="http://schemas.microsoft.com/office/powerpoint/2010/main" val="219192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6559" y="349370"/>
            <a:ext cx="60960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nl-NL" altLang="nl-BE" dirty="0"/>
              <a:t>Klassendiagrammen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nl-NL" altLang="nl-BE" dirty="0"/>
              <a:t>Aannemer bouwt </a:t>
            </a:r>
          </a:p>
          <a:p>
            <a:pPr lvl="1">
              <a:buFont typeface="Monotype Sorts" pitchFamily="2" charset="2"/>
              <a:buNone/>
            </a:pPr>
            <a:r>
              <a:rPr lang="nl-NL" altLang="nl-BE" dirty="0"/>
              <a:t>		volgens bouwplannen</a:t>
            </a:r>
          </a:p>
          <a:p>
            <a:pPr lvl="2">
              <a:buFont typeface="Monotype Sorts" pitchFamily="2" charset="2"/>
              <a:buNone/>
            </a:pPr>
            <a:r>
              <a:rPr lang="nl-NL" altLang="nl-BE" dirty="0"/>
              <a:t>			-&gt; toont het ontwerp van het huis</a:t>
            </a:r>
          </a:p>
          <a:p>
            <a:endParaRPr kumimoji="0" lang="nl" altLang="nl-BE" dirty="0"/>
          </a:p>
          <a:p>
            <a:r>
              <a:rPr kumimoji="0" lang="nl" altLang="nl-BE" dirty="0"/>
              <a:t>Programmeurs, softwarearchitecten en analisten gebruiken </a:t>
            </a:r>
          </a:p>
          <a:p>
            <a:pPr lvl="1">
              <a:buFont typeface="Monotype Sorts" pitchFamily="2" charset="2"/>
              <a:buNone/>
            </a:pPr>
            <a:r>
              <a:rPr kumimoji="0" lang="nl" altLang="nl-BE" b="1" i="1" dirty="0"/>
              <a:t>		modelleertalen </a:t>
            </a:r>
            <a:r>
              <a:rPr kumimoji="0" lang="nl" altLang="nl-BE" i="1" dirty="0"/>
              <a:t>(wij gebruiken UML)</a:t>
            </a:r>
          </a:p>
          <a:p>
            <a:pPr lvl="2">
              <a:buFont typeface="Monotype Sorts" pitchFamily="2" charset="2"/>
              <a:buNone/>
            </a:pPr>
            <a:r>
              <a:rPr kumimoji="0" lang="nl" altLang="nl-BE" dirty="0"/>
              <a:t>			-&gt; beschrijven het ontwerp van software</a:t>
            </a:r>
          </a:p>
          <a:p>
            <a:pPr lvl="2">
              <a:buFont typeface="Monotype Sorts" pitchFamily="2" charset="2"/>
              <a:buNone/>
            </a:pPr>
            <a:r>
              <a:rPr kumimoji="0" lang="nl" altLang="nl-BE" dirty="0"/>
              <a:t>			    door middel van grafische notaties</a:t>
            </a:r>
            <a:endParaRPr lang="nl-NL" altLang="nl-BE" dirty="0"/>
          </a:p>
        </p:txBody>
      </p:sp>
    </p:spTree>
    <p:extLst>
      <p:ext uri="{BB962C8B-B14F-4D97-AF65-F5344CB8AC3E}">
        <p14:creationId xmlns:p14="http://schemas.microsoft.com/office/powerpoint/2010/main" val="140452282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0960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nl" altLang="nl-BE">
                <a:solidFill>
                  <a:schemeClr val="tx1"/>
                </a:solidFill>
              </a:rPr>
              <a:t>Klassediagram</a:t>
            </a:r>
            <a:endParaRPr lang="nl-NL" altLang="nl-B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kumimoji="0" lang="fr-BE" altLang="nl-BE" dirty="0" err="1"/>
              <a:t>laat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zien</a:t>
            </a:r>
            <a:r>
              <a:rPr kumimoji="0" lang="fr-BE" altLang="nl-BE" dirty="0"/>
              <a:t>:</a:t>
            </a:r>
          </a:p>
          <a:p>
            <a:pPr lvl="1"/>
            <a:r>
              <a:rPr kumimoji="0" lang="fr-BE" altLang="nl-BE" dirty="0" err="1"/>
              <a:t>welke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klassen</a:t>
            </a:r>
            <a:r>
              <a:rPr kumimoji="0" lang="fr-BE" altLang="nl-BE" dirty="0"/>
              <a:t> er </a:t>
            </a:r>
            <a:r>
              <a:rPr kumimoji="0" lang="fr-BE" altLang="nl-BE" dirty="0" err="1"/>
              <a:t>zijn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ontworpen</a:t>
            </a:r>
            <a:endParaRPr kumimoji="0" lang="fr-BE" altLang="nl-BE" dirty="0"/>
          </a:p>
          <a:p>
            <a:pPr lvl="1"/>
            <a:r>
              <a:rPr lang="nl-NL" altLang="nl-BE" dirty="0"/>
              <a:t>welke attributen en bewerkingen of methodes deze klassen hebben</a:t>
            </a:r>
          </a:p>
          <a:p>
            <a:pPr lvl="1"/>
            <a:r>
              <a:rPr kumimoji="0" lang="fr-BE" altLang="nl-BE" dirty="0" err="1"/>
              <a:t>welke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relaties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tussen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deze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klassen</a:t>
            </a:r>
            <a:r>
              <a:rPr kumimoji="0" lang="fr-BE" altLang="nl-BE" dirty="0"/>
              <a:t> </a:t>
            </a:r>
            <a:r>
              <a:rPr kumimoji="0" lang="fr-BE" altLang="nl-BE" dirty="0" err="1"/>
              <a:t>bestaan</a:t>
            </a:r>
            <a:endParaRPr kumimoji="0" lang="fr-BE" altLang="nl-BE" dirty="0"/>
          </a:p>
          <a:p>
            <a:endParaRPr kumimoji="0" lang="nl" altLang="nl-BE" dirty="0"/>
          </a:p>
          <a:p>
            <a:pPr marL="0" indent="0">
              <a:buNone/>
            </a:pPr>
            <a:r>
              <a:rPr kumimoji="0" lang="nl" altLang="nl-BE" dirty="0"/>
              <a:t>= een weergave van de statische structuur van een programma</a:t>
            </a:r>
          </a:p>
        </p:txBody>
      </p:sp>
    </p:spTree>
    <p:extLst>
      <p:ext uri="{BB962C8B-B14F-4D97-AF65-F5344CB8AC3E}">
        <p14:creationId xmlns:p14="http://schemas.microsoft.com/office/powerpoint/2010/main" val="52654267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0960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nl" altLang="nl-BE">
                <a:solidFill>
                  <a:schemeClr val="tx1"/>
                </a:solidFill>
              </a:rPr>
              <a:t>Klassediagram</a:t>
            </a:r>
            <a:endParaRPr lang="nl-NL" altLang="nl-B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pPr marL="0" indent="0">
              <a:buNone/>
            </a:pPr>
            <a:r>
              <a:rPr kumimoji="0" lang="fr-BE" altLang="nl-BE" sz="3200" dirty="0" err="1"/>
              <a:t>waarom</a:t>
            </a:r>
            <a:r>
              <a:rPr kumimoji="0" lang="fr-BE" altLang="nl-BE" sz="3200" dirty="0"/>
              <a:t> </a:t>
            </a:r>
            <a:r>
              <a:rPr kumimoji="0" lang="fr-BE" altLang="nl-BE" sz="3200" dirty="0" err="1"/>
              <a:t>een</a:t>
            </a:r>
            <a:r>
              <a:rPr kumimoji="0" lang="fr-BE" altLang="nl-BE" sz="3200" dirty="0"/>
              <a:t> </a:t>
            </a:r>
            <a:r>
              <a:rPr kumimoji="0" lang="fr-BE" altLang="nl-BE" sz="3200" dirty="0" err="1"/>
              <a:t>klassediagram</a:t>
            </a:r>
            <a:r>
              <a:rPr kumimoji="0" lang="fr-BE" altLang="nl-BE" sz="3200" dirty="0"/>
              <a:t>:</a:t>
            </a:r>
          </a:p>
          <a:p>
            <a:endParaRPr lang="nl-NL" altLang="nl-BE" dirty="0"/>
          </a:p>
          <a:p>
            <a:r>
              <a:rPr lang="nl-NL" altLang="nl-BE" dirty="0"/>
              <a:t>is codeonafhankelijk</a:t>
            </a:r>
          </a:p>
          <a:p>
            <a:endParaRPr kumimoji="0" lang="nl" altLang="nl-BE" dirty="0"/>
          </a:p>
          <a:p>
            <a:r>
              <a:rPr kumimoji="0" lang="nl-BE" altLang="nl-BE" dirty="0"/>
              <a:t>O</a:t>
            </a:r>
            <a:r>
              <a:rPr kumimoji="0" lang="nl" altLang="nl-BE" dirty="0"/>
              <a:t>ntwerp, en afhankelijkheden van klassen zijn in één oogopslag te begrijpen</a:t>
            </a:r>
          </a:p>
        </p:txBody>
      </p:sp>
    </p:spTree>
    <p:extLst>
      <p:ext uri="{BB962C8B-B14F-4D97-AF65-F5344CB8AC3E}">
        <p14:creationId xmlns:p14="http://schemas.microsoft.com/office/powerpoint/2010/main" val="93310564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nl" altLang="nl-BE">
                <a:solidFill>
                  <a:schemeClr val="tx1"/>
                </a:solidFill>
              </a:rPr>
              <a:t>De basisnotatie voor klassen</a:t>
            </a:r>
            <a:endParaRPr lang="nl-NL" altLang="nl-B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6868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indent="0">
              <a:buNone/>
            </a:pPr>
            <a:r>
              <a:rPr kumimoji="0" lang="fr-BE" altLang="nl-BE" dirty="0"/>
              <a:t>	</a:t>
            </a:r>
            <a:r>
              <a:rPr kumimoji="0" lang="fr-BE" altLang="nl-BE" dirty="0" err="1"/>
              <a:t>notatie</a:t>
            </a:r>
            <a:r>
              <a:rPr kumimoji="0" lang="fr-BE" altLang="nl-BE" dirty="0"/>
              <a:t>:</a:t>
            </a:r>
            <a:endParaRPr kumimoji="0" lang="nl" altLang="nl-BE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371600" y="2800350"/>
          <a:ext cx="7380288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3" imgW="7378200" imgH="4057200" progId="Word.Document.8">
                  <p:embed/>
                </p:oleObj>
              </mc:Choice>
              <mc:Fallback>
                <p:oleObj name="Document" r:id="rId3" imgW="7378200" imgH="40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00350"/>
                        <a:ext cx="7380288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Grp="1" noChangeAspect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1877647784"/>
              </p:ext>
            </p:extLst>
          </p:nvPr>
        </p:nvGraphicFramePr>
        <p:xfrm>
          <a:off x="2301875" y="2378075"/>
          <a:ext cx="5151438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5" imgW="6048293" imgH="4336986" progId="Word.Document.8">
                  <p:embed/>
                </p:oleObj>
              </mc:Choice>
              <mc:Fallback>
                <p:oleObj name="Document" r:id="rId5" imgW="6048293" imgH="43369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378075"/>
                        <a:ext cx="5151438" cy="369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619472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762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nl" altLang="nl-BE">
                <a:solidFill>
                  <a:schemeClr val="tx1"/>
                </a:solidFill>
              </a:rPr>
              <a:t>De basisnotatie voor klassen</a:t>
            </a:r>
            <a:endParaRPr lang="nl-NL" altLang="nl-B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kumimoji="0" lang="nl-BE" altLang="nl-BE" dirty="0"/>
              <a:t>syntaxis voor</a:t>
            </a:r>
            <a:r>
              <a:rPr kumimoji="0" lang="nl-BE" altLang="nl-BE" b="1" dirty="0"/>
              <a:t> attributen of eigenschappen</a:t>
            </a:r>
          </a:p>
          <a:p>
            <a:pPr lvl="1"/>
            <a:r>
              <a:rPr kumimoji="0" lang="nl-BE" altLang="nl-BE" i="1" dirty="0"/>
              <a:t>naam</a:t>
            </a:r>
            <a:r>
              <a:rPr kumimoji="0" lang="nl-BE" altLang="nl-BE" dirty="0">
                <a:sym typeface="Symbol" panose="05050102010706020507" pitchFamily="18" charset="2"/>
              </a:rPr>
              <a:t></a:t>
            </a:r>
            <a:r>
              <a:rPr kumimoji="0" lang="nl-BE" altLang="nl-BE" i="1" dirty="0"/>
              <a:t>: type</a:t>
            </a:r>
            <a:r>
              <a:rPr kumimoji="0" lang="nl-BE" altLang="nl-BE" dirty="0">
                <a:sym typeface="Symbol" panose="05050102010706020507" pitchFamily="18" charset="2"/>
              </a:rPr>
              <a:t></a:t>
            </a:r>
            <a:r>
              <a:rPr kumimoji="0" lang="nl-BE" altLang="nl-BE" dirty="0"/>
              <a:t> </a:t>
            </a:r>
            <a:r>
              <a:rPr kumimoji="0" lang="nl-BE" altLang="nl-BE" dirty="0">
                <a:sym typeface="Symbol" panose="05050102010706020507" pitchFamily="18" charset="2"/>
              </a:rPr>
              <a:t></a:t>
            </a:r>
            <a:r>
              <a:rPr kumimoji="0" lang="nl-BE" altLang="nl-BE" dirty="0"/>
              <a:t>= </a:t>
            </a:r>
            <a:r>
              <a:rPr kumimoji="0" lang="nl-BE" altLang="nl-BE" i="1" dirty="0"/>
              <a:t>waarde</a:t>
            </a:r>
            <a:r>
              <a:rPr kumimoji="0" lang="nl-BE" altLang="nl-BE" dirty="0">
                <a:sym typeface="Symbol" panose="05050102010706020507" pitchFamily="18" charset="2"/>
              </a:rPr>
              <a:t></a:t>
            </a:r>
          </a:p>
          <a:p>
            <a:pPr lvl="2"/>
            <a:endParaRPr kumimoji="0" lang="nl-BE" altLang="nl-BE" sz="2000" dirty="0"/>
          </a:p>
          <a:p>
            <a:pPr lvl="2"/>
            <a:r>
              <a:rPr kumimoji="0" lang="nl-BE" altLang="nl-BE" sz="2000" dirty="0"/>
              <a:t>alles tussen de rechte haken mag worden weggelaten</a:t>
            </a:r>
          </a:p>
          <a:p>
            <a:pPr lvl="2"/>
            <a:endParaRPr kumimoji="0" lang="nl-BE" altLang="nl-BE" sz="2000" dirty="0"/>
          </a:p>
          <a:p>
            <a:pPr lvl="2"/>
            <a:r>
              <a:rPr kumimoji="0" lang="nl-BE" altLang="nl-BE" sz="2000" dirty="0"/>
              <a:t>= </a:t>
            </a:r>
            <a:r>
              <a:rPr kumimoji="0" lang="nl-BE" altLang="nl-BE" sz="2000" i="1" dirty="0"/>
              <a:t>waarde</a:t>
            </a:r>
            <a:r>
              <a:rPr kumimoji="0" lang="nl-BE" altLang="nl-BE" sz="2000" dirty="0"/>
              <a:t> : standaardwaarde die het attribuut krijgt bij de creatie van een instantie van de klasse</a:t>
            </a:r>
          </a:p>
          <a:p>
            <a:pPr lvl="2"/>
            <a:endParaRPr kumimoji="0" lang="nl-BE" altLang="nl-BE" sz="2000" dirty="0"/>
          </a:p>
          <a:p>
            <a:pPr lvl="2"/>
            <a:r>
              <a:rPr kumimoji="0" lang="nl-BE" altLang="nl-BE" sz="2000" dirty="0"/>
              <a:t>enkel de naam van een attribuut kan vermeld worden.</a:t>
            </a:r>
          </a:p>
        </p:txBody>
      </p:sp>
    </p:spTree>
    <p:extLst>
      <p:ext uri="{BB962C8B-B14F-4D97-AF65-F5344CB8AC3E}">
        <p14:creationId xmlns:p14="http://schemas.microsoft.com/office/powerpoint/2010/main" val="253050966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762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nl" altLang="nl-BE">
                <a:solidFill>
                  <a:schemeClr val="tx1"/>
                </a:solidFill>
              </a:rPr>
              <a:t>De basisnotatie voor klassen</a:t>
            </a:r>
            <a:endParaRPr lang="nl-NL" altLang="nl-B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8724"/>
            <a:ext cx="8382000" cy="50320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r>
              <a:rPr kumimoji="0" lang="nl-BE" altLang="nl-BE" dirty="0"/>
              <a:t>syntaxis voor</a:t>
            </a:r>
            <a:r>
              <a:rPr kumimoji="0" lang="nl-BE" altLang="nl-BE" b="1" dirty="0"/>
              <a:t> methode of gegevens</a:t>
            </a:r>
          </a:p>
          <a:p>
            <a:endParaRPr lang="nl-BE" altLang="nl-BE" dirty="0"/>
          </a:p>
          <a:p>
            <a:r>
              <a:rPr lang="nl-BE" altLang="nl-BE" dirty="0"/>
              <a:t>Zichtbaarheid </a:t>
            </a:r>
            <a:r>
              <a:rPr lang="nl-BE" altLang="nl-BE" sz="2400" dirty="0"/>
              <a:t>(standaard UML, is anders in VS)</a:t>
            </a:r>
            <a:r>
              <a:rPr lang="nl-BE" altLang="nl-BE" dirty="0"/>
              <a:t>:</a:t>
            </a:r>
            <a:endParaRPr lang="nl-BE" altLang="nl-BE" b="1" dirty="0"/>
          </a:p>
          <a:p>
            <a:pPr marL="457200" lvl="1" indent="0">
              <a:buNone/>
            </a:pPr>
            <a:r>
              <a:rPr lang="nl-BE" altLang="nl-BE" dirty="0"/>
              <a:t>- : voor private</a:t>
            </a:r>
          </a:p>
          <a:p>
            <a:pPr marL="457200" lvl="1" indent="0">
              <a:buNone/>
            </a:pPr>
            <a:r>
              <a:rPr lang="nl-BE" altLang="nl-BE" dirty="0"/>
              <a:t>+ : voor public</a:t>
            </a:r>
          </a:p>
          <a:p>
            <a:pPr marL="457200" lvl="1" indent="0">
              <a:buNone/>
            </a:pPr>
            <a:r>
              <a:rPr lang="nl-BE" altLang="nl-BE" dirty="0"/>
              <a:t># : voor </a:t>
            </a:r>
            <a:r>
              <a:rPr lang="nl-BE" altLang="nl-BE" dirty="0" err="1"/>
              <a:t>protected</a:t>
            </a:r>
            <a:r>
              <a:rPr lang="nl-BE" altLang="nl-BE" dirty="0"/>
              <a:t> (</a:t>
            </a:r>
          </a:p>
          <a:p>
            <a:endParaRPr kumimoji="0" lang="nl-BE" altLang="nl-BE" b="1" dirty="0"/>
          </a:p>
          <a:p>
            <a:pPr lvl="1"/>
            <a:r>
              <a:rPr kumimoji="0" lang="nl-BE" altLang="nl-BE" i="1" dirty="0"/>
              <a:t>methodenaam</a:t>
            </a:r>
            <a:r>
              <a:rPr kumimoji="0" lang="nl-BE" altLang="nl-BE" dirty="0"/>
              <a:t>(</a:t>
            </a:r>
            <a:r>
              <a:rPr kumimoji="0" lang="nl-BE" altLang="nl-BE" dirty="0">
                <a:sym typeface="Symbol" panose="05050102010706020507" pitchFamily="18" charset="2"/>
              </a:rPr>
              <a:t></a:t>
            </a:r>
            <a:r>
              <a:rPr kumimoji="0" lang="nl-BE" altLang="nl-BE" i="1" dirty="0"/>
              <a:t>parameterlijst</a:t>
            </a:r>
            <a:r>
              <a:rPr kumimoji="0" lang="nl-BE" altLang="nl-BE" dirty="0">
                <a:sym typeface="Symbol" panose="05050102010706020507" pitchFamily="18" charset="2"/>
              </a:rPr>
              <a:t></a:t>
            </a:r>
            <a:r>
              <a:rPr kumimoji="0" lang="nl-BE" altLang="nl-BE" dirty="0"/>
              <a:t>) </a:t>
            </a:r>
            <a:r>
              <a:rPr kumimoji="0" lang="nl-BE" altLang="nl-BE" dirty="0">
                <a:sym typeface="Symbol" panose="05050102010706020507" pitchFamily="18" charset="2"/>
              </a:rPr>
              <a:t></a:t>
            </a:r>
            <a:r>
              <a:rPr kumimoji="0" lang="nl-BE" altLang="nl-BE" dirty="0"/>
              <a:t>: </a:t>
            </a:r>
            <a:r>
              <a:rPr kumimoji="0" lang="nl-BE" altLang="nl-BE" i="1" dirty="0"/>
              <a:t>resultaattype</a:t>
            </a:r>
            <a:r>
              <a:rPr kumimoji="0" lang="nl-BE" altLang="nl-BE" dirty="0">
                <a:sym typeface="Symbol" panose="05050102010706020507" pitchFamily="18" charset="2"/>
              </a:rPr>
              <a:t></a:t>
            </a:r>
            <a:r>
              <a:rPr kumimoji="0" lang="nl-BE" altLang="nl-BE" dirty="0"/>
              <a:t> </a:t>
            </a:r>
          </a:p>
          <a:p>
            <a:pPr lvl="2"/>
            <a:r>
              <a:rPr kumimoji="0" lang="nl-BE" altLang="nl-BE" dirty="0"/>
              <a:t>minimale aanduiding = de naam van de methode plus een paar haakjes</a:t>
            </a:r>
          </a:p>
          <a:p>
            <a:pPr lvl="2"/>
            <a:r>
              <a:rPr kumimoji="0" lang="nl" altLang="nl-BE" dirty="0"/>
              <a:t>in UML : bewerking is verschillend van methode</a:t>
            </a:r>
          </a:p>
          <a:p>
            <a:pPr lvl="3"/>
            <a:r>
              <a:rPr kumimoji="0" lang="nl" altLang="nl-BE" dirty="0"/>
              <a:t>bewerking = een service die u bij een willekeurig object van een klasse kunt aanvragen</a:t>
            </a:r>
          </a:p>
          <a:p>
            <a:pPr lvl="3"/>
            <a:r>
              <a:rPr kumimoji="0" lang="nl" altLang="nl-BE" dirty="0"/>
              <a:t>methode = een specifieke implementatie van die bewerking</a:t>
            </a:r>
          </a:p>
        </p:txBody>
      </p:sp>
    </p:spTree>
    <p:extLst>
      <p:ext uri="{BB962C8B-B14F-4D97-AF65-F5344CB8AC3E}">
        <p14:creationId xmlns:p14="http://schemas.microsoft.com/office/powerpoint/2010/main" val="2587562802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nl" altLang="nl-BE">
                <a:solidFill>
                  <a:schemeClr val="tx1"/>
                </a:solidFill>
              </a:rPr>
              <a:t>De basisnotatie voor klassen</a:t>
            </a:r>
            <a:endParaRPr lang="nl-NL" altLang="nl-B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1"/>
            <a:r>
              <a:rPr kumimoji="0" lang="nl-BE" altLang="nl-BE"/>
              <a:t>voorbeeld van een opmerking :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371600" y="2800350"/>
          <a:ext cx="7380288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Document" r:id="rId3" imgW="7378200" imgH="4057200" progId="Word.Document.8">
                  <p:embed/>
                </p:oleObj>
              </mc:Choice>
              <mc:Fallback>
                <p:oleObj name="Document" r:id="rId3" imgW="7378200" imgH="40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00350"/>
                        <a:ext cx="7380288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Grp="1" noChangeAspect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948663410"/>
              </p:ext>
            </p:extLst>
          </p:nvPr>
        </p:nvGraphicFramePr>
        <p:xfrm>
          <a:off x="427038" y="2130425"/>
          <a:ext cx="8351837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Document" r:id="rId5" imgW="5971272" imgH="2818248" progId="Word.Document.8">
                  <p:embed/>
                </p:oleObj>
              </mc:Choice>
              <mc:Fallback>
                <p:oleObj name="Document" r:id="rId5" imgW="5971272" imgH="2818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130425"/>
                        <a:ext cx="8351837" cy="394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41962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kumimoji="0" lang="nl" altLang="nl-BE">
                <a:solidFill>
                  <a:schemeClr val="tx1"/>
                </a:solidFill>
              </a:rPr>
              <a:t>Relaties tussen klassen modelleren</a:t>
            </a:r>
            <a:endParaRPr kumimoji="0" lang="nl" altLang="nl-B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kumimoji="0" lang="nl" altLang="nl-BE" sz="2800" dirty="0"/>
              <a:t>Klassen hebben ingewikkelde relaties tot elkaar</a:t>
            </a:r>
            <a:endParaRPr kumimoji="0" lang="nl" altLang="nl-BE" dirty="0"/>
          </a:p>
          <a:p>
            <a:pPr lvl="1"/>
            <a:r>
              <a:rPr kumimoji="0" lang="nl" altLang="nl-BE" dirty="0"/>
              <a:t>relatie </a:t>
            </a:r>
          </a:p>
          <a:p>
            <a:pPr lvl="2"/>
            <a:r>
              <a:rPr lang="nl" altLang="nl-BE" dirty="0"/>
              <a:t> </a:t>
            </a:r>
            <a:r>
              <a:rPr kumimoji="0" lang="nl" altLang="nl-BE" dirty="0"/>
              <a:t>beschrijft hoe klassen samenwerken </a:t>
            </a:r>
          </a:p>
          <a:p>
            <a:pPr lvl="2"/>
            <a:r>
              <a:rPr kumimoji="0" lang="nl" altLang="nl-BE" dirty="0"/>
              <a:t> wordt in de UML aangegeven met een </a:t>
            </a:r>
          </a:p>
          <a:p>
            <a:pPr lvl="2">
              <a:buFont typeface="Monotype Sorts" pitchFamily="2" charset="2"/>
              <a:buNone/>
            </a:pPr>
            <a:r>
              <a:rPr kumimoji="0" lang="nl" altLang="nl-BE" dirty="0"/>
              <a:t>       verbinding tussen twee of meer elementen in de</a:t>
            </a:r>
          </a:p>
          <a:p>
            <a:pPr lvl="2">
              <a:buFont typeface="Monotype Sorts" pitchFamily="2" charset="2"/>
              <a:buNone/>
            </a:pPr>
            <a:r>
              <a:rPr kumimoji="0" lang="nl" altLang="nl-BE" dirty="0"/>
              <a:t>       notatie</a:t>
            </a:r>
          </a:p>
          <a:p>
            <a:endParaRPr kumimoji="0" lang="nl" altLang="nl-BE" sz="2800" dirty="0"/>
          </a:p>
          <a:p>
            <a:r>
              <a:rPr kumimoji="0" lang="nl" altLang="nl-BE" sz="2800" dirty="0"/>
              <a:t>in UML : 3 soorten relaties</a:t>
            </a:r>
            <a:endParaRPr kumimoji="0" lang="nl" altLang="nl-BE" dirty="0"/>
          </a:p>
          <a:p>
            <a:pPr lvl="1"/>
            <a:r>
              <a:rPr kumimoji="0" lang="nl" altLang="nl-BE" dirty="0"/>
              <a:t>Afhankelijkheid (gebruikt een andere klasse)</a:t>
            </a:r>
          </a:p>
          <a:p>
            <a:pPr lvl="1"/>
            <a:r>
              <a:rPr kumimoji="0" lang="nl" altLang="nl-BE" dirty="0"/>
              <a:t>Associatie (heeft een relatie)</a:t>
            </a:r>
          </a:p>
          <a:p>
            <a:pPr lvl="1"/>
            <a:r>
              <a:rPr kumimoji="0" lang="nl-BE" altLang="nl-BE" dirty="0"/>
              <a:t>G</a:t>
            </a:r>
            <a:r>
              <a:rPr kumimoji="0" lang="nl" altLang="nl-BE" dirty="0"/>
              <a:t>eneralisatie = overerving (is een relatie)</a:t>
            </a:r>
          </a:p>
          <a:p>
            <a:pPr lvl="2"/>
            <a:r>
              <a:rPr kumimoji="0" lang="nl" altLang="nl-BE" dirty="0"/>
              <a:t>eigen notaties maar UML-onafhankelijk</a:t>
            </a:r>
          </a:p>
        </p:txBody>
      </p:sp>
    </p:spTree>
    <p:extLst>
      <p:ext uri="{BB962C8B-B14F-4D97-AF65-F5344CB8AC3E}">
        <p14:creationId xmlns:p14="http://schemas.microsoft.com/office/powerpoint/2010/main" val="104530424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we tot nu toe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m.b.t </a:t>
            </a:r>
            <a:r>
              <a:rPr lang="en-US" dirty="0" err="1"/>
              <a:t>klassen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ingekapselde</a:t>
            </a:r>
            <a:r>
              <a:rPr lang="en-US" dirty="0"/>
              <a:t>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toegangs</a:t>
            </a:r>
            <a:r>
              <a:rPr lang="en-US" dirty="0"/>
              <a:t>-properties, constructors </a:t>
            </a:r>
            <a:r>
              <a:rPr lang="en-US" dirty="0" err="1"/>
              <a:t>en</a:t>
            </a:r>
            <a:r>
              <a:rPr lang="en-US" dirty="0"/>
              <a:t> overloading</a:t>
            </a:r>
          </a:p>
          <a:p>
            <a:endParaRPr lang="en-US" dirty="0"/>
          </a:p>
          <a:p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overerven</a:t>
            </a:r>
            <a:r>
              <a:rPr lang="en-US" dirty="0"/>
              <a:t>,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overriden</a:t>
            </a:r>
            <a:r>
              <a:rPr lang="en-US" dirty="0"/>
              <a:t>, base, this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polymorfisme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Werking</a:t>
            </a:r>
            <a:r>
              <a:rPr lang="en-US" dirty="0"/>
              <a:t> van constructors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overerving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public/protected/private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35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kumimoji="0" lang="nl" altLang="nl-BE"/>
              <a:t>= object  is afhankelijk van de specificatie (interface of gedrag) van een ander object</a:t>
            </a:r>
          </a:p>
          <a:p>
            <a:pPr lvl="1"/>
            <a:r>
              <a:rPr kumimoji="0" lang="nl" altLang="nl-BE"/>
              <a:t>wijziging in specificatie -&gt; bijwerking van het afhankelijke object</a:t>
            </a:r>
          </a:p>
          <a:p>
            <a:pPr lvl="1"/>
            <a:r>
              <a:rPr kumimoji="0" lang="nl" altLang="nl-BE"/>
              <a:t>voorbeeld: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" altLang="nl-BE"/>
              <a:t>Afhankelijkheid</a:t>
            </a:r>
          </a:p>
        </p:txBody>
      </p:sp>
      <p:graphicFrame>
        <p:nvGraphicFramePr>
          <p:cNvPr id="48133" name="Object 5"/>
          <p:cNvGraphicFramePr>
            <a:graphicFrameLocks noGrp="1" noChangeAspect="1"/>
          </p:cNvGraphicFramePr>
          <p:nvPr>
            <p:ph type="dgm" idx="1"/>
          </p:nvPr>
        </p:nvGraphicFramePr>
        <p:xfrm>
          <a:off x="228600" y="3581400"/>
          <a:ext cx="9906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ocument" r:id="rId3" imgW="5972760" imgH="1332720" progId="Word.Document.8">
                  <p:embed/>
                </p:oleObj>
              </mc:Choice>
              <mc:Fallback>
                <p:oleObj name="Document" r:id="rId3" imgW="5972760" imgH="1332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990600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03851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4114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2"/>
            <a:r>
              <a:rPr kumimoji="0" lang="nl" altLang="nl-BE"/>
              <a:t>2 x afhankelijk</a:t>
            </a:r>
          </a:p>
          <a:p>
            <a:pPr lvl="2"/>
            <a:r>
              <a:rPr kumimoji="0" lang="nl-BE" altLang="nl-BE"/>
              <a:t>afhankelijkheidsmodel bevat enkel de kenmerken die van belang zijn voor de afhankelijkheidsrelatie</a:t>
            </a:r>
          </a:p>
          <a:p>
            <a:pPr lvl="3"/>
            <a:r>
              <a:rPr kumimoji="0" lang="nl" altLang="nl-BE"/>
              <a:t>doel van UML is informatie over te dragen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" altLang="nl-BE"/>
              <a:t>Afhankelijkheid</a:t>
            </a:r>
            <a:endParaRPr kumimoji="0" lang="nl" altLang="nl-BE"/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type="dgm" idx="1"/>
          </p:nvPr>
        </p:nvGraphicFramePr>
        <p:xfrm>
          <a:off x="228600" y="3362325"/>
          <a:ext cx="9906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Document" r:id="rId3" imgW="5972760" imgH="1332720" progId="Word.Document.8">
                  <p:embed/>
                </p:oleObj>
              </mc:Choice>
              <mc:Fallback>
                <p:oleObj name="Document" r:id="rId3" imgW="5972760" imgH="1332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62325"/>
                        <a:ext cx="990600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65234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5029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kumimoji="0" lang="nl-BE" altLang="nl-BE" dirty="0"/>
              <a:t>afhankelijkheden zoveel mogelijk beperken</a:t>
            </a:r>
          </a:p>
          <a:p>
            <a:endParaRPr kumimoji="0" lang="nl-BE" altLang="nl-BE" dirty="0"/>
          </a:p>
          <a:p>
            <a:r>
              <a:rPr kumimoji="0" lang="nl-BE" altLang="nl-BE" dirty="0"/>
              <a:t>soms onmogelijk : niet alle afhankelijkheden zijn gelijk:</a:t>
            </a:r>
          </a:p>
          <a:p>
            <a:pPr lvl="1"/>
            <a:r>
              <a:rPr kumimoji="0" lang="nl-BE" altLang="nl-BE" dirty="0"/>
              <a:t>Afhankelijkheid van een interface = acceptabel</a:t>
            </a:r>
          </a:p>
          <a:p>
            <a:pPr lvl="1"/>
            <a:r>
              <a:rPr kumimoji="0" lang="nl-BE" altLang="nl-BE" dirty="0"/>
              <a:t>Afhankelijkheid van de implementatie = nooit acceptabel</a:t>
            </a:r>
          </a:p>
          <a:p>
            <a:endParaRPr kumimoji="0" lang="nl-BE" altLang="nl-BE" dirty="0"/>
          </a:p>
          <a:p>
            <a:r>
              <a:rPr kumimoji="0" lang="nl-BE" altLang="nl-BE" dirty="0"/>
              <a:t>Wanneer moet u afhankelijkheden modelleren?</a:t>
            </a:r>
          </a:p>
          <a:p>
            <a:pPr lvl="1"/>
            <a:r>
              <a:rPr kumimoji="0" lang="nl-BE" altLang="nl-BE" dirty="0"/>
              <a:t>als het ene object een ander object </a:t>
            </a:r>
            <a:r>
              <a:rPr kumimoji="0" lang="nl-BE" altLang="nl-BE" dirty="0">
                <a:solidFill>
                  <a:srgbClr val="FF0066"/>
                </a:solidFill>
              </a:rPr>
              <a:t>gebruikt</a:t>
            </a:r>
            <a:r>
              <a:rPr kumimoji="0" lang="nl-BE" altLang="nl-BE" dirty="0"/>
              <a:t>. </a:t>
            </a:r>
          </a:p>
          <a:p>
            <a:pPr lvl="2"/>
            <a:r>
              <a:rPr kumimoji="0" lang="nl-BE" altLang="nl-BE" dirty="0"/>
              <a:t>Voorbeeld : in argumenten van methoden</a:t>
            </a:r>
          </a:p>
          <a:p>
            <a:endParaRPr kumimoji="0" lang="nl" altLang="nl-B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" altLang="nl-BE"/>
              <a:t>Afhankelijkheid</a:t>
            </a:r>
            <a:endParaRPr kumimoji="0" lang="nl" altLang="nl-BE"/>
          </a:p>
        </p:txBody>
      </p:sp>
    </p:spTree>
    <p:extLst>
      <p:ext uri="{BB962C8B-B14F-4D97-AF65-F5344CB8AC3E}">
        <p14:creationId xmlns:p14="http://schemas.microsoft.com/office/powerpoint/2010/main" val="3938415390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5029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kumimoji="0" lang="nl" altLang="nl-BE" dirty="0"/>
              <a:t>dieper dan afhankelijkheidsrelaties</a:t>
            </a:r>
          </a:p>
          <a:p>
            <a:pPr marL="0" indent="0">
              <a:buNone/>
            </a:pPr>
            <a:endParaRPr kumimoji="0" lang="nl" altLang="nl-BE" dirty="0"/>
          </a:p>
          <a:p>
            <a:pPr marL="0" indent="0">
              <a:buNone/>
            </a:pPr>
            <a:r>
              <a:rPr kumimoji="0" lang="nl" altLang="nl-BE" dirty="0"/>
              <a:t>= structurele relatie</a:t>
            </a:r>
          </a:p>
          <a:p>
            <a:pPr lvl="1"/>
            <a:r>
              <a:rPr kumimoji="0" lang="nl" altLang="nl-BE" dirty="0"/>
              <a:t>associatie geeft aan dat een object een ander object bevat</a:t>
            </a:r>
          </a:p>
          <a:p>
            <a:pPr lvl="2"/>
            <a:r>
              <a:rPr kumimoji="0" lang="nl" altLang="nl-BE" dirty="0"/>
              <a:t>voorbeeld :</a:t>
            </a:r>
          </a:p>
          <a:p>
            <a:pPr lvl="2"/>
            <a:endParaRPr kumimoji="0" lang="nl" altLang="nl-BE" dirty="0"/>
          </a:p>
          <a:p>
            <a:pPr lvl="2"/>
            <a:endParaRPr kumimoji="0" lang="nl-BE" altLang="nl-BE" dirty="0"/>
          </a:p>
          <a:p>
            <a:endParaRPr kumimoji="0" lang="nl-BE" altLang="nl-BE" dirty="0"/>
          </a:p>
          <a:p>
            <a:r>
              <a:rPr kumimoji="0" lang="nl-BE" altLang="nl-BE" dirty="0"/>
              <a:t>naam van de associatie = naam die de relatie beschrijft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" altLang="nl-BE"/>
              <a:t>Associatie</a:t>
            </a:r>
          </a:p>
        </p:txBody>
      </p:sp>
      <p:graphicFrame>
        <p:nvGraphicFramePr>
          <p:cNvPr id="51205" name="Object 5"/>
          <p:cNvGraphicFramePr>
            <a:graphicFrameLocks noGrp="1" noChangeAspect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1125779454"/>
              </p:ext>
            </p:extLst>
          </p:nvPr>
        </p:nvGraphicFramePr>
        <p:xfrm>
          <a:off x="406400" y="3427293"/>
          <a:ext cx="88233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Document" r:id="rId3" imgW="5987816" imgH="923430" progId="Word.Document.8">
                  <p:embed/>
                </p:oleObj>
              </mc:Choice>
              <mc:Fallback>
                <p:oleObj name="Document" r:id="rId3" imgW="5987816" imgH="9234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427293"/>
                        <a:ext cx="882332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31768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50292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indent="0">
              <a:buNone/>
            </a:pPr>
            <a:r>
              <a:rPr kumimoji="0" lang="nl" altLang="nl-BE" dirty="0"/>
              <a:t>= relatie tussen het algemene en het </a:t>
            </a:r>
          </a:p>
          <a:p>
            <a:pPr>
              <a:buFont typeface="Monotype Sorts" pitchFamily="2" charset="2"/>
              <a:buNone/>
            </a:pPr>
            <a:r>
              <a:rPr kumimoji="0" lang="nl" altLang="nl-BE" dirty="0"/>
              <a:t>	   specifieke</a:t>
            </a:r>
          </a:p>
          <a:p>
            <a:endParaRPr kumimoji="0" lang="nl" altLang="nl-BE" dirty="0"/>
          </a:p>
          <a:p>
            <a:pPr marL="0" indent="0">
              <a:buNone/>
            </a:pPr>
            <a:r>
              <a:rPr kumimoji="0" lang="nl" altLang="nl-BE" dirty="0"/>
              <a:t>= voorstelling van de </a:t>
            </a:r>
            <a:r>
              <a:rPr kumimoji="0" lang="nl" altLang="nl-BE" i="1" dirty="0"/>
              <a:t>‘is een’</a:t>
            </a:r>
            <a:r>
              <a:rPr kumimoji="0" lang="nl" altLang="nl-BE" dirty="0"/>
              <a:t>-relatie</a:t>
            </a:r>
            <a:r>
              <a:rPr kumimoji="0" lang="nl" altLang="nl-BE" i="1" dirty="0"/>
              <a:t> </a:t>
            </a:r>
          </a:p>
          <a:p>
            <a:pPr lvl="1"/>
            <a:r>
              <a:rPr kumimoji="0" lang="nl" altLang="nl-BE" dirty="0"/>
              <a:t>voor vervanging geschikte relaties definiëren:</a:t>
            </a:r>
          </a:p>
          <a:p>
            <a:pPr lvl="2"/>
            <a:r>
              <a:rPr kumimoji="0" lang="nl" altLang="nl-BE" dirty="0"/>
              <a:t>afstammelingen worden gebruikt in plaats van hun voorouders of children in plaats van hun parents</a:t>
            </a:r>
          </a:p>
          <a:p>
            <a:endParaRPr kumimoji="0" lang="nl" altLang="nl-BE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/>
          <a:lstStyle/>
          <a:p>
            <a:r>
              <a:rPr kumimoji="0" lang="nl" altLang="nl-BE">
                <a:solidFill>
                  <a:schemeClr val="tx1"/>
                </a:solidFill>
              </a:rPr>
              <a:t>Generalisatie</a:t>
            </a:r>
            <a:endParaRPr lang="nl" altLang="nl-BE"/>
          </a:p>
        </p:txBody>
      </p:sp>
    </p:spTree>
    <p:extLst>
      <p:ext uri="{BB962C8B-B14F-4D97-AF65-F5344CB8AC3E}">
        <p14:creationId xmlns:p14="http://schemas.microsoft.com/office/powerpoint/2010/main" val="2015237894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382000" cy="50292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kumimoji="0" lang="nl" altLang="nl-B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/>
          <a:lstStyle/>
          <a:p>
            <a:r>
              <a:rPr kumimoji="0" lang="nl" altLang="nl-BE">
                <a:solidFill>
                  <a:schemeClr val="tx1"/>
                </a:solidFill>
              </a:rPr>
              <a:t>Generalisatie</a:t>
            </a:r>
            <a:endParaRPr lang="nl" altLang="nl-BE"/>
          </a:p>
        </p:txBody>
      </p:sp>
      <p:pic>
        <p:nvPicPr>
          <p:cNvPr id="68612" name="Picture 4" descr="C:\Karine\2004-2005\OO\figuren\overervingBankaccou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105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81160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382000" cy="50292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kumimoji="0" lang="nl" altLang="nl-BE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458200" cy="762000"/>
          </a:xfrm>
        </p:spPr>
        <p:txBody>
          <a:bodyPr/>
          <a:lstStyle/>
          <a:p>
            <a:r>
              <a:rPr kumimoji="0" lang="nl" altLang="nl-BE">
                <a:solidFill>
                  <a:schemeClr val="tx1"/>
                </a:solidFill>
              </a:rPr>
              <a:t>Alles bij elkaar</a:t>
            </a:r>
            <a:endParaRPr lang="nl" altLang="nl-BE"/>
          </a:p>
        </p:txBody>
      </p:sp>
      <p:pic>
        <p:nvPicPr>
          <p:cNvPr id="69636" name="Picture 4" descr="C:\Karine\2004-2005\OO\figuren\totaalklassepsyc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296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63412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Klassendiagrammen</a:t>
            </a:r>
            <a:r>
              <a:rPr lang="en-US" dirty="0"/>
              <a:t> in MSVS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Worden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gegenereerd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build)</a:t>
            </a:r>
          </a:p>
          <a:p>
            <a:endParaRPr lang="en-US" dirty="0"/>
          </a:p>
          <a:p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in je solution explorer</a:t>
            </a:r>
          </a:p>
          <a:p>
            <a:endParaRPr lang="en-US" dirty="0"/>
          </a:p>
          <a:p>
            <a:r>
              <a:rPr lang="en-US" dirty="0" err="1"/>
              <a:t>Rechtsklikken</a:t>
            </a:r>
            <a:r>
              <a:rPr lang="en-US" dirty="0"/>
              <a:t> op project </a:t>
            </a:r>
          </a:p>
          <a:p>
            <a:pPr marL="0" indent="0">
              <a:buNone/>
            </a:pPr>
            <a:r>
              <a:rPr lang="en-US" dirty="0"/>
              <a:t>	=&gt; view =&gt; class diagram</a:t>
            </a:r>
          </a:p>
          <a:p>
            <a:endParaRPr lang="en-US" dirty="0"/>
          </a:p>
          <a:p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look </a:t>
            </a:r>
            <a:r>
              <a:rPr lang="en-US" dirty="0" err="1"/>
              <a:t>dan</a:t>
            </a:r>
            <a:r>
              <a:rPr lang="en-US" dirty="0"/>
              <a:t> standard UML</a:t>
            </a:r>
          </a:p>
          <a:p>
            <a:endParaRPr lang="en-US" dirty="0"/>
          </a:p>
          <a:p>
            <a:r>
              <a:rPr lang="en-US" dirty="0" err="1"/>
              <a:t>Helaas</a:t>
            </a:r>
            <a:r>
              <a:rPr lang="en-US" dirty="0"/>
              <a:t>: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generalisatie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getoond</a:t>
            </a:r>
            <a:r>
              <a:rPr lang="en-US" dirty="0"/>
              <a:t> (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r>
              <a:rPr lang="en-US" dirty="0"/>
              <a:t> in </a:t>
            </a:r>
            <a:r>
              <a:rPr lang="en-US"/>
              <a:t>MSVS Ultimate)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6878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Klassendiagrammen</a:t>
            </a:r>
            <a:r>
              <a:rPr lang="en-US" dirty="0"/>
              <a:t> in MSVS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65" y="1815919"/>
            <a:ext cx="6465431" cy="42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8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Werken</a:t>
            </a:r>
            <a:r>
              <a:rPr lang="en-US" dirty="0"/>
              <a:t> met static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variabelen</a:t>
            </a:r>
            <a:r>
              <a:rPr lang="en-US" dirty="0"/>
              <a:t> correct </a:t>
            </a:r>
            <a:r>
              <a:rPr lang="en-US" dirty="0" err="1"/>
              <a:t>initialiseren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ermee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Klassendiagrammen</a:t>
            </a:r>
            <a:r>
              <a:rPr lang="en-US" dirty="0"/>
              <a:t> </a:t>
            </a:r>
            <a:r>
              <a:rPr lang="en-US" dirty="0" err="1"/>
              <a:t>interpreteren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Lees: </a:t>
            </a:r>
            <a:r>
              <a:rPr lang="en-US" dirty="0" err="1"/>
              <a:t>deel</a:t>
            </a:r>
            <a:r>
              <a:rPr lang="en-US" dirty="0"/>
              <a:t> namespaces </a:t>
            </a:r>
            <a:r>
              <a:rPr lang="en-US" dirty="0" err="1"/>
              <a:t>hierna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Static</a:t>
            </a:r>
            <a:r>
              <a:rPr lang="nl-BE" dirty="0"/>
              <a:t> methoden en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5788" cy="4678692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De methoden en </a:t>
            </a:r>
            <a:r>
              <a:rPr lang="nl-BE" dirty="0" err="1"/>
              <a:t>properties</a:t>
            </a:r>
            <a:r>
              <a:rPr lang="nl-BE" dirty="0"/>
              <a:t> spelen dan op </a:t>
            </a:r>
            <a:r>
              <a:rPr lang="nl-BE" dirty="0" err="1"/>
              <a:t>klasseniveau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. op objectniveau</a:t>
            </a:r>
          </a:p>
          <a:p>
            <a:endParaRPr lang="nl-BE" dirty="0"/>
          </a:p>
          <a:p>
            <a:r>
              <a:rPr lang="nl-BE" dirty="0"/>
              <a:t>Sleutelwoord: </a:t>
            </a:r>
            <a:r>
              <a:rPr lang="nl-BE" dirty="0" err="1">
                <a:latin typeface="Lucida Console" pitchFamily="49" charset="0"/>
              </a:rPr>
              <a:t>static</a:t>
            </a:r>
            <a:endParaRPr lang="nl-NL" i="1" dirty="0"/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de </a:t>
            </a:r>
            <a:r>
              <a:rPr lang="en-US" dirty="0" err="1"/>
              <a:t>klasse</a:t>
            </a:r>
            <a:r>
              <a:rPr lang="en-US" dirty="0"/>
              <a:t> om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,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van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op static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static </a:t>
            </a:r>
            <a:r>
              <a:rPr lang="en-US" dirty="0" err="1"/>
              <a:t>variabelen</a:t>
            </a:r>
            <a:r>
              <a:rPr lang="en-US" dirty="0"/>
              <a:t> (</a:t>
            </a:r>
            <a:r>
              <a:rPr lang="en-US" dirty="0" err="1"/>
              <a:t>niet</a:t>
            </a:r>
            <a:r>
              <a:rPr lang="en-US" dirty="0"/>
              <a:t> op </a:t>
            </a:r>
            <a:r>
              <a:rPr lang="en-US" dirty="0" err="1"/>
              <a:t>klassevariabelen</a:t>
            </a:r>
            <a:r>
              <a:rPr lang="en-US" dirty="0"/>
              <a:t> van </a:t>
            </a:r>
            <a:r>
              <a:rPr lang="en-US" dirty="0" err="1"/>
              <a:t>objecten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andere</a:t>
            </a:r>
            <a:r>
              <a:rPr lang="en-US" dirty="0"/>
              <a:t> static </a:t>
            </a:r>
            <a:r>
              <a:rPr lang="en-US" dirty="0" err="1"/>
              <a:t>methoden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gezien</a:t>
            </a:r>
            <a:r>
              <a:rPr lang="en-US" dirty="0"/>
              <a:t> Main </a:t>
            </a:r>
            <a:r>
              <a:rPr lang="en-US" dirty="0" err="1"/>
              <a:t>een</a:t>
            </a:r>
            <a:r>
              <a:rPr lang="en-US" dirty="0"/>
              <a:t> static method is in de </a:t>
            </a:r>
            <a:r>
              <a:rPr lang="en-US" dirty="0" err="1"/>
              <a:t>klasse</a:t>
            </a:r>
            <a:r>
              <a:rPr lang="en-US" dirty="0"/>
              <a:t> Program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hulpfuncties</a:t>
            </a:r>
            <a:r>
              <a:rPr lang="en-US" dirty="0"/>
              <a:t> die de Main </a:t>
            </a:r>
            <a:r>
              <a:rPr lang="en-US" dirty="0" err="1"/>
              <a:t>oproept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static </a:t>
            </a:r>
            <a:r>
              <a:rPr lang="en-US" dirty="0" err="1"/>
              <a:t>zijn</a:t>
            </a:r>
            <a:r>
              <a:rPr lang="en-US" dirty="0"/>
              <a:t>. (</a:t>
            </a:r>
            <a:r>
              <a:rPr lang="en-US" dirty="0" err="1"/>
              <a:t>tenzij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hangen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in de main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0362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31006" y="9525"/>
            <a:ext cx="7829550" cy="1371600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algn="ctr" eaLnBrk="1" hangingPunct="1">
              <a:defRPr sz="4400">
                <a:latin typeface="+mj-lt"/>
                <a:ea typeface="+mj-ea"/>
                <a:cs typeface="+mj-cs"/>
              </a:defRPr>
            </a:lvl1pPr>
            <a:lvl2pPr algn="ctr" eaLnBrk="0" hangingPunct="0">
              <a:defRPr sz="4400">
                <a:latin typeface="Verdana" pitchFamily="34" charset="0"/>
              </a:defRPr>
            </a:lvl2pPr>
            <a:lvl3pPr algn="ctr" eaLnBrk="0" hangingPunct="0">
              <a:defRPr sz="4400">
                <a:latin typeface="Verdana" pitchFamily="34" charset="0"/>
              </a:defRPr>
            </a:lvl3pPr>
            <a:lvl4pPr algn="ctr" eaLnBrk="0" hangingPunct="0">
              <a:defRPr sz="4400">
                <a:latin typeface="Verdana" pitchFamily="34" charset="0"/>
              </a:defRPr>
            </a:lvl4pPr>
            <a:lvl5pPr algn="ctr" eaLnBrk="0" hangingPunct="0">
              <a:defRPr sz="4400">
                <a:latin typeface="Verdana" pitchFamily="34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400">
                <a:latin typeface="Verdana" pitchFamily="34" charset="0"/>
              </a:defRPr>
            </a:lvl9pPr>
          </a:lstStyle>
          <a:p>
            <a:r>
              <a:rPr lang="nl-BE" b="1" dirty="0"/>
              <a:t>TER INFO</a:t>
            </a:r>
            <a:r>
              <a:rPr lang="nl-BE" dirty="0"/>
              <a:t>: </a:t>
            </a:r>
            <a:r>
              <a:rPr lang="nl-BE" dirty="0" err="1"/>
              <a:t>Namespaces</a:t>
            </a:r>
            <a:endParaRPr lang="nl-BE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31006" y="1176336"/>
            <a:ext cx="8677275" cy="43531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nl-BE" sz="2400" dirty="0">
                <a:latin typeface="+mj-lt"/>
                <a:ea typeface="+mj-ea"/>
                <a:cs typeface="+mj-cs"/>
              </a:rPr>
              <a:t>Elk klasse zit in een </a:t>
            </a:r>
            <a:r>
              <a:rPr lang="nl-BE" sz="2400" dirty="0" err="1"/>
              <a:t>namespace</a:t>
            </a:r>
            <a:endParaRPr lang="nl-BE" sz="2400" dirty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voorgeprogrammeerde</a:t>
            </a:r>
            <a:r>
              <a:rPr lang="en-US" sz="2400" dirty="0"/>
              <a:t> C# </a:t>
            </a:r>
            <a:r>
              <a:rPr lang="en-US" sz="2400" dirty="0" err="1"/>
              <a:t>klasse</a:t>
            </a:r>
            <a:r>
              <a:rPr lang="en-US" sz="2400" dirty="0"/>
              <a:t> zit in </a:t>
            </a:r>
            <a:r>
              <a:rPr lang="en-US" sz="2400" dirty="0" err="1"/>
              <a:t>een</a:t>
            </a:r>
            <a:r>
              <a:rPr lang="en-US" sz="2400" dirty="0"/>
              <a:t> namespace</a:t>
            </a:r>
            <a:endParaRPr lang="nl-BE" sz="2400" dirty="0"/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nl-BE" sz="2400" dirty="0">
              <a:latin typeface="+mj-lt"/>
              <a:ea typeface="+mj-ea"/>
              <a:cs typeface="+mj-cs"/>
            </a:endParaRP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nl-BE" sz="2400" dirty="0">
                <a:latin typeface="+mj-lt"/>
                <a:ea typeface="+mj-ea"/>
                <a:cs typeface="+mj-cs"/>
              </a:rPr>
              <a:t>Zelf kunnen we ook </a:t>
            </a:r>
            <a:r>
              <a:rPr lang="nl-BE" sz="2400" dirty="0" err="1">
                <a:latin typeface="+mj-lt"/>
                <a:ea typeface="+mj-ea"/>
                <a:cs typeface="+mj-cs"/>
              </a:rPr>
              <a:t>namespaces</a:t>
            </a:r>
            <a:r>
              <a:rPr lang="nl-BE" sz="2400" dirty="0">
                <a:latin typeface="+mj-lt"/>
                <a:ea typeface="+mj-ea"/>
                <a:cs typeface="+mj-cs"/>
              </a:rPr>
              <a:t> gebruiken om verschillende klassen van ons project logisch te groeperen</a:t>
            </a: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nl-BE" sz="2400" dirty="0">
              <a:latin typeface="+mj-lt"/>
              <a:ea typeface="+mj-ea"/>
              <a:cs typeface="+mj-cs"/>
            </a:endParaRP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nl-BE" sz="2400" dirty="0">
                <a:latin typeface="+mj-lt"/>
                <a:ea typeface="+mj-ea"/>
                <a:cs typeface="+mj-cs"/>
              </a:rPr>
              <a:t>Om een klasse van een bepaalde </a:t>
            </a:r>
            <a:r>
              <a:rPr lang="nl-BE" sz="2400" dirty="0" err="1">
                <a:latin typeface="+mj-lt"/>
                <a:ea typeface="+mj-ea"/>
                <a:cs typeface="+mj-cs"/>
              </a:rPr>
              <a:t>namespace</a:t>
            </a:r>
            <a:r>
              <a:rPr lang="nl-BE" sz="2400" dirty="0">
                <a:latin typeface="+mj-lt"/>
                <a:ea typeface="+mj-ea"/>
                <a:cs typeface="+mj-cs"/>
              </a:rPr>
              <a:t> te gebruiken moet je de </a:t>
            </a:r>
            <a:r>
              <a:rPr lang="nl-BE" sz="2400" dirty="0" err="1">
                <a:latin typeface="+mj-lt"/>
                <a:ea typeface="+mj-ea"/>
                <a:cs typeface="+mj-cs"/>
              </a:rPr>
              <a:t>namespace</a:t>
            </a:r>
            <a:r>
              <a:rPr lang="nl-BE" sz="2400" dirty="0">
                <a:latin typeface="+mj-lt"/>
                <a:ea typeface="+mj-ea"/>
                <a:cs typeface="+mj-cs"/>
              </a:rPr>
              <a:t> importeren via het </a:t>
            </a:r>
            <a:r>
              <a:rPr lang="nl-BE" sz="2400" dirty="0" err="1">
                <a:latin typeface="+mj-lt"/>
                <a:ea typeface="+mj-ea"/>
                <a:cs typeface="+mj-cs"/>
              </a:rPr>
              <a:t>using</a:t>
            </a:r>
            <a:r>
              <a:rPr lang="nl-BE" sz="2400" dirty="0">
                <a:latin typeface="+mj-lt"/>
                <a:ea typeface="+mj-ea"/>
                <a:cs typeface="+mj-cs"/>
              </a:rPr>
              <a:t> statement of aan je project toevoegen</a:t>
            </a: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nl-BE" sz="2400" dirty="0">
              <a:latin typeface="+mj-lt"/>
              <a:ea typeface="+mj-ea"/>
              <a:cs typeface="+mj-cs"/>
            </a:endParaRPr>
          </a:p>
          <a:p>
            <a:pPr marL="341313" indent="-341313">
              <a:lnSpc>
                <a:spcPct val="80000"/>
              </a:lnSpc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nl-BE" sz="2400" dirty="0">
                <a:latin typeface="+mj-lt"/>
                <a:ea typeface="+mj-ea"/>
                <a:cs typeface="+mj-cs"/>
              </a:rPr>
              <a:t>Bepaalde </a:t>
            </a:r>
            <a:r>
              <a:rPr lang="nl-BE" sz="2400" dirty="0" err="1">
                <a:latin typeface="+mj-lt"/>
                <a:ea typeface="+mj-ea"/>
                <a:cs typeface="+mj-cs"/>
              </a:rPr>
              <a:t>namespaces</a:t>
            </a:r>
            <a:r>
              <a:rPr lang="nl-BE" sz="2400" dirty="0">
                <a:latin typeface="+mj-lt"/>
                <a:ea typeface="+mj-ea"/>
                <a:cs typeface="+mj-cs"/>
              </a:rPr>
              <a:t> worden altijd standaard geïmporteerd (</a:t>
            </a:r>
            <a:r>
              <a:rPr lang="nl-BE" sz="2400" dirty="0" err="1">
                <a:latin typeface="+mj-lt"/>
                <a:ea typeface="+mj-ea"/>
                <a:cs typeface="+mj-cs"/>
              </a:rPr>
              <a:t>afh</a:t>
            </a:r>
            <a:r>
              <a:rPr lang="nl-BE" sz="2400" dirty="0">
                <a:latin typeface="+mj-lt"/>
                <a:ea typeface="+mj-ea"/>
                <a:cs typeface="+mj-cs"/>
              </a:rPr>
              <a:t>. van type project) – je kan de overbodige evt. schrappen</a:t>
            </a:r>
          </a:p>
        </p:txBody>
      </p:sp>
    </p:spTree>
    <p:extLst>
      <p:ext uri="{BB962C8B-B14F-4D97-AF65-F5344CB8AC3E}">
        <p14:creationId xmlns:p14="http://schemas.microsoft.com/office/powerpoint/2010/main" val="1685507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22525"/>
            <a:ext cx="2305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9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 dirty="0"/>
              <a:t>Importeren van een </a:t>
            </a:r>
            <a:r>
              <a:rPr lang="nl-BE" dirty="0" err="1"/>
              <a:t>namespace</a:t>
            </a:r>
            <a:r>
              <a:rPr lang="nl-BE" dirty="0"/>
              <a:t> op </a:t>
            </a:r>
            <a:r>
              <a:rPr lang="nl-BE" dirty="0">
                <a:solidFill>
                  <a:srgbClr val="FF0000"/>
                </a:solidFill>
              </a:rPr>
              <a:t>Project</a:t>
            </a:r>
            <a:r>
              <a:rPr lang="nl-BE" dirty="0"/>
              <a:t>-niveau</a:t>
            </a:r>
            <a:endParaRPr lang="nl-NL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4813" y="1516062"/>
            <a:ext cx="8218487" cy="1136650"/>
          </a:xfrm>
        </p:spPr>
        <p:txBody>
          <a:bodyPr/>
          <a:lstStyle/>
          <a:p>
            <a:pPr eaLnBrk="1" hangingPunct="1"/>
            <a:r>
              <a:rPr lang="nl-BE" dirty="0" err="1"/>
              <a:t>References</a:t>
            </a:r>
            <a:r>
              <a:rPr lang="nl-BE" dirty="0"/>
              <a:t>:</a:t>
            </a:r>
            <a:endParaRPr lang="nl-NL" dirty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04813" y="2422525"/>
            <a:ext cx="1019175" cy="431800"/>
          </a:xfrm>
          <a:prstGeom prst="rect">
            <a:avLst/>
          </a:prstGeom>
          <a:solidFill>
            <a:srgbClr val="FFFF00">
              <a:alpha val="23137"/>
            </a:srgbClr>
          </a:solidFill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914400" y="3517900"/>
            <a:ext cx="2447925" cy="1981200"/>
          </a:xfrm>
          <a:prstGeom prst="rect">
            <a:avLst/>
          </a:prstGeom>
          <a:solidFill>
            <a:srgbClr val="FFFF00">
              <a:alpha val="23137"/>
            </a:srgbClr>
          </a:solidFill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1663"/>
            <a:ext cx="3236659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1" y="3943350"/>
            <a:ext cx="344328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8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Standaard</a:t>
            </a:r>
            <a:r>
              <a:rPr lang="en-US" dirty="0">
                <a:solidFill>
                  <a:schemeClr val="accent2"/>
                </a:solidFill>
              </a:rPr>
              <a:t> Form app:</a:t>
            </a:r>
            <a:endParaRPr lang="nl-BE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nl-BE" dirty="0">
                <a:solidFill>
                  <a:schemeClr val="accent2"/>
                </a:solidFill>
              </a:rPr>
              <a:t>Andere </a:t>
            </a:r>
            <a:r>
              <a:rPr lang="nl-BE" dirty="0" err="1">
                <a:solidFill>
                  <a:schemeClr val="accent2"/>
                </a:solidFill>
              </a:rPr>
              <a:t>Vb</a:t>
            </a:r>
            <a:r>
              <a:rPr lang="nl-BE" dirty="0">
                <a:solidFill>
                  <a:schemeClr val="accent2"/>
                </a:solidFill>
              </a:rPr>
              <a:t>:</a:t>
            </a:r>
          </a:p>
          <a:p>
            <a:pPr lvl="1"/>
            <a:endParaRPr lang="nl-BE" dirty="0">
              <a:solidFill>
                <a:schemeClr val="accent2"/>
              </a:solidFill>
            </a:endParaRPr>
          </a:p>
          <a:p>
            <a:pPr lvl="1"/>
            <a:r>
              <a:rPr lang="nl-BE" dirty="0" err="1">
                <a:solidFill>
                  <a:schemeClr val="accent2"/>
                </a:solidFill>
              </a:rPr>
              <a:t>System.Collections.Generic</a:t>
            </a:r>
            <a:endParaRPr lang="nl-BE" dirty="0">
              <a:solidFill>
                <a:schemeClr val="accent2"/>
              </a:solidFill>
            </a:endParaRPr>
          </a:p>
          <a:p>
            <a:pPr lvl="2"/>
            <a:r>
              <a:rPr lang="nl-BE" dirty="0"/>
              <a:t>Werken met o.a. </a:t>
            </a:r>
            <a:r>
              <a:rPr lang="nl-BE" dirty="0" err="1"/>
              <a:t>Lists</a:t>
            </a:r>
            <a:endParaRPr lang="nl-BE" dirty="0"/>
          </a:p>
          <a:p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61" y="1690690"/>
            <a:ext cx="4468783" cy="273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11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14438"/>
            <a:ext cx="8640762" cy="4927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nl-BE" sz="2400" b="1" dirty="0" err="1">
                <a:solidFill>
                  <a:schemeClr val="accent2"/>
                </a:solidFill>
              </a:rPr>
              <a:t>Namespace</a:t>
            </a:r>
            <a:r>
              <a:rPr lang="nl-BE" sz="2400" b="1" dirty="0">
                <a:solidFill>
                  <a:schemeClr val="accent2"/>
                </a:solidFill>
              </a:rPr>
              <a:t> telkens vermelden in de code</a:t>
            </a:r>
            <a:r>
              <a:rPr lang="nl-BE" sz="24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nl-BE" b="1" dirty="0">
              <a:solidFill>
                <a:srgbClr val="FFCC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nl-BE" b="1" dirty="0">
              <a:solidFill>
                <a:srgbClr val="FFCC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nl-BE" b="1" dirty="0">
                <a:solidFill>
                  <a:srgbClr val="FF0000"/>
                </a:solidFill>
              </a:rPr>
              <a:t>OF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l-BE" sz="2400" b="1" dirty="0" err="1">
                <a:solidFill>
                  <a:schemeClr val="accent2"/>
                </a:solidFill>
              </a:rPr>
              <a:t>Namespace</a:t>
            </a:r>
            <a:r>
              <a:rPr lang="nl-BE" sz="2400" b="1" dirty="0">
                <a:solidFill>
                  <a:schemeClr val="accent2"/>
                </a:solidFill>
              </a:rPr>
              <a:t> importeren bovenaan je file:</a:t>
            </a:r>
            <a:endParaRPr lang="nl-NL" sz="2400" b="1" dirty="0">
              <a:solidFill>
                <a:schemeClr val="accent2"/>
              </a:solidFill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138363"/>
            <a:ext cx="624998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1789113" y="2276475"/>
            <a:ext cx="2125662" cy="431800"/>
          </a:xfrm>
          <a:prstGeom prst="rect">
            <a:avLst/>
          </a:prstGeom>
          <a:solidFill>
            <a:srgbClr val="FFFF00">
              <a:alpha val="23137"/>
            </a:srgbClr>
          </a:solidFill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pic>
        <p:nvPicPr>
          <p:cNvPr id="481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31" y="3900487"/>
            <a:ext cx="30289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1274762" y="3860800"/>
            <a:ext cx="3240088" cy="431800"/>
          </a:xfrm>
          <a:prstGeom prst="rect">
            <a:avLst/>
          </a:prstGeom>
          <a:solidFill>
            <a:srgbClr val="FFFF00">
              <a:alpha val="23137"/>
            </a:srgbClr>
          </a:solidFill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228600"/>
            <a:ext cx="90297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nl-BE"/>
              <a:t>Importeren van een namespace op </a:t>
            </a:r>
            <a:r>
              <a:rPr lang="nl-BE">
                <a:solidFill>
                  <a:srgbClr val="FF0000"/>
                </a:solidFill>
              </a:rPr>
              <a:t>Klasse</a:t>
            </a:r>
            <a:r>
              <a:rPr lang="nl-BE"/>
              <a:t>-Niveau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1783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title"/>
          </p:nvPr>
        </p:nvSpPr>
        <p:spPr>
          <a:xfrm>
            <a:off x="571500" y="457200"/>
            <a:ext cx="8115300" cy="769938"/>
          </a:xfrm>
        </p:spPr>
        <p:txBody>
          <a:bodyPr/>
          <a:lstStyle/>
          <a:p>
            <a:pPr eaLnBrk="1" hangingPunct="1"/>
            <a:r>
              <a:rPr lang="nl-BE" altLang="nl-BE"/>
              <a:t>.NET Framework Class Library</a:t>
            </a:r>
            <a:endParaRPr lang="nl-NL" altLang="nl-BE"/>
          </a:p>
        </p:txBody>
      </p:sp>
      <p:pic>
        <p:nvPicPr>
          <p:cNvPr id="87043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71500" y="1585913"/>
            <a:ext cx="7613650" cy="4897437"/>
          </a:xfr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12993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9938"/>
          </a:xfrm>
        </p:spPr>
        <p:txBody>
          <a:bodyPr/>
          <a:lstStyle/>
          <a:p>
            <a:pPr eaLnBrk="1" hangingPunct="1"/>
            <a:r>
              <a:rPr lang="nl-BE" dirty="0" err="1"/>
              <a:t>namespace</a:t>
            </a:r>
            <a:r>
              <a:rPr lang="nl-BE" dirty="0"/>
              <a:t> </a:t>
            </a:r>
            <a:r>
              <a:rPr lang="nl-BE" dirty="0" err="1"/>
              <a:t>UnityEngine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75" y="1745052"/>
            <a:ext cx="4495800" cy="356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172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543051"/>
            <a:ext cx="8640762" cy="4927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nl-BE" sz="2400" b="1" dirty="0" err="1">
                <a:solidFill>
                  <a:schemeClr val="accent2"/>
                </a:solidFill>
              </a:rPr>
              <a:t>Namespace</a:t>
            </a:r>
            <a:r>
              <a:rPr lang="nl-BE" sz="2400" b="1" dirty="0">
                <a:solidFill>
                  <a:schemeClr val="accent2"/>
                </a:solidFill>
              </a:rPr>
              <a:t> telkens vermelden in de code</a:t>
            </a:r>
            <a:r>
              <a:rPr lang="nl-BE" sz="24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nl-BE" b="1" dirty="0">
              <a:solidFill>
                <a:srgbClr val="FFCC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nl-BE" b="1" dirty="0">
              <a:solidFill>
                <a:srgbClr val="FFCC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nl-BE" b="1" dirty="0">
              <a:solidFill>
                <a:srgbClr val="FFCC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nl-BE" b="1" dirty="0">
                <a:solidFill>
                  <a:srgbClr val="FF0000"/>
                </a:solidFill>
              </a:rPr>
              <a:t>OF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l-BE" sz="2400" b="1" dirty="0" err="1">
                <a:solidFill>
                  <a:schemeClr val="accent2"/>
                </a:solidFill>
              </a:rPr>
              <a:t>Namespace</a:t>
            </a:r>
            <a:r>
              <a:rPr lang="nl-BE" sz="2400" b="1" dirty="0">
                <a:solidFill>
                  <a:schemeClr val="accent2"/>
                </a:solidFill>
              </a:rPr>
              <a:t> importeren bovenaan document:</a:t>
            </a:r>
            <a:endParaRPr lang="nl-NL" sz="2400" b="1" dirty="0">
              <a:solidFill>
                <a:schemeClr val="accent2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228600"/>
            <a:ext cx="90297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nl-BE" dirty="0"/>
              <a:t>Importeren van een </a:t>
            </a:r>
            <a:r>
              <a:rPr lang="nl-BE" dirty="0" err="1"/>
              <a:t>namespace</a:t>
            </a:r>
            <a:r>
              <a:rPr lang="nl-BE" dirty="0"/>
              <a:t> op Klasse-Niveau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1" y="4845662"/>
            <a:ext cx="3495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7" y="2016370"/>
            <a:ext cx="65055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11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Public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default,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private (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namespace </a:t>
            </a:r>
            <a:r>
              <a:rPr lang="en-US" dirty="0" err="1"/>
              <a:t>bruikbaar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Om hem </a:t>
            </a:r>
            <a:r>
              <a:rPr lang="en-US" dirty="0" err="1"/>
              <a:t>buiten</a:t>
            </a:r>
            <a:r>
              <a:rPr lang="en-US" dirty="0"/>
              <a:t> de namespace </a:t>
            </a:r>
            <a:r>
              <a:rPr lang="en-US" dirty="0" err="1"/>
              <a:t>bruikbaar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de </a:t>
            </a:r>
            <a:r>
              <a:rPr lang="en-US" dirty="0" err="1"/>
              <a:t>klasse</a:t>
            </a:r>
            <a:r>
              <a:rPr lang="en-US" dirty="0"/>
              <a:t> public </a:t>
            </a:r>
            <a:r>
              <a:rPr lang="en-US" dirty="0" err="1"/>
              <a:t>maken</a:t>
            </a:r>
            <a:r>
              <a:rPr lang="en-US" dirty="0"/>
              <a:t> door public </a:t>
            </a:r>
            <a:r>
              <a:rPr lang="en-US" dirty="0" err="1"/>
              <a:t>voor</a:t>
            </a:r>
            <a:r>
              <a:rPr lang="en-US" dirty="0"/>
              <a:t> de class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ALWAYS MAKE CLASSES PUBLIC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8899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975"/>
            <a:ext cx="7924800" cy="1446550"/>
          </a:xfrm>
        </p:spPr>
        <p:txBody>
          <a:bodyPr/>
          <a:lstStyle/>
          <a:p>
            <a:pPr eaLnBrk="1" hangingPunct="1"/>
            <a:r>
              <a:rPr lang="nl-BE" dirty="0" err="1"/>
              <a:t>Static</a:t>
            </a:r>
            <a:r>
              <a:rPr lang="nl-BE" dirty="0"/>
              <a:t> </a:t>
            </a:r>
            <a:r>
              <a:rPr lang="nl-BE" dirty="0" err="1"/>
              <a:t>klassevariabelen</a:t>
            </a:r>
            <a:br>
              <a:rPr lang="nl-BE" dirty="0"/>
            </a:br>
            <a:endParaRPr lang="nl-NL" dirty="0"/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72816"/>
            <a:ext cx="8001000" cy="4246984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nl-NL" dirty="0"/>
              <a:t>Is een variabele op </a:t>
            </a:r>
            <a:r>
              <a:rPr lang="nl-NL" dirty="0" err="1"/>
              <a:t>klasseniveau</a:t>
            </a:r>
            <a:r>
              <a:rPr lang="nl-NL" dirty="0"/>
              <a:t> (dus 1 variabele voor </a:t>
            </a:r>
            <a:r>
              <a:rPr lang="nl-NL" u="sng" dirty="0"/>
              <a:t>alle</a:t>
            </a:r>
            <a:r>
              <a:rPr lang="nl-NL" dirty="0"/>
              <a:t> objecten van die klasse)</a:t>
            </a:r>
          </a:p>
          <a:p>
            <a:pPr eaLnBrk="1" hangingPunct="1"/>
            <a:endParaRPr lang="nl-NL" sz="2800" dirty="0"/>
          </a:p>
          <a:p>
            <a:pPr eaLnBrk="1" hangingPunct="1"/>
            <a:r>
              <a:rPr lang="nl-NL" dirty="0"/>
              <a:t>Bestaat ook als er geen object van de klasse gemaakt werd</a:t>
            </a:r>
            <a:endParaRPr lang="nl-NL" sz="2800" dirty="0"/>
          </a:p>
          <a:p>
            <a:pPr marL="0" indent="0" eaLnBrk="1" hangingPunct="1">
              <a:buNone/>
            </a:pPr>
            <a:endParaRPr lang="nl-BE" sz="2800" dirty="0"/>
          </a:p>
          <a:p>
            <a:pPr eaLnBrk="1" hangingPunct="1"/>
            <a:r>
              <a:rPr lang="nl-BE" sz="2800" dirty="0"/>
              <a:t>Sleutelwoord: </a:t>
            </a:r>
            <a:r>
              <a:rPr lang="nl-BE" sz="2800" dirty="0" err="1">
                <a:latin typeface="Lucida Console" pitchFamily="49" charset="0"/>
              </a:rPr>
              <a:t>static</a:t>
            </a:r>
            <a:endParaRPr lang="nl-BE" sz="2800" dirty="0">
              <a:latin typeface="Lucida Console" pitchFamily="49" charset="0"/>
            </a:endParaRPr>
          </a:p>
          <a:p>
            <a:pPr eaLnBrk="1" hangingPunct="1"/>
            <a:endParaRPr lang="nl-NL" sz="2800" i="1" dirty="0">
              <a:latin typeface="Lucida Console" pitchFamily="49" charset="0"/>
            </a:endParaRPr>
          </a:p>
          <a:p>
            <a:pPr eaLnBrk="1" hangingPunct="1"/>
            <a:r>
              <a:rPr lang="nl-BE" sz="2800" dirty="0"/>
              <a:t>Handig om </a:t>
            </a:r>
            <a:r>
              <a:rPr lang="nl-BE" sz="2800" dirty="0" err="1"/>
              <a:t>bvb</a:t>
            </a:r>
            <a:r>
              <a:rPr lang="nl-BE" sz="2800" dirty="0"/>
              <a:t> een gemeenschappelijke variabele te hebben per klasse voor alle objecten van die klasse</a:t>
            </a:r>
          </a:p>
          <a:p>
            <a:pPr lvl="1" eaLnBrk="1" hangingPunct="1"/>
            <a:r>
              <a:rPr lang="nl-NL" sz="2400" dirty="0"/>
              <a:t>Teller</a:t>
            </a:r>
          </a:p>
          <a:p>
            <a:pPr lvl="1" eaLnBrk="1" hangingPunct="1"/>
            <a:r>
              <a:rPr lang="nl-NL" sz="2400" dirty="0"/>
              <a:t>Random </a:t>
            </a:r>
          </a:p>
          <a:p>
            <a:pPr lvl="1" eaLnBrk="1" hangingPunct="1"/>
            <a:r>
              <a:rPr lang="nl-NL" sz="2400" dirty="0"/>
              <a:t>…</a:t>
            </a:r>
          </a:p>
          <a:p>
            <a:pPr lvl="1" eaLnBrk="1" hangingPunct="1"/>
            <a:endParaRPr lang="nl-NL" sz="2400" dirty="0"/>
          </a:p>
          <a:p>
            <a:r>
              <a:rPr lang="nl-NL" sz="3200" dirty="0"/>
              <a:t>Best combineren met een public </a:t>
            </a:r>
            <a:r>
              <a:rPr lang="nl-NL" sz="3200" dirty="0" err="1"/>
              <a:t>static</a:t>
            </a:r>
            <a:r>
              <a:rPr lang="nl-NL" sz="3200" dirty="0"/>
              <a:t> property als hij buiten de klasse bruikbaar moet zijn.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23131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Static</a:t>
            </a:r>
            <a:r>
              <a:rPr lang="nl-NL" dirty="0"/>
              <a:t> 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BE" sz="2400" dirty="0"/>
              <a:t> public class </a:t>
            </a:r>
            <a:r>
              <a:rPr lang="nl-BE" sz="2400" dirty="0" err="1"/>
              <a:t>Car</a:t>
            </a:r>
            <a:endParaRPr lang="nl-BE" sz="2400" dirty="0"/>
          </a:p>
          <a:p>
            <a:pPr marL="0" indent="0">
              <a:buNone/>
            </a:pPr>
            <a:r>
              <a:rPr lang="nl-BE" sz="2400" dirty="0"/>
              <a:t>    {</a:t>
            </a:r>
          </a:p>
          <a:p>
            <a:pPr marL="0" indent="0">
              <a:buNone/>
            </a:pPr>
            <a:r>
              <a:rPr lang="nl-BE" sz="2400" dirty="0"/>
              <a:t>        private </a:t>
            </a:r>
            <a:r>
              <a:rPr lang="nl-BE" sz="2400" b="1" dirty="0" err="1"/>
              <a:t>static</a:t>
            </a:r>
            <a:r>
              <a:rPr lang="nl-BE" sz="2400" dirty="0"/>
              <a:t> int </a:t>
            </a:r>
            <a:r>
              <a:rPr lang="nl-BE" sz="2400" dirty="0" err="1"/>
              <a:t>mNumCars</a:t>
            </a:r>
            <a:r>
              <a:rPr lang="nl-BE" sz="2400" dirty="0"/>
              <a:t> = 0;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        public </a:t>
            </a:r>
            <a:r>
              <a:rPr lang="nl-BE" sz="2400" dirty="0" err="1"/>
              <a:t>Car</a:t>
            </a:r>
            <a:r>
              <a:rPr lang="nl-BE" sz="2400" dirty="0"/>
              <a:t>()</a:t>
            </a:r>
          </a:p>
          <a:p>
            <a:pPr marL="0" indent="0">
              <a:buNone/>
            </a:pPr>
            <a:r>
              <a:rPr lang="nl-BE" sz="2400" dirty="0"/>
              <a:t>        {</a:t>
            </a:r>
          </a:p>
          <a:p>
            <a:pPr marL="0" indent="0">
              <a:buNone/>
            </a:pPr>
            <a:r>
              <a:rPr lang="nl-BE" sz="2400" dirty="0"/>
              <a:t>            </a:t>
            </a:r>
            <a:r>
              <a:rPr lang="nl-BE" sz="2400" dirty="0" err="1"/>
              <a:t>mNumCars</a:t>
            </a:r>
            <a:r>
              <a:rPr lang="nl-BE" sz="2400" dirty="0"/>
              <a:t>++;</a:t>
            </a:r>
          </a:p>
          <a:p>
            <a:pPr marL="0" indent="0">
              <a:buNone/>
            </a:pPr>
            <a:r>
              <a:rPr lang="nl-BE" sz="2400" dirty="0"/>
              <a:t>        }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        </a:t>
            </a:r>
            <a:r>
              <a:rPr lang="nl-BE" sz="2400" b="1" dirty="0"/>
              <a:t>public </a:t>
            </a:r>
            <a:r>
              <a:rPr lang="nl-BE" sz="2400" b="1" dirty="0" err="1"/>
              <a:t>static</a:t>
            </a:r>
            <a:r>
              <a:rPr lang="nl-BE" sz="2400" b="1" dirty="0"/>
              <a:t> </a:t>
            </a:r>
            <a:r>
              <a:rPr lang="nl-BE" sz="2400" dirty="0"/>
              <a:t>int </a:t>
            </a:r>
            <a:r>
              <a:rPr lang="nl-BE" sz="2400" dirty="0" err="1"/>
              <a:t>NumCars</a:t>
            </a:r>
            <a:endParaRPr lang="nl-BE" sz="2400" dirty="0"/>
          </a:p>
          <a:p>
            <a:pPr marL="0" indent="0">
              <a:buNone/>
            </a:pPr>
            <a:r>
              <a:rPr lang="nl-BE" sz="2400" dirty="0"/>
              <a:t>        {</a:t>
            </a:r>
          </a:p>
          <a:p>
            <a:pPr marL="0" indent="0">
              <a:buNone/>
            </a:pPr>
            <a:r>
              <a:rPr lang="nl-BE" sz="2400" dirty="0"/>
              <a:t>            get { return </a:t>
            </a:r>
            <a:r>
              <a:rPr lang="nl-BE" sz="2400" dirty="0" err="1"/>
              <a:t>mNumCars</a:t>
            </a:r>
            <a:r>
              <a:rPr lang="nl-BE" sz="2400" dirty="0"/>
              <a:t>; }</a:t>
            </a:r>
          </a:p>
          <a:p>
            <a:pPr marL="0" indent="0">
              <a:buNone/>
            </a:pPr>
            <a:r>
              <a:rPr lang="nl-BE" sz="2400" dirty="0"/>
              <a:t>        }</a:t>
            </a:r>
          </a:p>
          <a:p>
            <a:pPr marL="0" indent="0">
              <a:buNone/>
            </a:pPr>
            <a:r>
              <a:rPr lang="nl-BE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650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Static</a:t>
            </a:r>
            <a:r>
              <a:rPr lang="nl-NL" dirty="0"/>
              <a:t> voorbeeld: vervolg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5259"/>
            <a:ext cx="8915400" cy="5429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 err="1"/>
              <a:t>static</a:t>
            </a:r>
            <a:r>
              <a:rPr lang="nl-BE" sz="2800" dirty="0"/>
              <a:t> </a:t>
            </a:r>
            <a:r>
              <a:rPr lang="nl-BE" sz="2800" dirty="0" err="1"/>
              <a:t>void</a:t>
            </a:r>
            <a:r>
              <a:rPr lang="nl-BE" sz="2800" dirty="0"/>
              <a:t> </a:t>
            </a:r>
            <a:r>
              <a:rPr lang="nl-BE" sz="2800" dirty="0" err="1"/>
              <a:t>main</a:t>
            </a:r>
            <a:r>
              <a:rPr lang="nl-BE" sz="2800" dirty="0"/>
              <a:t>(string[] </a:t>
            </a:r>
            <a:r>
              <a:rPr lang="nl-BE" sz="2800" dirty="0" err="1"/>
              <a:t>args</a:t>
            </a:r>
            <a:r>
              <a:rPr lang="nl-BE" sz="2800" dirty="0"/>
              <a:t>)</a:t>
            </a:r>
          </a:p>
          <a:p>
            <a:pPr marL="0" indent="0">
              <a:buNone/>
            </a:pPr>
            <a:r>
              <a:rPr lang="nl-BE" sz="2800" dirty="0"/>
              <a:t>{</a:t>
            </a:r>
          </a:p>
          <a:p>
            <a:pPr marL="0" indent="0">
              <a:buNone/>
            </a:pPr>
            <a:r>
              <a:rPr lang="nl-BE" dirty="0"/>
              <a:t>  </a:t>
            </a:r>
            <a:r>
              <a:rPr lang="nl-BE" sz="2400" dirty="0" err="1"/>
              <a:t>Car</a:t>
            </a:r>
            <a:r>
              <a:rPr lang="nl-BE" sz="2400" dirty="0"/>
              <a:t> car1 = new </a:t>
            </a:r>
            <a:r>
              <a:rPr lang="nl-BE" sz="2400" dirty="0" err="1"/>
              <a:t>Car</a:t>
            </a:r>
            <a:r>
              <a:rPr lang="nl-BE" sz="2400" dirty="0"/>
              <a:t>();</a:t>
            </a:r>
          </a:p>
          <a:p>
            <a:pPr marL="0" indent="0">
              <a:buNone/>
            </a:pPr>
            <a:r>
              <a:rPr lang="nl-BE" sz="2400" dirty="0"/>
              <a:t>  </a:t>
            </a:r>
            <a:r>
              <a:rPr lang="nl-BE" sz="2400" dirty="0" err="1"/>
              <a:t>Car</a:t>
            </a:r>
            <a:r>
              <a:rPr lang="nl-BE" sz="2400" dirty="0"/>
              <a:t> car2 = new </a:t>
            </a:r>
            <a:r>
              <a:rPr lang="nl-BE" sz="2400" dirty="0" err="1"/>
              <a:t>Car</a:t>
            </a:r>
            <a:r>
              <a:rPr lang="nl-BE" sz="2400" dirty="0"/>
              <a:t>();</a:t>
            </a:r>
          </a:p>
          <a:p>
            <a:pPr marL="0" indent="0">
              <a:buNone/>
            </a:pPr>
            <a:r>
              <a:rPr lang="nl-BE" sz="2400" dirty="0"/>
              <a:t>  </a:t>
            </a:r>
            <a:r>
              <a:rPr lang="nl-BE" sz="2400" dirty="0" err="1"/>
              <a:t>Car</a:t>
            </a:r>
            <a:r>
              <a:rPr lang="nl-BE" sz="2400" dirty="0"/>
              <a:t> car3 = new </a:t>
            </a:r>
            <a:r>
              <a:rPr lang="nl-BE" sz="2400" dirty="0" err="1"/>
              <a:t>Car</a:t>
            </a:r>
            <a:r>
              <a:rPr lang="nl-BE" sz="2400" dirty="0"/>
              <a:t>();</a:t>
            </a:r>
          </a:p>
          <a:p>
            <a:pPr marL="0" indent="0">
              <a:buNone/>
            </a:pPr>
            <a:r>
              <a:rPr lang="nl-BE" sz="2300" dirty="0"/>
              <a:t>  </a:t>
            </a:r>
            <a:r>
              <a:rPr lang="nl-BE" sz="2300" dirty="0" err="1"/>
              <a:t>Console.WriteLine</a:t>
            </a:r>
            <a:r>
              <a:rPr lang="nl-BE" sz="2300" dirty="0"/>
              <a:t>(“We Have {0} </a:t>
            </a:r>
            <a:r>
              <a:rPr lang="nl-BE" sz="2300" dirty="0" err="1"/>
              <a:t>cars</a:t>
            </a:r>
            <a:r>
              <a:rPr lang="nl-BE" sz="2300" dirty="0"/>
              <a:t>",</a:t>
            </a:r>
            <a:r>
              <a:rPr lang="nl-BE" sz="2300" b="1" u="sng" dirty="0" err="1">
                <a:solidFill>
                  <a:srgbClr val="FF0000"/>
                </a:solidFill>
              </a:rPr>
              <a:t>Car.</a:t>
            </a:r>
            <a:r>
              <a:rPr lang="nl-BE" sz="2300" dirty="0" err="1"/>
              <a:t>NumCars</a:t>
            </a:r>
            <a:r>
              <a:rPr lang="nl-BE" sz="2300" dirty="0"/>
              <a:t>);  </a:t>
            </a:r>
          </a:p>
          <a:p>
            <a:pPr marL="0" indent="0">
              <a:buNone/>
            </a:pPr>
            <a:r>
              <a:rPr lang="nl-BE" sz="2800" dirty="0"/>
              <a:t>}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NL" sz="2400" dirty="0"/>
              <a:t>OUTPUT: </a:t>
            </a:r>
            <a:r>
              <a:rPr lang="nl-BE" sz="2400" dirty="0"/>
              <a:t>“We have 3 </a:t>
            </a:r>
            <a:r>
              <a:rPr lang="nl-BE" sz="2400" dirty="0" err="1"/>
              <a:t>cars</a:t>
            </a:r>
            <a:r>
              <a:rPr lang="nl-BE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047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klassevariabelen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op met de </a:t>
            </a:r>
            <a:r>
              <a:rPr lang="en-US" dirty="0" err="1"/>
              <a:t>initialisatie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dit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constructor </a:t>
            </a:r>
            <a:r>
              <a:rPr lang="en-US" dirty="0" err="1"/>
              <a:t>doet</a:t>
            </a:r>
            <a:r>
              <a:rPr lang="en-US" dirty="0"/>
              <a:t>,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aanmaken</a:t>
            </a:r>
            <a:r>
              <a:rPr lang="en-US" dirty="0"/>
              <a:t> van elk object (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die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gereset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object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is de </a:t>
            </a:r>
            <a:r>
              <a:rPr lang="en-US" dirty="0" err="1"/>
              <a:t>variabele</a:t>
            </a:r>
            <a:r>
              <a:rPr lang="en-US" dirty="0"/>
              <a:t> nog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ingevuld</a:t>
            </a:r>
            <a:r>
              <a:rPr lang="en-US" dirty="0"/>
              <a:t>!!!</a:t>
            </a:r>
          </a:p>
          <a:p>
            <a:endParaRPr lang="en-US" dirty="0"/>
          </a:p>
          <a:p>
            <a:r>
              <a:rPr lang="en-US" dirty="0" err="1"/>
              <a:t>Dus</a:t>
            </a:r>
            <a:r>
              <a:rPr lang="en-US" dirty="0"/>
              <a:t> best </a:t>
            </a:r>
            <a:r>
              <a:rPr lang="en-US" dirty="0" err="1"/>
              <a:t>initialiseren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declaratie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79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klassen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Soms</a:t>
            </a:r>
            <a:r>
              <a:rPr lang="en-US" dirty="0"/>
              <a:t> is het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static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oproepen</a:t>
            </a:r>
            <a:r>
              <a:rPr lang="en-US" dirty="0"/>
              <a:t> via de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die </a:t>
            </a:r>
            <a:r>
              <a:rPr lang="en-US" dirty="0" err="1"/>
              <a:t>klasse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static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/of </a:t>
            </a: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spreken</a:t>
            </a:r>
            <a:r>
              <a:rPr lang="en-US" dirty="0"/>
              <a:t> we van static </a:t>
            </a:r>
            <a:r>
              <a:rPr lang="en-US" dirty="0" err="1"/>
              <a:t>klassen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128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3600" dirty="0" err="1"/>
              <a:t>Static</a:t>
            </a:r>
            <a:r>
              <a:rPr lang="nl-BE" sz="3200" dirty="0">
                <a:latin typeface="Lucida Console" pitchFamily="49" charset="0"/>
              </a:rPr>
              <a:t> </a:t>
            </a:r>
            <a:r>
              <a:rPr lang="nl-BE" sz="3600" dirty="0"/>
              <a:t>klassen</a:t>
            </a:r>
            <a:br>
              <a:rPr lang="nl-BE" dirty="0"/>
            </a:br>
            <a:endParaRPr lang="nl-NL" dirty="0"/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78634"/>
            <a:ext cx="8501063" cy="502219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nl-BE" sz="2800" dirty="0"/>
              <a:t>Sommige klassen hebben enkel </a:t>
            </a:r>
            <a:r>
              <a:rPr lang="nl-BE" sz="2800" dirty="0" err="1"/>
              <a:t>static</a:t>
            </a:r>
            <a:r>
              <a:rPr lang="nl-BE" sz="2800" dirty="0"/>
              <a:t> methodes en gegevens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sz="2800" dirty="0"/>
              <a:t>voorbeelden zijn bibliotheken van functies</a:t>
            </a:r>
          </a:p>
          <a:p>
            <a:pPr eaLnBrk="1" hangingPunct="1"/>
            <a:endParaRPr lang="nl-NL" sz="2100" dirty="0"/>
          </a:p>
          <a:p>
            <a:pPr eaLnBrk="1" hangingPunct="1"/>
            <a:r>
              <a:rPr lang="nl-NL" sz="2800" dirty="0"/>
              <a:t>We spreken dan van </a:t>
            </a:r>
            <a:r>
              <a:rPr lang="nl-NL" sz="2800" dirty="0" err="1"/>
              <a:t>Static</a:t>
            </a:r>
            <a:r>
              <a:rPr lang="nl-NL" sz="2800" dirty="0"/>
              <a:t> klassen</a:t>
            </a:r>
            <a:endParaRPr lang="nl-BE" sz="2800" dirty="0"/>
          </a:p>
          <a:p>
            <a:pPr eaLnBrk="1" hangingPunct="1"/>
            <a:endParaRPr lang="nl-NL" sz="2100" dirty="0">
              <a:latin typeface="Lucida Console" pitchFamily="49" charset="0"/>
            </a:endParaRPr>
          </a:p>
          <a:p>
            <a:pPr eaLnBrk="1" hangingPunct="1"/>
            <a:r>
              <a:rPr lang="nl-NL" sz="2800" dirty="0">
                <a:latin typeface="Lucida Console" pitchFamily="49" charset="0"/>
              </a:rPr>
              <a:t>Er kunnen GEEN objecten gemaakt worden van </a:t>
            </a:r>
            <a:r>
              <a:rPr lang="nl-NL" sz="2800" dirty="0" err="1">
                <a:latin typeface="Lucida Console" pitchFamily="49" charset="0"/>
              </a:rPr>
              <a:t>static</a:t>
            </a:r>
            <a:r>
              <a:rPr lang="nl-NL" sz="2800" dirty="0">
                <a:latin typeface="Lucida Console" pitchFamily="49" charset="0"/>
              </a:rPr>
              <a:t> klassen</a:t>
            </a:r>
          </a:p>
          <a:p>
            <a:pPr eaLnBrk="1" hangingPunct="1"/>
            <a:endParaRPr lang="nl-NL" sz="2100" dirty="0">
              <a:latin typeface="Lucida Console" pitchFamily="49" charset="0"/>
            </a:endParaRPr>
          </a:p>
          <a:p>
            <a:pPr eaLnBrk="1" hangingPunct="1"/>
            <a:r>
              <a:rPr lang="nl-NL" sz="2800" dirty="0">
                <a:latin typeface="Lucida Console" pitchFamily="49" charset="0"/>
              </a:rPr>
              <a:t>Een </a:t>
            </a:r>
            <a:r>
              <a:rPr lang="nl-NL" sz="2800" dirty="0" err="1">
                <a:latin typeface="Lucida Console" pitchFamily="49" charset="0"/>
              </a:rPr>
              <a:t>static</a:t>
            </a:r>
            <a:r>
              <a:rPr lang="nl-NL" sz="2800" dirty="0">
                <a:latin typeface="Lucida Console" pitchFamily="49" charset="0"/>
              </a:rPr>
              <a:t> class heeft dus ook </a:t>
            </a:r>
            <a:r>
              <a:rPr lang="nl-NL" sz="2800" u="sng" dirty="0">
                <a:latin typeface="Lucida Console" pitchFamily="49" charset="0"/>
              </a:rPr>
              <a:t>GEEN </a:t>
            </a:r>
            <a:r>
              <a:rPr lang="nl-NL" sz="2800" u="sng" dirty="0" err="1">
                <a:latin typeface="Lucida Console" pitchFamily="49" charset="0"/>
              </a:rPr>
              <a:t>constructor</a:t>
            </a:r>
            <a:endParaRPr lang="nl-NL" sz="2800" u="sng" dirty="0"/>
          </a:p>
        </p:txBody>
      </p:sp>
    </p:spTree>
    <p:extLst>
      <p:ext uri="{BB962C8B-B14F-4D97-AF65-F5344CB8AC3E}">
        <p14:creationId xmlns:p14="http://schemas.microsoft.com/office/powerpoint/2010/main" val="556875897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6903</TotalTime>
  <Words>1181</Words>
  <Application>Microsoft Office PowerPoint</Application>
  <PresentationFormat>On-screen Show (4:3)</PresentationFormat>
  <Paragraphs>275</Paragraphs>
  <Slides>37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Lucida Console</vt:lpstr>
      <vt:lpstr>Monotype Sorts</vt:lpstr>
      <vt:lpstr>Times New Roman</vt:lpstr>
      <vt:lpstr>Verdana</vt:lpstr>
      <vt:lpstr>Wingdings</vt:lpstr>
      <vt:lpstr>eigentemplateNieuw</vt:lpstr>
      <vt:lpstr>Document</vt:lpstr>
      <vt:lpstr>Advanced Programming </vt:lpstr>
      <vt:lpstr>Wat we tot nu toe gezien hebben m.b.t klassen</vt:lpstr>
      <vt:lpstr>Static methoden en properties</vt:lpstr>
      <vt:lpstr>Static klassevariabelen </vt:lpstr>
      <vt:lpstr>Static voorbeeld</vt:lpstr>
      <vt:lpstr>Static voorbeeld: vervolg</vt:lpstr>
      <vt:lpstr>Static klassevariabelen</vt:lpstr>
      <vt:lpstr>Static klassen</vt:lpstr>
      <vt:lpstr>Static klassen </vt:lpstr>
      <vt:lpstr>Static klassen </vt:lpstr>
      <vt:lpstr>Voorbeeld static klasse Unity: GameSettings</vt:lpstr>
      <vt:lpstr>Klassendiagrammen</vt:lpstr>
      <vt:lpstr>Klassediagram</vt:lpstr>
      <vt:lpstr>Klassediagram</vt:lpstr>
      <vt:lpstr>De basisnotatie voor klassen</vt:lpstr>
      <vt:lpstr>De basisnotatie voor klassen</vt:lpstr>
      <vt:lpstr>De basisnotatie voor klassen</vt:lpstr>
      <vt:lpstr>De basisnotatie voor klassen</vt:lpstr>
      <vt:lpstr>Relaties tussen klassen modelleren</vt:lpstr>
      <vt:lpstr>Afhankelijkheid</vt:lpstr>
      <vt:lpstr>Afhankelijkheid</vt:lpstr>
      <vt:lpstr>Afhankelijkheid</vt:lpstr>
      <vt:lpstr>Associatie</vt:lpstr>
      <vt:lpstr>Generalisatie</vt:lpstr>
      <vt:lpstr>Generalisatie</vt:lpstr>
      <vt:lpstr>Alles bij elkaar</vt:lpstr>
      <vt:lpstr>Klassendiagrammen in MSVS</vt:lpstr>
      <vt:lpstr>Klassendiagrammen in MSVS</vt:lpstr>
      <vt:lpstr>Wat moet je kennen/kunnen</vt:lpstr>
      <vt:lpstr>PowerPoint Presentation</vt:lpstr>
      <vt:lpstr>Importeren van een namespace op Project-niveau</vt:lpstr>
      <vt:lpstr>Voorbeeld</vt:lpstr>
      <vt:lpstr>PowerPoint Presentation</vt:lpstr>
      <vt:lpstr>.NET Framework Class Library</vt:lpstr>
      <vt:lpstr>namespace UnityEngine</vt:lpstr>
      <vt:lpstr>PowerPoint Presentation</vt:lpstr>
      <vt:lpstr>Public Classes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pieter.jorissen@KdG.be</dc:creator>
  <cp:lastModifiedBy>pieter jorissen</cp:lastModifiedBy>
  <cp:revision>584</cp:revision>
  <dcterms:created xsi:type="dcterms:W3CDTF">2010-10-28T17:44:45Z</dcterms:created>
  <dcterms:modified xsi:type="dcterms:W3CDTF">2019-10-03T14:47:08Z</dcterms:modified>
</cp:coreProperties>
</file>