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1"/>
  </p:sldMasterIdLst>
  <p:notesMasterIdLst>
    <p:notesMasterId r:id="rId33"/>
  </p:notesMasterIdLst>
  <p:sldIdLst>
    <p:sldId id="316" r:id="rId2"/>
    <p:sldId id="357" r:id="rId3"/>
    <p:sldId id="378" r:id="rId4"/>
    <p:sldId id="379" r:id="rId5"/>
    <p:sldId id="380" r:id="rId6"/>
    <p:sldId id="381" r:id="rId7"/>
    <p:sldId id="382" r:id="rId8"/>
    <p:sldId id="394" r:id="rId9"/>
    <p:sldId id="360" r:id="rId10"/>
    <p:sldId id="399" r:id="rId11"/>
    <p:sldId id="362" r:id="rId12"/>
    <p:sldId id="364" r:id="rId13"/>
    <p:sldId id="365" r:id="rId14"/>
    <p:sldId id="366" r:id="rId15"/>
    <p:sldId id="367" r:id="rId16"/>
    <p:sldId id="368" r:id="rId17"/>
    <p:sldId id="400" r:id="rId18"/>
    <p:sldId id="395" r:id="rId19"/>
    <p:sldId id="369" r:id="rId20"/>
    <p:sldId id="370" r:id="rId21"/>
    <p:sldId id="371" r:id="rId22"/>
    <p:sldId id="372" r:id="rId23"/>
    <p:sldId id="373" r:id="rId24"/>
    <p:sldId id="375" r:id="rId25"/>
    <p:sldId id="374" r:id="rId26"/>
    <p:sldId id="398" r:id="rId27"/>
    <p:sldId id="396" r:id="rId28"/>
    <p:sldId id="397" r:id="rId29"/>
    <p:sldId id="401" r:id="rId30"/>
    <p:sldId id="376" r:id="rId31"/>
    <p:sldId id="377" r:id="rId32"/>
  </p:sldIdLst>
  <p:sldSz cx="9144000" cy="6858000" type="screen4x3"/>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F60"/>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65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A6E089-DD28-4B28-BD36-7A1E4979EE0F}" type="datetimeFigureOut">
              <a:rPr lang="nl-BE"/>
              <a:pPr>
                <a:defRPr/>
              </a:pPr>
              <a:t>1/11/2023</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A329D-7E27-444A-9165-FA3422F3BC54}" type="slidenum">
              <a:rPr lang="nl-BE"/>
              <a:pPr>
                <a:defRPr/>
              </a:pPr>
              <a:t>‹nr.›</a:t>
            </a:fld>
            <a:endParaRPr lang="nl-BE"/>
          </a:p>
        </p:txBody>
      </p:sp>
    </p:spTree>
    <p:extLst>
      <p:ext uri="{BB962C8B-B14F-4D97-AF65-F5344CB8AC3E}">
        <p14:creationId xmlns:p14="http://schemas.microsoft.com/office/powerpoint/2010/main" val="3636605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255094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pPr>
              <a:defRPr/>
            </a:pPr>
            <a:r>
              <a:rPr lang="nl-NL"/>
              <a:t>Hoofdstuk 6</a:t>
            </a:r>
          </a:p>
        </p:txBody>
      </p:sp>
      <p:sp>
        <p:nvSpPr>
          <p:cNvPr id="7" name="Rectangle 7"/>
          <p:cNvSpPr>
            <a:spLocks noGrp="1" noChangeArrowheads="1"/>
          </p:cNvSpPr>
          <p:nvPr>
            <p:ph type="sldNum" sz="quarter" idx="5"/>
          </p:nvPr>
        </p:nvSpPr>
        <p:spPr/>
        <p:txBody>
          <a:bodyPr/>
          <a:lstStyle/>
          <a:p>
            <a:pPr>
              <a:defRPr/>
            </a:pPr>
            <a:fld id="{715F2C74-1532-4296-A225-DF18029C613B}" type="slidenum">
              <a:rPr lang="nl-NL"/>
              <a:pPr>
                <a:defRPr/>
              </a:pPr>
              <a:t>3</a:t>
            </a:fld>
            <a:endParaRPr lang="nl-NL"/>
          </a:p>
        </p:txBody>
      </p:sp>
      <p:sp>
        <p:nvSpPr>
          <p:cNvPr id="81924"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r" eaLnBrk="1" hangingPunct="1"/>
            <a:fld id="{61C87F41-7B83-4D51-A2A4-924D910E5F21}" type="slidenum">
              <a:rPr lang="nl-NL" sz="1200">
                <a:solidFill>
                  <a:srgbClr val="000000"/>
                </a:solidFill>
                <a:ea typeface="MS Gothic" pitchFamily="49" charset="-128"/>
              </a:rPr>
              <a:pPr algn="r" eaLnBrk="1" hangingPunct="1"/>
              <a:t>3</a:t>
            </a:fld>
            <a:endParaRPr lang="nl-NL" sz="1200">
              <a:solidFill>
                <a:srgbClr val="000000"/>
              </a:solidFill>
              <a:ea typeface="MS Gothic" pitchFamily="49" charset="-128"/>
            </a:endParaRPr>
          </a:p>
        </p:txBody>
      </p:sp>
      <p:sp>
        <p:nvSpPr>
          <p:cNvPr id="81925"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eaLnBrk="1" hangingPunct="1"/>
            <a:endParaRPr lang="en-US"/>
          </a:p>
        </p:txBody>
      </p:sp>
      <p:sp>
        <p:nvSpPr>
          <p:cNvPr id="81926" name="Rectangle 3"/>
          <p:cNvSpPr>
            <a:spLocks noGrp="1" noChangeArrowheads="1"/>
          </p:cNvSpPr>
          <p:nvPr>
            <p:ph type="body"/>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p>
        </p:txBody>
      </p:sp>
      <p:sp>
        <p:nvSpPr>
          <p:cNvPr id="81927" name="Text Box 4"/>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eaLnBrk="1" hangingPunct="1"/>
            <a:r>
              <a:rPr lang="nl-NL" sz="1200">
                <a:solidFill>
                  <a:srgbClr val="000000"/>
                </a:solidFill>
                <a:ea typeface="MS Gothic" pitchFamily="49" charset="-128"/>
              </a:rPr>
              <a:t>Hoofdstuk 6</a:t>
            </a:r>
          </a:p>
        </p:txBody>
      </p:sp>
    </p:spTree>
    <p:extLst>
      <p:ext uri="{BB962C8B-B14F-4D97-AF65-F5344CB8AC3E}">
        <p14:creationId xmlns:p14="http://schemas.microsoft.com/office/powerpoint/2010/main" val="71634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p:txBody>
          <a:bodyPr/>
          <a:lstStyle/>
          <a:p>
            <a:pPr>
              <a:defRPr/>
            </a:pPr>
            <a:fld id="{0445BAD7-E798-4A4D-836A-46861307CABD}" type="slidenum">
              <a:rPr lang="en-US"/>
              <a:pPr>
                <a:defRPr/>
              </a:pPr>
              <a:t>4</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Klik hier om notities toe te voegen</a:t>
            </a:r>
          </a:p>
        </p:txBody>
      </p:sp>
    </p:spTree>
    <p:extLst>
      <p:ext uri="{BB962C8B-B14F-4D97-AF65-F5344CB8AC3E}">
        <p14:creationId xmlns:p14="http://schemas.microsoft.com/office/powerpoint/2010/main" val="211629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p:txBody>
          <a:bodyPr/>
          <a:lstStyle/>
          <a:p>
            <a:pPr>
              <a:defRPr/>
            </a:pPr>
            <a:fld id="{E4AA9BBD-AE74-4870-8EC2-68BDBE77C05C}" type="slidenum">
              <a:rPr lang="en-US"/>
              <a:pPr>
                <a:defRPr/>
              </a:pPr>
              <a:t>8</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ltLang="nl-BE"/>
          </a:p>
        </p:txBody>
      </p:sp>
    </p:spTree>
    <p:extLst>
      <p:ext uri="{BB962C8B-B14F-4D97-AF65-F5344CB8AC3E}">
        <p14:creationId xmlns:p14="http://schemas.microsoft.com/office/powerpoint/2010/main" val="23842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44163ECC-E789-4E11-AC9D-73F1B7070FF1}" type="slidenum">
              <a:rPr lang="nl-BE" smtClean="0"/>
              <a:pPr>
                <a:defRPr/>
              </a:pPr>
              <a:t>12</a:t>
            </a:fld>
            <a:endParaRPr lang="nl-BE"/>
          </a:p>
        </p:txBody>
      </p:sp>
    </p:spTree>
    <p:extLst>
      <p:ext uri="{BB962C8B-B14F-4D97-AF65-F5344CB8AC3E}">
        <p14:creationId xmlns:p14="http://schemas.microsoft.com/office/powerpoint/2010/main" val="344145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2949289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142188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832390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oAutofit/>
          </a:bodyPr>
          <a:lstStyle>
            <a:lvl1pPr algn="l">
              <a:defRPr sz="2000"/>
            </a:lvl1pPr>
          </a:lstStyle>
          <a:p>
            <a:r>
              <a:rPr lang="nl-NL"/>
              <a:t>Klik om de stijl te bewerken</a:t>
            </a:r>
            <a:endParaRPr lang="nl-NL" dirty="0"/>
          </a:p>
        </p:txBody>
      </p:sp>
      <p:sp>
        <p:nvSpPr>
          <p:cNvPr id="7" name="Picture Placeholder 6"/>
          <p:cNvSpPr>
            <a:spLocks noGrp="1"/>
          </p:cNvSpPr>
          <p:nvPr>
            <p:ph type="pic" sz="quarter" idx="10"/>
          </p:nvPr>
        </p:nvSpPr>
        <p:spPr>
          <a:xfrm>
            <a:off x="457200" y="430299"/>
            <a:ext cx="7545388" cy="4908550"/>
          </a:xfrm>
        </p:spPr>
        <p:txBody>
          <a:bodyPr rtlCol="0">
            <a:normAutofit/>
          </a:bodyPr>
          <a:lstStyle>
            <a:lvl1pPr marL="0" indent="0">
              <a:buNone/>
              <a:defRPr/>
            </a:lvl1pPr>
          </a:lstStyle>
          <a:p>
            <a:pPr lvl="0"/>
            <a:r>
              <a:rPr lang="nl-NL" noProof="0"/>
              <a:t>Klik op het pictogram als u een afbeelding wilt toevoegen</a:t>
            </a:r>
            <a:endParaRPr lang="nl-BE" noProof="0" dirty="0"/>
          </a:p>
        </p:txBody>
      </p:sp>
      <p:sp>
        <p:nvSpPr>
          <p:cNvPr id="4" name="Tijdelijke aanduiding voor datum 3"/>
          <p:cNvSpPr>
            <a:spLocks noGrp="1"/>
          </p:cNvSpPr>
          <p:nvPr>
            <p:ph type="dt" sz="half" idx="11"/>
          </p:nvPr>
        </p:nvSpPr>
        <p:spPr>
          <a:xfrm>
            <a:off x="4748213" y="6508750"/>
            <a:ext cx="971550" cy="365125"/>
          </a:xfrm>
          <a:prstGeom prst="rect">
            <a:avLst/>
          </a:prstGeom>
        </p:spPr>
        <p:txBody>
          <a:bodyPr/>
          <a:lstStyle>
            <a:lvl1pPr algn="r">
              <a:defRPr sz="1200">
                <a:solidFill>
                  <a:schemeClr val="bg1">
                    <a:lumMod val="50000"/>
                  </a:schemeClr>
                </a:solidFill>
              </a:defRPr>
            </a:lvl1pPr>
          </a:lstStyle>
          <a:p>
            <a:pPr>
              <a:defRPr/>
            </a:pPr>
            <a:fld id="{0F3AFDB3-D47E-40A8-98B9-4786161F4EEE}" type="datetime1">
              <a:rPr lang="nl-NL"/>
              <a:pPr>
                <a:defRPr/>
              </a:pPr>
              <a:t>1-11-2023</a:t>
            </a:fld>
            <a:endParaRPr lang="nl-NL" dirty="0"/>
          </a:p>
        </p:txBody>
      </p:sp>
      <p:sp>
        <p:nvSpPr>
          <p:cNvPr id="5" name="Tijdelijke aanduiding voor dianummer 5"/>
          <p:cNvSpPr>
            <a:spLocks noGrp="1"/>
          </p:cNvSpPr>
          <p:nvPr>
            <p:ph type="sldNum" sz="quarter" idx="12"/>
          </p:nvPr>
        </p:nvSpPr>
        <p:spPr>
          <a:xfrm>
            <a:off x="5789613" y="6508750"/>
            <a:ext cx="846137" cy="365125"/>
          </a:xfrm>
          <a:prstGeom prst="rect">
            <a:avLst/>
          </a:prstGeom>
        </p:spPr>
        <p:txBody>
          <a:bodyPr/>
          <a:lstStyle>
            <a:lvl1pPr algn="l">
              <a:defRPr sz="1200">
                <a:solidFill>
                  <a:schemeClr val="bg1">
                    <a:lumMod val="50000"/>
                  </a:schemeClr>
                </a:solidFill>
              </a:defRPr>
            </a:lvl1pPr>
          </a:lstStyle>
          <a:p>
            <a:pPr>
              <a:defRPr/>
            </a:pPr>
            <a:r>
              <a:rPr lang="nl-NL"/>
              <a:t>- p.</a:t>
            </a:r>
            <a:fld id="{E40CCF34-33F2-452B-82F3-DAB41A935143}" type="slidenum">
              <a:rPr lang="nl-NL"/>
              <a:pPr>
                <a:defRPr/>
              </a:pPr>
              <a:t>‹nr.›</a:t>
            </a:fld>
            <a:endParaRPr lang="nl-NL"/>
          </a:p>
        </p:txBody>
      </p:sp>
    </p:spTree>
    <p:extLst>
      <p:ext uri="{BB962C8B-B14F-4D97-AF65-F5344CB8AC3E}">
        <p14:creationId xmlns:p14="http://schemas.microsoft.com/office/powerpoint/2010/main" val="26765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59895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8307195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582280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174676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258317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7184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7599995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1048847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275" y="6079858"/>
            <a:ext cx="2528182" cy="1009986"/>
          </a:xfrm>
          <a:prstGeom prst="rect">
            <a:avLst/>
          </a:prstGeom>
        </p:spPr>
      </p:pic>
    </p:spTree>
    <p:extLst>
      <p:ext uri="{BB962C8B-B14F-4D97-AF65-F5344CB8AC3E}">
        <p14:creationId xmlns:p14="http://schemas.microsoft.com/office/powerpoint/2010/main" val="151383799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697" r:id="rId12"/>
  </p:sldLayoutIdLst>
  <p:hf hdr="0"/>
  <p:txStyles>
    <p:titleStyle>
      <a:lvl1pPr algn="l" defTabSz="914400" rtl="0" eaLnBrk="1" latinLnBrk="0" hangingPunct="1">
        <a:lnSpc>
          <a:spcPct val="90000"/>
        </a:lnSpc>
        <a:spcBef>
          <a:spcPct val="0"/>
        </a:spcBef>
        <a:buNone/>
        <a:defRPr sz="3600" b="1" i="0" kern="1200" baseline="0">
          <a:solidFill>
            <a:schemeClr val="tx1"/>
          </a:solidFill>
          <a:latin typeface="Verdana" panose="020B0604030504040204" pitchFamily="34" charset="0"/>
          <a:ea typeface="Arial" charset="0"/>
          <a:cs typeface="Arial" charset="0"/>
        </a:defRPr>
      </a:lvl1pPr>
    </p:titleStyle>
    <p:body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ocs.unity3d.com/Manual/UsingDL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docs.unity3d.com/Documentation/Manual/UsingDLL.html" TargetMode="External"/><Relationship Id="rId3" Type="http://schemas.openxmlformats.org/officeDocument/2006/relationships/hyperlink" Target="http://docs.unity3d.com/Documentation/Manual/PluginsForDesktop.html" TargetMode="External"/><Relationship Id="rId7" Type="http://schemas.openxmlformats.org/officeDocument/2006/relationships/hyperlink" Target="http://www.c-sharpcorner.com/UploadFile/mahesh/dll12222005064058AM/dll.aspx" TargetMode="External"/><Relationship Id="rId2" Type="http://schemas.openxmlformats.org/officeDocument/2006/relationships/hyperlink" Target="http://docs.unity3d.com/Documentation/Manual/Plugins.html" TargetMode="External"/><Relationship Id="rId1" Type="http://schemas.openxmlformats.org/officeDocument/2006/relationships/slideLayout" Target="../slideLayouts/slideLayout2.xml"/><Relationship Id="rId6" Type="http://schemas.openxmlformats.org/officeDocument/2006/relationships/hyperlink" Target="http://msdn.microsoft.com/en-us/library/3707x96z(v=vs.80).aspx" TargetMode="External"/><Relationship Id="rId5" Type="http://schemas.openxmlformats.org/officeDocument/2006/relationships/hyperlink" Target="http://support.microsoft.com/kb/815065" TargetMode="External"/><Relationship Id="rId4" Type="http://schemas.openxmlformats.org/officeDocument/2006/relationships/hyperlink" Target="http://answers.unity3d.com/questions/333829/including-a-dll-in-unit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lstStyle/>
          <a:p>
            <a:pPr algn="r" eaLnBrk="1" hangingPunct="1"/>
            <a:r>
              <a:rPr lang="nl-BE" sz="5400" dirty="0"/>
              <a:t>Advanced Programming </a:t>
            </a:r>
            <a:br>
              <a:rPr lang="nl-BE" sz="5400" dirty="0"/>
            </a:br>
            <a:br>
              <a:rPr lang="nl-BE" sz="5400" dirty="0"/>
            </a:br>
            <a:r>
              <a:rPr lang="nl-BE" sz="4000" dirty="0" err="1"/>
              <a:t>Namespaces</a:t>
            </a:r>
            <a:r>
              <a:rPr lang="nl-BE" sz="4000" dirty="0"/>
              <a:t>  </a:t>
            </a:r>
            <a:br>
              <a:rPr lang="nl-BE" sz="4000" dirty="0"/>
            </a:br>
            <a:r>
              <a:rPr lang="nl-BE" sz="4000" dirty="0" err="1"/>
              <a:t>Assemblies</a:t>
            </a:r>
            <a:r>
              <a:rPr lang="nl-BE" sz="4000" dirty="0"/>
              <a:t> &amp; </a:t>
            </a:r>
            <a:r>
              <a:rPr lang="nl-BE" sz="4000" dirty="0" err="1"/>
              <a:t>DLLs</a:t>
            </a:r>
            <a:br>
              <a:rPr lang="nl-BE" sz="5400" dirty="0"/>
            </a:br>
            <a:br>
              <a:rPr lang="nl-BE" sz="5400" dirty="0"/>
            </a:br>
            <a:endParaRPr lang="nl-NL" sz="5400" dirty="0"/>
          </a:p>
        </p:txBody>
      </p:sp>
      <p:sp>
        <p:nvSpPr>
          <p:cNvPr id="7171" name="Rectangle 3"/>
          <p:cNvSpPr>
            <a:spLocks noGrp="1" noChangeArrowheads="1"/>
          </p:cNvSpPr>
          <p:nvPr>
            <p:ph type="subTitle" idx="1"/>
          </p:nvPr>
        </p:nvSpPr>
        <p:spPr>
          <a:xfrm>
            <a:off x="5443538" y="5451894"/>
            <a:ext cx="3700462" cy="1277519"/>
          </a:xfrm>
        </p:spPr>
        <p:txBody>
          <a:bodyPr/>
          <a:lstStyle/>
          <a:p>
            <a:pPr algn="l" eaLnBrk="1" hangingPunct="1"/>
            <a:r>
              <a:rPr lang="nl-BE" sz="2400" b="1" dirty="0"/>
              <a:t>Pieter Jorissen</a:t>
            </a:r>
          </a:p>
          <a:p>
            <a:pPr algn="l" eaLnBrk="1" hangingPunct="1"/>
            <a:r>
              <a:rPr lang="nl-NL" sz="2400" dirty="0"/>
              <a:t> </a:t>
            </a:r>
          </a:p>
        </p:txBody>
      </p:sp>
    </p:spTree>
    <p:extLst>
      <p:ext uri="{BB962C8B-B14F-4D97-AF65-F5344CB8AC3E}">
        <p14:creationId xmlns:p14="http://schemas.microsoft.com/office/powerpoint/2010/main" val="7790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28600"/>
            <a:ext cx="7924800" cy="769938"/>
          </a:xfrm>
        </p:spPr>
        <p:txBody>
          <a:bodyPr/>
          <a:lstStyle/>
          <a:p>
            <a:pPr eaLnBrk="1" hangingPunct="1"/>
            <a:r>
              <a:rPr lang="nl-BE" altLang="nl-BE"/>
              <a:t>Definitie van namespace</a:t>
            </a:r>
            <a:endParaRPr lang="nl-NL" altLang="nl-BE"/>
          </a:p>
        </p:txBody>
      </p:sp>
      <p:sp>
        <p:nvSpPr>
          <p:cNvPr id="36867" name="Rectangle 3"/>
          <p:cNvSpPr>
            <a:spLocks noGrp="1" noChangeArrowheads="1"/>
          </p:cNvSpPr>
          <p:nvPr>
            <p:ph idx="1"/>
          </p:nvPr>
        </p:nvSpPr>
        <p:spPr>
          <a:xfrm>
            <a:off x="457200" y="1200150"/>
            <a:ext cx="8229600" cy="4525963"/>
          </a:xfrm>
        </p:spPr>
        <p:txBody>
          <a:bodyPr/>
          <a:lstStyle/>
          <a:p>
            <a:pPr eaLnBrk="1" hangingPunct="1">
              <a:buFont typeface="Wingdings" pitchFamily="2" charset="2"/>
              <a:buNone/>
            </a:pPr>
            <a:r>
              <a:rPr lang="nl-BE" altLang="nl-BE" sz="4000" b="1">
                <a:solidFill>
                  <a:schemeClr val="hlink"/>
                </a:solidFill>
              </a:rPr>
              <a:t>Logische groepering van klassen die kunnen gebruikt worden</a:t>
            </a:r>
          </a:p>
          <a:p>
            <a:pPr eaLnBrk="1" hangingPunct="1">
              <a:buFont typeface="Wingdings" pitchFamily="2" charset="2"/>
              <a:buNone/>
            </a:pPr>
            <a:endParaRPr lang="nl-BE" altLang="nl-BE" sz="4000" b="1">
              <a:solidFill>
                <a:schemeClr val="hlink"/>
              </a:solidFill>
            </a:endParaRPr>
          </a:p>
          <a:p>
            <a:pPr eaLnBrk="1" hangingPunct="1">
              <a:buFont typeface="Wingdings" pitchFamily="2" charset="2"/>
              <a:buNone/>
            </a:pPr>
            <a:endParaRPr lang="nl-NL" altLang="nl-BE"/>
          </a:p>
        </p:txBody>
      </p:sp>
      <p:sp>
        <p:nvSpPr>
          <p:cNvPr id="616452" name="Text Box 4"/>
          <p:cNvSpPr txBox="1">
            <a:spLocks noChangeArrowheads="1"/>
          </p:cNvSpPr>
          <p:nvPr/>
        </p:nvSpPr>
        <p:spPr bwMode="auto">
          <a:xfrm>
            <a:off x="1708150" y="3565525"/>
            <a:ext cx="7131050" cy="2554545"/>
          </a:xfrm>
          <a:prstGeom prst="rect">
            <a:avLst/>
          </a:prstGeom>
          <a:noFill/>
          <a:ln w="12700">
            <a:solidFill>
              <a:schemeClr val="tx1"/>
            </a:solidFill>
            <a:miter lim="800000"/>
            <a:headEnd/>
            <a:tailEnd/>
          </a:ln>
          <a:effectLst/>
        </p:spPr>
        <p:txBody>
          <a:bodyPr>
            <a:spAutoFit/>
          </a:bodyPr>
          <a:lstStyle/>
          <a:p>
            <a:pPr>
              <a:defRPr/>
            </a:pPr>
            <a:r>
              <a:rPr lang="nl-BE" sz="3200" b="1" dirty="0">
                <a:solidFill>
                  <a:schemeClr val="accent1">
                    <a:lumMod val="75000"/>
                  </a:schemeClr>
                </a:solidFill>
                <a:latin typeface="Garamond" pitchFamily="18" charset="0"/>
              </a:rPr>
              <a:t>Een </a:t>
            </a:r>
            <a:r>
              <a:rPr lang="nl-BE" sz="3200" b="1" dirty="0" err="1">
                <a:solidFill>
                  <a:schemeClr val="accent1">
                    <a:lumMod val="75000"/>
                  </a:schemeClr>
                </a:solidFill>
                <a:latin typeface="Garamond" pitchFamily="18" charset="0"/>
              </a:rPr>
              <a:t>Namespace</a:t>
            </a:r>
            <a:r>
              <a:rPr lang="nl-BE" sz="3200" b="1" dirty="0">
                <a:solidFill>
                  <a:schemeClr val="accent1">
                    <a:lumMod val="75000"/>
                  </a:schemeClr>
                </a:solidFill>
                <a:latin typeface="Garamond" pitchFamily="18" charset="0"/>
              </a:rPr>
              <a:t> kan </a:t>
            </a:r>
            <a:r>
              <a:rPr lang="nl-BE" sz="3200" b="1" dirty="0" err="1">
                <a:solidFill>
                  <a:schemeClr val="accent1">
                    <a:lumMod val="75000"/>
                  </a:schemeClr>
                </a:solidFill>
                <a:latin typeface="Garamond" pitchFamily="18" charset="0"/>
              </a:rPr>
              <a:t>klasses</a:t>
            </a:r>
            <a:r>
              <a:rPr lang="nl-BE" sz="3200" b="1" dirty="0">
                <a:solidFill>
                  <a:schemeClr val="accent1">
                    <a:lumMod val="75000"/>
                  </a:schemeClr>
                </a:solidFill>
                <a:latin typeface="Garamond" pitchFamily="18" charset="0"/>
              </a:rPr>
              <a:t> bevatten die tot verschillende </a:t>
            </a:r>
            <a:r>
              <a:rPr lang="nl-BE" sz="3200" b="1" dirty="0" err="1">
                <a:solidFill>
                  <a:schemeClr val="accent1">
                    <a:lumMod val="75000"/>
                  </a:schemeClr>
                </a:solidFill>
                <a:latin typeface="Garamond" pitchFamily="18" charset="0"/>
              </a:rPr>
              <a:t>assemblies</a:t>
            </a:r>
            <a:r>
              <a:rPr lang="nl-BE" sz="3200" b="1" dirty="0">
                <a:solidFill>
                  <a:schemeClr val="accent1">
                    <a:lumMod val="75000"/>
                  </a:schemeClr>
                </a:solidFill>
                <a:latin typeface="Garamond" pitchFamily="18" charset="0"/>
              </a:rPr>
              <a:t> behoren</a:t>
            </a:r>
          </a:p>
          <a:p>
            <a:pPr>
              <a:defRPr/>
            </a:pPr>
            <a:r>
              <a:rPr lang="nl-BE" sz="3200" b="1" dirty="0">
                <a:solidFill>
                  <a:schemeClr val="accent1">
                    <a:lumMod val="75000"/>
                  </a:schemeClr>
                </a:solidFill>
                <a:latin typeface="Garamond" pitchFamily="18" charset="0"/>
              </a:rPr>
              <a:t>Een Assembly kan verschillende   </a:t>
            </a:r>
            <a:r>
              <a:rPr lang="nl-BE" sz="3200" b="1" dirty="0" err="1">
                <a:solidFill>
                  <a:schemeClr val="accent1">
                    <a:lumMod val="75000"/>
                  </a:schemeClr>
                </a:solidFill>
                <a:latin typeface="Garamond" pitchFamily="18" charset="0"/>
              </a:rPr>
              <a:t>namespaces</a:t>
            </a:r>
            <a:r>
              <a:rPr lang="nl-BE" sz="3200" b="1" dirty="0">
                <a:solidFill>
                  <a:schemeClr val="accent1">
                    <a:lumMod val="75000"/>
                  </a:schemeClr>
                </a:solidFill>
                <a:latin typeface="Garamond" pitchFamily="18" charset="0"/>
              </a:rPr>
              <a:t> bevatten</a:t>
            </a:r>
            <a:r>
              <a:rPr lang="nl-NL" sz="3200" b="1" dirty="0">
                <a:solidFill>
                  <a:schemeClr val="accent1">
                    <a:lumMod val="75000"/>
                  </a:schemeClr>
                </a:solidFill>
                <a:latin typeface="Garamond" pitchFamily="18" charset="0"/>
              </a:rPr>
              <a:t>, samengepakt in een bruikbaar </a:t>
            </a:r>
            <a:r>
              <a:rPr lang="nl-NL" sz="3200" b="1" dirty="0" err="1">
                <a:solidFill>
                  <a:schemeClr val="accent1">
                    <a:lumMod val="75000"/>
                  </a:schemeClr>
                </a:solidFill>
                <a:latin typeface="Garamond" pitchFamily="18" charset="0"/>
              </a:rPr>
              <a:t>importeerbaar</a:t>
            </a:r>
            <a:r>
              <a:rPr lang="nl-NL" sz="3200" b="1" dirty="0">
                <a:solidFill>
                  <a:schemeClr val="accent1">
                    <a:lumMod val="75000"/>
                  </a:schemeClr>
                </a:solidFill>
                <a:latin typeface="Garamond" pitchFamily="18" charset="0"/>
              </a:rPr>
              <a:t> pakket</a:t>
            </a:r>
            <a:endParaRPr lang="nl-BE" sz="3200" b="1" dirty="0">
              <a:solidFill>
                <a:schemeClr val="accent1">
                  <a:lumMod val="75000"/>
                </a:schemeClr>
              </a:solidFill>
              <a:latin typeface="Garamond" pitchFamily="18" charset="0"/>
            </a:endParaRPr>
          </a:p>
        </p:txBody>
      </p:sp>
      <p:sp>
        <p:nvSpPr>
          <p:cNvPr id="36869" name="Oval 5"/>
          <p:cNvSpPr>
            <a:spLocks noChangeArrowheads="1"/>
          </p:cNvSpPr>
          <p:nvPr/>
        </p:nvSpPr>
        <p:spPr bwMode="auto">
          <a:xfrm>
            <a:off x="457200" y="1690777"/>
            <a:ext cx="2673650" cy="823181"/>
          </a:xfrm>
          <a:prstGeom prst="ellipse">
            <a:avLst/>
          </a:prstGeom>
          <a:noFill/>
          <a:ln w="5715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eaLnBrk="1" hangingPunct="1"/>
            <a:endParaRPr lang="nl-BE" altLang="nl-BE"/>
          </a:p>
        </p:txBody>
      </p:sp>
      <p:cxnSp>
        <p:nvCxnSpPr>
          <p:cNvPr id="36870" name="AutoShape 6"/>
          <p:cNvCxnSpPr>
            <a:cxnSpLocks noChangeShapeType="1"/>
            <a:stCxn id="36869" idx="3"/>
            <a:endCxn id="616452" idx="1"/>
          </p:cNvCxnSpPr>
          <p:nvPr/>
        </p:nvCxnSpPr>
        <p:spPr bwMode="auto">
          <a:xfrm rot="16200000" flipH="1">
            <a:off x="53752" y="3188400"/>
            <a:ext cx="2449392" cy="859403"/>
          </a:xfrm>
          <a:prstGeom prst="curvedConnector2">
            <a:avLst/>
          </a:prstGeom>
          <a:noFill/>
          <a:ln w="76200">
            <a:solidFill>
              <a:srgbClr val="0066FF"/>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403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a:t>
            </a:r>
            <a:r>
              <a:rPr lang="nl-NL" dirty="0"/>
              <a:t> are </a:t>
            </a:r>
            <a:r>
              <a:rPr lang="nl-NL" dirty="0" err="1"/>
              <a:t>dll’s</a:t>
            </a:r>
            <a:r>
              <a:rPr lang="nl-NL" dirty="0"/>
              <a:t>?</a:t>
            </a:r>
            <a:endParaRPr lang="nl-BE" dirty="0"/>
          </a:p>
        </p:txBody>
      </p:sp>
      <p:sp>
        <p:nvSpPr>
          <p:cNvPr id="3" name="Content Placeholder 2"/>
          <p:cNvSpPr>
            <a:spLocks noGrp="1"/>
          </p:cNvSpPr>
          <p:nvPr>
            <p:ph idx="1"/>
          </p:nvPr>
        </p:nvSpPr>
        <p:spPr/>
        <p:txBody>
          <a:bodyPr>
            <a:normAutofit lnSpcReduction="10000"/>
          </a:bodyPr>
          <a:lstStyle/>
          <a:p>
            <a:r>
              <a:rPr lang="en-US" b="0" dirty="0"/>
              <a:t>A DLL is a library that contains code and data that can be used by more than one program at the same time.</a:t>
            </a:r>
          </a:p>
          <a:p>
            <a:endParaRPr lang="en-US" b="0" dirty="0"/>
          </a:p>
          <a:p>
            <a:r>
              <a:rPr lang="en-US" b="0" dirty="0"/>
              <a:t>By using a DLL, a program can be modularized into separate components.</a:t>
            </a:r>
          </a:p>
          <a:p>
            <a:endParaRPr lang="en-US" b="0" dirty="0"/>
          </a:p>
          <a:p>
            <a:r>
              <a:rPr lang="en-US" b="0" dirty="0"/>
              <a:t>Additionally, updates are easier to apply to each module without affecting other parts of the program. </a:t>
            </a:r>
            <a:endParaRPr lang="nl-BE" dirty="0"/>
          </a:p>
        </p:txBody>
      </p:sp>
    </p:spTree>
    <p:extLst>
      <p:ext uri="{BB962C8B-B14F-4D97-AF65-F5344CB8AC3E}">
        <p14:creationId xmlns:p14="http://schemas.microsoft.com/office/powerpoint/2010/main" val="203146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04664"/>
            <a:ext cx="8186766" cy="796950"/>
          </a:xfrm>
        </p:spPr>
        <p:txBody>
          <a:bodyPr/>
          <a:lstStyle/>
          <a:p>
            <a:r>
              <a:rPr lang="nl-BE" dirty="0" err="1"/>
              <a:t>DLL´s</a:t>
            </a:r>
            <a:r>
              <a:rPr lang="nl-BE" dirty="0"/>
              <a:t> vs. </a:t>
            </a:r>
            <a:r>
              <a:rPr lang="nl-BE" dirty="0" err="1"/>
              <a:t>assemblies</a:t>
            </a:r>
            <a:endParaRPr lang="nl-BE" dirty="0"/>
          </a:p>
        </p:txBody>
      </p:sp>
      <p:sp>
        <p:nvSpPr>
          <p:cNvPr id="3" name="Tijdelijke aanduiding voor inhoud 2"/>
          <p:cNvSpPr>
            <a:spLocks noGrp="1"/>
          </p:cNvSpPr>
          <p:nvPr>
            <p:ph idx="1"/>
          </p:nvPr>
        </p:nvSpPr>
        <p:spPr>
          <a:xfrm>
            <a:off x="357158" y="1428736"/>
            <a:ext cx="8686800" cy="5138737"/>
          </a:xfrm>
        </p:spPr>
        <p:txBody>
          <a:bodyPr>
            <a:noAutofit/>
          </a:bodyPr>
          <a:lstStyle/>
          <a:p>
            <a:r>
              <a:rPr lang="en-US" sz="2000" b="0" dirty="0"/>
              <a:t>With the introduction of Microsoft .NET and the .NET Framework, DLLs have been replaced by assemblies</a:t>
            </a:r>
          </a:p>
          <a:p>
            <a:endParaRPr lang="en-US" sz="2000" b="0" dirty="0"/>
          </a:p>
          <a:p>
            <a:r>
              <a:rPr lang="en-US" sz="2000" b="0" dirty="0"/>
              <a:t>An assembly is a logical unit of functionality that runs under the control of the .NET common language runtime (CLR). An assembly physically exists as a .</a:t>
            </a:r>
            <a:r>
              <a:rPr lang="en-US" sz="2000" b="0" dirty="0" err="1"/>
              <a:t>dll</a:t>
            </a:r>
            <a:r>
              <a:rPr lang="en-US" sz="2000" b="0" dirty="0"/>
              <a:t> file or as an .exe file. However, internally an assembly is very different from a Microsoft Win32 DLL.</a:t>
            </a:r>
            <a:endParaRPr lang="en-US" sz="2000" dirty="0"/>
          </a:p>
          <a:p>
            <a:endParaRPr lang="en-US" sz="2000" b="0" dirty="0"/>
          </a:p>
          <a:p>
            <a:r>
              <a:rPr lang="en-US" sz="2000" b="0" dirty="0"/>
              <a:t>An assembly file contains an assembly manifest, type metadata, Microsoft intermediate language (MSIL) code, and other resources. The assembly manifest contains the assembly metadata that provides all the information that is required for an assembly to be self-describing.</a:t>
            </a:r>
            <a:endParaRPr lang="nl-BE" sz="1600" dirty="0">
              <a:solidFill>
                <a:schemeClr val="accent4"/>
              </a:solidFill>
            </a:endParaRPr>
          </a:p>
          <a:p>
            <a:pPr marL="0" indent="0">
              <a:buNone/>
            </a:pPr>
            <a:endParaRPr lang="nl-BE" sz="2000" dirty="0">
              <a:solidFill>
                <a:schemeClr val="accent4"/>
              </a:solidFill>
            </a:endParaRPr>
          </a:p>
        </p:txBody>
      </p:sp>
    </p:spTree>
    <p:extLst>
      <p:ext uri="{BB962C8B-B14F-4D97-AF65-F5344CB8AC3E}">
        <p14:creationId xmlns:p14="http://schemas.microsoft.com/office/powerpoint/2010/main" val="460007885"/>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Specific</a:t>
            </a:r>
            <a:r>
              <a:rPr lang="nl-NL" dirty="0"/>
              <a:t> </a:t>
            </a:r>
            <a:r>
              <a:rPr lang="nl-NL" dirty="0" err="1"/>
              <a:t>advantages</a:t>
            </a:r>
            <a:endParaRPr lang="nl-BE" dirty="0"/>
          </a:p>
        </p:txBody>
      </p:sp>
      <p:sp>
        <p:nvSpPr>
          <p:cNvPr id="3" name="Content Placeholder 2"/>
          <p:cNvSpPr>
            <a:spLocks noGrp="1"/>
          </p:cNvSpPr>
          <p:nvPr>
            <p:ph idx="1"/>
          </p:nvPr>
        </p:nvSpPr>
        <p:spPr>
          <a:xfrm>
            <a:off x="457200" y="1772816"/>
            <a:ext cx="8686800" cy="5085183"/>
          </a:xfrm>
        </p:spPr>
        <p:txBody>
          <a:bodyPr>
            <a:noAutofit/>
          </a:bodyPr>
          <a:lstStyle/>
          <a:p>
            <a:r>
              <a:rPr lang="en-US" sz="2000" b="0" dirty="0"/>
              <a:t>Saves memory and reduces swapping. Many processes can use a single DLL simultaneously, sharing a single copy of the DLL in memory. </a:t>
            </a:r>
          </a:p>
          <a:p>
            <a:endParaRPr lang="en-US" sz="800" b="0" dirty="0"/>
          </a:p>
          <a:p>
            <a:r>
              <a:rPr lang="en-US" sz="2000" b="0" dirty="0"/>
              <a:t>Saves disk space. Many applications can share a single copy of the DLL on disk. </a:t>
            </a:r>
          </a:p>
          <a:p>
            <a:endParaRPr lang="en-US" sz="1100" b="0" dirty="0"/>
          </a:p>
          <a:p>
            <a:r>
              <a:rPr lang="en-US" sz="2000" b="0" dirty="0"/>
              <a:t>Upgrades to the DLL are easier.. </a:t>
            </a:r>
          </a:p>
          <a:p>
            <a:endParaRPr lang="en-US" sz="1100" b="0" dirty="0"/>
          </a:p>
          <a:p>
            <a:r>
              <a:rPr lang="en-US" sz="2000" b="0" dirty="0"/>
              <a:t>Provides after-market support. For example, a display driver DLL can be modified to support a display that was not available when the application was shipped.</a:t>
            </a:r>
          </a:p>
          <a:p>
            <a:endParaRPr lang="en-US" sz="1050" b="0" dirty="0"/>
          </a:p>
          <a:p>
            <a:pPr marL="0" indent="0">
              <a:buNone/>
            </a:pPr>
            <a:endParaRPr lang="nl-BE" sz="2000" dirty="0"/>
          </a:p>
        </p:txBody>
      </p:sp>
    </p:spTree>
    <p:extLst>
      <p:ext uri="{BB962C8B-B14F-4D97-AF65-F5344CB8AC3E}">
        <p14:creationId xmlns:p14="http://schemas.microsoft.com/office/powerpoint/2010/main" val="64149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Specific</a:t>
            </a:r>
            <a:r>
              <a:rPr lang="nl-NL" dirty="0"/>
              <a:t> </a:t>
            </a:r>
            <a:r>
              <a:rPr lang="nl-NL" dirty="0" err="1"/>
              <a:t>advantages</a:t>
            </a:r>
            <a:endParaRPr lang="nl-BE" dirty="0"/>
          </a:p>
        </p:txBody>
      </p:sp>
      <p:sp>
        <p:nvSpPr>
          <p:cNvPr id="3" name="Content Placeholder 2"/>
          <p:cNvSpPr>
            <a:spLocks noGrp="1"/>
          </p:cNvSpPr>
          <p:nvPr>
            <p:ph idx="1"/>
          </p:nvPr>
        </p:nvSpPr>
        <p:spPr>
          <a:xfrm>
            <a:off x="457200" y="1628800"/>
            <a:ext cx="8686800" cy="5229199"/>
          </a:xfrm>
        </p:spPr>
        <p:txBody>
          <a:bodyPr>
            <a:noAutofit/>
          </a:bodyPr>
          <a:lstStyle/>
          <a:p>
            <a:r>
              <a:rPr lang="en-US" sz="2000" b="0" dirty="0"/>
              <a:t>Supports </a:t>
            </a:r>
            <a:r>
              <a:rPr lang="en-US" sz="2000" b="0" dirty="0" err="1"/>
              <a:t>multilanguage</a:t>
            </a:r>
            <a:r>
              <a:rPr lang="en-US" sz="2000" b="0" dirty="0"/>
              <a:t> programs. Programs written in different programming languages can call the same DLL function as long as the programs follow the function's calling convention. </a:t>
            </a:r>
          </a:p>
          <a:p>
            <a:pPr marL="0" indent="0">
              <a:buNone/>
            </a:pPr>
            <a:endParaRPr lang="en-US" sz="2000" b="0" dirty="0"/>
          </a:p>
          <a:p>
            <a:r>
              <a:rPr lang="en-US" sz="2000" b="0" dirty="0"/>
              <a:t>Eases the creation of international versions. By placing resources in a DLL, it is much easier to create international versions of an application. You can place the strings for each language version of your application in a separate resource DLL and have the different language versions load the appropriate resources.</a:t>
            </a:r>
            <a:endParaRPr lang="en-US" sz="1050" b="0" dirty="0"/>
          </a:p>
          <a:p>
            <a:endParaRPr lang="en-US" sz="2000" b="0" dirty="0"/>
          </a:p>
          <a:p>
            <a:r>
              <a:rPr lang="en-US" sz="2000" b="0" dirty="0"/>
              <a:t>A potential disadvantage to using DLLs is that the application is not self-contained; it depends on the existence of a separate DLL module</a:t>
            </a:r>
          </a:p>
          <a:p>
            <a:endParaRPr lang="nl-BE" sz="2000" dirty="0"/>
          </a:p>
        </p:txBody>
      </p:sp>
    </p:spTree>
    <p:extLst>
      <p:ext uri="{BB962C8B-B14F-4D97-AF65-F5344CB8AC3E}">
        <p14:creationId xmlns:p14="http://schemas.microsoft.com/office/powerpoint/2010/main" val="30274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600" dirty="0"/>
              <a:t>Hoe maak je een </a:t>
            </a:r>
            <a:r>
              <a:rPr lang="nl-NL" sz="3600" dirty="0" err="1"/>
              <a:t>dll</a:t>
            </a:r>
            <a:r>
              <a:rPr lang="nl-NL" sz="3600" dirty="0"/>
              <a:t> / </a:t>
            </a:r>
            <a:r>
              <a:rPr lang="nl-NL" sz="3600" dirty="0" err="1"/>
              <a:t>assembly</a:t>
            </a:r>
            <a:endParaRPr lang="nl-BE" sz="3600" dirty="0"/>
          </a:p>
        </p:txBody>
      </p:sp>
      <p:sp>
        <p:nvSpPr>
          <p:cNvPr id="3" name="Content Placeholder 2"/>
          <p:cNvSpPr>
            <a:spLocks noGrp="1"/>
          </p:cNvSpPr>
          <p:nvPr>
            <p:ph idx="1"/>
          </p:nvPr>
        </p:nvSpPr>
        <p:spPr>
          <a:xfrm>
            <a:off x="457200" y="1552755"/>
            <a:ext cx="8686800" cy="4971870"/>
          </a:xfrm>
        </p:spPr>
        <p:txBody>
          <a:bodyPr>
            <a:normAutofit/>
          </a:bodyPr>
          <a:lstStyle/>
          <a:p>
            <a:r>
              <a:rPr lang="nl-NL" sz="2000" dirty="0"/>
              <a:t>Heel simpel: </a:t>
            </a:r>
            <a:r>
              <a:rPr lang="en-US" sz="2000" b="0" dirty="0"/>
              <a:t>Select </a:t>
            </a:r>
            <a:r>
              <a:rPr lang="en-US" sz="2000" dirty="0"/>
              <a:t>File-&gt;New-&gt;Project-&gt;Visual C# Projects-&gt;Class Library.</a:t>
            </a:r>
            <a:r>
              <a:rPr lang="en-US" sz="2000" b="0" dirty="0"/>
              <a:t> Select your project name and appropriate directory using Browse button and click OK.</a:t>
            </a:r>
          </a:p>
          <a:p>
            <a:pPr marL="0" indent="0">
              <a:buNone/>
            </a:pPr>
            <a:endParaRPr lang="nl-BE"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42810"/>
            <a:ext cx="6912768" cy="413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4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600" dirty="0"/>
              <a:t>Hoe maak je een </a:t>
            </a:r>
            <a:r>
              <a:rPr lang="nl-NL" sz="3600" dirty="0" err="1"/>
              <a:t>dll</a:t>
            </a:r>
            <a:r>
              <a:rPr lang="nl-NL" sz="3600" dirty="0"/>
              <a:t> / </a:t>
            </a:r>
            <a:r>
              <a:rPr lang="nl-NL" sz="3600" dirty="0" err="1"/>
              <a:t>assembly</a:t>
            </a:r>
            <a:endParaRPr lang="nl-BE" sz="3600" dirty="0"/>
          </a:p>
        </p:txBody>
      </p:sp>
      <p:sp>
        <p:nvSpPr>
          <p:cNvPr id="3" name="Content Placeholder 2"/>
          <p:cNvSpPr>
            <a:spLocks noGrp="1"/>
          </p:cNvSpPr>
          <p:nvPr>
            <p:ph idx="1"/>
          </p:nvPr>
        </p:nvSpPr>
        <p:spPr>
          <a:xfrm>
            <a:off x="1164566" y="1719262"/>
            <a:ext cx="7511890" cy="5138737"/>
          </a:xfrm>
        </p:spPr>
        <p:txBody>
          <a:bodyPr>
            <a:normAutofit fontScale="92500" lnSpcReduction="10000"/>
          </a:bodyPr>
          <a:lstStyle/>
          <a:p>
            <a:pPr marL="0" indent="0">
              <a:buNone/>
            </a:pPr>
            <a:r>
              <a:rPr lang="nl-NL" sz="3200" dirty="0"/>
              <a:t>Schrijf je code (klassen, methoden…)</a:t>
            </a:r>
          </a:p>
          <a:p>
            <a:pPr marL="0" indent="0">
              <a:buNone/>
            </a:pPr>
            <a:endParaRPr lang="nl-NL" sz="3200" dirty="0"/>
          </a:p>
          <a:p>
            <a:pPr marL="0" indent="0">
              <a:buNone/>
            </a:pPr>
            <a:endParaRPr lang="nl-NL" sz="3200" dirty="0"/>
          </a:p>
          <a:p>
            <a:pPr marL="0" indent="0">
              <a:buNone/>
            </a:pPr>
            <a:endParaRPr lang="nl-NL" sz="3200" dirty="0"/>
          </a:p>
          <a:p>
            <a:pPr marL="0" indent="0">
              <a:buNone/>
            </a:pPr>
            <a:endParaRPr lang="nl-NL" sz="3200" dirty="0"/>
          </a:p>
          <a:p>
            <a:pPr marL="0" indent="0">
              <a:buNone/>
            </a:pPr>
            <a:endParaRPr lang="nl-NL" sz="3200" dirty="0"/>
          </a:p>
          <a:p>
            <a:pPr marL="0" indent="0">
              <a:buNone/>
            </a:pPr>
            <a:endParaRPr lang="nl-NL" sz="3200" dirty="0"/>
          </a:p>
          <a:p>
            <a:pPr marL="0" indent="0">
              <a:buNone/>
            </a:pPr>
            <a:endParaRPr lang="nl-NL" sz="3200" dirty="0"/>
          </a:p>
          <a:p>
            <a:pPr marL="0" indent="0">
              <a:buNone/>
            </a:pPr>
            <a:endParaRPr lang="nl-NL" sz="3200" dirty="0"/>
          </a:p>
          <a:p>
            <a:pPr marL="0" indent="0">
              <a:buNone/>
            </a:pPr>
            <a:r>
              <a:rPr lang="nl-NL" sz="3200" dirty="0"/>
              <a:t>Compileer je code (</a:t>
            </a:r>
            <a:r>
              <a:rPr lang="nl-NL" sz="3200" dirty="0" err="1"/>
              <a:t>build</a:t>
            </a:r>
            <a:r>
              <a:rPr lang="nl-NL" sz="3200" dirty="0"/>
              <a:t> de </a:t>
            </a:r>
            <a:r>
              <a:rPr lang="nl-NL" sz="3200" dirty="0" err="1"/>
              <a:t>dll</a:t>
            </a:r>
            <a:r>
              <a:rPr lang="nl-NL" sz="3200" dirty="0"/>
              <a:t>)</a:t>
            </a:r>
          </a:p>
          <a:p>
            <a:pPr marL="0" indent="0">
              <a:buNone/>
            </a:pPr>
            <a:endParaRPr lang="nl-BE" sz="600" dirty="0"/>
          </a:p>
        </p:txBody>
      </p:sp>
      <p:sp>
        <p:nvSpPr>
          <p:cNvPr id="4" name="TextBox 3"/>
          <p:cNvSpPr txBox="1"/>
          <p:nvPr/>
        </p:nvSpPr>
        <p:spPr>
          <a:xfrm>
            <a:off x="611560" y="2204864"/>
            <a:ext cx="8208912" cy="4278094"/>
          </a:xfrm>
          <a:prstGeom prst="rect">
            <a:avLst/>
          </a:prstGeom>
          <a:noFill/>
        </p:spPr>
        <p:txBody>
          <a:bodyPr wrap="square" rtlCol="0">
            <a:spAutoFit/>
          </a:bodyPr>
          <a:lstStyle/>
          <a:p>
            <a:r>
              <a:rPr lang="nl-BE" sz="1600" dirty="0" err="1"/>
              <a:t>using</a:t>
            </a:r>
            <a:r>
              <a:rPr lang="nl-BE" sz="1600" dirty="0"/>
              <a:t> System;</a:t>
            </a:r>
          </a:p>
          <a:p>
            <a:r>
              <a:rPr lang="nl-BE" sz="1600" dirty="0" err="1"/>
              <a:t>using</a:t>
            </a:r>
            <a:r>
              <a:rPr lang="nl-BE" sz="1600" dirty="0"/>
              <a:t> </a:t>
            </a:r>
            <a:r>
              <a:rPr lang="nl-BE" sz="1600" dirty="0" err="1"/>
              <a:t>System.Collections.Generic</a:t>
            </a:r>
            <a:r>
              <a:rPr lang="nl-BE" sz="1600" dirty="0"/>
              <a:t>;</a:t>
            </a:r>
          </a:p>
          <a:p>
            <a:r>
              <a:rPr lang="nl-BE" sz="1600" dirty="0" err="1"/>
              <a:t>using</a:t>
            </a:r>
            <a:r>
              <a:rPr lang="nl-BE" sz="1600" dirty="0"/>
              <a:t> </a:t>
            </a:r>
            <a:r>
              <a:rPr lang="nl-BE" sz="1600" dirty="0" err="1"/>
              <a:t>System.Text</a:t>
            </a:r>
            <a:r>
              <a:rPr lang="nl-BE" sz="1600" dirty="0"/>
              <a:t>;</a:t>
            </a:r>
          </a:p>
          <a:p>
            <a:endParaRPr lang="nl-BE" sz="1600" dirty="0"/>
          </a:p>
          <a:p>
            <a:r>
              <a:rPr lang="nl-BE" sz="1600" dirty="0" err="1"/>
              <a:t>namespace</a:t>
            </a:r>
            <a:r>
              <a:rPr lang="nl-BE" sz="1600" dirty="0"/>
              <a:t> </a:t>
            </a:r>
            <a:r>
              <a:rPr lang="nl-BE" sz="1600" dirty="0" err="1"/>
              <a:t>FirstLibrary</a:t>
            </a:r>
            <a:endParaRPr lang="nl-BE" sz="1600" dirty="0"/>
          </a:p>
          <a:p>
            <a:r>
              <a:rPr lang="nl-BE" sz="1600" dirty="0"/>
              <a:t>{</a:t>
            </a:r>
          </a:p>
          <a:p>
            <a:r>
              <a:rPr lang="nl-BE" sz="1600" dirty="0"/>
              <a:t>	</a:t>
            </a:r>
            <a:r>
              <a:rPr lang="nl-BE" sz="1600" dirty="0">
                <a:solidFill>
                  <a:srgbClr val="00B050"/>
                </a:solidFill>
              </a:rPr>
              <a:t>//zorg dat je klasse public is als je ze buiten de </a:t>
            </a:r>
            <a:r>
              <a:rPr lang="nl-BE" sz="1600" dirty="0" err="1">
                <a:solidFill>
                  <a:srgbClr val="00B050"/>
                </a:solidFill>
              </a:rPr>
              <a:t>dll</a:t>
            </a:r>
            <a:r>
              <a:rPr lang="nl-BE" sz="1600" dirty="0">
                <a:solidFill>
                  <a:srgbClr val="00B050"/>
                </a:solidFill>
              </a:rPr>
              <a:t> wil kunnen gebruiken</a:t>
            </a:r>
          </a:p>
          <a:p>
            <a:r>
              <a:rPr lang="nl-BE" sz="1600" dirty="0"/>
              <a:t>    public class </a:t>
            </a:r>
            <a:r>
              <a:rPr lang="nl-BE" sz="1600" dirty="0" err="1"/>
              <a:t>AddClass</a:t>
            </a:r>
            <a:endParaRPr lang="nl-BE" sz="1600" dirty="0"/>
          </a:p>
          <a:p>
            <a:r>
              <a:rPr lang="nl-BE" sz="1600" dirty="0"/>
              <a:t>    {</a:t>
            </a:r>
          </a:p>
          <a:p>
            <a:r>
              <a:rPr lang="nl-NL" sz="1600" dirty="0"/>
              <a:t>	</a:t>
            </a:r>
            <a:r>
              <a:rPr lang="nl-NL" sz="1600" dirty="0">
                <a:solidFill>
                  <a:srgbClr val="00B050"/>
                </a:solidFill>
              </a:rPr>
              <a:t>// </a:t>
            </a:r>
            <a:r>
              <a:rPr lang="nl-NL" sz="1600" dirty="0" err="1">
                <a:solidFill>
                  <a:srgbClr val="00B050"/>
                </a:solidFill>
              </a:rPr>
              <a:t>static</a:t>
            </a:r>
            <a:r>
              <a:rPr lang="nl-NL" sz="1600" dirty="0">
                <a:solidFill>
                  <a:srgbClr val="00B050"/>
                </a:solidFill>
              </a:rPr>
              <a:t> (= globale methode)</a:t>
            </a:r>
            <a:endParaRPr lang="nl-BE" sz="1600" dirty="0">
              <a:solidFill>
                <a:srgbClr val="00B050"/>
              </a:solidFill>
            </a:endParaRPr>
          </a:p>
          <a:p>
            <a:r>
              <a:rPr lang="en-US" sz="1600" dirty="0"/>
              <a:t>        public static int Add(int x, int y) { return x + y; }</a:t>
            </a:r>
          </a:p>
          <a:p>
            <a:r>
              <a:rPr lang="nl-NL" sz="1600" dirty="0"/>
              <a:t>	</a:t>
            </a:r>
          </a:p>
          <a:p>
            <a:r>
              <a:rPr lang="nl-NL" sz="1600" dirty="0"/>
              <a:t>	</a:t>
            </a:r>
            <a:r>
              <a:rPr lang="nl-NL" sz="1600" dirty="0">
                <a:solidFill>
                  <a:srgbClr val="00B050"/>
                </a:solidFill>
              </a:rPr>
              <a:t>//standaard </a:t>
            </a:r>
            <a:r>
              <a:rPr lang="nl-NL" sz="1600" dirty="0" err="1">
                <a:solidFill>
                  <a:srgbClr val="00B050"/>
                </a:solidFill>
              </a:rPr>
              <a:t>klassemethode</a:t>
            </a:r>
            <a:endParaRPr lang="nl-BE" sz="1600" dirty="0">
              <a:solidFill>
                <a:srgbClr val="00B050"/>
              </a:solidFill>
            </a:endParaRPr>
          </a:p>
          <a:p>
            <a:r>
              <a:rPr lang="en-US" sz="1600" dirty="0"/>
              <a:t>        public string Test() { return "test";}</a:t>
            </a:r>
          </a:p>
          <a:p>
            <a:r>
              <a:rPr lang="nl-BE" sz="1600" dirty="0"/>
              <a:t>    }</a:t>
            </a:r>
          </a:p>
          <a:p>
            <a:r>
              <a:rPr lang="nl-BE" sz="1600" dirty="0"/>
              <a:t>}</a:t>
            </a:r>
          </a:p>
          <a:p>
            <a:endParaRPr lang="nl-BE" sz="1600" dirty="0"/>
          </a:p>
        </p:txBody>
      </p:sp>
      <p:sp>
        <p:nvSpPr>
          <p:cNvPr id="5" name="Rectangle 4"/>
          <p:cNvSpPr/>
          <p:nvPr/>
        </p:nvSpPr>
        <p:spPr>
          <a:xfrm>
            <a:off x="611560" y="3140968"/>
            <a:ext cx="2304256" cy="43204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795896" y="3745947"/>
            <a:ext cx="7033654" cy="59796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9509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op	</a:t>
            </a:r>
            <a:endParaRPr lang="nl-BE" dirty="0"/>
          </a:p>
        </p:txBody>
      </p:sp>
      <p:sp>
        <p:nvSpPr>
          <p:cNvPr id="3" name="Content Placeholder 2"/>
          <p:cNvSpPr>
            <a:spLocks noGrp="1"/>
          </p:cNvSpPr>
          <p:nvPr>
            <p:ph idx="1"/>
          </p:nvPr>
        </p:nvSpPr>
        <p:spPr/>
        <p:txBody>
          <a:bodyPr>
            <a:normAutofit lnSpcReduction="10000"/>
          </a:bodyPr>
          <a:lstStyle/>
          <a:p>
            <a:r>
              <a:rPr lang="en-US" dirty="0" err="1"/>
              <a:t>Een</a:t>
            </a:r>
            <a:r>
              <a:rPr lang="en-US" dirty="0"/>
              <a:t> DLL is </a:t>
            </a:r>
            <a:r>
              <a:rPr lang="en-US" dirty="0" err="1"/>
              <a:t>geen</a:t>
            </a:r>
            <a:r>
              <a:rPr lang="en-US" dirty="0"/>
              <a:t> </a:t>
            </a:r>
            <a:r>
              <a:rPr lang="en-US" dirty="0" err="1"/>
              <a:t>programma</a:t>
            </a:r>
            <a:endParaRPr lang="en-US" dirty="0"/>
          </a:p>
          <a:p>
            <a:endParaRPr lang="en-US" dirty="0"/>
          </a:p>
          <a:p>
            <a:r>
              <a:rPr lang="en-US" dirty="0"/>
              <a:t>Je </a:t>
            </a:r>
            <a:r>
              <a:rPr lang="en-US" dirty="0" err="1"/>
              <a:t>kan</a:t>
            </a:r>
            <a:r>
              <a:rPr lang="en-US" dirty="0"/>
              <a:t> </a:t>
            </a:r>
            <a:r>
              <a:rPr lang="en-US" dirty="0" err="1"/>
              <a:t>een</a:t>
            </a:r>
            <a:r>
              <a:rPr lang="en-US" dirty="0"/>
              <a:t> </a:t>
            </a:r>
            <a:r>
              <a:rPr lang="en-US" dirty="0" err="1"/>
              <a:t>dll</a:t>
            </a:r>
            <a:r>
              <a:rPr lang="en-US" dirty="0"/>
              <a:t> </a:t>
            </a:r>
            <a:r>
              <a:rPr lang="en-US" dirty="0" err="1"/>
              <a:t>niet</a:t>
            </a:r>
            <a:r>
              <a:rPr lang="en-US" dirty="0"/>
              <a:t> </a:t>
            </a:r>
            <a:r>
              <a:rPr lang="en-US" dirty="0" err="1"/>
              <a:t>Runnen</a:t>
            </a:r>
            <a:r>
              <a:rPr lang="en-US" dirty="0"/>
              <a:t>/</a:t>
            </a:r>
            <a:r>
              <a:rPr lang="en-US" dirty="0" err="1"/>
              <a:t>debuggen</a:t>
            </a:r>
            <a:endParaRPr lang="en-US" dirty="0"/>
          </a:p>
          <a:p>
            <a:endParaRPr lang="en-US" dirty="0"/>
          </a:p>
          <a:p>
            <a:r>
              <a:rPr lang="en-US" dirty="0"/>
              <a:t>Je </a:t>
            </a:r>
            <a:r>
              <a:rPr lang="en-US" dirty="0" err="1"/>
              <a:t>kan</a:t>
            </a:r>
            <a:r>
              <a:rPr lang="en-US" dirty="0"/>
              <a:t> het </a:t>
            </a:r>
            <a:r>
              <a:rPr lang="en-US" dirty="0" err="1"/>
              <a:t>wel</a:t>
            </a:r>
            <a:r>
              <a:rPr lang="en-US" dirty="0"/>
              <a:t> </a:t>
            </a:r>
            <a:r>
              <a:rPr lang="en-US" dirty="0" err="1"/>
              <a:t>gebruiken</a:t>
            </a:r>
            <a:r>
              <a:rPr lang="en-US" dirty="0"/>
              <a:t>/</a:t>
            </a:r>
            <a:r>
              <a:rPr lang="en-US" dirty="0" err="1"/>
              <a:t>debuggen</a:t>
            </a:r>
            <a:r>
              <a:rPr lang="en-US" dirty="0"/>
              <a:t> </a:t>
            </a:r>
            <a:r>
              <a:rPr lang="en-US" dirty="0" err="1"/>
              <a:t>vanuit</a:t>
            </a:r>
            <a:r>
              <a:rPr lang="en-US" dirty="0"/>
              <a:t> </a:t>
            </a:r>
            <a:r>
              <a:rPr lang="en-US" dirty="0" err="1"/>
              <a:t>een</a:t>
            </a:r>
            <a:r>
              <a:rPr lang="en-US" dirty="0"/>
              <a:t> </a:t>
            </a:r>
            <a:r>
              <a:rPr lang="en-US" dirty="0" err="1"/>
              <a:t>applicatie</a:t>
            </a:r>
            <a:r>
              <a:rPr lang="en-US" dirty="0"/>
              <a:t> die </a:t>
            </a:r>
            <a:r>
              <a:rPr lang="en-US" dirty="0" err="1"/>
              <a:t>gebruik</a:t>
            </a:r>
            <a:r>
              <a:rPr lang="en-US" dirty="0"/>
              <a:t> </a:t>
            </a:r>
            <a:r>
              <a:rPr lang="en-US" dirty="0" err="1"/>
              <a:t>maakt</a:t>
            </a:r>
            <a:r>
              <a:rPr lang="en-US" dirty="0"/>
              <a:t> van je </a:t>
            </a:r>
            <a:r>
              <a:rPr lang="en-US" dirty="0" err="1"/>
              <a:t>dll</a:t>
            </a:r>
            <a:endParaRPr lang="en-US" dirty="0"/>
          </a:p>
          <a:p>
            <a:endParaRPr lang="en-US" dirty="0"/>
          </a:p>
          <a:p>
            <a:r>
              <a:rPr lang="en-US" dirty="0"/>
              <a:t>(</a:t>
            </a:r>
            <a:r>
              <a:rPr lang="en-US" dirty="0" err="1"/>
              <a:t>debuggen</a:t>
            </a:r>
            <a:r>
              <a:rPr lang="en-US" dirty="0"/>
              <a:t> </a:t>
            </a:r>
            <a:r>
              <a:rPr lang="en-US" dirty="0" err="1"/>
              <a:t>kan</a:t>
            </a:r>
            <a:r>
              <a:rPr lang="en-US" dirty="0"/>
              <a:t> </a:t>
            </a:r>
            <a:r>
              <a:rPr lang="en-US" dirty="0" err="1"/>
              <a:t>enkel</a:t>
            </a:r>
            <a:r>
              <a:rPr lang="en-US" dirty="0"/>
              <a:t> </a:t>
            </a:r>
            <a:r>
              <a:rPr lang="en-US" dirty="0" err="1"/>
              <a:t>als</a:t>
            </a:r>
            <a:r>
              <a:rPr lang="en-US" dirty="0"/>
              <a:t> je assembly in debug modus </a:t>
            </a:r>
            <a:r>
              <a:rPr lang="en-US" dirty="0" err="1"/>
              <a:t>werd</a:t>
            </a:r>
            <a:r>
              <a:rPr lang="en-US" dirty="0"/>
              <a:t> </a:t>
            </a:r>
            <a:r>
              <a:rPr lang="en-US" dirty="0" err="1"/>
              <a:t>gebuild</a:t>
            </a:r>
            <a:r>
              <a:rPr lang="en-US" dirty="0"/>
              <a:t>)</a:t>
            </a:r>
            <a:endParaRPr lang="nl-BE" dirty="0"/>
          </a:p>
        </p:txBody>
      </p:sp>
    </p:spTree>
    <p:extLst>
      <p:ext uri="{BB962C8B-B14F-4D97-AF65-F5344CB8AC3E}">
        <p14:creationId xmlns:p14="http://schemas.microsoft.com/office/powerpoint/2010/main" val="320403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234"/>
            <a:ext cx="8219256" cy="1295400"/>
          </a:xfrm>
        </p:spPr>
        <p:txBody>
          <a:bodyPr>
            <a:normAutofit fontScale="90000"/>
          </a:bodyPr>
          <a:lstStyle/>
          <a:p>
            <a:r>
              <a:rPr lang="nl-NL" sz="3200" dirty="0"/>
              <a:t>Hoe gebruik je een </a:t>
            </a:r>
            <a:r>
              <a:rPr lang="nl-NL" sz="3200" i="1" dirty="0"/>
              <a:t>ander C# project van dezelfde solution in je project</a:t>
            </a:r>
            <a:endParaRPr lang="nl-BE" sz="3200" i="1" dirty="0"/>
          </a:p>
        </p:txBody>
      </p:sp>
      <p:sp>
        <p:nvSpPr>
          <p:cNvPr id="3" name="Content Placeholder 2"/>
          <p:cNvSpPr>
            <a:spLocks noGrp="1"/>
          </p:cNvSpPr>
          <p:nvPr>
            <p:ph idx="1"/>
          </p:nvPr>
        </p:nvSpPr>
        <p:spPr>
          <a:xfrm>
            <a:off x="457200" y="1417638"/>
            <a:ext cx="8572500" cy="5183187"/>
          </a:xfrm>
        </p:spPr>
        <p:txBody>
          <a:bodyPr>
            <a:normAutofit fontScale="92500" lnSpcReduction="20000"/>
          </a:bodyPr>
          <a:lstStyle/>
          <a:p>
            <a:r>
              <a:rPr lang="nl-NL" dirty="0"/>
              <a:t>Maak een nieuw project (maakt niet uit welke soort)</a:t>
            </a:r>
          </a:p>
          <a:p>
            <a:endParaRPr lang="nl-NL" dirty="0"/>
          </a:p>
          <a:p>
            <a:r>
              <a:rPr lang="nl-NL" dirty="0"/>
              <a:t>Voeg je het andere project toe als Reference aan het project</a:t>
            </a:r>
          </a:p>
          <a:p>
            <a:endParaRPr lang="nl-NL" dirty="0"/>
          </a:p>
          <a:p>
            <a:r>
              <a:rPr lang="nl-NL" dirty="0"/>
              <a:t>Voeg de </a:t>
            </a:r>
            <a:r>
              <a:rPr lang="nl-NL" dirty="0" err="1"/>
              <a:t>namespace</a:t>
            </a:r>
            <a:r>
              <a:rPr lang="nl-NL" dirty="0"/>
              <a:t> van de </a:t>
            </a:r>
            <a:r>
              <a:rPr lang="nl-NL" dirty="0" err="1"/>
              <a:t>dll</a:t>
            </a:r>
            <a:r>
              <a:rPr lang="nl-NL" dirty="0"/>
              <a:t> toe via </a:t>
            </a:r>
            <a:r>
              <a:rPr lang="nl-NL" dirty="0" err="1"/>
              <a:t>using</a:t>
            </a:r>
            <a:r>
              <a:rPr lang="nl-NL" dirty="0"/>
              <a:t> in de klassen waar je die nodig hebt</a:t>
            </a:r>
          </a:p>
          <a:p>
            <a:endParaRPr lang="nl-NL" dirty="0"/>
          </a:p>
          <a:p>
            <a:r>
              <a:rPr lang="nl-NL" dirty="0"/>
              <a:t>Gebruik je klassen/methoden/… zoals klassen/methoden die in je project zouden zitten</a:t>
            </a:r>
          </a:p>
          <a:p>
            <a:endParaRPr lang="nl-NL" dirty="0"/>
          </a:p>
          <a:p>
            <a:r>
              <a:rPr lang="nl-NL" dirty="0">
                <a:solidFill>
                  <a:srgbClr val="FF0000"/>
                </a:solidFill>
              </a:rPr>
              <a:t>LET OP: ENKEL PUBLIC KLASSEN ZIJN BESCHIKBAAR BUITEN DE NAMESPACE</a:t>
            </a:r>
          </a:p>
        </p:txBody>
      </p:sp>
    </p:spTree>
    <p:extLst>
      <p:ext uri="{BB962C8B-B14F-4D97-AF65-F5344CB8AC3E}">
        <p14:creationId xmlns:p14="http://schemas.microsoft.com/office/powerpoint/2010/main" val="18263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19256" cy="1295400"/>
          </a:xfrm>
        </p:spPr>
        <p:txBody>
          <a:bodyPr/>
          <a:lstStyle/>
          <a:p>
            <a:r>
              <a:rPr lang="nl-NL" sz="3200" dirty="0"/>
              <a:t>Hoe gebruik je een </a:t>
            </a:r>
            <a:r>
              <a:rPr lang="nl-NL" sz="3200" dirty="0" err="1"/>
              <a:t>dll</a:t>
            </a:r>
            <a:r>
              <a:rPr lang="nl-NL" sz="3200" dirty="0"/>
              <a:t> / </a:t>
            </a:r>
            <a:r>
              <a:rPr lang="nl-NL" sz="3200" dirty="0" err="1"/>
              <a:t>assembly</a:t>
            </a:r>
            <a:br>
              <a:rPr lang="nl-NL" sz="3200" dirty="0"/>
            </a:br>
            <a:r>
              <a:rPr lang="nl-NL" sz="3200" i="1" dirty="0" err="1"/>
              <a:t>Bvb</a:t>
            </a:r>
            <a:r>
              <a:rPr lang="nl-NL" sz="3200" i="1" dirty="0"/>
              <a:t> in een ander C# project</a:t>
            </a:r>
            <a:endParaRPr lang="nl-BE" sz="3200" i="1" dirty="0"/>
          </a:p>
        </p:txBody>
      </p:sp>
      <p:sp>
        <p:nvSpPr>
          <p:cNvPr id="3" name="Content Placeholder 2"/>
          <p:cNvSpPr>
            <a:spLocks noGrp="1"/>
          </p:cNvSpPr>
          <p:nvPr>
            <p:ph idx="1"/>
          </p:nvPr>
        </p:nvSpPr>
        <p:spPr>
          <a:xfrm>
            <a:off x="457200" y="1417638"/>
            <a:ext cx="8686800" cy="5183187"/>
          </a:xfrm>
        </p:spPr>
        <p:txBody>
          <a:bodyPr>
            <a:normAutofit fontScale="92500" lnSpcReduction="10000"/>
          </a:bodyPr>
          <a:lstStyle/>
          <a:p>
            <a:r>
              <a:rPr lang="nl-NL" dirty="0"/>
              <a:t>Maak een nieuw project (maakt niet uit welke soort)</a:t>
            </a:r>
          </a:p>
          <a:p>
            <a:endParaRPr lang="nl-NL" dirty="0"/>
          </a:p>
          <a:p>
            <a:r>
              <a:rPr lang="nl-NL" dirty="0"/>
              <a:t>Voeg je </a:t>
            </a:r>
            <a:r>
              <a:rPr lang="nl-NL" dirty="0" err="1"/>
              <a:t>dll</a:t>
            </a:r>
            <a:r>
              <a:rPr lang="nl-NL" dirty="0"/>
              <a:t> toe als Reference aan het project</a:t>
            </a:r>
          </a:p>
          <a:p>
            <a:endParaRPr lang="nl-NL" dirty="0"/>
          </a:p>
          <a:p>
            <a:r>
              <a:rPr lang="nl-NL" dirty="0"/>
              <a:t>Voeg de </a:t>
            </a:r>
            <a:r>
              <a:rPr lang="nl-NL" dirty="0" err="1"/>
              <a:t>namespace</a:t>
            </a:r>
            <a:r>
              <a:rPr lang="nl-NL" dirty="0"/>
              <a:t> van de </a:t>
            </a:r>
            <a:r>
              <a:rPr lang="nl-NL" dirty="0" err="1"/>
              <a:t>dll</a:t>
            </a:r>
            <a:r>
              <a:rPr lang="nl-NL" dirty="0"/>
              <a:t> toe via </a:t>
            </a:r>
            <a:r>
              <a:rPr lang="nl-NL" dirty="0" err="1"/>
              <a:t>using</a:t>
            </a:r>
            <a:endParaRPr lang="nl-NL" dirty="0"/>
          </a:p>
          <a:p>
            <a:endParaRPr lang="nl-NL" dirty="0"/>
          </a:p>
          <a:p>
            <a:r>
              <a:rPr lang="nl-NL" dirty="0"/>
              <a:t>Gebruik je klassen/methoden/… zoals klassen/methoden die in je project zouden zitten</a:t>
            </a:r>
          </a:p>
          <a:p>
            <a:endParaRPr lang="nl-NL" dirty="0"/>
          </a:p>
          <a:p>
            <a:r>
              <a:rPr lang="nl-NL" dirty="0">
                <a:solidFill>
                  <a:srgbClr val="FF0000"/>
                </a:solidFill>
              </a:rPr>
              <a:t>LET OP: ENKEL PUBLIC KLASSEN ZIJN BESCHIKBAAR BUITEN DE NAMESPACE</a:t>
            </a:r>
          </a:p>
          <a:p>
            <a:endParaRPr lang="nl-NL" dirty="0"/>
          </a:p>
        </p:txBody>
      </p:sp>
    </p:spTree>
    <p:extLst>
      <p:ext uri="{BB962C8B-B14F-4D97-AF65-F5344CB8AC3E}">
        <p14:creationId xmlns:p14="http://schemas.microsoft.com/office/powerpoint/2010/main" val="421159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Public Classes</a:t>
            </a:r>
            <a:endParaRPr lang="nl-BE" dirty="0"/>
          </a:p>
        </p:txBody>
      </p:sp>
      <p:sp>
        <p:nvSpPr>
          <p:cNvPr id="3" name="Content Placeholder 2"/>
          <p:cNvSpPr>
            <a:spLocks noGrp="1"/>
          </p:cNvSpPr>
          <p:nvPr>
            <p:ph idx="1"/>
          </p:nvPr>
        </p:nvSpPr>
        <p:spPr/>
        <p:txBody>
          <a:bodyPr/>
          <a:lstStyle/>
          <a:p>
            <a:r>
              <a:rPr lang="en-US" dirty="0"/>
              <a:t>By default, all classes (and all types for that matter) are internal in C# </a:t>
            </a:r>
          </a:p>
          <a:p>
            <a:pPr marL="0" indent="0">
              <a:buNone/>
            </a:pPr>
            <a:r>
              <a:rPr lang="en-US" dirty="0"/>
              <a:t>	(= private)</a:t>
            </a:r>
          </a:p>
          <a:p>
            <a:endParaRPr lang="en-US" dirty="0"/>
          </a:p>
          <a:p>
            <a:r>
              <a:rPr lang="en-US" dirty="0"/>
              <a:t>so in order for them to be accessible from the outside, you have to make them public explicitly.</a:t>
            </a:r>
          </a:p>
          <a:p>
            <a:endParaRPr lang="en-US" dirty="0"/>
          </a:p>
          <a:p>
            <a:r>
              <a:rPr lang="en-US" b="1" dirty="0"/>
              <a:t>ALWAYS MAKE CLASSES PUBLIC</a:t>
            </a:r>
            <a:endParaRPr lang="nl-BE" b="1" dirty="0"/>
          </a:p>
        </p:txBody>
      </p:sp>
    </p:spTree>
    <p:extLst>
      <p:ext uri="{BB962C8B-B14F-4D97-AF65-F5344CB8AC3E}">
        <p14:creationId xmlns:p14="http://schemas.microsoft.com/office/powerpoint/2010/main" val="374610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435280" cy="1295400"/>
          </a:xfrm>
        </p:spPr>
        <p:txBody>
          <a:bodyPr>
            <a:normAutofit fontScale="90000"/>
          </a:bodyPr>
          <a:lstStyle/>
          <a:p>
            <a:r>
              <a:rPr lang="nl-NL" sz="3600" dirty="0"/>
              <a:t>Hoe gebruik je een </a:t>
            </a:r>
            <a:r>
              <a:rPr lang="nl-NL" sz="3600" dirty="0" err="1"/>
              <a:t>dll</a:t>
            </a:r>
            <a:r>
              <a:rPr lang="nl-NL" sz="3600" dirty="0"/>
              <a:t> / </a:t>
            </a:r>
            <a:r>
              <a:rPr lang="nl-NL" sz="3600" dirty="0" err="1"/>
              <a:t>assembly</a:t>
            </a:r>
            <a:br>
              <a:rPr lang="nl-NL" sz="3600" dirty="0"/>
            </a:br>
            <a:r>
              <a:rPr lang="nl-NL" sz="3600" i="1" dirty="0" err="1"/>
              <a:t>Bvb</a:t>
            </a:r>
            <a:r>
              <a:rPr lang="nl-NL" sz="3600" i="1" dirty="0"/>
              <a:t> in een ander C# project</a:t>
            </a:r>
            <a:endParaRPr lang="nl-BE" sz="3600" i="1" dirty="0"/>
          </a:p>
        </p:txBody>
      </p:sp>
      <p:sp>
        <p:nvSpPr>
          <p:cNvPr id="3" name="Content Placeholder 2"/>
          <p:cNvSpPr>
            <a:spLocks noGrp="1"/>
          </p:cNvSpPr>
          <p:nvPr>
            <p:ph idx="1"/>
          </p:nvPr>
        </p:nvSpPr>
        <p:spPr/>
        <p:txBody>
          <a:bodyPr>
            <a:normAutofit/>
          </a:bodyPr>
          <a:lstStyle/>
          <a:p>
            <a:pPr marL="0" indent="0">
              <a:buNone/>
            </a:pPr>
            <a:r>
              <a:rPr lang="nl-NL" dirty="0" err="1"/>
              <a:t>Vb</a:t>
            </a:r>
            <a:r>
              <a:rPr lang="nl-NL" dirty="0"/>
              <a:t>:</a:t>
            </a:r>
          </a:p>
          <a:p>
            <a:pPr marL="0" indent="0">
              <a:buNone/>
            </a:pPr>
            <a:endParaRPr lang="nl-NL" dirty="0"/>
          </a:p>
        </p:txBody>
      </p:sp>
      <p:sp>
        <p:nvSpPr>
          <p:cNvPr id="4" name="TextBox 3"/>
          <p:cNvSpPr txBox="1"/>
          <p:nvPr/>
        </p:nvSpPr>
        <p:spPr>
          <a:xfrm>
            <a:off x="611560" y="2204864"/>
            <a:ext cx="8208912" cy="4124206"/>
          </a:xfrm>
          <a:prstGeom prst="rect">
            <a:avLst/>
          </a:prstGeom>
          <a:noFill/>
        </p:spPr>
        <p:txBody>
          <a:bodyPr wrap="square" rtlCol="0">
            <a:spAutoFit/>
          </a:bodyPr>
          <a:lstStyle/>
          <a:p>
            <a:r>
              <a:rPr lang="nl-BE" sz="1600" dirty="0" err="1"/>
              <a:t>using</a:t>
            </a:r>
            <a:r>
              <a:rPr lang="nl-BE" sz="1600" dirty="0"/>
              <a:t> </a:t>
            </a:r>
            <a:r>
              <a:rPr lang="nl-BE" sz="1600" dirty="0" err="1"/>
              <a:t>FirstLibrary</a:t>
            </a:r>
            <a:r>
              <a:rPr lang="nl-BE" sz="1600" dirty="0"/>
              <a:t>;</a:t>
            </a:r>
          </a:p>
          <a:p>
            <a:endParaRPr lang="nl-BE" sz="1600" dirty="0"/>
          </a:p>
          <a:p>
            <a:r>
              <a:rPr lang="nl-BE" sz="1600" dirty="0">
                <a:solidFill>
                  <a:srgbClr val="FF0000"/>
                </a:solidFill>
              </a:rPr>
              <a:t>public</a:t>
            </a:r>
            <a:r>
              <a:rPr lang="nl-BE" sz="1600" dirty="0"/>
              <a:t> class </a:t>
            </a:r>
            <a:r>
              <a:rPr lang="nl-BE" sz="1600" dirty="0" err="1"/>
              <a:t>testFirstLibraryDLL</a:t>
            </a:r>
            <a:r>
              <a:rPr lang="nl-BE" sz="1600" dirty="0"/>
              <a:t> : </a:t>
            </a:r>
            <a:r>
              <a:rPr lang="nl-BE" sz="1600" dirty="0" err="1"/>
              <a:t>MonoBehaviour</a:t>
            </a:r>
            <a:r>
              <a:rPr lang="nl-BE" sz="1600" dirty="0"/>
              <a:t> {</a:t>
            </a:r>
          </a:p>
          <a:p>
            <a:endParaRPr lang="nl-BE" sz="1600" dirty="0"/>
          </a:p>
          <a:p>
            <a:r>
              <a:rPr lang="nl-BE" sz="1600" dirty="0"/>
              <a:t>// </a:t>
            </a:r>
            <a:r>
              <a:rPr lang="nl-BE" sz="1600" dirty="0" err="1"/>
              <a:t>Use</a:t>
            </a:r>
            <a:r>
              <a:rPr lang="nl-BE" sz="1600" dirty="0"/>
              <a:t> </a:t>
            </a:r>
            <a:r>
              <a:rPr lang="nl-BE" sz="1600" dirty="0" err="1"/>
              <a:t>this</a:t>
            </a:r>
            <a:r>
              <a:rPr lang="nl-BE" sz="1600" dirty="0"/>
              <a:t> </a:t>
            </a:r>
            <a:r>
              <a:rPr lang="nl-BE" sz="1600" dirty="0" err="1"/>
              <a:t>for</a:t>
            </a:r>
            <a:r>
              <a:rPr lang="nl-BE" sz="1600" dirty="0"/>
              <a:t> </a:t>
            </a:r>
            <a:r>
              <a:rPr lang="nl-BE" sz="1600" dirty="0" err="1"/>
              <a:t>initialization</a:t>
            </a:r>
            <a:endParaRPr lang="nl-BE" sz="1600" dirty="0"/>
          </a:p>
          <a:p>
            <a:r>
              <a:rPr lang="nl-BE" sz="1600" dirty="0" err="1"/>
              <a:t>void</a:t>
            </a:r>
            <a:r>
              <a:rPr lang="nl-BE" sz="1600" dirty="0"/>
              <a:t> Start () {</a:t>
            </a:r>
          </a:p>
          <a:p>
            <a:r>
              <a:rPr lang="nl-BE" sz="1600" dirty="0"/>
              <a:t>        </a:t>
            </a:r>
            <a:r>
              <a:rPr lang="nl-BE" sz="1600" dirty="0" err="1"/>
              <a:t>Debug.Log</a:t>
            </a:r>
            <a:r>
              <a:rPr lang="nl-BE" sz="1600" dirty="0"/>
              <a:t>("test");</a:t>
            </a:r>
          </a:p>
          <a:p>
            <a:r>
              <a:rPr lang="nl-BE" sz="1600" dirty="0"/>
              <a:t>}</a:t>
            </a:r>
          </a:p>
          <a:p>
            <a:endParaRPr lang="nl-BE" sz="1600" dirty="0"/>
          </a:p>
          <a:p>
            <a:r>
              <a:rPr lang="en-US" sz="1600" dirty="0"/>
              <a:t>// Update is called once per frame</a:t>
            </a:r>
          </a:p>
          <a:p>
            <a:r>
              <a:rPr lang="nl-BE" sz="1600" dirty="0" err="1"/>
              <a:t>void</a:t>
            </a:r>
            <a:r>
              <a:rPr lang="nl-BE" sz="1600" dirty="0"/>
              <a:t> Update () {</a:t>
            </a:r>
          </a:p>
          <a:p>
            <a:r>
              <a:rPr lang="nl-BE" sz="1600" dirty="0"/>
              <a:t>        </a:t>
            </a:r>
          </a:p>
          <a:p>
            <a:r>
              <a:rPr lang="nl-BE" sz="1600" dirty="0"/>
              <a:t>    </a:t>
            </a:r>
            <a:r>
              <a:rPr lang="nl-BE" sz="1600" dirty="0" err="1"/>
              <a:t>Debug.Log</a:t>
            </a:r>
            <a:r>
              <a:rPr lang="nl-BE" sz="1600" dirty="0"/>
              <a:t>("</a:t>
            </a:r>
            <a:r>
              <a:rPr lang="nl-BE" sz="1600" dirty="0" err="1"/>
              <a:t>Testing</a:t>
            </a:r>
            <a:r>
              <a:rPr lang="nl-BE" sz="1600" dirty="0"/>
              <a:t> </a:t>
            </a:r>
            <a:r>
              <a:rPr lang="nl-BE" sz="1600" dirty="0" err="1"/>
              <a:t>lib</a:t>
            </a:r>
            <a:r>
              <a:rPr lang="nl-BE" sz="1600" dirty="0"/>
              <a:t> som = " + </a:t>
            </a:r>
            <a:r>
              <a:rPr lang="nl-BE" sz="1600" dirty="0" err="1"/>
              <a:t>AddClass.add</a:t>
            </a:r>
            <a:r>
              <a:rPr lang="nl-BE" sz="1600" dirty="0"/>
              <a:t>(1,2));</a:t>
            </a:r>
          </a:p>
          <a:p>
            <a:r>
              <a:rPr lang="nl-BE" sz="1600" dirty="0"/>
              <a:t>  }</a:t>
            </a:r>
          </a:p>
          <a:p>
            <a:r>
              <a:rPr lang="nl-BE" sz="1600" dirty="0"/>
              <a:t>}</a:t>
            </a:r>
          </a:p>
          <a:p>
            <a:endParaRPr lang="nl-BE" sz="1600" dirty="0"/>
          </a:p>
        </p:txBody>
      </p:sp>
      <p:sp>
        <p:nvSpPr>
          <p:cNvPr id="5" name="Rectangle 4"/>
          <p:cNvSpPr/>
          <p:nvPr/>
        </p:nvSpPr>
        <p:spPr>
          <a:xfrm>
            <a:off x="611560" y="2205067"/>
            <a:ext cx="1800200" cy="43204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455398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686800" cy="1295400"/>
          </a:xfrm>
        </p:spPr>
        <p:txBody>
          <a:bodyPr>
            <a:normAutofit fontScale="90000"/>
          </a:bodyPr>
          <a:lstStyle/>
          <a:p>
            <a:r>
              <a:rPr lang="nl-NL" sz="3600" dirty="0"/>
              <a:t>Hoe gebruik je een </a:t>
            </a:r>
            <a:r>
              <a:rPr lang="nl-NL" sz="3600" dirty="0" err="1"/>
              <a:t>dll</a:t>
            </a:r>
            <a:r>
              <a:rPr lang="nl-NL" sz="3600" dirty="0"/>
              <a:t> / </a:t>
            </a:r>
            <a:r>
              <a:rPr lang="nl-NL" sz="3600" dirty="0" err="1"/>
              <a:t>assembly</a:t>
            </a:r>
            <a:br>
              <a:rPr lang="nl-NL" sz="3600" dirty="0"/>
            </a:br>
            <a:r>
              <a:rPr lang="nl-NL" sz="3600" i="1" dirty="0" err="1"/>
              <a:t>Bvb</a:t>
            </a:r>
            <a:r>
              <a:rPr lang="nl-NL" sz="3600" i="1" dirty="0"/>
              <a:t> in een ander </a:t>
            </a:r>
            <a:r>
              <a:rPr lang="nl-NL" sz="3600" i="1" dirty="0" err="1"/>
              <a:t>Unity</a:t>
            </a:r>
            <a:r>
              <a:rPr lang="nl-NL" sz="3600" i="1" dirty="0"/>
              <a:t> project</a:t>
            </a:r>
            <a:endParaRPr lang="nl-BE" sz="3600" dirty="0"/>
          </a:p>
        </p:txBody>
      </p:sp>
      <p:sp>
        <p:nvSpPr>
          <p:cNvPr id="3" name="Content Placeholder 2"/>
          <p:cNvSpPr>
            <a:spLocks noGrp="1"/>
          </p:cNvSpPr>
          <p:nvPr>
            <p:ph idx="1"/>
          </p:nvPr>
        </p:nvSpPr>
        <p:spPr>
          <a:xfrm>
            <a:off x="457200" y="1417638"/>
            <a:ext cx="8229600" cy="5183187"/>
          </a:xfrm>
        </p:spPr>
        <p:txBody>
          <a:bodyPr/>
          <a:lstStyle/>
          <a:p>
            <a:r>
              <a:rPr lang="nl-NL" dirty="0"/>
              <a:t>Sleep je </a:t>
            </a:r>
            <a:r>
              <a:rPr lang="nl-NL" dirty="0" err="1"/>
              <a:t>dll</a:t>
            </a:r>
            <a:r>
              <a:rPr lang="nl-NL" dirty="0"/>
              <a:t> naar je </a:t>
            </a:r>
            <a:r>
              <a:rPr lang="nl-NL" dirty="0" err="1"/>
              <a:t>assets</a:t>
            </a:r>
            <a:r>
              <a:rPr lang="nl-NL" dirty="0"/>
              <a:t> (maakt niet uit waar</a:t>
            </a:r>
          </a:p>
          <a:p>
            <a:endParaRPr lang="nl-NL" dirty="0"/>
          </a:p>
          <a:p>
            <a:r>
              <a:rPr lang="nl-NL" dirty="0"/>
              <a:t>Voeg de </a:t>
            </a:r>
            <a:r>
              <a:rPr lang="nl-NL" dirty="0" err="1"/>
              <a:t>namespace</a:t>
            </a:r>
            <a:r>
              <a:rPr lang="nl-NL" dirty="0"/>
              <a:t> van de </a:t>
            </a:r>
            <a:r>
              <a:rPr lang="nl-NL" dirty="0" err="1"/>
              <a:t>dll</a:t>
            </a:r>
            <a:r>
              <a:rPr lang="nl-NL" dirty="0"/>
              <a:t> toe via </a:t>
            </a:r>
            <a:r>
              <a:rPr lang="nl-NL" dirty="0" err="1"/>
              <a:t>using</a:t>
            </a:r>
            <a:endParaRPr lang="nl-NL" dirty="0"/>
          </a:p>
          <a:p>
            <a:endParaRPr lang="nl-NL" dirty="0"/>
          </a:p>
          <a:p>
            <a:r>
              <a:rPr lang="nl-NL" dirty="0"/>
              <a:t>Gebruik je </a:t>
            </a:r>
            <a:r>
              <a:rPr lang="nl-NL" dirty="0" err="1"/>
              <a:t>dll</a:t>
            </a:r>
            <a:r>
              <a:rPr lang="nl-NL" dirty="0"/>
              <a:t> klassen/methoden/… alsof ze in een ander script staan</a:t>
            </a:r>
            <a:endParaRPr lang="nl-BE" dirty="0"/>
          </a:p>
        </p:txBody>
      </p:sp>
    </p:spTree>
    <p:extLst>
      <p:ext uri="{BB962C8B-B14F-4D97-AF65-F5344CB8AC3E}">
        <p14:creationId xmlns:p14="http://schemas.microsoft.com/office/powerpoint/2010/main" val="1362218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435280" cy="1295400"/>
          </a:xfrm>
        </p:spPr>
        <p:txBody>
          <a:bodyPr/>
          <a:lstStyle/>
          <a:p>
            <a:r>
              <a:rPr lang="nl-NL" dirty="0"/>
              <a:t>Hoe gebruik ik een </a:t>
            </a:r>
            <a:r>
              <a:rPr lang="nl-NL" dirty="0" err="1"/>
              <a:t>assembly</a:t>
            </a:r>
            <a:r>
              <a:rPr lang="nl-NL" dirty="0"/>
              <a:t> in </a:t>
            </a:r>
            <a:r>
              <a:rPr lang="nl-NL" dirty="0" err="1"/>
              <a:t>Unity</a:t>
            </a:r>
            <a:r>
              <a:rPr lang="nl-NL" dirty="0"/>
              <a:t>   OPMERKINGEN</a:t>
            </a:r>
            <a:endParaRPr lang="nl-BE" dirty="0"/>
          </a:p>
        </p:txBody>
      </p:sp>
      <p:sp>
        <p:nvSpPr>
          <p:cNvPr id="3" name="Content Placeholder 2"/>
          <p:cNvSpPr>
            <a:spLocks noGrp="1"/>
          </p:cNvSpPr>
          <p:nvPr>
            <p:ph idx="1"/>
          </p:nvPr>
        </p:nvSpPr>
        <p:spPr>
          <a:xfrm>
            <a:off x="457200" y="1719263"/>
            <a:ext cx="8686800" cy="4805362"/>
          </a:xfrm>
        </p:spPr>
        <p:txBody>
          <a:bodyPr>
            <a:normAutofit fontScale="70000" lnSpcReduction="20000"/>
          </a:bodyPr>
          <a:lstStyle/>
          <a:p>
            <a:r>
              <a:rPr lang="nl-NL" dirty="0" err="1"/>
              <a:t>Unity</a:t>
            </a:r>
            <a:r>
              <a:rPr lang="nl-NL" dirty="0"/>
              <a:t> ondersteund voorlopig enkel .Net 4.0.</a:t>
            </a:r>
          </a:p>
          <a:p>
            <a:endParaRPr lang="nl-NL" dirty="0"/>
          </a:p>
          <a:p>
            <a:r>
              <a:rPr lang="nl-NL" dirty="0"/>
              <a:t>.Net zit nu reeds aan 4.7.,xxx (of verder)</a:t>
            </a:r>
          </a:p>
          <a:p>
            <a:endParaRPr lang="nl-NL" dirty="0"/>
          </a:p>
          <a:p>
            <a:r>
              <a:rPr lang="nl-NL" dirty="0"/>
              <a:t>Dus als je een </a:t>
            </a:r>
            <a:r>
              <a:rPr lang="nl-NL" dirty="0" err="1"/>
              <a:t>dll</a:t>
            </a:r>
            <a:r>
              <a:rPr lang="nl-NL" dirty="0"/>
              <a:t> maakt die je in </a:t>
            </a:r>
            <a:r>
              <a:rPr lang="nl-NL" dirty="0" err="1"/>
              <a:t>unity</a:t>
            </a:r>
            <a:r>
              <a:rPr lang="nl-NL" dirty="0"/>
              <a:t> wil gebruiken moet je dit in je </a:t>
            </a:r>
            <a:r>
              <a:rPr lang="nl-NL" dirty="0" err="1"/>
              <a:t>settings</a:t>
            </a:r>
            <a:r>
              <a:rPr lang="nl-NL" dirty="0"/>
              <a:t> van je </a:t>
            </a:r>
            <a:r>
              <a:rPr lang="nl-NL" dirty="0" err="1"/>
              <a:t>dll</a:t>
            </a:r>
            <a:r>
              <a:rPr lang="nl-NL" dirty="0"/>
              <a:t> c# project instellen</a:t>
            </a:r>
          </a:p>
          <a:p>
            <a:endParaRPr lang="nl-NL" dirty="0"/>
          </a:p>
          <a:p>
            <a:r>
              <a:rPr lang="nl-NL" dirty="0"/>
              <a:t>Project </a:t>
            </a:r>
            <a:r>
              <a:rPr lang="nl-NL" dirty="0" err="1"/>
              <a:t>Properties</a:t>
            </a:r>
            <a:r>
              <a:rPr lang="nl-NL" dirty="0"/>
              <a:t> </a:t>
            </a:r>
          </a:p>
          <a:p>
            <a:pPr lvl="1"/>
            <a:r>
              <a:rPr lang="nl-NL" dirty="0"/>
              <a:t>-&gt; Application -&gt; target Framework  -&gt; 2.0.0.0</a:t>
            </a:r>
          </a:p>
          <a:p>
            <a:pPr lvl="1"/>
            <a:r>
              <a:rPr lang="nl-NL" dirty="0"/>
              <a:t>Ofwel bij het aanmaken van het project selecteren </a:t>
            </a:r>
          </a:p>
          <a:p>
            <a:endParaRPr lang="nl-NL" dirty="0"/>
          </a:p>
          <a:p>
            <a:r>
              <a:rPr lang="nl-NL" dirty="0"/>
              <a:t>In </a:t>
            </a:r>
            <a:r>
              <a:rPr lang="nl-NL" dirty="0" err="1"/>
              <a:t>Unity</a:t>
            </a:r>
            <a:r>
              <a:rPr lang="nl-NL" dirty="0"/>
              <a:t>: File -&gt; </a:t>
            </a:r>
            <a:r>
              <a:rPr lang="nl-NL" dirty="0" err="1"/>
              <a:t>Build</a:t>
            </a:r>
            <a:r>
              <a:rPr lang="nl-NL" dirty="0"/>
              <a:t> </a:t>
            </a:r>
            <a:r>
              <a:rPr lang="nl-NL" dirty="0" err="1"/>
              <a:t>settings</a:t>
            </a:r>
            <a:r>
              <a:rPr lang="nl-NL" dirty="0"/>
              <a:t> -&gt; </a:t>
            </a:r>
            <a:r>
              <a:rPr lang="nl-NL" dirty="0" err="1"/>
              <a:t>player</a:t>
            </a:r>
            <a:r>
              <a:rPr lang="nl-NL" dirty="0"/>
              <a:t> </a:t>
            </a:r>
            <a:r>
              <a:rPr lang="nl-NL" dirty="0" err="1"/>
              <a:t>settings</a:t>
            </a:r>
            <a:r>
              <a:rPr lang="nl-NL" dirty="0"/>
              <a:t> -&gt; </a:t>
            </a:r>
            <a:r>
              <a:rPr lang="nl-NL" dirty="0" err="1"/>
              <a:t>other</a:t>
            </a:r>
            <a:r>
              <a:rPr lang="nl-NL" dirty="0"/>
              <a:t> </a:t>
            </a:r>
            <a:r>
              <a:rPr lang="nl-NL" dirty="0" err="1"/>
              <a:t>settings</a:t>
            </a:r>
            <a:r>
              <a:rPr lang="nl-NL" dirty="0"/>
              <a:t> -&gt; </a:t>
            </a:r>
            <a:r>
              <a:rPr lang="nl-NL" dirty="0" err="1"/>
              <a:t>optimization</a:t>
            </a:r>
            <a:r>
              <a:rPr lang="nl-NL" dirty="0"/>
              <a:t> =&gt; zet op 4.x (niet 2.0 subset)</a:t>
            </a:r>
          </a:p>
          <a:p>
            <a:endParaRPr lang="nl-NL" dirty="0"/>
          </a:p>
          <a:p>
            <a:r>
              <a:rPr lang="nl-BE" dirty="0">
                <a:hlinkClick r:id="rId2"/>
              </a:rPr>
              <a:t>http://docs.unity3d.com/Manual/UsingDLL.html</a:t>
            </a:r>
            <a:r>
              <a:rPr lang="nl-BE" dirty="0"/>
              <a:t> </a:t>
            </a:r>
          </a:p>
        </p:txBody>
      </p:sp>
    </p:spTree>
    <p:extLst>
      <p:ext uri="{BB962C8B-B14F-4D97-AF65-F5344CB8AC3E}">
        <p14:creationId xmlns:p14="http://schemas.microsoft.com/office/powerpoint/2010/main" val="220507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sz="4000" dirty="0"/>
              <a:t>Hoe gebruik je een </a:t>
            </a:r>
            <a:r>
              <a:rPr lang="nl-NL" sz="4000" dirty="0" err="1"/>
              <a:t>assembly</a:t>
            </a:r>
            <a:br>
              <a:rPr lang="nl-NL" sz="4000" dirty="0"/>
            </a:br>
            <a:r>
              <a:rPr lang="nl-NL" sz="4000" i="1" dirty="0" err="1"/>
              <a:t>Bvb</a:t>
            </a:r>
            <a:r>
              <a:rPr lang="nl-NL" sz="4000" i="1" dirty="0"/>
              <a:t> in een </a:t>
            </a:r>
            <a:r>
              <a:rPr lang="nl-NL" sz="4000" i="1" dirty="0" err="1"/>
              <a:t>Unity</a:t>
            </a:r>
            <a:r>
              <a:rPr lang="nl-NL" sz="4000" i="1" dirty="0"/>
              <a:t> project</a:t>
            </a:r>
            <a:endParaRPr lang="nl-BE" sz="4000" i="1" dirty="0"/>
          </a:p>
        </p:txBody>
      </p:sp>
      <p:sp>
        <p:nvSpPr>
          <p:cNvPr id="3" name="Content Placeholder 2"/>
          <p:cNvSpPr>
            <a:spLocks noGrp="1"/>
          </p:cNvSpPr>
          <p:nvPr>
            <p:ph idx="1"/>
          </p:nvPr>
        </p:nvSpPr>
        <p:spPr/>
        <p:txBody>
          <a:bodyPr>
            <a:normAutofit/>
          </a:bodyPr>
          <a:lstStyle/>
          <a:p>
            <a:pPr marL="0" indent="0">
              <a:buNone/>
            </a:pPr>
            <a:r>
              <a:rPr lang="nl-NL" dirty="0" err="1"/>
              <a:t>Vb</a:t>
            </a:r>
            <a:r>
              <a:rPr lang="nl-NL" dirty="0"/>
              <a:t>:</a:t>
            </a:r>
          </a:p>
          <a:p>
            <a:pPr marL="0" indent="0">
              <a:buNone/>
            </a:pPr>
            <a:endParaRPr lang="nl-NL" dirty="0"/>
          </a:p>
        </p:txBody>
      </p:sp>
      <p:sp>
        <p:nvSpPr>
          <p:cNvPr id="4" name="TextBox 3"/>
          <p:cNvSpPr txBox="1"/>
          <p:nvPr/>
        </p:nvSpPr>
        <p:spPr>
          <a:xfrm>
            <a:off x="611560" y="2204864"/>
            <a:ext cx="8208912" cy="3785652"/>
          </a:xfrm>
          <a:prstGeom prst="rect">
            <a:avLst/>
          </a:prstGeom>
          <a:noFill/>
        </p:spPr>
        <p:txBody>
          <a:bodyPr wrap="square" rtlCol="0">
            <a:spAutoFit/>
          </a:bodyPr>
          <a:lstStyle/>
          <a:p>
            <a:r>
              <a:rPr lang="nl-BE" sz="2000" dirty="0" err="1"/>
              <a:t>using</a:t>
            </a:r>
            <a:r>
              <a:rPr lang="nl-BE" sz="2000" dirty="0"/>
              <a:t> </a:t>
            </a:r>
            <a:r>
              <a:rPr lang="nl-BE" sz="2000" dirty="0" err="1"/>
              <a:t>FirstLibrary</a:t>
            </a:r>
            <a:r>
              <a:rPr lang="nl-BE" sz="2000" dirty="0"/>
              <a:t>;</a:t>
            </a:r>
          </a:p>
          <a:p>
            <a:endParaRPr lang="nl-BE" sz="2000" dirty="0"/>
          </a:p>
          <a:p>
            <a:r>
              <a:rPr lang="nl-BE" sz="2000" dirty="0"/>
              <a:t>public class </a:t>
            </a:r>
            <a:r>
              <a:rPr lang="nl-BE" sz="2000" dirty="0" err="1"/>
              <a:t>testFirstLibraryDLL</a:t>
            </a:r>
            <a:r>
              <a:rPr lang="nl-BE" sz="2000" dirty="0"/>
              <a:t> : </a:t>
            </a:r>
            <a:r>
              <a:rPr lang="nl-BE" sz="2000" dirty="0" err="1"/>
              <a:t>MonoBehaviour</a:t>
            </a:r>
            <a:r>
              <a:rPr lang="nl-BE" sz="2000" dirty="0"/>
              <a:t> {</a:t>
            </a:r>
          </a:p>
          <a:p>
            <a:endParaRPr lang="nl-BE" sz="2000" dirty="0"/>
          </a:p>
          <a:p>
            <a:r>
              <a:rPr lang="en-US" sz="2000" dirty="0"/>
              <a:t>// Update is called once per frame</a:t>
            </a:r>
          </a:p>
          <a:p>
            <a:endParaRPr lang="nl-BE" sz="2000" dirty="0"/>
          </a:p>
          <a:p>
            <a:r>
              <a:rPr lang="nl-BE" sz="2000" dirty="0" err="1"/>
              <a:t>void</a:t>
            </a:r>
            <a:r>
              <a:rPr lang="nl-BE" sz="2000" dirty="0"/>
              <a:t> Start() </a:t>
            </a:r>
          </a:p>
          <a:p>
            <a:r>
              <a:rPr lang="nl-BE" sz="2000" dirty="0"/>
              <a:t>  {      </a:t>
            </a:r>
          </a:p>
          <a:p>
            <a:r>
              <a:rPr lang="nl-BE" sz="2000" dirty="0"/>
              <a:t>    </a:t>
            </a:r>
            <a:r>
              <a:rPr lang="nl-BE" sz="2000" dirty="0" err="1"/>
              <a:t>Debug.Log</a:t>
            </a:r>
            <a:r>
              <a:rPr lang="nl-BE" sz="2000" dirty="0"/>
              <a:t>("</a:t>
            </a:r>
            <a:r>
              <a:rPr lang="nl-BE" sz="2000" dirty="0" err="1"/>
              <a:t>Testing</a:t>
            </a:r>
            <a:r>
              <a:rPr lang="nl-BE" sz="2000" dirty="0"/>
              <a:t> </a:t>
            </a:r>
            <a:r>
              <a:rPr lang="nl-BE" sz="2000" dirty="0" err="1"/>
              <a:t>lib</a:t>
            </a:r>
            <a:r>
              <a:rPr lang="nl-BE" sz="2000" dirty="0"/>
              <a:t> som = " + </a:t>
            </a:r>
            <a:r>
              <a:rPr lang="nl-BE" sz="2000" dirty="0" err="1"/>
              <a:t>AddClass.add</a:t>
            </a:r>
            <a:r>
              <a:rPr lang="nl-BE" sz="2000" dirty="0"/>
              <a:t>(1,2));</a:t>
            </a:r>
          </a:p>
          <a:p>
            <a:r>
              <a:rPr lang="nl-BE" sz="2000" dirty="0"/>
              <a:t>  }</a:t>
            </a:r>
          </a:p>
          <a:p>
            <a:r>
              <a:rPr lang="nl-BE" sz="2000" dirty="0"/>
              <a:t>}</a:t>
            </a:r>
          </a:p>
          <a:p>
            <a:endParaRPr lang="nl-BE" sz="2000" dirty="0"/>
          </a:p>
        </p:txBody>
      </p:sp>
      <p:sp>
        <p:nvSpPr>
          <p:cNvPr id="5" name="Rectangle 4"/>
          <p:cNvSpPr/>
          <p:nvPr/>
        </p:nvSpPr>
        <p:spPr>
          <a:xfrm>
            <a:off x="598983" y="2205067"/>
            <a:ext cx="2304256" cy="43204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3292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Voordelen van deze aanpak</a:t>
            </a:r>
            <a:endParaRPr lang="nl-BE" dirty="0"/>
          </a:p>
        </p:txBody>
      </p:sp>
      <p:sp>
        <p:nvSpPr>
          <p:cNvPr id="3" name="Content Placeholder 2"/>
          <p:cNvSpPr>
            <a:spLocks noGrp="1"/>
          </p:cNvSpPr>
          <p:nvPr>
            <p:ph idx="1"/>
          </p:nvPr>
        </p:nvSpPr>
        <p:spPr/>
        <p:txBody>
          <a:bodyPr>
            <a:normAutofit lnSpcReduction="10000"/>
          </a:bodyPr>
          <a:lstStyle/>
          <a:p>
            <a:r>
              <a:rPr lang="nl-NL" dirty="0"/>
              <a:t>Fout in berekening =&gt; </a:t>
            </a:r>
            <a:r>
              <a:rPr lang="nl-NL" dirty="0" err="1"/>
              <a:t>dll</a:t>
            </a:r>
            <a:r>
              <a:rPr lang="nl-NL" dirty="0"/>
              <a:t> fixen, en over andere </a:t>
            </a:r>
            <a:r>
              <a:rPr lang="nl-NL" dirty="0" err="1"/>
              <a:t>dll</a:t>
            </a:r>
            <a:r>
              <a:rPr lang="nl-NL" dirty="0"/>
              <a:t> schrijven</a:t>
            </a:r>
          </a:p>
          <a:p>
            <a:endParaRPr lang="nl-NL" dirty="0"/>
          </a:p>
          <a:p>
            <a:r>
              <a:rPr lang="nl-NL" dirty="0"/>
              <a:t>originele applicatie moet niet wijzigen of </a:t>
            </a:r>
            <a:r>
              <a:rPr lang="nl-NL" dirty="0" err="1"/>
              <a:t>rebuilden</a:t>
            </a:r>
            <a:r>
              <a:rPr lang="nl-NL" dirty="0"/>
              <a:t>,…</a:t>
            </a:r>
          </a:p>
          <a:p>
            <a:endParaRPr lang="nl-NL" dirty="0"/>
          </a:p>
          <a:p>
            <a:r>
              <a:rPr lang="nl-NL" dirty="0"/>
              <a:t>Meerdere </a:t>
            </a:r>
            <a:r>
              <a:rPr lang="nl-NL" dirty="0" err="1"/>
              <a:t>apps</a:t>
            </a:r>
            <a:r>
              <a:rPr lang="nl-NL" dirty="0"/>
              <a:t> kunnen deze </a:t>
            </a:r>
            <a:r>
              <a:rPr lang="nl-NL" dirty="0" err="1"/>
              <a:t>dll</a:t>
            </a:r>
            <a:r>
              <a:rPr lang="nl-NL" dirty="0"/>
              <a:t> gebruiken =&gt; geheugenbesparing</a:t>
            </a:r>
          </a:p>
          <a:p>
            <a:endParaRPr lang="nl-NL" dirty="0"/>
          </a:p>
          <a:p>
            <a:r>
              <a:rPr lang="nl-NL" dirty="0"/>
              <a:t>Verschillende versies maken…</a:t>
            </a:r>
          </a:p>
          <a:p>
            <a:endParaRPr lang="nl-BE" dirty="0"/>
          </a:p>
        </p:txBody>
      </p:sp>
    </p:spTree>
    <p:extLst>
      <p:ext uri="{BB962C8B-B14F-4D97-AF65-F5344CB8AC3E}">
        <p14:creationId xmlns:p14="http://schemas.microsoft.com/office/powerpoint/2010/main" val="308063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dirty="0" err="1"/>
              <a:t>Assemblies</a:t>
            </a:r>
            <a:endParaRPr lang="nl-BE" dirty="0"/>
          </a:p>
        </p:txBody>
      </p:sp>
      <p:sp>
        <p:nvSpPr>
          <p:cNvPr id="3" name="Content Placeholder 2"/>
          <p:cNvSpPr>
            <a:spLocks noGrp="1"/>
          </p:cNvSpPr>
          <p:nvPr>
            <p:ph idx="1"/>
          </p:nvPr>
        </p:nvSpPr>
        <p:spPr>
          <a:xfrm>
            <a:off x="457200" y="1343025"/>
            <a:ext cx="8579296" cy="5181600"/>
          </a:xfrm>
        </p:spPr>
        <p:txBody>
          <a:bodyPr>
            <a:noAutofit/>
          </a:bodyPr>
          <a:lstStyle/>
          <a:p>
            <a:r>
              <a:rPr lang="nl-NL" sz="1800" dirty="0"/>
              <a:t>Creëer en gebruik een </a:t>
            </a:r>
            <a:r>
              <a:rPr lang="nl-NL" sz="1800" dirty="0" err="1"/>
              <a:t>dll</a:t>
            </a:r>
            <a:r>
              <a:rPr lang="nl-NL" sz="1800" dirty="0"/>
              <a:t> in C# en </a:t>
            </a:r>
            <a:r>
              <a:rPr lang="nl-NL" sz="1800" dirty="0" err="1"/>
              <a:t>Unity</a:t>
            </a:r>
            <a:endParaRPr lang="nl-NL" sz="1800" dirty="0"/>
          </a:p>
          <a:p>
            <a:endParaRPr lang="nl-NL" sz="1800" dirty="0"/>
          </a:p>
          <a:p>
            <a:r>
              <a:rPr lang="nl-NL" sz="1800" dirty="0"/>
              <a:t>Maak een </a:t>
            </a:r>
            <a:r>
              <a:rPr lang="nl-NL" sz="1800" dirty="0" err="1"/>
              <a:t>dll</a:t>
            </a:r>
            <a:r>
              <a:rPr lang="nl-NL" sz="1800" dirty="0"/>
              <a:t> met daarin een klasse Cirkel</a:t>
            </a:r>
          </a:p>
          <a:p>
            <a:endParaRPr lang="nl-NL" sz="1800" dirty="0"/>
          </a:p>
          <a:p>
            <a:r>
              <a:rPr lang="nl-NL" sz="1800" dirty="0"/>
              <a:t>Deze klasse heeft:</a:t>
            </a:r>
          </a:p>
          <a:p>
            <a:pPr lvl="1"/>
            <a:r>
              <a:rPr lang="nl-NL" sz="1600" dirty="0"/>
              <a:t>een positie en straal als member variabelen</a:t>
            </a:r>
          </a:p>
          <a:p>
            <a:pPr lvl="1"/>
            <a:r>
              <a:rPr lang="nl-NL" sz="1600" dirty="0"/>
              <a:t>een </a:t>
            </a:r>
            <a:r>
              <a:rPr lang="nl-NL" sz="1600" dirty="0" err="1"/>
              <a:t>static</a:t>
            </a:r>
            <a:r>
              <a:rPr lang="nl-NL" sz="1600" dirty="0"/>
              <a:t> member met het aantal cirkels die er zijn</a:t>
            </a:r>
          </a:p>
          <a:p>
            <a:pPr lvl="1"/>
            <a:r>
              <a:rPr lang="nl-NL" sz="1600" dirty="0"/>
              <a:t>Een property Omtrek en Oppervlakte die de omtrek en oppervlakte van de cirkel teruggeeft (op basis van de straal)</a:t>
            </a:r>
          </a:p>
          <a:p>
            <a:pPr lvl="1"/>
            <a:r>
              <a:rPr lang="nl-NL" sz="1600" dirty="0"/>
              <a:t>2 </a:t>
            </a:r>
            <a:r>
              <a:rPr lang="nl-NL" sz="1600" dirty="0" err="1"/>
              <a:t>static</a:t>
            </a:r>
            <a:r>
              <a:rPr lang="nl-NL" sz="1600" dirty="0"/>
              <a:t> methoden </a:t>
            </a:r>
            <a:r>
              <a:rPr lang="nl-NL" sz="1600" dirty="0" err="1"/>
              <a:t>BerekenOmtrek</a:t>
            </a:r>
            <a:r>
              <a:rPr lang="nl-NL" sz="1600" dirty="0"/>
              <a:t> en </a:t>
            </a:r>
            <a:r>
              <a:rPr lang="nl-NL" sz="1600" dirty="0" err="1"/>
              <a:t>BerekenOppervlak</a:t>
            </a:r>
            <a:r>
              <a:rPr lang="nl-NL" sz="1600" dirty="0"/>
              <a:t> die een straal als parameter meekrijgen en het resultaat teruggeeft.</a:t>
            </a:r>
          </a:p>
          <a:p>
            <a:endParaRPr lang="nl-NL" sz="1800" dirty="0"/>
          </a:p>
          <a:p>
            <a:r>
              <a:rPr lang="nl-NL" sz="1800" dirty="0"/>
              <a:t>Maak een project dat die </a:t>
            </a:r>
            <a:r>
              <a:rPr lang="nl-NL" sz="1800" dirty="0" err="1"/>
              <a:t>dll</a:t>
            </a:r>
            <a:r>
              <a:rPr lang="nl-NL" sz="1800" dirty="0"/>
              <a:t> gebruikt</a:t>
            </a:r>
          </a:p>
          <a:p>
            <a:pPr lvl="1"/>
            <a:r>
              <a:rPr lang="nl-NL" sz="1600" dirty="0"/>
              <a:t>10 cirkels aanmaakt en toont met hun oppervlakte en omtrek</a:t>
            </a:r>
          </a:p>
          <a:p>
            <a:pPr lvl="1"/>
            <a:r>
              <a:rPr lang="nl-NL" sz="1600" dirty="0"/>
              <a:t>De </a:t>
            </a:r>
            <a:r>
              <a:rPr lang="nl-NL" sz="1600" dirty="0" err="1"/>
              <a:t>static</a:t>
            </a:r>
            <a:r>
              <a:rPr lang="nl-NL" sz="1600" dirty="0"/>
              <a:t> methodes ook gebruikt en een resultaat toont (</a:t>
            </a:r>
            <a:r>
              <a:rPr lang="nl-NL" sz="1600" dirty="0" err="1"/>
              <a:t>bvb</a:t>
            </a:r>
            <a:r>
              <a:rPr lang="nl-NL" sz="1600" dirty="0"/>
              <a:t> voor een straal 10)</a:t>
            </a:r>
          </a:p>
          <a:p>
            <a:endParaRPr lang="nl-NL" sz="900" dirty="0"/>
          </a:p>
          <a:p>
            <a:endParaRPr lang="nl-NL" sz="1800" dirty="0"/>
          </a:p>
        </p:txBody>
      </p:sp>
    </p:spTree>
    <p:extLst>
      <p:ext uri="{BB962C8B-B14F-4D97-AF65-F5344CB8AC3E}">
        <p14:creationId xmlns:p14="http://schemas.microsoft.com/office/powerpoint/2010/main" val="499595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dirty="0" err="1"/>
              <a:t>Assemblies</a:t>
            </a:r>
            <a:endParaRPr lang="nl-BE" dirty="0"/>
          </a:p>
        </p:txBody>
      </p:sp>
      <p:sp>
        <p:nvSpPr>
          <p:cNvPr id="3" name="Content Placeholder 2"/>
          <p:cNvSpPr>
            <a:spLocks noGrp="1"/>
          </p:cNvSpPr>
          <p:nvPr>
            <p:ph idx="1"/>
          </p:nvPr>
        </p:nvSpPr>
        <p:spPr/>
        <p:txBody>
          <a:bodyPr>
            <a:normAutofit fontScale="77500" lnSpcReduction="20000"/>
          </a:bodyPr>
          <a:lstStyle/>
          <a:p>
            <a:r>
              <a:rPr lang="nl-NL" dirty="0"/>
              <a:t>Maak een </a:t>
            </a:r>
            <a:r>
              <a:rPr lang="nl-NL" dirty="0" err="1"/>
              <a:t>assembly</a:t>
            </a:r>
            <a:r>
              <a:rPr lang="nl-NL" dirty="0"/>
              <a:t> met daarin een klasse </a:t>
            </a:r>
            <a:r>
              <a:rPr lang="nl-NL" dirty="0" err="1"/>
              <a:t>Car</a:t>
            </a:r>
            <a:r>
              <a:rPr lang="nl-NL" dirty="0"/>
              <a:t>. Deze bevat</a:t>
            </a:r>
          </a:p>
          <a:p>
            <a:pPr lvl="1"/>
            <a:r>
              <a:rPr lang="nl-NL" dirty="0"/>
              <a:t>Merk, topsnelheid, prijs en een methode </a:t>
            </a:r>
            <a:r>
              <a:rPr lang="nl-NL" dirty="0" err="1"/>
              <a:t>ToString</a:t>
            </a:r>
            <a:endParaRPr lang="nl-NL" dirty="0"/>
          </a:p>
          <a:p>
            <a:r>
              <a:rPr lang="nl-NL" dirty="0"/>
              <a:t>Verder maak je in de </a:t>
            </a:r>
            <a:r>
              <a:rPr lang="nl-NL" dirty="0" err="1"/>
              <a:t>assembly</a:t>
            </a:r>
            <a:r>
              <a:rPr lang="nl-NL" dirty="0"/>
              <a:t> een klasse Garage die: </a:t>
            </a:r>
          </a:p>
          <a:p>
            <a:pPr lvl="1"/>
            <a:r>
              <a:rPr lang="nl-NL" dirty="0"/>
              <a:t>Een List van </a:t>
            </a:r>
            <a:r>
              <a:rPr lang="nl-NL" dirty="0" err="1"/>
              <a:t>Cars</a:t>
            </a:r>
            <a:r>
              <a:rPr lang="nl-NL" dirty="0"/>
              <a:t> bevat</a:t>
            </a:r>
          </a:p>
          <a:p>
            <a:pPr lvl="1"/>
            <a:r>
              <a:rPr lang="nl-NL" dirty="0"/>
              <a:t>Een methode </a:t>
            </a:r>
            <a:r>
              <a:rPr lang="nl-NL" dirty="0" err="1"/>
              <a:t>AddCar</a:t>
            </a:r>
            <a:r>
              <a:rPr lang="nl-NL" dirty="0"/>
              <a:t>, die een auto toevoegt</a:t>
            </a:r>
          </a:p>
          <a:p>
            <a:pPr lvl="1"/>
            <a:r>
              <a:rPr lang="nl-NL" dirty="0"/>
              <a:t>Een </a:t>
            </a:r>
            <a:r>
              <a:rPr lang="nl-NL" dirty="0" err="1"/>
              <a:t>totalCost</a:t>
            </a:r>
            <a:r>
              <a:rPr lang="nl-NL" dirty="0"/>
              <a:t> property heeft die de totale kostprijs van alle </a:t>
            </a:r>
            <a:r>
              <a:rPr lang="nl-NL" dirty="0" err="1"/>
              <a:t>autos</a:t>
            </a:r>
            <a:r>
              <a:rPr lang="nl-NL" dirty="0"/>
              <a:t> berekent (som)</a:t>
            </a:r>
          </a:p>
          <a:p>
            <a:pPr lvl="1"/>
            <a:r>
              <a:rPr lang="nl-NL" dirty="0" err="1"/>
              <a:t>FastestCar</a:t>
            </a:r>
            <a:r>
              <a:rPr lang="nl-NL" dirty="0"/>
              <a:t> methode geeft de </a:t>
            </a:r>
            <a:r>
              <a:rPr lang="nl-NL" dirty="0" err="1"/>
              <a:t>Car</a:t>
            </a:r>
            <a:r>
              <a:rPr lang="nl-NL" dirty="0"/>
              <a:t> terug met de grootste topsnelheid</a:t>
            </a:r>
          </a:p>
          <a:p>
            <a:endParaRPr lang="nl-NL" dirty="0"/>
          </a:p>
          <a:p>
            <a:r>
              <a:rPr lang="nl-NL" dirty="0"/>
              <a:t>Maak een apart Console project dat 3 </a:t>
            </a:r>
            <a:r>
              <a:rPr lang="nl-NL" dirty="0" err="1"/>
              <a:t>autos</a:t>
            </a:r>
            <a:r>
              <a:rPr lang="nl-NL" dirty="0"/>
              <a:t> toevoegt aan de garage en de snelste auto teruggeeft alsook de totale kostprijs van de aanwezige </a:t>
            </a:r>
            <a:r>
              <a:rPr lang="nl-NL"/>
              <a:t>autos</a:t>
            </a:r>
            <a:endParaRPr lang="nl-NL" dirty="0"/>
          </a:p>
        </p:txBody>
      </p:sp>
    </p:spTree>
    <p:extLst>
      <p:ext uri="{BB962C8B-B14F-4D97-AF65-F5344CB8AC3E}">
        <p14:creationId xmlns:p14="http://schemas.microsoft.com/office/powerpoint/2010/main" val="3187636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 </a:t>
            </a:r>
            <a:r>
              <a:rPr lang="nl-NL" dirty="0" err="1"/>
              <a:t>Assemblies</a:t>
            </a:r>
            <a:endParaRPr lang="nl-BE" dirty="0"/>
          </a:p>
        </p:txBody>
      </p:sp>
      <p:sp>
        <p:nvSpPr>
          <p:cNvPr id="3" name="Content Placeholder 2"/>
          <p:cNvSpPr>
            <a:spLocks noGrp="1"/>
          </p:cNvSpPr>
          <p:nvPr>
            <p:ph idx="1"/>
          </p:nvPr>
        </p:nvSpPr>
        <p:spPr/>
        <p:txBody>
          <a:bodyPr>
            <a:normAutofit fontScale="92500" lnSpcReduction="10000"/>
          </a:bodyPr>
          <a:lstStyle/>
          <a:p>
            <a:r>
              <a:rPr lang="nl-NL" dirty="0"/>
              <a:t>Maak een nieuw project aan (Windows </a:t>
            </a:r>
            <a:r>
              <a:rPr lang="nl-NL" dirty="0" err="1"/>
              <a:t>forms</a:t>
            </a:r>
            <a:r>
              <a:rPr lang="nl-NL" dirty="0"/>
              <a:t> applicatie)</a:t>
            </a:r>
          </a:p>
          <a:p>
            <a:endParaRPr lang="nl-NL" dirty="0"/>
          </a:p>
          <a:p>
            <a:r>
              <a:rPr lang="nl-NL" dirty="0"/>
              <a:t>Dit gebruikt de </a:t>
            </a:r>
            <a:r>
              <a:rPr lang="nl-NL" dirty="0" err="1"/>
              <a:t>dll</a:t>
            </a:r>
            <a:r>
              <a:rPr lang="nl-NL" dirty="0"/>
              <a:t> die je net maakte met de klasse cirkel</a:t>
            </a:r>
          </a:p>
          <a:p>
            <a:endParaRPr lang="nl-NL" dirty="0"/>
          </a:p>
          <a:p>
            <a:r>
              <a:rPr lang="nl-NL" dirty="0"/>
              <a:t> Met je </a:t>
            </a:r>
            <a:r>
              <a:rPr lang="nl-NL" dirty="0" err="1"/>
              <a:t>mouseDown</a:t>
            </a:r>
            <a:r>
              <a:rPr lang="nl-NL" dirty="0"/>
              <a:t> en </a:t>
            </a:r>
            <a:r>
              <a:rPr lang="nl-NL" dirty="0" err="1"/>
              <a:t>mouseUp</a:t>
            </a:r>
            <a:r>
              <a:rPr lang="nl-NL" dirty="0"/>
              <a:t> kan je cirkels tekenen, deze worden aangemaakt</a:t>
            </a:r>
          </a:p>
          <a:p>
            <a:endParaRPr lang="nl-NL" dirty="0"/>
          </a:p>
          <a:p>
            <a:r>
              <a:rPr lang="nl-NL" dirty="0"/>
              <a:t>Test of alle methodes van je </a:t>
            </a:r>
            <a:r>
              <a:rPr lang="nl-NL" dirty="0" err="1"/>
              <a:t>dll</a:t>
            </a:r>
            <a:r>
              <a:rPr lang="nl-NL" dirty="0"/>
              <a:t> werken en gebruik ze in je applicatie</a:t>
            </a:r>
            <a:endParaRPr lang="nl-BE" dirty="0"/>
          </a:p>
        </p:txBody>
      </p:sp>
    </p:spTree>
    <p:extLst>
      <p:ext uri="{BB962C8B-B14F-4D97-AF65-F5344CB8AC3E}">
        <p14:creationId xmlns:p14="http://schemas.microsoft.com/office/powerpoint/2010/main" val="1237914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Challenge (na de </a:t>
            </a:r>
            <a:r>
              <a:rPr lang="nl-NL"/>
              <a:t>les recursie)</a:t>
            </a:r>
            <a:endParaRPr lang="nl-BE" dirty="0"/>
          </a:p>
        </p:txBody>
      </p:sp>
      <p:sp>
        <p:nvSpPr>
          <p:cNvPr id="3" name="Content Placeholder 2"/>
          <p:cNvSpPr>
            <a:spLocks noGrp="1"/>
          </p:cNvSpPr>
          <p:nvPr>
            <p:ph idx="1"/>
          </p:nvPr>
        </p:nvSpPr>
        <p:spPr/>
        <p:txBody>
          <a:bodyPr>
            <a:normAutofit/>
          </a:bodyPr>
          <a:lstStyle/>
          <a:p>
            <a:r>
              <a:rPr lang="nl-NL" dirty="0"/>
              <a:t>Maak een </a:t>
            </a:r>
            <a:r>
              <a:rPr lang="nl-NL" dirty="0" err="1"/>
              <a:t>dll</a:t>
            </a:r>
            <a:r>
              <a:rPr lang="nl-NL" dirty="0"/>
              <a:t> waarin je de klasse Hanoi maakt, die het probleem van de torens van </a:t>
            </a:r>
            <a:r>
              <a:rPr lang="nl-NL" dirty="0" err="1"/>
              <a:t>hanoi</a:t>
            </a:r>
            <a:r>
              <a:rPr lang="nl-NL" dirty="0"/>
              <a:t> oplost</a:t>
            </a:r>
          </a:p>
          <a:p>
            <a:endParaRPr lang="nl-NL" dirty="0"/>
          </a:p>
          <a:p>
            <a:endParaRPr lang="nl-NL" dirty="0"/>
          </a:p>
          <a:p>
            <a:endParaRPr lang="nl-NL" dirty="0"/>
          </a:p>
          <a:p>
            <a:r>
              <a:rPr lang="nl-NL" dirty="0"/>
              <a:t>Maak een applicatie die je oplossing toont</a:t>
            </a:r>
          </a:p>
          <a:p>
            <a:endParaRPr lang="nl-NL" sz="1800" dirty="0"/>
          </a:p>
          <a:p>
            <a:endParaRPr lang="nl-BE" dirty="0"/>
          </a:p>
        </p:txBody>
      </p:sp>
    </p:spTree>
    <p:extLst>
      <p:ext uri="{BB962C8B-B14F-4D97-AF65-F5344CB8AC3E}">
        <p14:creationId xmlns:p14="http://schemas.microsoft.com/office/powerpoint/2010/main" val="36214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CFD7-2D25-4F0C-B9CA-63EF7030F543}"/>
              </a:ext>
            </a:extLst>
          </p:cNvPr>
          <p:cNvSpPr>
            <a:spLocks noGrp="1"/>
          </p:cNvSpPr>
          <p:nvPr>
            <p:ph type="title"/>
          </p:nvPr>
        </p:nvSpPr>
        <p:spPr/>
        <p:txBody>
          <a:bodyPr/>
          <a:lstStyle/>
          <a:p>
            <a:r>
              <a:rPr lang="en-US" dirty="0" err="1"/>
              <a:t>Bijkomende</a:t>
            </a:r>
            <a:r>
              <a:rPr lang="en-US" dirty="0"/>
              <a:t> </a:t>
            </a:r>
            <a:r>
              <a:rPr lang="en-US" dirty="0" err="1"/>
              <a:t>oefeningen</a:t>
            </a:r>
            <a:r>
              <a:rPr lang="en-US" dirty="0"/>
              <a:t>	</a:t>
            </a:r>
          </a:p>
        </p:txBody>
      </p:sp>
      <p:sp>
        <p:nvSpPr>
          <p:cNvPr id="3" name="Content Placeholder 2">
            <a:extLst>
              <a:ext uri="{FF2B5EF4-FFF2-40B4-BE49-F238E27FC236}">
                <a16:creationId xmlns:a16="http://schemas.microsoft.com/office/drawing/2014/main" id="{A9E15E59-5AA5-41AF-987E-A7E0A1F16D24}"/>
              </a:ext>
            </a:extLst>
          </p:cNvPr>
          <p:cNvSpPr>
            <a:spLocks noGrp="1"/>
          </p:cNvSpPr>
          <p:nvPr>
            <p:ph idx="1"/>
          </p:nvPr>
        </p:nvSpPr>
        <p:spPr/>
        <p:txBody>
          <a:bodyPr>
            <a:normAutofit fontScale="92500"/>
          </a:bodyPr>
          <a:lstStyle/>
          <a:p>
            <a:r>
              <a:rPr lang="en-US" dirty="0"/>
              <a:t>Alle </a:t>
            </a:r>
            <a:r>
              <a:rPr lang="en-US" dirty="0" err="1"/>
              <a:t>oefeningen</a:t>
            </a:r>
            <a:r>
              <a:rPr lang="en-US" dirty="0"/>
              <a:t> op </a:t>
            </a:r>
            <a:r>
              <a:rPr lang="en-US" dirty="0" err="1"/>
              <a:t>klassen</a:t>
            </a:r>
            <a:r>
              <a:rPr lang="en-US" dirty="0"/>
              <a:t> </a:t>
            </a:r>
            <a:r>
              <a:rPr lang="en-US" dirty="0" err="1"/>
              <a:t>kan</a:t>
            </a:r>
            <a:r>
              <a:rPr lang="en-US" dirty="0"/>
              <a:t> je </a:t>
            </a:r>
            <a:r>
              <a:rPr lang="en-US" dirty="0" err="1"/>
              <a:t>omvormen</a:t>
            </a:r>
            <a:r>
              <a:rPr lang="en-US" dirty="0"/>
              <a:t> </a:t>
            </a:r>
            <a:r>
              <a:rPr lang="en-US" dirty="0" err="1"/>
              <a:t>naar</a:t>
            </a:r>
            <a:r>
              <a:rPr lang="en-US" dirty="0"/>
              <a:t> </a:t>
            </a:r>
            <a:r>
              <a:rPr lang="en-US" dirty="0" err="1"/>
              <a:t>oefeningen</a:t>
            </a:r>
            <a:r>
              <a:rPr lang="en-US" dirty="0"/>
              <a:t> op assemblies</a:t>
            </a:r>
          </a:p>
          <a:p>
            <a:endParaRPr lang="en-US" dirty="0"/>
          </a:p>
          <a:p>
            <a:r>
              <a:rPr lang="en-US" dirty="0"/>
              <a:t>Maak je </a:t>
            </a:r>
            <a:r>
              <a:rPr lang="en-US" dirty="0" err="1"/>
              <a:t>oefeningen</a:t>
            </a:r>
            <a:r>
              <a:rPr lang="en-US" dirty="0"/>
              <a:t> met </a:t>
            </a:r>
            <a:r>
              <a:rPr lang="en-US" dirty="0" err="1"/>
              <a:t>klassen</a:t>
            </a:r>
            <a:r>
              <a:rPr lang="en-US" dirty="0"/>
              <a:t>, maar </a:t>
            </a:r>
            <a:r>
              <a:rPr lang="en-US" dirty="0" err="1"/>
              <a:t>plaats</a:t>
            </a:r>
            <a:r>
              <a:rPr lang="en-US" dirty="0"/>
              <a:t> de </a:t>
            </a:r>
            <a:r>
              <a:rPr lang="en-US" dirty="0" err="1"/>
              <a:t>klassen</a:t>
            </a:r>
            <a:r>
              <a:rPr lang="en-US" dirty="0"/>
              <a:t> in het assembly project </a:t>
            </a:r>
            <a:r>
              <a:rPr lang="en-US" dirty="0" err="1"/>
              <a:t>en</a:t>
            </a:r>
            <a:r>
              <a:rPr lang="en-US" dirty="0"/>
              <a:t> </a:t>
            </a:r>
            <a:r>
              <a:rPr lang="en-US" dirty="0" err="1"/>
              <a:t>een</a:t>
            </a:r>
            <a:r>
              <a:rPr lang="en-US" dirty="0"/>
              <a:t> main in </a:t>
            </a:r>
            <a:r>
              <a:rPr lang="en-US" dirty="0" err="1"/>
              <a:t>een</a:t>
            </a:r>
            <a:r>
              <a:rPr lang="en-US" dirty="0"/>
              <a:t> apart project</a:t>
            </a:r>
          </a:p>
          <a:p>
            <a:endParaRPr lang="en-US" dirty="0"/>
          </a:p>
          <a:p>
            <a:r>
              <a:rPr lang="en-US" dirty="0"/>
              <a:t>Zorg </a:t>
            </a:r>
            <a:r>
              <a:rPr lang="en-US" dirty="0" err="1"/>
              <a:t>dat</a:t>
            </a:r>
            <a:r>
              <a:rPr lang="en-US" dirty="0"/>
              <a:t> je </a:t>
            </a:r>
            <a:r>
              <a:rPr lang="en-US" dirty="0" err="1"/>
              <a:t>applicatie</a:t>
            </a:r>
            <a:r>
              <a:rPr lang="en-US" dirty="0"/>
              <a:t> net zo </a:t>
            </a:r>
            <a:r>
              <a:rPr lang="en-US" dirty="0" err="1"/>
              <a:t>goed</a:t>
            </a:r>
            <a:r>
              <a:rPr lang="en-US" dirty="0"/>
              <a:t> </a:t>
            </a:r>
            <a:r>
              <a:rPr lang="en-US" dirty="0" err="1"/>
              <a:t>werkt</a:t>
            </a:r>
            <a:endParaRPr lang="en-US" dirty="0"/>
          </a:p>
          <a:p>
            <a:r>
              <a:rPr lang="en-US" dirty="0" err="1"/>
              <a:t>Probeer</a:t>
            </a:r>
            <a:r>
              <a:rPr lang="en-US" dirty="0"/>
              <a:t> </a:t>
            </a:r>
            <a:r>
              <a:rPr lang="en-US" dirty="0" err="1"/>
              <a:t>eens</a:t>
            </a:r>
            <a:r>
              <a:rPr lang="en-US" dirty="0"/>
              <a:t> 2 </a:t>
            </a:r>
            <a:r>
              <a:rPr lang="en-US" dirty="0" err="1"/>
              <a:t>applicaties</a:t>
            </a:r>
            <a:r>
              <a:rPr lang="en-US" dirty="0"/>
              <a:t> </a:t>
            </a:r>
            <a:r>
              <a:rPr lang="en-US" dirty="0" err="1"/>
              <a:t>te</a:t>
            </a:r>
            <a:r>
              <a:rPr lang="en-US" dirty="0"/>
              <a:t> </a:t>
            </a:r>
            <a:r>
              <a:rPr lang="en-US" dirty="0" err="1"/>
              <a:t>maken</a:t>
            </a:r>
            <a:r>
              <a:rPr lang="en-US" dirty="0"/>
              <a:t> die </a:t>
            </a:r>
            <a:r>
              <a:rPr lang="en-US" dirty="0" err="1"/>
              <a:t>gebruik</a:t>
            </a:r>
            <a:r>
              <a:rPr lang="en-US" dirty="0"/>
              <a:t> </a:t>
            </a:r>
            <a:r>
              <a:rPr lang="en-US" dirty="0" err="1"/>
              <a:t>maken</a:t>
            </a:r>
            <a:r>
              <a:rPr lang="en-US" dirty="0"/>
              <a:t> van </a:t>
            </a:r>
            <a:r>
              <a:rPr lang="en-US" dirty="0" err="1"/>
              <a:t>eenzelfde</a:t>
            </a:r>
            <a:r>
              <a:rPr lang="en-US" dirty="0"/>
              <a:t> assembly/</a:t>
            </a:r>
            <a:r>
              <a:rPr lang="en-US" dirty="0" err="1"/>
              <a:t>dll</a:t>
            </a:r>
            <a:endParaRPr lang="en-US" dirty="0"/>
          </a:p>
        </p:txBody>
      </p:sp>
    </p:spTree>
    <p:extLst>
      <p:ext uri="{BB962C8B-B14F-4D97-AF65-F5344CB8AC3E}">
        <p14:creationId xmlns:p14="http://schemas.microsoft.com/office/powerpoint/2010/main" val="32827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431006" y="9525"/>
            <a:ext cx="7829550" cy="1371600"/>
          </a:xfrm>
          <a:prstGeom prst="rect">
            <a:avLst/>
          </a:prstGeom>
        </p:spPr>
        <p:txBody>
          <a:bodyPr/>
          <a:lstStyle>
            <a:defPPr>
              <a:defRPr lang="nl-NL"/>
            </a:defPPr>
            <a:lvl1pPr algn="ctr" eaLnBrk="1" hangingPunct="1">
              <a:defRPr sz="4400">
                <a:latin typeface="+mj-lt"/>
                <a:ea typeface="+mj-ea"/>
                <a:cs typeface="+mj-cs"/>
              </a:defRPr>
            </a:lvl1pPr>
            <a:lvl2pPr algn="ctr" eaLnBrk="0" hangingPunct="0">
              <a:defRPr sz="4400">
                <a:latin typeface="Verdana" pitchFamily="34" charset="0"/>
              </a:defRPr>
            </a:lvl2pPr>
            <a:lvl3pPr algn="ctr" eaLnBrk="0" hangingPunct="0">
              <a:defRPr sz="4400">
                <a:latin typeface="Verdana" pitchFamily="34" charset="0"/>
              </a:defRPr>
            </a:lvl3pPr>
            <a:lvl4pPr algn="ctr" eaLnBrk="0" hangingPunct="0">
              <a:defRPr sz="4400">
                <a:latin typeface="Verdana" pitchFamily="34" charset="0"/>
              </a:defRPr>
            </a:lvl4pPr>
            <a:lvl5pPr algn="ctr" eaLnBrk="0" hangingPunct="0">
              <a:defRPr sz="4400">
                <a:latin typeface="Verdana" pitchFamily="34" charset="0"/>
              </a:defRPr>
            </a:lvl5pPr>
            <a:lvl6pPr marL="457200" algn="ctr" defTabSz="457200" fontAlgn="base">
              <a:spcBef>
                <a:spcPct val="0"/>
              </a:spcBef>
              <a:spcAft>
                <a:spcPct val="0"/>
              </a:spcAft>
              <a:defRPr sz="4400">
                <a:latin typeface="Verdana" pitchFamily="34" charset="0"/>
              </a:defRPr>
            </a:lvl6pPr>
            <a:lvl7pPr marL="914400" algn="ctr" defTabSz="457200" fontAlgn="base">
              <a:spcBef>
                <a:spcPct val="0"/>
              </a:spcBef>
              <a:spcAft>
                <a:spcPct val="0"/>
              </a:spcAft>
              <a:defRPr sz="4400">
                <a:latin typeface="Verdana" pitchFamily="34" charset="0"/>
              </a:defRPr>
            </a:lvl7pPr>
            <a:lvl8pPr marL="1371600" algn="ctr" defTabSz="457200" fontAlgn="base">
              <a:spcBef>
                <a:spcPct val="0"/>
              </a:spcBef>
              <a:spcAft>
                <a:spcPct val="0"/>
              </a:spcAft>
              <a:defRPr sz="4400">
                <a:latin typeface="Verdana" pitchFamily="34" charset="0"/>
              </a:defRPr>
            </a:lvl8pPr>
            <a:lvl9pPr marL="1828800" algn="ctr" defTabSz="457200" fontAlgn="base">
              <a:spcBef>
                <a:spcPct val="0"/>
              </a:spcBef>
              <a:spcAft>
                <a:spcPct val="0"/>
              </a:spcAft>
              <a:defRPr sz="4400">
                <a:latin typeface="Verdana" pitchFamily="34" charset="0"/>
              </a:defRPr>
            </a:lvl9pPr>
          </a:lstStyle>
          <a:p>
            <a:r>
              <a:rPr lang="nl-BE" dirty="0" err="1"/>
              <a:t>Namespaces</a:t>
            </a:r>
            <a:endParaRPr lang="nl-BE" dirty="0"/>
          </a:p>
        </p:txBody>
      </p:sp>
      <p:sp>
        <p:nvSpPr>
          <p:cNvPr id="10244" name="Text Box 4"/>
          <p:cNvSpPr txBox="1">
            <a:spLocks noChangeArrowheads="1"/>
          </p:cNvSpPr>
          <p:nvPr/>
        </p:nvSpPr>
        <p:spPr bwMode="auto">
          <a:xfrm>
            <a:off x="431006" y="1176337"/>
            <a:ext cx="8677275" cy="3886200"/>
          </a:xfrm>
          <a:prstGeom prst="rect">
            <a:avLst/>
          </a:prstGeom>
          <a:noFill/>
          <a:ln w="9525">
            <a:noFill/>
            <a:round/>
            <a:headEnd/>
            <a:tailEnd/>
          </a:ln>
          <a:effectLst/>
        </p:spPr>
        <p:txBody>
          <a:bodyPr/>
          <a:lstStyle/>
          <a:p>
            <a:pPr marL="341313" indent="-341313">
              <a:lnSpc>
                <a:spcPct val="80000"/>
              </a:lnSpc>
              <a:spcBef>
                <a:spcPts val="700"/>
              </a:spcBef>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nl-BE" sz="2800" dirty="0">
                <a:latin typeface="+mj-lt"/>
                <a:ea typeface="+mj-ea"/>
                <a:cs typeface="+mj-cs"/>
              </a:rPr>
              <a:t>Ons project zit in een </a:t>
            </a:r>
            <a:r>
              <a:rPr lang="nl-BE" sz="2800" dirty="0" err="1"/>
              <a:t>namespace</a:t>
            </a:r>
            <a:endParaRPr lang="nl-BE" sz="2800" dirty="0"/>
          </a:p>
          <a:p>
            <a:pPr marL="341313" indent="-341313">
              <a:lnSpc>
                <a:spcPct val="80000"/>
              </a:lnSpc>
              <a:spcBef>
                <a:spcPts val="700"/>
              </a:spcBef>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nl-BE" sz="2800" dirty="0">
                <a:latin typeface="+mj-lt"/>
                <a:ea typeface="+mj-ea"/>
                <a:cs typeface="+mj-cs"/>
              </a:rPr>
              <a:t>Zelf kunnen we ook </a:t>
            </a:r>
            <a:r>
              <a:rPr lang="nl-BE" sz="2800" dirty="0" err="1">
                <a:latin typeface="+mj-lt"/>
                <a:ea typeface="+mj-ea"/>
                <a:cs typeface="+mj-cs"/>
              </a:rPr>
              <a:t>namespaces</a:t>
            </a:r>
            <a:r>
              <a:rPr lang="nl-BE" sz="2800" dirty="0">
                <a:latin typeface="+mj-lt"/>
                <a:ea typeface="+mj-ea"/>
                <a:cs typeface="+mj-cs"/>
              </a:rPr>
              <a:t> gebruiken om verschillende klassen van ons project logisch te groeperen</a:t>
            </a:r>
          </a:p>
          <a:p>
            <a:pPr marL="341313" indent="-341313">
              <a:lnSpc>
                <a:spcPct val="80000"/>
              </a:lnSpc>
              <a:spcBef>
                <a:spcPts val="700"/>
              </a:spcBef>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nl-BE" sz="2800" dirty="0">
                <a:latin typeface="+mj-lt"/>
                <a:ea typeface="+mj-ea"/>
                <a:cs typeface="+mj-cs"/>
              </a:rPr>
              <a:t>Om een klasse van een bepaalde </a:t>
            </a:r>
            <a:r>
              <a:rPr lang="nl-BE" sz="2800" dirty="0" err="1">
                <a:latin typeface="+mj-lt"/>
                <a:ea typeface="+mj-ea"/>
                <a:cs typeface="+mj-cs"/>
              </a:rPr>
              <a:t>namespace</a:t>
            </a:r>
            <a:r>
              <a:rPr lang="nl-BE" sz="2800" dirty="0">
                <a:latin typeface="+mj-lt"/>
                <a:ea typeface="+mj-ea"/>
                <a:cs typeface="+mj-cs"/>
              </a:rPr>
              <a:t> te gebruiken moet je de </a:t>
            </a:r>
            <a:r>
              <a:rPr lang="nl-BE" sz="2800" dirty="0" err="1">
                <a:latin typeface="+mj-lt"/>
                <a:ea typeface="+mj-ea"/>
                <a:cs typeface="+mj-cs"/>
              </a:rPr>
              <a:t>namespace</a:t>
            </a:r>
            <a:r>
              <a:rPr lang="nl-BE" sz="2800" dirty="0">
                <a:latin typeface="+mj-lt"/>
                <a:ea typeface="+mj-ea"/>
                <a:cs typeface="+mj-cs"/>
              </a:rPr>
              <a:t> importeren via het </a:t>
            </a:r>
            <a:r>
              <a:rPr lang="nl-BE" sz="2800" dirty="0" err="1">
                <a:latin typeface="+mj-lt"/>
                <a:ea typeface="+mj-ea"/>
                <a:cs typeface="+mj-cs"/>
              </a:rPr>
              <a:t>using</a:t>
            </a:r>
            <a:r>
              <a:rPr lang="nl-BE" sz="2800" dirty="0">
                <a:latin typeface="+mj-lt"/>
                <a:ea typeface="+mj-ea"/>
                <a:cs typeface="+mj-cs"/>
              </a:rPr>
              <a:t> statement</a:t>
            </a:r>
          </a:p>
          <a:p>
            <a:pPr marL="341313" indent="-341313">
              <a:lnSpc>
                <a:spcPct val="80000"/>
              </a:lnSpc>
              <a:spcBef>
                <a:spcPts val="700"/>
              </a:spcBef>
              <a:buSzPct val="7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nl-BE" sz="2800" dirty="0">
                <a:latin typeface="+mj-lt"/>
                <a:ea typeface="+mj-ea"/>
                <a:cs typeface="+mj-cs"/>
              </a:rPr>
              <a:t>Bepaalde </a:t>
            </a:r>
            <a:r>
              <a:rPr lang="nl-BE" sz="2800" dirty="0" err="1">
                <a:latin typeface="+mj-lt"/>
                <a:ea typeface="+mj-ea"/>
                <a:cs typeface="+mj-cs"/>
              </a:rPr>
              <a:t>namespaces</a:t>
            </a:r>
            <a:r>
              <a:rPr lang="nl-BE" sz="2800" dirty="0">
                <a:latin typeface="+mj-lt"/>
                <a:ea typeface="+mj-ea"/>
                <a:cs typeface="+mj-cs"/>
              </a:rPr>
              <a:t> worden altijd standaard geïmporteerd – je kan de overbodige doen schrappen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690" y="5257800"/>
            <a:ext cx="758067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185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Meer info</a:t>
            </a:r>
            <a:endParaRPr lang="nl-BE" dirty="0"/>
          </a:p>
        </p:txBody>
      </p:sp>
      <p:sp>
        <p:nvSpPr>
          <p:cNvPr id="3" name="Content Placeholder 2"/>
          <p:cNvSpPr>
            <a:spLocks noGrp="1"/>
          </p:cNvSpPr>
          <p:nvPr>
            <p:ph idx="1"/>
          </p:nvPr>
        </p:nvSpPr>
        <p:spPr>
          <a:xfrm>
            <a:off x="457200" y="1719263"/>
            <a:ext cx="8579296" cy="4805362"/>
          </a:xfrm>
        </p:spPr>
        <p:txBody>
          <a:bodyPr>
            <a:normAutofit fontScale="92500" lnSpcReduction="20000"/>
          </a:bodyPr>
          <a:lstStyle/>
          <a:p>
            <a:r>
              <a:rPr lang="nl-NL" sz="1800" dirty="0"/>
              <a:t>GOOGLE</a:t>
            </a:r>
          </a:p>
          <a:p>
            <a:r>
              <a:rPr lang="nl-NL" sz="1800" dirty="0">
                <a:hlinkClick r:id="rId2"/>
              </a:rPr>
              <a:t>http://docs.unity3d.com/Documentation/Manual/Plugins.html</a:t>
            </a:r>
            <a:endParaRPr lang="nl-NL" sz="1800" dirty="0"/>
          </a:p>
          <a:p>
            <a:endParaRPr lang="nl-NL" sz="1800" dirty="0">
              <a:hlinkClick r:id="" action="ppaction://noaction"/>
            </a:endParaRPr>
          </a:p>
          <a:p>
            <a:r>
              <a:rPr lang="nl-NL" sz="1800" dirty="0">
                <a:hlinkClick r:id="" action="ppaction://noaction"/>
              </a:rPr>
              <a:t>http</a:t>
            </a:r>
            <a:r>
              <a:rPr lang="nl-NL" sz="1800" dirty="0">
                <a:hlinkClick r:id="rId3"/>
              </a:rPr>
              <a:t>://docs.unity3d.com/Documentation/Manual/PluginsForDesktop.html</a:t>
            </a:r>
            <a:endParaRPr lang="nl-NL" sz="1800" dirty="0"/>
          </a:p>
          <a:p>
            <a:endParaRPr lang="nl-NL" sz="1800" dirty="0">
              <a:hlinkClick r:id="" action="ppaction://noaction"/>
            </a:endParaRPr>
          </a:p>
          <a:p>
            <a:r>
              <a:rPr lang="nl-NL" sz="1800" dirty="0">
                <a:hlinkClick r:id="" action="ppaction://noaction"/>
              </a:rPr>
              <a:t>http</a:t>
            </a:r>
            <a:r>
              <a:rPr lang="nl-NL" sz="1800" dirty="0">
                <a:hlinkClick r:id="rId4"/>
              </a:rPr>
              <a:t>://answers.unity3d.com/questions/333829/including-a-dll-in-unity.html</a:t>
            </a:r>
            <a:endParaRPr lang="nl-NL" sz="1800" dirty="0"/>
          </a:p>
          <a:p>
            <a:endParaRPr lang="nl-BE" sz="1800" dirty="0">
              <a:hlinkClick r:id="" action="ppaction://noaction"/>
            </a:endParaRPr>
          </a:p>
          <a:p>
            <a:r>
              <a:rPr lang="nl-BE" sz="1800" dirty="0">
                <a:hlinkClick r:id="" action="ppaction://noaction"/>
              </a:rPr>
              <a:t>http</a:t>
            </a:r>
            <a:r>
              <a:rPr lang="nl-BE" sz="1800" dirty="0">
                <a:hlinkClick r:id="rId5"/>
              </a:rPr>
              <a:t>://support.microsoft.com/kb/815065</a:t>
            </a:r>
            <a:endParaRPr lang="nl-BE" sz="1800" dirty="0">
              <a:hlinkClick r:id="" action="ppaction://noaction"/>
            </a:endParaRPr>
          </a:p>
          <a:p>
            <a:endParaRPr lang="nl-BE" sz="1800" dirty="0">
              <a:hlinkClick r:id="" action="ppaction://noaction"/>
            </a:endParaRPr>
          </a:p>
          <a:p>
            <a:r>
              <a:rPr lang="nl-BE" sz="1800" dirty="0">
                <a:hlinkClick r:id="" action="ppaction://noaction"/>
              </a:rPr>
              <a:t>http</a:t>
            </a:r>
            <a:r>
              <a:rPr lang="nl-BE" sz="1800" dirty="0">
                <a:hlinkClick r:id="rId6"/>
              </a:rPr>
              <a:t>://msdn.microsoft.com/en-us/library/3707x96z(v=vs.80).aspx</a:t>
            </a:r>
            <a:endParaRPr lang="nl-BE" sz="1800" dirty="0">
              <a:hlinkClick r:id="" action="ppaction://noaction"/>
            </a:endParaRPr>
          </a:p>
          <a:p>
            <a:endParaRPr lang="nl-BE" sz="1800" dirty="0">
              <a:hlinkClick r:id="" action="ppaction://noaction"/>
            </a:endParaRPr>
          </a:p>
          <a:p>
            <a:r>
              <a:rPr lang="nl-BE" sz="1800" dirty="0">
                <a:hlinkClick r:id="" action="ppaction://noaction"/>
              </a:rPr>
              <a:t>http</a:t>
            </a:r>
            <a:r>
              <a:rPr lang="nl-BE" sz="1800" dirty="0">
                <a:hlinkClick r:id="rId7"/>
              </a:rPr>
              <a:t>://www.c-sharpcorner.com/UploadFile/mahesh/dll12222005064058AM/dll.aspx</a:t>
            </a:r>
            <a:endParaRPr lang="nl-BE" sz="1800" dirty="0"/>
          </a:p>
          <a:p>
            <a:endParaRPr lang="nl-BE" sz="1800" dirty="0">
              <a:hlinkClick r:id="" action="ppaction://noaction"/>
            </a:endParaRPr>
          </a:p>
          <a:p>
            <a:r>
              <a:rPr lang="nl-BE" sz="1800" dirty="0">
                <a:hlinkClick r:id="" action="ppaction://noaction"/>
              </a:rPr>
              <a:t>http</a:t>
            </a:r>
            <a:r>
              <a:rPr lang="nl-BE" sz="1800" dirty="0">
                <a:hlinkClick r:id="rId8"/>
              </a:rPr>
              <a:t>://docs.unity3d.com/Documentation/Manual/UsingDLL.html</a:t>
            </a:r>
            <a:endParaRPr lang="nl-BE" sz="1800" dirty="0"/>
          </a:p>
        </p:txBody>
      </p:sp>
    </p:spTree>
    <p:extLst>
      <p:ext uri="{BB962C8B-B14F-4D97-AF65-F5344CB8AC3E}">
        <p14:creationId xmlns:p14="http://schemas.microsoft.com/office/powerpoint/2010/main" val="3928809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pPr marL="0" indent="0">
              <a:buNone/>
            </a:pPr>
            <a:endParaRPr lang="nl-NL" dirty="0"/>
          </a:p>
          <a:p>
            <a:pPr marL="0" indent="0">
              <a:buNone/>
            </a:pPr>
            <a:endParaRPr lang="nl-NL" dirty="0"/>
          </a:p>
          <a:p>
            <a:pPr marL="0" indent="0" algn="ctr">
              <a:buNone/>
            </a:pPr>
            <a:r>
              <a:rPr lang="nl-NL" sz="6000" dirty="0"/>
              <a:t>Vragen</a:t>
            </a:r>
            <a:endParaRPr lang="nl-BE" sz="6000" dirty="0"/>
          </a:p>
        </p:txBody>
      </p:sp>
    </p:spTree>
    <p:extLst>
      <p:ext uri="{BB962C8B-B14F-4D97-AF65-F5344CB8AC3E}">
        <p14:creationId xmlns:p14="http://schemas.microsoft.com/office/powerpoint/2010/main" val="418831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422525"/>
            <a:ext cx="23050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p:cNvSpPr>
            <a:spLocks noGrp="1" noChangeArrowheads="1"/>
          </p:cNvSpPr>
          <p:nvPr>
            <p:ph type="title"/>
          </p:nvPr>
        </p:nvSpPr>
        <p:spPr>
          <a:xfrm>
            <a:off x="0" y="228600"/>
            <a:ext cx="9144000" cy="769938"/>
          </a:xfrm>
        </p:spPr>
        <p:txBody>
          <a:bodyPr>
            <a:normAutofit fontScale="90000"/>
          </a:bodyPr>
          <a:lstStyle/>
          <a:p>
            <a:pPr eaLnBrk="1" hangingPunct="1"/>
            <a:r>
              <a:rPr lang="nl-BE" dirty="0"/>
              <a:t>Importeren van een </a:t>
            </a:r>
            <a:r>
              <a:rPr lang="nl-BE" dirty="0" err="1"/>
              <a:t>namespace</a:t>
            </a:r>
            <a:r>
              <a:rPr lang="nl-BE" dirty="0"/>
              <a:t> op </a:t>
            </a:r>
            <a:r>
              <a:rPr lang="nl-BE" dirty="0">
                <a:solidFill>
                  <a:srgbClr val="FF0000"/>
                </a:solidFill>
              </a:rPr>
              <a:t>Project</a:t>
            </a:r>
            <a:r>
              <a:rPr lang="nl-BE" dirty="0"/>
              <a:t>-niveau</a:t>
            </a:r>
            <a:endParaRPr lang="nl-NL" dirty="0"/>
          </a:p>
        </p:txBody>
      </p:sp>
      <p:sp>
        <p:nvSpPr>
          <p:cNvPr id="45060" name="Rectangle 4"/>
          <p:cNvSpPr>
            <a:spLocks noGrp="1" noChangeArrowheads="1"/>
          </p:cNvSpPr>
          <p:nvPr>
            <p:ph sz="half" idx="1"/>
          </p:nvPr>
        </p:nvSpPr>
        <p:spPr>
          <a:xfrm>
            <a:off x="404813" y="1516062"/>
            <a:ext cx="8218487" cy="1136650"/>
          </a:xfrm>
        </p:spPr>
        <p:txBody>
          <a:bodyPr/>
          <a:lstStyle/>
          <a:p>
            <a:pPr eaLnBrk="1" hangingPunct="1"/>
            <a:r>
              <a:rPr lang="nl-BE" dirty="0" err="1"/>
              <a:t>References</a:t>
            </a:r>
            <a:r>
              <a:rPr lang="nl-BE" dirty="0"/>
              <a:t>:</a:t>
            </a:r>
            <a:endParaRPr lang="nl-NL" dirty="0"/>
          </a:p>
        </p:txBody>
      </p:sp>
      <p:sp>
        <p:nvSpPr>
          <p:cNvPr id="45061" name="Rectangle 5"/>
          <p:cNvSpPr>
            <a:spLocks noChangeArrowheads="1"/>
          </p:cNvSpPr>
          <p:nvPr/>
        </p:nvSpPr>
        <p:spPr bwMode="auto">
          <a:xfrm>
            <a:off x="404813" y="2422525"/>
            <a:ext cx="1019175" cy="431800"/>
          </a:xfrm>
          <a:prstGeom prst="rect">
            <a:avLst/>
          </a:prstGeom>
          <a:solidFill>
            <a:srgbClr val="FFFF00">
              <a:alpha val="23137"/>
            </a:srgbClr>
          </a:solidFill>
          <a:ln w="76200">
            <a:solidFill>
              <a:schemeClr val="hlink"/>
            </a:solidFill>
            <a:miter lim="800000"/>
            <a:headEnd/>
            <a:tailEnd/>
          </a:ln>
        </p:spPr>
        <p:txBody>
          <a:bodyPr wrap="none" anchor="ctr"/>
          <a:lstStyle/>
          <a:p>
            <a:endParaRPr lang="nl-BE"/>
          </a:p>
        </p:txBody>
      </p:sp>
      <p:sp>
        <p:nvSpPr>
          <p:cNvPr id="45062" name="Rectangle 6"/>
          <p:cNvSpPr>
            <a:spLocks noChangeArrowheads="1"/>
          </p:cNvSpPr>
          <p:nvPr/>
        </p:nvSpPr>
        <p:spPr bwMode="auto">
          <a:xfrm>
            <a:off x="914400" y="3517900"/>
            <a:ext cx="2447925" cy="1981200"/>
          </a:xfrm>
          <a:prstGeom prst="rect">
            <a:avLst/>
          </a:prstGeom>
          <a:solidFill>
            <a:srgbClr val="FFFF00">
              <a:alpha val="23137"/>
            </a:srgbClr>
          </a:solidFill>
          <a:ln w="76200">
            <a:solidFill>
              <a:schemeClr val="hlink"/>
            </a:solidFill>
            <a:miter lim="800000"/>
            <a:headEnd/>
            <a:tailEnd/>
          </a:ln>
        </p:spPr>
        <p:txBody>
          <a:bodyPr wrap="none" anchor="ctr"/>
          <a:lstStyle/>
          <a:p>
            <a:endParaRPr lang="nl-BE"/>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71663"/>
            <a:ext cx="3236659"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901" y="3943350"/>
            <a:ext cx="3443287"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129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linds(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5738"/>
            <a:ext cx="626110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p:cNvSpPr>
            <a:spLocks noGrp="1" noChangeArrowheads="1"/>
          </p:cNvSpPr>
          <p:nvPr>
            <p:ph type="title"/>
          </p:nvPr>
        </p:nvSpPr>
        <p:spPr>
          <a:xfrm>
            <a:off x="-1" y="228600"/>
            <a:ext cx="9144001" cy="769938"/>
          </a:xfrm>
        </p:spPr>
        <p:txBody>
          <a:bodyPr>
            <a:normAutofit fontScale="90000"/>
          </a:bodyPr>
          <a:lstStyle/>
          <a:p>
            <a:pPr eaLnBrk="1" hangingPunct="1"/>
            <a:r>
              <a:rPr lang="nl-BE" dirty="0"/>
              <a:t>Importeren van een </a:t>
            </a:r>
            <a:r>
              <a:rPr lang="nl-BE" dirty="0" err="1"/>
              <a:t>namespace</a:t>
            </a:r>
            <a:r>
              <a:rPr lang="nl-BE" dirty="0"/>
              <a:t> op </a:t>
            </a:r>
            <a:r>
              <a:rPr lang="nl-BE" dirty="0">
                <a:solidFill>
                  <a:srgbClr val="FF0000"/>
                </a:solidFill>
              </a:rPr>
              <a:t>Klasse</a:t>
            </a:r>
            <a:r>
              <a:rPr lang="nl-BE" dirty="0"/>
              <a:t>-Niveau</a:t>
            </a:r>
            <a:endParaRPr lang="nl-NL" dirty="0"/>
          </a:p>
        </p:txBody>
      </p:sp>
      <p:sp>
        <p:nvSpPr>
          <p:cNvPr id="46084" name="Rectangle 4"/>
          <p:cNvSpPr>
            <a:spLocks noChangeArrowheads="1"/>
          </p:cNvSpPr>
          <p:nvPr/>
        </p:nvSpPr>
        <p:spPr bwMode="auto">
          <a:xfrm>
            <a:off x="1338263" y="1455738"/>
            <a:ext cx="990600" cy="2573337"/>
          </a:xfrm>
          <a:prstGeom prst="rect">
            <a:avLst/>
          </a:prstGeom>
          <a:solidFill>
            <a:srgbClr val="FFFF00">
              <a:alpha val="23137"/>
            </a:srgbClr>
          </a:solidFill>
          <a:ln w="76200">
            <a:solidFill>
              <a:schemeClr val="hlink"/>
            </a:solidFill>
            <a:miter lim="800000"/>
            <a:headEnd/>
            <a:tailEnd/>
          </a:ln>
        </p:spPr>
        <p:txBody>
          <a:bodyPr wrap="none" anchor="ctr"/>
          <a:lstStyle/>
          <a:p>
            <a:endParaRPr lang="nl-BE"/>
          </a:p>
        </p:txBody>
      </p:sp>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319463"/>
            <a:ext cx="1971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725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28600"/>
            <a:ext cx="9144000" cy="769938"/>
          </a:xfrm>
        </p:spPr>
        <p:txBody>
          <a:bodyPr>
            <a:normAutofit fontScale="90000"/>
          </a:bodyPr>
          <a:lstStyle/>
          <a:p>
            <a:pPr eaLnBrk="1" hangingPunct="1"/>
            <a:r>
              <a:rPr lang="nl-BE" dirty="0"/>
              <a:t>Importeren van een </a:t>
            </a:r>
            <a:r>
              <a:rPr lang="nl-BE" dirty="0" err="1"/>
              <a:t>namespace</a:t>
            </a:r>
            <a:r>
              <a:rPr lang="nl-BE" dirty="0"/>
              <a:t> op </a:t>
            </a:r>
            <a:r>
              <a:rPr lang="nl-BE" dirty="0">
                <a:solidFill>
                  <a:srgbClr val="FF0000"/>
                </a:solidFill>
              </a:rPr>
              <a:t>Klasse</a:t>
            </a:r>
            <a:r>
              <a:rPr lang="nl-BE" dirty="0"/>
              <a:t>-Niveau</a:t>
            </a:r>
            <a:endParaRPr lang="nl-NL" dirty="0"/>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62163"/>
            <a:ext cx="53117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5"/>
          <p:cNvSpPr txBox="1">
            <a:spLocks noChangeArrowheads="1"/>
          </p:cNvSpPr>
          <p:nvPr/>
        </p:nvSpPr>
        <p:spPr bwMode="auto">
          <a:xfrm>
            <a:off x="914400" y="1455738"/>
            <a:ext cx="553709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eaLnBrk="1" hangingPunct="1"/>
            <a:r>
              <a:rPr lang="nl-BE" sz="2000" dirty="0"/>
              <a:t>Stel  dat je een </a:t>
            </a:r>
            <a:r>
              <a:rPr lang="nl-BE" sz="2000" dirty="0" err="1"/>
              <a:t>namespace</a:t>
            </a:r>
            <a:r>
              <a:rPr lang="nl-BE" sz="2000" dirty="0"/>
              <a:t> in commentaar zet:</a:t>
            </a:r>
          </a:p>
          <a:p>
            <a:pPr eaLnBrk="1" hangingPunct="1"/>
            <a:endParaRPr lang="nl-BE" sz="2000" dirty="0"/>
          </a:p>
          <a:p>
            <a:pPr eaLnBrk="1" hangingPunct="1"/>
            <a:endParaRPr lang="nl-BE" sz="2000" dirty="0"/>
          </a:p>
          <a:p>
            <a:pPr eaLnBrk="1" hangingPunct="1"/>
            <a:endParaRPr lang="nl-BE" sz="2000" dirty="0"/>
          </a:p>
          <a:p>
            <a:pPr eaLnBrk="1" hangingPunct="1"/>
            <a:endParaRPr lang="nl-BE" sz="2000" dirty="0"/>
          </a:p>
          <a:p>
            <a:pPr eaLnBrk="1" hangingPunct="1"/>
            <a:r>
              <a:rPr lang="nl-BE" sz="2000" dirty="0"/>
              <a:t>Wat krijg je dan?</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3786185"/>
            <a:ext cx="8894431"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732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503238" y="1214438"/>
            <a:ext cx="8640762" cy="4927600"/>
          </a:xfrm>
          <a:solidFill>
            <a:schemeClr val="accent6">
              <a:lumMod val="20000"/>
              <a:lumOff val="80000"/>
            </a:schemeClr>
          </a:solidFill>
        </p:spPr>
        <p:txBody>
          <a:bodyPr/>
          <a:lstStyle/>
          <a:p>
            <a:pPr eaLnBrk="1" hangingPunct="1">
              <a:buFont typeface="Wingdings" pitchFamily="2" charset="2"/>
              <a:buNone/>
              <a:defRPr/>
            </a:pPr>
            <a:r>
              <a:rPr lang="nl-BE" sz="2400" b="1" dirty="0" err="1">
                <a:solidFill>
                  <a:schemeClr val="accent2"/>
                </a:solidFill>
              </a:rPr>
              <a:t>Namespace</a:t>
            </a:r>
            <a:r>
              <a:rPr lang="nl-BE" sz="2400" b="1" dirty="0">
                <a:solidFill>
                  <a:schemeClr val="accent2"/>
                </a:solidFill>
              </a:rPr>
              <a:t> telkens vermelden in de code</a:t>
            </a:r>
            <a:r>
              <a:rPr lang="nl-BE" sz="2400" b="1" dirty="0">
                <a:solidFill>
                  <a:schemeClr val="accent5">
                    <a:lumMod val="50000"/>
                  </a:schemeClr>
                </a:solidFill>
              </a:rPr>
              <a:t>:</a:t>
            </a:r>
          </a:p>
          <a:p>
            <a:pPr eaLnBrk="1" hangingPunct="1">
              <a:buFont typeface="Wingdings" pitchFamily="2" charset="2"/>
              <a:buNone/>
              <a:defRPr/>
            </a:pPr>
            <a:endParaRPr lang="nl-BE" b="1" dirty="0">
              <a:solidFill>
                <a:srgbClr val="FFCC00"/>
              </a:solidFill>
            </a:endParaRPr>
          </a:p>
          <a:p>
            <a:pPr eaLnBrk="1" hangingPunct="1">
              <a:buFont typeface="Wingdings" pitchFamily="2" charset="2"/>
              <a:buNone/>
              <a:defRPr/>
            </a:pPr>
            <a:endParaRPr lang="nl-BE" b="1" dirty="0">
              <a:solidFill>
                <a:srgbClr val="FFCC00"/>
              </a:solidFill>
            </a:endParaRPr>
          </a:p>
          <a:p>
            <a:pPr eaLnBrk="1" hangingPunct="1">
              <a:buFont typeface="Wingdings" pitchFamily="2" charset="2"/>
              <a:buNone/>
              <a:defRPr/>
            </a:pPr>
            <a:r>
              <a:rPr lang="nl-BE" b="1" dirty="0">
                <a:solidFill>
                  <a:srgbClr val="FF0000"/>
                </a:solidFill>
              </a:rPr>
              <a:t>OF</a:t>
            </a:r>
          </a:p>
          <a:p>
            <a:pPr eaLnBrk="1" hangingPunct="1">
              <a:buFont typeface="Wingdings" pitchFamily="2" charset="2"/>
              <a:buNone/>
              <a:defRPr/>
            </a:pPr>
            <a:r>
              <a:rPr lang="nl-BE" sz="2400" b="1" dirty="0" err="1">
                <a:solidFill>
                  <a:schemeClr val="accent2"/>
                </a:solidFill>
              </a:rPr>
              <a:t>Namespace</a:t>
            </a:r>
            <a:r>
              <a:rPr lang="nl-BE" sz="2400" b="1" dirty="0">
                <a:solidFill>
                  <a:schemeClr val="accent2"/>
                </a:solidFill>
              </a:rPr>
              <a:t> importeren bovenaan je file:</a:t>
            </a:r>
            <a:endParaRPr lang="nl-NL" sz="2400" b="1" dirty="0">
              <a:solidFill>
                <a:schemeClr val="accent2"/>
              </a:solidFill>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2138363"/>
            <a:ext cx="624998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7"/>
          <p:cNvSpPr>
            <a:spLocks noChangeArrowheads="1"/>
          </p:cNvSpPr>
          <p:nvPr/>
        </p:nvSpPr>
        <p:spPr bwMode="auto">
          <a:xfrm>
            <a:off x="1789113" y="2276475"/>
            <a:ext cx="2125662" cy="431800"/>
          </a:xfrm>
          <a:prstGeom prst="rect">
            <a:avLst/>
          </a:prstGeom>
          <a:solidFill>
            <a:srgbClr val="FFFF00">
              <a:alpha val="23137"/>
            </a:srgbClr>
          </a:solidFill>
          <a:ln w="76200">
            <a:solidFill>
              <a:schemeClr val="hlink"/>
            </a:solidFill>
            <a:miter lim="800000"/>
            <a:headEnd/>
            <a:tailEnd/>
          </a:ln>
        </p:spPr>
        <p:txBody>
          <a:bodyPr wrap="none" anchor="ctr"/>
          <a:lstStyle/>
          <a:p>
            <a:endParaRPr lang="nl-BE"/>
          </a:p>
        </p:txBody>
      </p:sp>
      <p:pic>
        <p:nvPicPr>
          <p:cNvPr id="481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4292600"/>
            <a:ext cx="302895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6"/>
          <p:cNvSpPr>
            <a:spLocks noChangeArrowheads="1"/>
          </p:cNvSpPr>
          <p:nvPr/>
        </p:nvSpPr>
        <p:spPr bwMode="auto">
          <a:xfrm>
            <a:off x="323850" y="4292600"/>
            <a:ext cx="3240088" cy="431800"/>
          </a:xfrm>
          <a:prstGeom prst="rect">
            <a:avLst/>
          </a:prstGeom>
          <a:solidFill>
            <a:srgbClr val="FFFF00">
              <a:alpha val="23137"/>
            </a:srgbClr>
          </a:solidFill>
          <a:ln w="76200">
            <a:solidFill>
              <a:schemeClr val="hlink"/>
            </a:solidFill>
            <a:miter lim="800000"/>
            <a:headEnd/>
            <a:tailEnd/>
          </a:ln>
        </p:spPr>
        <p:txBody>
          <a:bodyPr wrap="none" anchor="ctr"/>
          <a:lstStyle/>
          <a:p>
            <a:endParaRPr lang="nl-BE"/>
          </a:p>
        </p:txBody>
      </p:sp>
      <p:sp>
        <p:nvSpPr>
          <p:cNvPr id="9" name="Rectangle 2"/>
          <p:cNvSpPr txBox="1">
            <a:spLocks noChangeArrowheads="1"/>
          </p:cNvSpPr>
          <p:nvPr/>
        </p:nvSpPr>
        <p:spPr bwMode="auto">
          <a:xfrm>
            <a:off x="0" y="228600"/>
            <a:ext cx="90297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Verdana" pitchFamily="34" charset="0"/>
              </a:defRPr>
            </a:lvl2pPr>
            <a:lvl3pPr algn="ctr" defTabSz="457200" rtl="0" eaLnBrk="0" fontAlgn="base" hangingPunct="0">
              <a:spcBef>
                <a:spcPct val="0"/>
              </a:spcBef>
              <a:spcAft>
                <a:spcPct val="0"/>
              </a:spcAft>
              <a:defRPr sz="4400">
                <a:solidFill>
                  <a:schemeClr val="tx1"/>
                </a:solidFill>
                <a:latin typeface="Verdana" pitchFamily="34" charset="0"/>
              </a:defRPr>
            </a:lvl3pPr>
            <a:lvl4pPr algn="ctr" defTabSz="457200" rtl="0" eaLnBrk="0" fontAlgn="base" hangingPunct="0">
              <a:spcBef>
                <a:spcPct val="0"/>
              </a:spcBef>
              <a:spcAft>
                <a:spcPct val="0"/>
              </a:spcAft>
              <a:defRPr sz="4400">
                <a:solidFill>
                  <a:schemeClr val="tx1"/>
                </a:solidFill>
                <a:latin typeface="Verdana" pitchFamily="34" charset="0"/>
              </a:defRPr>
            </a:lvl4pPr>
            <a:lvl5pPr algn="ctr" defTabSz="457200" rtl="0" eaLnBrk="0" fontAlgn="base" hangingPunct="0">
              <a:spcBef>
                <a:spcPct val="0"/>
              </a:spcBef>
              <a:spcAft>
                <a:spcPct val="0"/>
              </a:spcAft>
              <a:defRPr sz="4400">
                <a:solidFill>
                  <a:schemeClr val="tx1"/>
                </a:solidFill>
                <a:latin typeface="Verdana" pitchFamily="34" charset="0"/>
              </a:defRPr>
            </a:lvl5pPr>
            <a:lvl6pPr marL="457200" algn="ctr" defTabSz="457200" rtl="0" fontAlgn="base">
              <a:spcBef>
                <a:spcPct val="0"/>
              </a:spcBef>
              <a:spcAft>
                <a:spcPct val="0"/>
              </a:spcAft>
              <a:defRPr sz="4400">
                <a:solidFill>
                  <a:schemeClr val="tx1"/>
                </a:solidFill>
                <a:latin typeface="Verdana" pitchFamily="34" charset="0"/>
              </a:defRPr>
            </a:lvl6pPr>
            <a:lvl7pPr marL="914400" algn="ctr" defTabSz="457200" rtl="0" fontAlgn="base">
              <a:spcBef>
                <a:spcPct val="0"/>
              </a:spcBef>
              <a:spcAft>
                <a:spcPct val="0"/>
              </a:spcAft>
              <a:defRPr sz="4400">
                <a:solidFill>
                  <a:schemeClr val="tx1"/>
                </a:solidFill>
                <a:latin typeface="Verdana" pitchFamily="34" charset="0"/>
              </a:defRPr>
            </a:lvl7pPr>
            <a:lvl8pPr marL="1371600" algn="ctr" defTabSz="457200" rtl="0" fontAlgn="base">
              <a:spcBef>
                <a:spcPct val="0"/>
              </a:spcBef>
              <a:spcAft>
                <a:spcPct val="0"/>
              </a:spcAft>
              <a:defRPr sz="4400">
                <a:solidFill>
                  <a:schemeClr val="tx1"/>
                </a:solidFill>
                <a:latin typeface="Verdana" pitchFamily="34" charset="0"/>
              </a:defRPr>
            </a:lvl8pPr>
            <a:lvl9pPr marL="1828800" algn="ctr" defTabSz="457200" rtl="0" fontAlgn="base">
              <a:spcBef>
                <a:spcPct val="0"/>
              </a:spcBef>
              <a:spcAft>
                <a:spcPct val="0"/>
              </a:spcAft>
              <a:defRPr sz="4400">
                <a:solidFill>
                  <a:schemeClr val="tx1"/>
                </a:solidFill>
                <a:latin typeface="Verdana" pitchFamily="34" charset="0"/>
              </a:defRPr>
            </a:lvl9pPr>
          </a:lstStyle>
          <a:p>
            <a:pPr eaLnBrk="1" hangingPunct="1"/>
            <a:r>
              <a:rPr lang="nl-BE"/>
              <a:t>Importeren van een namespace op </a:t>
            </a:r>
            <a:r>
              <a:rPr lang="nl-BE">
                <a:solidFill>
                  <a:srgbClr val="FF0000"/>
                </a:solidFill>
              </a:rPr>
              <a:t>Klasse</a:t>
            </a:r>
            <a:r>
              <a:rPr lang="nl-BE"/>
              <a:t>-Niveau</a:t>
            </a:r>
            <a:endParaRPr lang="nl-NL" dirty="0"/>
          </a:p>
        </p:txBody>
      </p:sp>
    </p:spTree>
    <p:extLst>
      <p:ext uri="{BB962C8B-B14F-4D97-AF65-F5344CB8AC3E}">
        <p14:creationId xmlns:p14="http://schemas.microsoft.com/office/powerpoint/2010/main" val="3905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a:xfrm>
            <a:off x="571500" y="457200"/>
            <a:ext cx="8115300" cy="769938"/>
          </a:xfrm>
        </p:spPr>
        <p:txBody>
          <a:bodyPr/>
          <a:lstStyle/>
          <a:p>
            <a:pPr eaLnBrk="1" hangingPunct="1"/>
            <a:r>
              <a:rPr lang="nl-BE" altLang="nl-BE"/>
              <a:t>.NET Framework Class Library</a:t>
            </a:r>
            <a:endParaRPr lang="nl-NL" altLang="nl-BE"/>
          </a:p>
        </p:txBody>
      </p:sp>
      <p:pic>
        <p:nvPicPr>
          <p:cNvPr id="87043" name="Picture 2"/>
          <p:cNvPicPr>
            <a:picLocks noGrp="1" noChangeAspect="1" noChangeArrowheads="1"/>
          </p:cNvPicPr>
          <p:nvPr>
            <p:ph idx="4294967295"/>
          </p:nvPr>
        </p:nvPicPr>
        <p:blipFill>
          <a:blip r:embed="rId3"/>
          <a:srcRect/>
          <a:stretch>
            <a:fillRect/>
          </a:stretch>
        </p:blipFill>
        <p:spPr>
          <a:xfrm>
            <a:off x="1250830" y="1227138"/>
            <a:ext cx="7613650" cy="4897437"/>
          </a:xfrm>
          <a:solidFill>
            <a:schemeClr val="accent6">
              <a:lumMod val="20000"/>
              <a:lumOff val="80000"/>
            </a:schemeClr>
          </a:solidFill>
        </p:spPr>
      </p:pic>
    </p:spTree>
    <p:extLst>
      <p:ext uri="{BB962C8B-B14F-4D97-AF65-F5344CB8AC3E}">
        <p14:creationId xmlns:p14="http://schemas.microsoft.com/office/powerpoint/2010/main" val="325920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2238"/>
            <a:ext cx="8507288" cy="1295400"/>
          </a:xfrm>
        </p:spPr>
        <p:txBody>
          <a:bodyPr/>
          <a:lstStyle/>
          <a:p>
            <a:endParaRPr lang="nl-BE" dirty="0"/>
          </a:p>
        </p:txBody>
      </p:sp>
      <p:sp>
        <p:nvSpPr>
          <p:cNvPr id="3" name="Tijdelijke aanduiding voor inhoud 2"/>
          <p:cNvSpPr>
            <a:spLocks noGrp="1"/>
          </p:cNvSpPr>
          <p:nvPr>
            <p:ph idx="1"/>
          </p:nvPr>
        </p:nvSpPr>
        <p:spPr>
          <a:xfrm>
            <a:off x="179512" y="1719263"/>
            <a:ext cx="8507288" cy="4805362"/>
          </a:xfrm>
        </p:spPr>
        <p:txBody>
          <a:bodyPr>
            <a:normAutofit/>
          </a:bodyPr>
          <a:lstStyle/>
          <a:p>
            <a:endParaRPr lang="nl-BE" dirty="0"/>
          </a:p>
          <a:p>
            <a:endParaRPr lang="nl-BE" dirty="0"/>
          </a:p>
          <a:p>
            <a:endParaRPr lang="nl-BE" dirty="0"/>
          </a:p>
          <a:p>
            <a:pPr>
              <a:buNone/>
            </a:pPr>
            <a:endParaRPr lang="nl-BE" sz="5400" dirty="0">
              <a:solidFill>
                <a:schemeClr val="tx1"/>
              </a:solidFill>
            </a:endParaRPr>
          </a:p>
          <a:p>
            <a:pPr algn="r">
              <a:buNone/>
            </a:pPr>
            <a:r>
              <a:rPr lang="nl-BE" sz="4800" dirty="0" err="1">
                <a:solidFill>
                  <a:schemeClr val="tx1"/>
                </a:solidFill>
              </a:rPr>
              <a:t>DLL´s</a:t>
            </a:r>
            <a:r>
              <a:rPr lang="nl-BE" sz="4800" dirty="0">
                <a:solidFill>
                  <a:schemeClr val="tx1"/>
                </a:solidFill>
              </a:rPr>
              <a:t> en </a:t>
            </a:r>
            <a:r>
              <a:rPr lang="nl-BE" sz="4800" dirty="0" err="1">
                <a:solidFill>
                  <a:schemeClr val="tx1"/>
                </a:solidFill>
              </a:rPr>
              <a:t>assemblies</a:t>
            </a:r>
            <a:r>
              <a:rPr lang="nl-BE" sz="4800" dirty="0">
                <a:solidFill>
                  <a:schemeClr val="tx1"/>
                </a:solidFill>
              </a:rPr>
              <a:t> </a:t>
            </a:r>
          </a:p>
        </p:txBody>
      </p:sp>
    </p:spTree>
    <p:extLst>
      <p:ext uri="{BB962C8B-B14F-4D97-AF65-F5344CB8AC3E}">
        <p14:creationId xmlns:p14="http://schemas.microsoft.com/office/powerpoint/2010/main" val="1141318797"/>
      </p:ext>
    </p:extLst>
  </p:cSld>
  <p:clrMapOvr>
    <a:masterClrMapping/>
  </p:clrMapOvr>
</p:sld>
</file>

<file path=ppt/theme/theme1.xml><?xml version="1.0" encoding="utf-8"?>
<a:theme xmlns:a="http://schemas.openxmlformats.org/drawingml/2006/main" name="eigentemplateNieu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gentemplateNieuw" id="{00337EDF-C838-4D38-95D5-089015027510}" vid="{31754A20-242A-4AB9-8FF3-1AC4210A3544}"/>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TemplateNewKdGWit</Template>
  <TotalTime>0</TotalTime>
  <Words>1728</Words>
  <Application>Microsoft Office PowerPoint</Application>
  <PresentationFormat>Diavoorstelling (4:3)</PresentationFormat>
  <Paragraphs>254</Paragraphs>
  <Slides>31</Slides>
  <Notes>5</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31</vt:i4>
      </vt:variant>
    </vt:vector>
  </HeadingPairs>
  <TitlesOfParts>
    <vt:vector size="38" baseType="lpstr">
      <vt:lpstr>Arial</vt:lpstr>
      <vt:lpstr>Calibri</vt:lpstr>
      <vt:lpstr>Garamond</vt:lpstr>
      <vt:lpstr>Times New Roman</vt:lpstr>
      <vt:lpstr>Verdana</vt:lpstr>
      <vt:lpstr>Wingdings</vt:lpstr>
      <vt:lpstr>eigentemplateNieuw</vt:lpstr>
      <vt:lpstr>Advanced Programming   Namespaces   Assemblies &amp; DLLs  </vt:lpstr>
      <vt:lpstr>Public Classes</vt:lpstr>
      <vt:lpstr>PowerPoint-presentatie</vt:lpstr>
      <vt:lpstr>Importeren van een namespace op Project-niveau</vt:lpstr>
      <vt:lpstr>Importeren van een namespace op Klasse-Niveau</vt:lpstr>
      <vt:lpstr>Importeren van een namespace op Klasse-Niveau</vt:lpstr>
      <vt:lpstr>PowerPoint-presentatie</vt:lpstr>
      <vt:lpstr>.NET Framework Class Library</vt:lpstr>
      <vt:lpstr>PowerPoint-presentatie</vt:lpstr>
      <vt:lpstr>Definitie van namespace</vt:lpstr>
      <vt:lpstr>What are dll’s?</vt:lpstr>
      <vt:lpstr>DLL´s vs. assemblies</vt:lpstr>
      <vt:lpstr>Specific advantages</vt:lpstr>
      <vt:lpstr>Specific advantages</vt:lpstr>
      <vt:lpstr>Hoe maak je een dll / assembly</vt:lpstr>
      <vt:lpstr>Hoe maak je een dll / assembly</vt:lpstr>
      <vt:lpstr>Let op </vt:lpstr>
      <vt:lpstr>Hoe gebruik je een ander C# project van dezelfde solution in je project</vt:lpstr>
      <vt:lpstr>Hoe gebruik je een dll / assembly Bvb in een ander C# project</vt:lpstr>
      <vt:lpstr>Hoe gebruik je een dll / assembly Bvb in een ander C# project</vt:lpstr>
      <vt:lpstr>Hoe gebruik je een dll / assembly Bvb in een ander Unity project</vt:lpstr>
      <vt:lpstr>Hoe gebruik ik een assembly in Unity   OPMERKINGEN</vt:lpstr>
      <vt:lpstr>Hoe gebruik je een assembly Bvb in een Unity project</vt:lpstr>
      <vt:lpstr>Voordelen van deze aanpak</vt:lpstr>
      <vt:lpstr>Opdracht Assemblies</vt:lpstr>
      <vt:lpstr>Opdracht Assemblies</vt:lpstr>
      <vt:lpstr>Opdracht Assemblies</vt:lpstr>
      <vt:lpstr>Challenge (na de les recursie)</vt:lpstr>
      <vt:lpstr>Bijkomende oefeningen </vt:lpstr>
      <vt:lpstr>Meer info</vt:lpstr>
      <vt:lpstr>PowerPoint-presentatie</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pieter.jorissen@KdG.be</dc:creator>
  <cp:lastModifiedBy>Achoukhi Ayoub</cp:lastModifiedBy>
  <cp:revision>210</cp:revision>
  <dcterms:created xsi:type="dcterms:W3CDTF">2010-10-28T17:44:45Z</dcterms:created>
  <dcterms:modified xsi:type="dcterms:W3CDTF">2023-11-01T16:09:18Z</dcterms:modified>
</cp:coreProperties>
</file>