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9" r:id="rId1"/>
  </p:sldMasterIdLst>
  <p:notesMasterIdLst>
    <p:notesMasterId r:id="rId17"/>
  </p:notesMasterIdLst>
  <p:sldIdLst>
    <p:sldId id="316" r:id="rId2"/>
    <p:sldId id="317" r:id="rId3"/>
    <p:sldId id="321" r:id="rId4"/>
    <p:sldId id="322" r:id="rId5"/>
    <p:sldId id="323" r:id="rId6"/>
    <p:sldId id="324" r:id="rId7"/>
    <p:sldId id="325" r:id="rId8"/>
    <p:sldId id="341" r:id="rId9"/>
    <p:sldId id="328" r:id="rId10"/>
    <p:sldId id="339" r:id="rId11"/>
    <p:sldId id="336" r:id="rId12"/>
    <p:sldId id="329" r:id="rId13"/>
    <p:sldId id="340" r:id="rId14"/>
    <p:sldId id="337" r:id="rId15"/>
    <p:sldId id="338" r:id="rId16"/>
  </p:sldIdLst>
  <p:sldSz cx="9144000" cy="6858000" type="screen4x3"/>
  <p:notesSz cx="6858000" cy="9144000"/>
  <p:defaultTextStyle>
    <a:defPPr>
      <a:defRPr lang="nl-NL"/>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C1F60"/>
    <a:srgbClr val="AECC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2" d="100"/>
          <a:sy n="82" d="100"/>
        </p:scale>
        <p:origin x="1474"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0" d="100"/>
          <a:sy n="60" d="100"/>
        </p:scale>
        <p:origin x="-249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nl-BE"/>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FA6E089-DD28-4B28-BD36-7A1E4979EE0F}" type="datetimeFigureOut">
              <a:rPr lang="nl-BE"/>
              <a:pPr>
                <a:defRPr/>
              </a:pPr>
              <a:t>8/10/2020</a:t>
            </a:fld>
            <a:endParaRPr lang="nl-BE"/>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nl-BE" noProof="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noProof="0"/>
              <a:t>Klik om de modelstijlen te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nl-BE" noProof="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nl-BE"/>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43A329D-7E27-444A-9165-FA3422F3BC54}" type="slidenum">
              <a:rPr lang="nl-BE"/>
              <a:pPr>
                <a:defRPr/>
              </a:pPr>
              <a:t>‹#›</a:t>
            </a:fld>
            <a:endParaRPr lang="nl-BE"/>
          </a:p>
        </p:txBody>
      </p:sp>
    </p:spTree>
    <p:extLst>
      <p:ext uri="{BB962C8B-B14F-4D97-AF65-F5344CB8AC3E}">
        <p14:creationId xmlns:p14="http://schemas.microsoft.com/office/powerpoint/2010/main" val="36366053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044B4B2-112A-44EA-B83A-F5A4F6799BFD}" type="slidenum">
              <a:rPr lang="en-US"/>
              <a:pPr>
                <a:defRPr/>
              </a:pPr>
              <a:t>1</a:t>
            </a:fld>
            <a:endParaRPr lang="en-US"/>
          </a:p>
        </p:txBody>
      </p:sp>
      <p:sp>
        <p:nvSpPr>
          <p:cNvPr id="31747" name="Rectangle 2"/>
          <p:cNvSpPr>
            <a:spLocks noGrp="1" noRot="1" noChangeAspec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Rectangle 3"/>
          <p:cNvSpPr>
            <a:spLocks noGrp="1" noChangeArrowheads="1"/>
          </p:cNvSpPr>
          <p:nvPr>
            <p:ph type="body" idx="1"/>
          </p:nvPr>
        </p:nvSpPr>
        <p:spPr bwMode="auto">
          <a:xfrm>
            <a:off x="685800" y="4344988"/>
            <a:ext cx="5486400" cy="4113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nl-BE"/>
          </a:p>
        </p:txBody>
      </p:sp>
    </p:spTree>
    <p:extLst>
      <p:ext uri="{BB962C8B-B14F-4D97-AF65-F5344CB8AC3E}">
        <p14:creationId xmlns:p14="http://schemas.microsoft.com/office/powerpoint/2010/main" val="3742410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685817" indent="-263776" eaLnBrk="0" hangingPunct="0">
              <a:defRPr>
                <a:solidFill>
                  <a:schemeClr val="tx1"/>
                </a:solidFill>
                <a:latin typeface="Arial" charset="0"/>
              </a:defRPr>
            </a:lvl2pPr>
            <a:lvl3pPr marL="1055103" indent="-211021" eaLnBrk="0" hangingPunct="0">
              <a:defRPr>
                <a:solidFill>
                  <a:schemeClr val="tx1"/>
                </a:solidFill>
                <a:latin typeface="Arial" charset="0"/>
              </a:defRPr>
            </a:lvl3pPr>
            <a:lvl4pPr marL="1477145" indent="-211021" eaLnBrk="0" hangingPunct="0">
              <a:defRPr>
                <a:solidFill>
                  <a:schemeClr val="tx1"/>
                </a:solidFill>
                <a:latin typeface="Arial" charset="0"/>
              </a:defRPr>
            </a:lvl4pPr>
            <a:lvl5pPr marL="1899186" indent="-211021" eaLnBrk="0" hangingPunct="0">
              <a:defRPr>
                <a:solidFill>
                  <a:schemeClr val="tx1"/>
                </a:solidFill>
                <a:latin typeface="Arial" charset="0"/>
              </a:defRPr>
            </a:lvl5pPr>
            <a:lvl6pPr marL="2321227" indent="-211021" eaLnBrk="0" fontAlgn="base" hangingPunct="0">
              <a:spcBef>
                <a:spcPct val="0"/>
              </a:spcBef>
              <a:spcAft>
                <a:spcPct val="0"/>
              </a:spcAft>
              <a:defRPr>
                <a:solidFill>
                  <a:schemeClr val="tx1"/>
                </a:solidFill>
                <a:latin typeface="Arial" charset="0"/>
              </a:defRPr>
            </a:lvl6pPr>
            <a:lvl7pPr marL="2743269" indent="-211021" eaLnBrk="0" fontAlgn="base" hangingPunct="0">
              <a:spcBef>
                <a:spcPct val="0"/>
              </a:spcBef>
              <a:spcAft>
                <a:spcPct val="0"/>
              </a:spcAft>
              <a:defRPr>
                <a:solidFill>
                  <a:schemeClr val="tx1"/>
                </a:solidFill>
                <a:latin typeface="Arial" charset="0"/>
              </a:defRPr>
            </a:lvl7pPr>
            <a:lvl8pPr marL="3165310" indent="-211021" eaLnBrk="0" fontAlgn="base" hangingPunct="0">
              <a:spcBef>
                <a:spcPct val="0"/>
              </a:spcBef>
              <a:spcAft>
                <a:spcPct val="0"/>
              </a:spcAft>
              <a:defRPr>
                <a:solidFill>
                  <a:schemeClr val="tx1"/>
                </a:solidFill>
                <a:latin typeface="Arial" charset="0"/>
              </a:defRPr>
            </a:lvl8pPr>
            <a:lvl9pPr marL="3587351" indent="-211021" eaLnBrk="0" fontAlgn="base" hangingPunct="0">
              <a:spcBef>
                <a:spcPct val="0"/>
              </a:spcBef>
              <a:spcAft>
                <a:spcPct val="0"/>
              </a:spcAft>
              <a:defRPr>
                <a:solidFill>
                  <a:schemeClr val="tx1"/>
                </a:solidFill>
                <a:latin typeface="Arial" charset="0"/>
              </a:defRPr>
            </a:lvl9pPr>
          </a:lstStyle>
          <a:p>
            <a:pPr eaLnBrk="1" hangingPunct="1"/>
            <a:fld id="{B9A3E5C1-D57B-4FE0-A3DA-B0336CE53325}" type="slidenum">
              <a:rPr lang="nl-NL" smtClean="0"/>
              <a:pPr eaLnBrk="1" hangingPunct="1"/>
              <a:t>2</a:t>
            </a:fld>
            <a:endParaRPr lang="nl-NL"/>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BE"/>
          </a:p>
        </p:txBody>
      </p:sp>
      <p:sp>
        <p:nvSpPr>
          <p:cNvPr id="1843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685817" indent="-263776" eaLnBrk="0" hangingPunct="0">
              <a:defRPr>
                <a:solidFill>
                  <a:schemeClr val="tx1"/>
                </a:solidFill>
                <a:latin typeface="Arial" charset="0"/>
              </a:defRPr>
            </a:lvl2pPr>
            <a:lvl3pPr marL="1055103" indent="-211021" eaLnBrk="0" hangingPunct="0">
              <a:defRPr>
                <a:solidFill>
                  <a:schemeClr val="tx1"/>
                </a:solidFill>
                <a:latin typeface="Arial" charset="0"/>
              </a:defRPr>
            </a:lvl3pPr>
            <a:lvl4pPr marL="1477145" indent="-211021" eaLnBrk="0" hangingPunct="0">
              <a:defRPr>
                <a:solidFill>
                  <a:schemeClr val="tx1"/>
                </a:solidFill>
                <a:latin typeface="Arial" charset="0"/>
              </a:defRPr>
            </a:lvl4pPr>
            <a:lvl5pPr marL="1899186" indent="-211021" eaLnBrk="0" hangingPunct="0">
              <a:defRPr>
                <a:solidFill>
                  <a:schemeClr val="tx1"/>
                </a:solidFill>
                <a:latin typeface="Arial" charset="0"/>
              </a:defRPr>
            </a:lvl5pPr>
            <a:lvl6pPr marL="2321227" indent="-211021" eaLnBrk="0" fontAlgn="base" hangingPunct="0">
              <a:spcBef>
                <a:spcPct val="0"/>
              </a:spcBef>
              <a:spcAft>
                <a:spcPct val="0"/>
              </a:spcAft>
              <a:defRPr>
                <a:solidFill>
                  <a:schemeClr val="tx1"/>
                </a:solidFill>
                <a:latin typeface="Arial" charset="0"/>
              </a:defRPr>
            </a:lvl6pPr>
            <a:lvl7pPr marL="2743269" indent="-211021" eaLnBrk="0" fontAlgn="base" hangingPunct="0">
              <a:spcBef>
                <a:spcPct val="0"/>
              </a:spcBef>
              <a:spcAft>
                <a:spcPct val="0"/>
              </a:spcAft>
              <a:defRPr>
                <a:solidFill>
                  <a:schemeClr val="tx1"/>
                </a:solidFill>
                <a:latin typeface="Arial" charset="0"/>
              </a:defRPr>
            </a:lvl7pPr>
            <a:lvl8pPr marL="3165310" indent="-211021" eaLnBrk="0" fontAlgn="base" hangingPunct="0">
              <a:spcBef>
                <a:spcPct val="0"/>
              </a:spcBef>
              <a:spcAft>
                <a:spcPct val="0"/>
              </a:spcAft>
              <a:defRPr>
                <a:solidFill>
                  <a:schemeClr val="tx1"/>
                </a:solidFill>
                <a:latin typeface="Arial" charset="0"/>
              </a:defRPr>
            </a:lvl8pPr>
            <a:lvl9pPr marL="3587351" indent="-211021" eaLnBrk="0" fontAlgn="base" hangingPunct="0">
              <a:spcBef>
                <a:spcPct val="0"/>
              </a:spcBef>
              <a:spcAft>
                <a:spcPct val="0"/>
              </a:spcAft>
              <a:defRPr>
                <a:solidFill>
                  <a:schemeClr val="tx1"/>
                </a:solidFill>
                <a:latin typeface="Arial" charset="0"/>
              </a:defRPr>
            </a:lvl9pPr>
          </a:lstStyle>
          <a:p>
            <a:pPr eaLnBrk="1" hangingPunct="1"/>
            <a:r>
              <a:rPr lang="nl-NL"/>
              <a:t>Hoofdstuk 19</a:t>
            </a:r>
          </a:p>
        </p:txBody>
      </p:sp>
    </p:spTree>
    <p:extLst>
      <p:ext uri="{BB962C8B-B14F-4D97-AF65-F5344CB8AC3E}">
        <p14:creationId xmlns:p14="http://schemas.microsoft.com/office/powerpoint/2010/main" val="1035916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03376693"/>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837641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715555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el en objec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457200" y="5508575"/>
            <a:ext cx="7545375" cy="635024"/>
          </a:xfrm>
        </p:spPr>
        <p:txBody>
          <a:bodyPr anchor="t">
            <a:noAutofit/>
          </a:bodyPr>
          <a:lstStyle>
            <a:lvl1pPr algn="l">
              <a:defRPr sz="2000"/>
            </a:lvl1pPr>
          </a:lstStyle>
          <a:p>
            <a:r>
              <a:rPr lang="nl-NL"/>
              <a:t>Klik om de stijl te bewerken</a:t>
            </a:r>
            <a:endParaRPr lang="nl-NL" dirty="0"/>
          </a:p>
        </p:txBody>
      </p:sp>
      <p:sp>
        <p:nvSpPr>
          <p:cNvPr id="7" name="Picture Placeholder 6"/>
          <p:cNvSpPr>
            <a:spLocks noGrp="1"/>
          </p:cNvSpPr>
          <p:nvPr>
            <p:ph type="pic" sz="quarter" idx="10"/>
          </p:nvPr>
        </p:nvSpPr>
        <p:spPr>
          <a:xfrm>
            <a:off x="457200" y="430299"/>
            <a:ext cx="7545388" cy="4908550"/>
          </a:xfrm>
        </p:spPr>
        <p:txBody>
          <a:bodyPr rtlCol="0">
            <a:normAutofit/>
          </a:bodyPr>
          <a:lstStyle>
            <a:lvl1pPr marL="0" indent="0">
              <a:buNone/>
              <a:defRPr/>
            </a:lvl1pPr>
          </a:lstStyle>
          <a:p>
            <a:pPr lvl="0"/>
            <a:r>
              <a:rPr lang="nl-NL" noProof="0"/>
              <a:t>Klik op het pictogram als u een afbeelding wilt toevoegen</a:t>
            </a:r>
            <a:endParaRPr lang="nl-BE" noProof="0" dirty="0"/>
          </a:p>
        </p:txBody>
      </p:sp>
      <p:sp>
        <p:nvSpPr>
          <p:cNvPr id="4" name="Tijdelijke aanduiding voor datum 3"/>
          <p:cNvSpPr>
            <a:spLocks noGrp="1"/>
          </p:cNvSpPr>
          <p:nvPr>
            <p:ph type="dt" sz="half" idx="11"/>
          </p:nvPr>
        </p:nvSpPr>
        <p:spPr>
          <a:xfrm>
            <a:off x="4748213" y="6508750"/>
            <a:ext cx="971550" cy="365125"/>
          </a:xfrm>
          <a:prstGeom prst="rect">
            <a:avLst/>
          </a:prstGeom>
        </p:spPr>
        <p:txBody>
          <a:bodyPr/>
          <a:lstStyle>
            <a:lvl1pPr algn="r">
              <a:defRPr sz="1200">
                <a:solidFill>
                  <a:schemeClr val="bg1">
                    <a:lumMod val="50000"/>
                  </a:schemeClr>
                </a:solidFill>
              </a:defRPr>
            </a:lvl1pPr>
          </a:lstStyle>
          <a:p>
            <a:pPr>
              <a:defRPr/>
            </a:pPr>
            <a:fld id="{0F3AFDB3-D47E-40A8-98B9-4786161F4EEE}" type="datetime1">
              <a:rPr lang="nl-NL"/>
              <a:pPr>
                <a:defRPr/>
              </a:pPr>
              <a:t>8-10-2020</a:t>
            </a:fld>
            <a:endParaRPr lang="nl-NL" dirty="0"/>
          </a:p>
        </p:txBody>
      </p:sp>
      <p:sp>
        <p:nvSpPr>
          <p:cNvPr id="5" name="Tijdelijke aanduiding voor dianummer 5"/>
          <p:cNvSpPr>
            <a:spLocks noGrp="1"/>
          </p:cNvSpPr>
          <p:nvPr>
            <p:ph type="sldNum" sz="quarter" idx="12"/>
          </p:nvPr>
        </p:nvSpPr>
        <p:spPr>
          <a:xfrm>
            <a:off x="5789613" y="6508750"/>
            <a:ext cx="846137" cy="365125"/>
          </a:xfrm>
          <a:prstGeom prst="rect">
            <a:avLst/>
          </a:prstGeom>
        </p:spPr>
        <p:txBody>
          <a:bodyPr/>
          <a:lstStyle>
            <a:lvl1pPr algn="l">
              <a:defRPr sz="1200">
                <a:solidFill>
                  <a:schemeClr val="bg1">
                    <a:lumMod val="50000"/>
                  </a:schemeClr>
                </a:solidFill>
              </a:defRPr>
            </a:lvl1pPr>
          </a:lstStyle>
          <a:p>
            <a:pPr>
              <a:defRPr/>
            </a:pPr>
            <a:r>
              <a:rPr lang="nl-NL"/>
              <a:t>- p.</a:t>
            </a:r>
            <a:fld id="{E40CCF34-33F2-452B-82F3-DAB41A935143}" type="slidenum">
              <a:rPr lang="nl-NL"/>
              <a:pPr>
                <a:defRPr/>
              </a:pPr>
              <a:t>‹#›</a:t>
            </a:fld>
            <a:endParaRPr lang="nl-NL"/>
          </a:p>
        </p:txBody>
      </p:sp>
    </p:spTree>
    <p:extLst>
      <p:ext uri="{BB962C8B-B14F-4D97-AF65-F5344CB8AC3E}">
        <p14:creationId xmlns:p14="http://schemas.microsoft.com/office/powerpoint/2010/main" val="2676506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6569059"/>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93658703"/>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2918663"/>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3816440"/>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33054682"/>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915278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31165765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412540457"/>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5275" y="6079858"/>
            <a:ext cx="2528182" cy="1009986"/>
          </a:xfrm>
          <a:prstGeom prst="rect">
            <a:avLst/>
          </a:prstGeom>
        </p:spPr>
      </p:pic>
    </p:spTree>
    <p:extLst>
      <p:ext uri="{BB962C8B-B14F-4D97-AF65-F5344CB8AC3E}">
        <p14:creationId xmlns:p14="http://schemas.microsoft.com/office/powerpoint/2010/main" val="249984107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697" r:id="rId12"/>
  </p:sldLayoutIdLst>
  <p:hf hdr="0"/>
  <p:txStyles>
    <p:titleStyle>
      <a:lvl1pPr algn="l" defTabSz="914400" rtl="0" eaLnBrk="1" latinLnBrk="0" hangingPunct="1">
        <a:lnSpc>
          <a:spcPct val="90000"/>
        </a:lnSpc>
        <a:spcBef>
          <a:spcPct val="0"/>
        </a:spcBef>
        <a:buNone/>
        <a:defRPr sz="3600" b="1" i="0" kern="1200" baseline="0">
          <a:solidFill>
            <a:schemeClr val="tx1"/>
          </a:solidFill>
          <a:latin typeface="Verdana" panose="020B0604030504040204" pitchFamily="34" charset="0"/>
          <a:ea typeface="Arial" charset="0"/>
          <a:cs typeface="Arial" charset="0"/>
        </a:defRPr>
      </a:lvl1pPr>
    </p:titleStyle>
    <p:bodyStyle>
      <a:lvl1pPr marL="228600" indent="-228600" algn="l" defTabSz="914400" rtl="0" eaLnBrk="1" latinLnBrk="0" hangingPunct="1">
        <a:lnSpc>
          <a:spcPct val="90000"/>
        </a:lnSpc>
        <a:spcBef>
          <a:spcPts val="1000"/>
        </a:spcBef>
        <a:buClrTx/>
        <a:buSzPct val="50000"/>
        <a:buFont typeface="Wingdings" panose="05000000000000000000" pitchFamily="2" charset="2"/>
        <a:buChar char="q"/>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ClrTx/>
        <a:buSzPct val="100000"/>
        <a:buFont typeface="Verdana" panose="020B060403050404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ClrTx/>
        <a:buSzPct val="50000"/>
        <a:buFont typeface="Wingdings" panose="05000000000000000000" pitchFamily="2" charset="2"/>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ClrTx/>
        <a:buSzPct val="50000"/>
        <a:buFont typeface="Wingdings" panose="05000000000000000000"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ClrTx/>
        <a:buSzPct val="50000"/>
        <a:buFont typeface="Wingdings" panose="05000000000000000000"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200024" y="1200150"/>
            <a:ext cx="7843839" cy="5372100"/>
          </a:xfrm>
        </p:spPr>
        <p:txBody>
          <a:bodyPr/>
          <a:lstStyle/>
          <a:p>
            <a:pPr algn="r" eaLnBrk="1" hangingPunct="1"/>
            <a:r>
              <a:rPr lang="nl-BE" sz="5400" dirty="0"/>
              <a:t>Advanced Programming</a:t>
            </a:r>
            <a:br>
              <a:rPr lang="nl-BE" sz="5400" dirty="0"/>
            </a:br>
            <a:br>
              <a:rPr lang="nl-BE" sz="5400" dirty="0"/>
            </a:br>
            <a:r>
              <a:rPr lang="nl-BE" sz="5400" dirty="0"/>
              <a:t>Console apps</a:t>
            </a:r>
            <a:br>
              <a:rPr lang="nl-BE" sz="5400" dirty="0"/>
            </a:br>
            <a:br>
              <a:rPr lang="nl-BE" sz="5400" dirty="0"/>
            </a:br>
            <a:endParaRPr lang="nl-NL" sz="5400" dirty="0"/>
          </a:p>
        </p:txBody>
      </p:sp>
      <p:sp>
        <p:nvSpPr>
          <p:cNvPr id="7171" name="Rectangle 3"/>
          <p:cNvSpPr>
            <a:spLocks noGrp="1" noChangeArrowheads="1"/>
          </p:cNvSpPr>
          <p:nvPr>
            <p:ph type="subTitle" idx="1"/>
          </p:nvPr>
        </p:nvSpPr>
        <p:spPr>
          <a:xfrm>
            <a:off x="5443538" y="5125169"/>
            <a:ext cx="3700462" cy="1871663"/>
          </a:xfrm>
        </p:spPr>
        <p:txBody>
          <a:bodyPr/>
          <a:lstStyle/>
          <a:p>
            <a:pPr algn="l" eaLnBrk="1" hangingPunct="1"/>
            <a:r>
              <a:rPr lang="nl-BE" sz="2400" b="1" dirty="0"/>
              <a:t>Pieter Jorissen</a:t>
            </a:r>
          </a:p>
          <a:p>
            <a:pPr algn="l" eaLnBrk="1" hangingPunct="1"/>
            <a:r>
              <a:rPr lang="nl-NL" sz="2400" dirty="0"/>
              <a:t> </a:t>
            </a:r>
          </a:p>
        </p:txBody>
      </p:sp>
    </p:spTree>
    <p:extLst>
      <p:ext uri="{BB962C8B-B14F-4D97-AF65-F5344CB8AC3E}">
        <p14:creationId xmlns:p14="http://schemas.microsoft.com/office/powerpoint/2010/main" val="779041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Opdracht</a:t>
            </a:r>
            <a:r>
              <a:rPr lang="en-US" dirty="0"/>
              <a:t>: </a:t>
            </a:r>
            <a:r>
              <a:rPr lang="en-US" dirty="0" err="1"/>
              <a:t>voorbereiding</a:t>
            </a:r>
            <a:r>
              <a:rPr lang="en-US" dirty="0"/>
              <a:t> </a:t>
            </a:r>
            <a:r>
              <a:rPr lang="en-US" dirty="0" err="1"/>
              <a:t>recursie</a:t>
            </a:r>
            <a:r>
              <a:rPr lang="en-US" dirty="0"/>
              <a:t> (</a:t>
            </a:r>
            <a:r>
              <a:rPr lang="en-US" dirty="0" err="1"/>
              <a:t>zie</a:t>
            </a:r>
            <a:r>
              <a:rPr lang="en-US" dirty="0"/>
              <a:t> later)</a:t>
            </a:r>
            <a:endParaRPr lang="nl-BE" dirty="0"/>
          </a:p>
        </p:txBody>
      </p:sp>
      <p:sp>
        <p:nvSpPr>
          <p:cNvPr id="3" name="Content Placeholder 2"/>
          <p:cNvSpPr>
            <a:spLocks noGrp="1"/>
          </p:cNvSpPr>
          <p:nvPr>
            <p:ph idx="1"/>
          </p:nvPr>
        </p:nvSpPr>
        <p:spPr/>
        <p:txBody>
          <a:bodyPr>
            <a:normAutofit fontScale="85000" lnSpcReduction="20000"/>
          </a:bodyPr>
          <a:lstStyle/>
          <a:p>
            <a:endParaRPr lang="en-US" dirty="0"/>
          </a:p>
          <a:p>
            <a:r>
              <a:rPr lang="en-US" dirty="0" err="1"/>
              <a:t>Programmeer</a:t>
            </a:r>
            <a:r>
              <a:rPr lang="en-US" dirty="0"/>
              <a:t> </a:t>
            </a:r>
            <a:r>
              <a:rPr lang="en-US" dirty="0" err="1"/>
              <a:t>een</a:t>
            </a:r>
            <a:r>
              <a:rPr lang="en-US" dirty="0"/>
              <a:t> </a:t>
            </a:r>
            <a:r>
              <a:rPr lang="en-US" dirty="0" err="1"/>
              <a:t>methode</a:t>
            </a:r>
            <a:r>
              <a:rPr lang="en-US" dirty="0"/>
              <a:t> die op basis van </a:t>
            </a:r>
            <a:r>
              <a:rPr lang="en-US" dirty="0" err="1"/>
              <a:t>een</a:t>
            </a:r>
            <a:r>
              <a:rPr lang="en-US" dirty="0"/>
              <a:t> integer </a:t>
            </a:r>
            <a:r>
              <a:rPr lang="en-US" dirty="0" err="1"/>
              <a:t>programma</a:t>
            </a:r>
            <a:r>
              <a:rPr lang="en-US" dirty="0"/>
              <a:t>-argument de </a:t>
            </a:r>
            <a:r>
              <a:rPr lang="en-US" dirty="0" err="1"/>
              <a:t>faculteit</a:t>
            </a:r>
            <a:r>
              <a:rPr lang="en-US" dirty="0"/>
              <a:t> van </a:t>
            </a:r>
            <a:r>
              <a:rPr lang="en-US" dirty="0" err="1"/>
              <a:t>dat</a:t>
            </a:r>
            <a:r>
              <a:rPr lang="en-US" dirty="0"/>
              <a:t> </a:t>
            </a:r>
            <a:r>
              <a:rPr lang="en-US" dirty="0" err="1"/>
              <a:t>getal</a:t>
            </a:r>
            <a:r>
              <a:rPr lang="en-US" dirty="0"/>
              <a:t> </a:t>
            </a:r>
            <a:r>
              <a:rPr lang="en-US" dirty="0" err="1"/>
              <a:t>berekent</a:t>
            </a:r>
            <a:r>
              <a:rPr lang="en-US" dirty="0"/>
              <a:t>.</a:t>
            </a:r>
          </a:p>
          <a:p>
            <a:endParaRPr lang="en-US" dirty="0"/>
          </a:p>
          <a:p>
            <a:r>
              <a:rPr lang="en-US" dirty="0" err="1"/>
              <a:t>Controleer</a:t>
            </a:r>
            <a:r>
              <a:rPr lang="en-US" dirty="0"/>
              <a:t> of je argument </a:t>
            </a:r>
            <a:r>
              <a:rPr lang="en-US" dirty="0" err="1"/>
              <a:t>wel</a:t>
            </a:r>
            <a:r>
              <a:rPr lang="en-US" dirty="0"/>
              <a:t> </a:t>
            </a:r>
            <a:r>
              <a:rPr lang="en-US" dirty="0" err="1"/>
              <a:t>degelijk</a:t>
            </a:r>
            <a:r>
              <a:rPr lang="en-US" dirty="0"/>
              <a:t> </a:t>
            </a:r>
            <a:r>
              <a:rPr lang="en-US" dirty="0" err="1"/>
              <a:t>een</a:t>
            </a:r>
            <a:r>
              <a:rPr lang="en-US" dirty="0"/>
              <a:t> </a:t>
            </a:r>
            <a:r>
              <a:rPr lang="en-US" dirty="0" err="1"/>
              <a:t>positief</a:t>
            </a:r>
            <a:r>
              <a:rPr lang="en-US" dirty="0"/>
              <a:t> </a:t>
            </a:r>
            <a:r>
              <a:rPr lang="en-US" dirty="0" err="1"/>
              <a:t>geheel</a:t>
            </a:r>
            <a:r>
              <a:rPr lang="en-US" dirty="0"/>
              <a:t> </a:t>
            </a:r>
            <a:r>
              <a:rPr lang="en-US" dirty="0" err="1"/>
              <a:t>getal</a:t>
            </a:r>
            <a:r>
              <a:rPr lang="en-US" dirty="0"/>
              <a:t> is </a:t>
            </a:r>
            <a:r>
              <a:rPr lang="en-US" dirty="0" err="1"/>
              <a:t>vooraleer</a:t>
            </a:r>
            <a:r>
              <a:rPr lang="en-US" dirty="0"/>
              <a:t> je </a:t>
            </a:r>
            <a:r>
              <a:rPr lang="en-US" dirty="0" err="1"/>
              <a:t>je</a:t>
            </a:r>
            <a:r>
              <a:rPr lang="en-US" dirty="0"/>
              <a:t> </a:t>
            </a:r>
            <a:r>
              <a:rPr lang="en-US" dirty="0" err="1"/>
              <a:t>berekening</a:t>
            </a:r>
            <a:r>
              <a:rPr lang="en-US" dirty="0"/>
              <a:t> start</a:t>
            </a:r>
          </a:p>
          <a:p>
            <a:endParaRPr lang="en-US" dirty="0"/>
          </a:p>
          <a:p>
            <a:r>
              <a:rPr lang="en-US" dirty="0" err="1"/>
              <a:t>Indien</a:t>
            </a:r>
            <a:r>
              <a:rPr lang="en-US" dirty="0"/>
              <a:t> </a:t>
            </a:r>
            <a:r>
              <a:rPr lang="en-US" dirty="0" err="1"/>
              <a:t>dit</a:t>
            </a:r>
            <a:r>
              <a:rPr lang="en-US" dirty="0"/>
              <a:t> </a:t>
            </a:r>
            <a:r>
              <a:rPr lang="en-US" dirty="0" err="1"/>
              <a:t>niet</a:t>
            </a:r>
            <a:r>
              <a:rPr lang="en-US" dirty="0"/>
              <a:t> zo is, </a:t>
            </a:r>
            <a:r>
              <a:rPr lang="en-US" dirty="0" err="1"/>
              <a:t>geef</a:t>
            </a:r>
            <a:r>
              <a:rPr lang="en-US" dirty="0"/>
              <a:t> je </a:t>
            </a:r>
            <a:r>
              <a:rPr lang="en-US" dirty="0" err="1"/>
              <a:t>een</a:t>
            </a:r>
            <a:r>
              <a:rPr lang="en-US" dirty="0"/>
              <a:t> </a:t>
            </a:r>
            <a:r>
              <a:rPr lang="en-US" dirty="0" err="1"/>
              <a:t>duidelijke</a:t>
            </a:r>
            <a:r>
              <a:rPr lang="en-US" dirty="0"/>
              <a:t> </a:t>
            </a:r>
            <a:r>
              <a:rPr lang="en-US" dirty="0" err="1"/>
              <a:t>foutmelding</a:t>
            </a:r>
            <a:endParaRPr lang="en-US" dirty="0"/>
          </a:p>
          <a:p>
            <a:endParaRPr lang="en-US" dirty="0"/>
          </a:p>
          <a:p>
            <a:r>
              <a:rPr lang="en-US" dirty="0" err="1"/>
              <a:t>Schrijf</a:t>
            </a:r>
            <a:r>
              <a:rPr lang="en-US" dirty="0"/>
              <a:t> je code zo </a:t>
            </a:r>
            <a:r>
              <a:rPr lang="en-US" dirty="0" err="1"/>
              <a:t>beknopt</a:t>
            </a:r>
            <a:r>
              <a:rPr lang="en-US" dirty="0"/>
              <a:t> </a:t>
            </a:r>
            <a:r>
              <a:rPr lang="en-US" dirty="0" err="1"/>
              <a:t>mogelijk</a:t>
            </a:r>
            <a:endParaRPr lang="en-US" dirty="0"/>
          </a:p>
          <a:p>
            <a:endParaRPr lang="en-US" dirty="0"/>
          </a:p>
          <a:p>
            <a:endParaRPr lang="nl-BE" dirty="0"/>
          </a:p>
        </p:txBody>
      </p:sp>
    </p:spTree>
    <p:extLst>
      <p:ext uri="{BB962C8B-B14F-4D97-AF65-F5344CB8AC3E}">
        <p14:creationId xmlns:p14="http://schemas.microsoft.com/office/powerpoint/2010/main" val="644012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Opdracht</a:t>
            </a:r>
            <a:r>
              <a:rPr lang="en-US" dirty="0"/>
              <a:t>: </a:t>
            </a:r>
            <a:r>
              <a:rPr lang="en-US" dirty="0" err="1"/>
              <a:t>Rij</a:t>
            </a:r>
            <a:r>
              <a:rPr lang="en-US" dirty="0"/>
              <a:t> van Fibonacci</a:t>
            </a:r>
            <a:endParaRPr lang="nl-BE" dirty="0"/>
          </a:p>
        </p:txBody>
      </p:sp>
      <p:sp>
        <p:nvSpPr>
          <p:cNvPr id="3" name="Content Placeholder 2"/>
          <p:cNvSpPr>
            <a:spLocks noGrp="1"/>
          </p:cNvSpPr>
          <p:nvPr>
            <p:ph idx="1"/>
          </p:nvPr>
        </p:nvSpPr>
        <p:spPr/>
        <p:txBody>
          <a:bodyPr>
            <a:normAutofit fontScale="92500" lnSpcReduction="10000"/>
          </a:bodyPr>
          <a:lstStyle/>
          <a:p>
            <a:r>
              <a:rPr lang="en-US" dirty="0" err="1"/>
              <a:t>Programmeer</a:t>
            </a:r>
            <a:r>
              <a:rPr lang="en-US" dirty="0"/>
              <a:t> </a:t>
            </a:r>
            <a:r>
              <a:rPr lang="en-US" dirty="0" err="1"/>
              <a:t>een</a:t>
            </a:r>
            <a:r>
              <a:rPr lang="en-US" dirty="0"/>
              <a:t> </a:t>
            </a:r>
            <a:r>
              <a:rPr lang="en-US" dirty="0" err="1"/>
              <a:t>applicatie</a:t>
            </a:r>
            <a:r>
              <a:rPr lang="en-US" dirty="0"/>
              <a:t> die </a:t>
            </a:r>
            <a:r>
              <a:rPr lang="en-US" dirty="0" err="1"/>
              <a:t>als</a:t>
            </a:r>
            <a:r>
              <a:rPr lang="en-US" dirty="0"/>
              <a:t> </a:t>
            </a:r>
            <a:r>
              <a:rPr lang="en-US" dirty="0" err="1"/>
              <a:t>programma</a:t>
            </a:r>
            <a:r>
              <a:rPr lang="en-US" dirty="0"/>
              <a:t>-argument </a:t>
            </a:r>
            <a:r>
              <a:rPr lang="en-US" dirty="0" err="1"/>
              <a:t>meekrijgt</a:t>
            </a:r>
            <a:r>
              <a:rPr lang="en-US" dirty="0"/>
              <a:t> </a:t>
            </a:r>
            <a:r>
              <a:rPr lang="en-US" dirty="0" err="1"/>
              <a:t>hoeveel</a:t>
            </a:r>
            <a:r>
              <a:rPr lang="en-US" dirty="0"/>
              <a:t> </a:t>
            </a:r>
            <a:r>
              <a:rPr lang="en-US" dirty="0" err="1"/>
              <a:t>getallen</a:t>
            </a:r>
            <a:r>
              <a:rPr lang="en-US" dirty="0"/>
              <a:t> van de </a:t>
            </a:r>
            <a:r>
              <a:rPr lang="en-US" dirty="0" err="1"/>
              <a:t>rij</a:t>
            </a:r>
            <a:r>
              <a:rPr lang="en-US" dirty="0"/>
              <a:t> van Fibonacci </a:t>
            </a:r>
            <a:r>
              <a:rPr lang="en-US" dirty="0" err="1"/>
              <a:t>moeten</a:t>
            </a:r>
            <a:r>
              <a:rPr lang="en-US" dirty="0"/>
              <a:t> </a:t>
            </a:r>
            <a:r>
              <a:rPr lang="en-US" dirty="0" err="1"/>
              <a:t>worden</a:t>
            </a:r>
            <a:r>
              <a:rPr lang="en-US" dirty="0"/>
              <a:t> </a:t>
            </a:r>
            <a:r>
              <a:rPr lang="en-US" dirty="0" err="1"/>
              <a:t>uitgeschreven</a:t>
            </a:r>
            <a:endParaRPr lang="en-US" dirty="0"/>
          </a:p>
          <a:p>
            <a:endParaRPr lang="en-US" dirty="0"/>
          </a:p>
          <a:p>
            <a:r>
              <a:rPr lang="en-US" dirty="0" err="1"/>
              <a:t>Bereken</a:t>
            </a:r>
            <a:r>
              <a:rPr lang="en-US" dirty="0"/>
              <a:t> de </a:t>
            </a:r>
            <a:r>
              <a:rPr lang="en-US" dirty="0" err="1"/>
              <a:t>getallen</a:t>
            </a:r>
            <a:r>
              <a:rPr lang="en-US" dirty="0"/>
              <a:t> </a:t>
            </a:r>
            <a:r>
              <a:rPr lang="en-US" dirty="0" err="1"/>
              <a:t>en</a:t>
            </a:r>
            <a:r>
              <a:rPr lang="en-US" dirty="0"/>
              <a:t> </a:t>
            </a:r>
            <a:r>
              <a:rPr lang="en-US" dirty="0" err="1"/>
              <a:t>voer</a:t>
            </a:r>
            <a:r>
              <a:rPr lang="en-US" dirty="0"/>
              <a:t> </a:t>
            </a:r>
            <a:r>
              <a:rPr lang="en-US" dirty="0" err="1"/>
              <a:t>ze</a:t>
            </a:r>
            <a:r>
              <a:rPr lang="en-US" dirty="0"/>
              <a:t> </a:t>
            </a:r>
            <a:r>
              <a:rPr lang="en-US" dirty="0" err="1"/>
              <a:t>uit</a:t>
            </a:r>
            <a:r>
              <a:rPr lang="en-US" dirty="0"/>
              <a:t> </a:t>
            </a:r>
            <a:r>
              <a:rPr lang="en-US" dirty="0" err="1"/>
              <a:t>naar</a:t>
            </a:r>
            <a:r>
              <a:rPr lang="en-US" dirty="0"/>
              <a:t> de console.</a:t>
            </a:r>
          </a:p>
          <a:p>
            <a:endParaRPr lang="en-US" dirty="0"/>
          </a:p>
          <a:p>
            <a:r>
              <a:rPr lang="en-US" dirty="0" err="1"/>
              <a:t>Zorg</a:t>
            </a:r>
            <a:r>
              <a:rPr lang="en-US" dirty="0"/>
              <a:t> </a:t>
            </a:r>
            <a:r>
              <a:rPr lang="en-US" dirty="0" err="1"/>
              <a:t>dat</a:t>
            </a:r>
            <a:r>
              <a:rPr lang="en-US" dirty="0"/>
              <a:t> </a:t>
            </a:r>
            <a:r>
              <a:rPr lang="en-US" dirty="0" err="1"/>
              <a:t>ze</a:t>
            </a:r>
            <a:r>
              <a:rPr lang="en-US" dirty="0"/>
              <a:t> in </a:t>
            </a:r>
            <a:r>
              <a:rPr lang="nl-BE" dirty="0"/>
              <a:t>de uitvoer</a:t>
            </a:r>
          </a:p>
          <a:p>
            <a:pPr lvl="1"/>
            <a:r>
              <a:rPr lang="en-US" dirty="0"/>
              <a:t>4 </a:t>
            </a:r>
            <a:r>
              <a:rPr lang="en-US" dirty="0" err="1"/>
              <a:t>getallen</a:t>
            </a:r>
            <a:r>
              <a:rPr lang="en-US" dirty="0"/>
              <a:t> per regel </a:t>
            </a:r>
            <a:r>
              <a:rPr lang="en-US" dirty="0" err="1"/>
              <a:t>worden</a:t>
            </a:r>
            <a:r>
              <a:rPr lang="en-US" dirty="0"/>
              <a:t> </a:t>
            </a:r>
            <a:r>
              <a:rPr lang="en-US" dirty="0" err="1"/>
              <a:t>uitgeschreven</a:t>
            </a:r>
            <a:endParaRPr lang="en-US" dirty="0"/>
          </a:p>
          <a:p>
            <a:pPr lvl="1"/>
            <a:r>
              <a:rPr lang="en-US" dirty="0"/>
              <a:t>De </a:t>
            </a:r>
            <a:r>
              <a:rPr lang="en-US" dirty="0" err="1"/>
              <a:t>getallen</a:t>
            </a:r>
            <a:r>
              <a:rPr lang="en-US" dirty="0"/>
              <a:t> door </a:t>
            </a:r>
            <a:r>
              <a:rPr lang="en-US" dirty="0" err="1"/>
              <a:t>een</a:t>
            </a:r>
            <a:r>
              <a:rPr lang="en-US" dirty="0"/>
              <a:t> tab </a:t>
            </a:r>
            <a:r>
              <a:rPr lang="en-US" dirty="0" err="1"/>
              <a:t>worden</a:t>
            </a:r>
            <a:r>
              <a:rPr lang="en-US" dirty="0"/>
              <a:t> </a:t>
            </a:r>
            <a:r>
              <a:rPr lang="en-US" dirty="0" err="1"/>
              <a:t>gescheiden</a:t>
            </a:r>
            <a:endParaRPr lang="en-US" dirty="0"/>
          </a:p>
        </p:txBody>
      </p:sp>
    </p:spTree>
    <p:extLst>
      <p:ext uri="{BB962C8B-B14F-4D97-AF65-F5344CB8AC3E}">
        <p14:creationId xmlns:p14="http://schemas.microsoft.com/office/powerpoint/2010/main" val="228905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Opdracht</a:t>
            </a:r>
            <a:endParaRPr lang="nl-BE" dirty="0"/>
          </a:p>
        </p:txBody>
      </p:sp>
      <p:sp>
        <p:nvSpPr>
          <p:cNvPr id="3" name="Content Placeholder 2"/>
          <p:cNvSpPr>
            <a:spLocks noGrp="1"/>
          </p:cNvSpPr>
          <p:nvPr>
            <p:ph idx="1"/>
          </p:nvPr>
        </p:nvSpPr>
        <p:spPr/>
        <p:txBody>
          <a:bodyPr>
            <a:normAutofit fontScale="55000" lnSpcReduction="20000"/>
          </a:bodyPr>
          <a:lstStyle/>
          <a:p>
            <a:pPr marL="0" indent="0">
              <a:buNone/>
            </a:pPr>
            <a:r>
              <a:rPr lang="nl-NL" dirty="0"/>
              <a:t>Schrijf een consoletoepassing die </a:t>
            </a:r>
            <a:r>
              <a:rPr lang="nl-NL"/>
              <a:t>een tekstbestand </a:t>
            </a:r>
            <a:r>
              <a:rPr lang="nl-NL" dirty="0"/>
              <a:t>inleest en een bestaande string vervangt door een nieuwe string</a:t>
            </a:r>
          </a:p>
          <a:p>
            <a:pPr marL="0" indent="0">
              <a:buNone/>
            </a:pPr>
            <a:endParaRPr lang="nl-NL" dirty="0"/>
          </a:p>
          <a:p>
            <a:pPr marL="0" indent="0">
              <a:buNone/>
            </a:pPr>
            <a:r>
              <a:rPr lang="nl-NL" dirty="0"/>
              <a:t>De </a:t>
            </a:r>
            <a:r>
              <a:rPr lang="nl-NL" dirty="0" err="1"/>
              <a:t>exe</a:t>
            </a:r>
            <a:r>
              <a:rPr lang="nl-NL" dirty="0"/>
              <a:t> krijgt 3 argumenten mee</a:t>
            </a:r>
          </a:p>
          <a:p>
            <a:pPr marL="0" indent="0">
              <a:buNone/>
            </a:pPr>
            <a:r>
              <a:rPr lang="nl-NL" dirty="0"/>
              <a:t>	de </a:t>
            </a:r>
            <a:r>
              <a:rPr lang="nl-NL" dirty="0" err="1"/>
              <a:t>filenaam</a:t>
            </a:r>
            <a:endParaRPr lang="nl-NL" dirty="0"/>
          </a:p>
          <a:p>
            <a:pPr marL="0" indent="0">
              <a:buNone/>
            </a:pPr>
            <a:r>
              <a:rPr lang="nl-NL" dirty="0"/>
              <a:t>	de originele string</a:t>
            </a:r>
          </a:p>
          <a:p>
            <a:pPr marL="0" indent="0">
              <a:buNone/>
            </a:pPr>
            <a:r>
              <a:rPr lang="nl-NL" dirty="0"/>
              <a:t>	de nieuwe string</a:t>
            </a:r>
          </a:p>
          <a:p>
            <a:pPr marL="0" indent="0">
              <a:buNone/>
            </a:pPr>
            <a:endParaRPr lang="nl-NL" dirty="0"/>
          </a:p>
          <a:p>
            <a:pPr marL="0" indent="0">
              <a:buNone/>
            </a:pPr>
            <a:r>
              <a:rPr lang="nl-NL" dirty="0"/>
              <a:t>De uitvoer komt in een nieuw bestand met als naam originelefileREPLACED.txt</a:t>
            </a:r>
          </a:p>
          <a:p>
            <a:pPr marL="0" indent="0">
              <a:buNone/>
            </a:pPr>
            <a:endParaRPr lang="nl-NL" dirty="0"/>
          </a:p>
          <a:p>
            <a:pPr marL="0" indent="0">
              <a:buNone/>
            </a:pPr>
            <a:r>
              <a:rPr lang="nl-NL" dirty="0"/>
              <a:t>Tijdens het runnen toon je aan de gebruiker hoeveel elementen er vervangen werden in hexadecimale vorm, als argument van een </a:t>
            </a:r>
            <a:r>
              <a:rPr lang="nl-NL" dirty="0" err="1"/>
              <a:t>writeline</a:t>
            </a:r>
            <a:endParaRPr lang="nl-NL" dirty="0"/>
          </a:p>
          <a:p>
            <a:pPr marL="0" indent="0">
              <a:buNone/>
            </a:pPr>
            <a:endParaRPr lang="nl-NL" dirty="0"/>
          </a:p>
          <a:p>
            <a:pPr marL="0" indent="0">
              <a:buNone/>
            </a:pPr>
            <a:r>
              <a:rPr lang="nl-NL" dirty="0"/>
              <a:t>Tips: gebruik </a:t>
            </a:r>
            <a:r>
              <a:rPr lang="nl-NL" dirty="0" err="1"/>
              <a:t>string.Replace</a:t>
            </a:r>
            <a:r>
              <a:rPr lang="nl-NL" dirty="0"/>
              <a:t> en </a:t>
            </a:r>
            <a:r>
              <a:rPr lang="nl-NL" dirty="0" err="1"/>
              <a:t>string.indexOf</a:t>
            </a:r>
            <a:r>
              <a:rPr lang="nl-NL" dirty="0"/>
              <a:t>   zie </a:t>
            </a:r>
            <a:r>
              <a:rPr lang="nl-NL" dirty="0" err="1"/>
              <a:t>msdn</a:t>
            </a:r>
            <a:endParaRPr lang="nl-BE" dirty="0"/>
          </a:p>
        </p:txBody>
      </p:sp>
    </p:spTree>
    <p:extLst>
      <p:ext uri="{BB962C8B-B14F-4D97-AF65-F5344CB8AC3E}">
        <p14:creationId xmlns:p14="http://schemas.microsoft.com/office/powerpoint/2010/main" val="1212595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Opdracht</a:t>
            </a:r>
            <a:endParaRPr lang="nl-BE" dirty="0"/>
          </a:p>
        </p:txBody>
      </p:sp>
      <p:sp>
        <p:nvSpPr>
          <p:cNvPr id="3" name="Content Placeholder 2"/>
          <p:cNvSpPr>
            <a:spLocks noGrp="1"/>
          </p:cNvSpPr>
          <p:nvPr>
            <p:ph idx="1"/>
          </p:nvPr>
        </p:nvSpPr>
        <p:spPr/>
        <p:txBody>
          <a:bodyPr/>
          <a:lstStyle/>
          <a:p>
            <a:r>
              <a:rPr lang="en-US" dirty="0" err="1"/>
              <a:t>Maak</a:t>
            </a:r>
            <a:r>
              <a:rPr lang="en-US" dirty="0"/>
              <a:t> </a:t>
            </a:r>
            <a:r>
              <a:rPr lang="en-US" dirty="0" err="1"/>
              <a:t>een</a:t>
            </a:r>
            <a:r>
              <a:rPr lang="en-US" dirty="0"/>
              <a:t> </a:t>
            </a:r>
            <a:r>
              <a:rPr lang="en-US" dirty="0" err="1"/>
              <a:t>programma</a:t>
            </a:r>
            <a:r>
              <a:rPr lang="en-US" dirty="0"/>
              <a:t> </a:t>
            </a:r>
            <a:r>
              <a:rPr lang="en-US" dirty="0" err="1"/>
              <a:t>dat</a:t>
            </a:r>
            <a:r>
              <a:rPr lang="en-US" dirty="0"/>
              <a:t> </a:t>
            </a:r>
            <a:r>
              <a:rPr lang="en-US" dirty="0" err="1"/>
              <a:t>controleert</a:t>
            </a:r>
            <a:r>
              <a:rPr lang="en-US" dirty="0"/>
              <a:t> of </a:t>
            </a:r>
            <a:r>
              <a:rPr lang="en-US" dirty="0" err="1"/>
              <a:t>een</a:t>
            </a:r>
            <a:r>
              <a:rPr lang="en-US" dirty="0"/>
              <a:t> </a:t>
            </a:r>
            <a:r>
              <a:rPr lang="en-US" dirty="0" err="1"/>
              <a:t>ingegeven</a:t>
            </a:r>
            <a:r>
              <a:rPr lang="en-US" dirty="0"/>
              <a:t> string </a:t>
            </a:r>
            <a:r>
              <a:rPr lang="en-US" dirty="0" err="1"/>
              <a:t>een</a:t>
            </a:r>
            <a:r>
              <a:rPr lang="en-US" dirty="0"/>
              <a:t> </a:t>
            </a:r>
            <a:r>
              <a:rPr lang="en-US" dirty="0" err="1"/>
              <a:t>palindroom</a:t>
            </a:r>
            <a:r>
              <a:rPr lang="en-US" dirty="0"/>
              <a:t> is, door de </a:t>
            </a:r>
            <a:r>
              <a:rPr lang="en-US" dirty="0" err="1"/>
              <a:t>individuele</a:t>
            </a:r>
            <a:r>
              <a:rPr lang="en-US" dirty="0"/>
              <a:t> </a:t>
            </a:r>
            <a:r>
              <a:rPr lang="en-US" dirty="0" err="1"/>
              <a:t>karakters</a:t>
            </a:r>
            <a:r>
              <a:rPr lang="en-US" dirty="0"/>
              <a:t> van </a:t>
            </a:r>
            <a:r>
              <a:rPr lang="en-US" dirty="0" err="1"/>
              <a:t>voor</a:t>
            </a:r>
            <a:r>
              <a:rPr lang="en-US" dirty="0"/>
              <a:t> </a:t>
            </a:r>
            <a:r>
              <a:rPr lang="en-US" dirty="0" err="1"/>
              <a:t>naar</a:t>
            </a:r>
            <a:r>
              <a:rPr lang="en-US" dirty="0"/>
              <a:t> achter </a:t>
            </a:r>
            <a:r>
              <a:rPr lang="en-US" dirty="0" err="1"/>
              <a:t>te</a:t>
            </a:r>
            <a:r>
              <a:rPr lang="en-US" dirty="0"/>
              <a:t> </a:t>
            </a:r>
            <a:r>
              <a:rPr lang="en-US" dirty="0" err="1"/>
              <a:t>vergelijken</a:t>
            </a:r>
            <a:endParaRPr lang="en-US" dirty="0"/>
          </a:p>
          <a:p>
            <a:endParaRPr lang="en-US" dirty="0"/>
          </a:p>
          <a:p>
            <a:r>
              <a:rPr lang="en-US" dirty="0" err="1"/>
              <a:t>Maak</a:t>
            </a:r>
            <a:r>
              <a:rPr lang="en-US" dirty="0"/>
              <a:t> </a:t>
            </a:r>
            <a:r>
              <a:rPr lang="en-US" dirty="0" err="1"/>
              <a:t>een</a:t>
            </a:r>
            <a:r>
              <a:rPr lang="en-US" dirty="0"/>
              <a:t> </a:t>
            </a:r>
            <a:r>
              <a:rPr lang="en-US" dirty="0" err="1"/>
              <a:t>programma</a:t>
            </a:r>
            <a:r>
              <a:rPr lang="en-US" dirty="0"/>
              <a:t> </a:t>
            </a:r>
            <a:r>
              <a:rPr lang="en-US" dirty="0" err="1"/>
              <a:t>dat</a:t>
            </a:r>
            <a:r>
              <a:rPr lang="en-US" dirty="0"/>
              <a:t> 2 </a:t>
            </a:r>
            <a:r>
              <a:rPr lang="en-US" dirty="0" err="1"/>
              <a:t>getallen</a:t>
            </a:r>
            <a:r>
              <a:rPr lang="en-US" dirty="0"/>
              <a:t> </a:t>
            </a:r>
            <a:r>
              <a:rPr lang="en-US" dirty="0" err="1"/>
              <a:t>aan</a:t>
            </a:r>
            <a:r>
              <a:rPr lang="en-US" dirty="0"/>
              <a:t> de </a:t>
            </a:r>
            <a:r>
              <a:rPr lang="en-US" dirty="0" err="1"/>
              <a:t>gebruiker</a:t>
            </a:r>
            <a:r>
              <a:rPr lang="en-US" dirty="0"/>
              <a:t> </a:t>
            </a:r>
            <a:r>
              <a:rPr lang="en-US" dirty="0" err="1"/>
              <a:t>vraagt</a:t>
            </a:r>
            <a:r>
              <a:rPr lang="en-US" dirty="0"/>
              <a:t>, check of </a:t>
            </a:r>
            <a:r>
              <a:rPr lang="en-US" dirty="0" err="1"/>
              <a:t>ze</a:t>
            </a:r>
            <a:r>
              <a:rPr lang="en-US" dirty="0"/>
              <a:t> </a:t>
            </a:r>
            <a:r>
              <a:rPr lang="en-US" dirty="0" err="1"/>
              <a:t>positief</a:t>
            </a:r>
            <a:r>
              <a:rPr lang="en-US" dirty="0"/>
              <a:t> </a:t>
            </a:r>
            <a:r>
              <a:rPr lang="en-US" dirty="0" err="1"/>
              <a:t>en</a:t>
            </a:r>
            <a:r>
              <a:rPr lang="en-US" dirty="0"/>
              <a:t> </a:t>
            </a:r>
            <a:r>
              <a:rPr lang="en-US" dirty="0" err="1"/>
              <a:t>geheel</a:t>
            </a:r>
            <a:r>
              <a:rPr lang="en-US" dirty="0"/>
              <a:t> </a:t>
            </a:r>
            <a:r>
              <a:rPr lang="en-US" dirty="0" err="1"/>
              <a:t>zijn</a:t>
            </a:r>
            <a:r>
              <a:rPr lang="en-US" dirty="0"/>
              <a:t>, </a:t>
            </a:r>
            <a:r>
              <a:rPr lang="en-US" dirty="0" err="1"/>
              <a:t>en</a:t>
            </a:r>
            <a:r>
              <a:rPr lang="en-US" dirty="0"/>
              <a:t> </a:t>
            </a:r>
            <a:r>
              <a:rPr lang="en-US" dirty="0" err="1"/>
              <a:t>bereken</a:t>
            </a:r>
            <a:r>
              <a:rPr lang="en-US" dirty="0"/>
              <a:t> de </a:t>
            </a:r>
            <a:r>
              <a:rPr lang="en-US" dirty="0" err="1"/>
              <a:t>macht</a:t>
            </a:r>
            <a:r>
              <a:rPr lang="en-US" dirty="0"/>
              <a:t> het </a:t>
            </a:r>
            <a:r>
              <a:rPr lang="en-US" dirty="0" err="1"/>
              <a:t>eerste</a:t>
            </a:r>
            <a:r>
              <a:rPr lang="en-US" dirty="0"/>
              <a:t> </a:t>
            </a:r>
            <a:r>
              <a:rPr lang="en-US" dirty="0" err="1"/>
              <a:t>getal</a:t>
            </a:r>
            <a:r>
              <a:rPr lang="en-US" dirty="0"/>
              <a:t> tot de </a:t>
            </a:r>
            <a:r>
              <a:rPr lang="en-US" dirty="0" err="1"/>
              <a:t>tweede</a:t>
            </a:r>
            <a:r>
              <a:rPr lang="en-US" dirty="0"/>
              <a:t> </a:t>
            </a:r>
            <a:r>
              <a:rPr lang="en-US" dirty="0" err="1"/>
              <a:t>getal</a:t>
            </a:r>
            <a:endParaRPr lang="en-US" dirty="0"/>
          </a:p>
          <a:p>
            <a:endParaRPr lang="en-US" dirty="0"/>
          </a:p>
          <a:p>
            <a:endParaRPr lang="nl-BE" dirty="0"/>
          </a:p>
        </p:txBody>
      </p:sp>
    </p:spTree>
    <p:extLst>
      <p:ext uri="{BB962C8B-B14F-4D97-AF65-F5344CB8AC3E}">
        <p14:creationId xmlns:p14="http://schemas.microsoft.com/office/powerpoint/2010/main" val="2504480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Opdrachtjes</a:t>
            </a:r>
            <a:endParaRPr lang="nl-BE" dirty="0"/>
          </a:p>
        </p:txBody>
      </p:sp>
      <p:sp>
        <p:nvSpPr>
          <p:cNvPr id="3" name="Content Placeholder 2"/>
          <p:cNvSpPr>
            <a:spLocks noGrp="1"/>
          </p:cNvSpPr>
          <p:nvPr>
            <p:ph idx="1"/>
          </p:nvPr>
        </p:nvSpPr>
        <p:spPr/>
        <p:txBody>
          <a:bodyPr>
            <a:normAutofit fontScale="85000" lnSpcReduction="20000"/>
          </a:bodyPr>
          <a:lstStyle/>
          <a:p>
            <a:r>
              <a:rPr lang="en-US" dirty="0"/>
              <a:t>Create a program that asks the user to enter an integer. If the integer is less than 10, print the message "This number is too small". If the integer is greater than or equal to 10, print "This number is big enough".</a:t>
            </a:r>
          </a:p>
          <a:p>
            <a:endParaRPr lang="en-US" dirty="0"/>
          </a:p>
          <a:p>
            <a:r>
              <a:rPr lang="en-US" dirty="0"/>
              <a:t>Create an 2D array, containing 5x5 numbers, randomly generated floats (3 digits after the comma)</a:t>
            </a:r>
          </a:p>
          <a:p>
            <a:endParaRPr lang="en-US" dirty="0"/>
          </a:p>
          <a:p>
            <a:r>
              <a:rPr lang="en-US" dirty="0"/>
              <a:t>Create an application that uses two nested </a:t>
            </a:r>
            <a:r>
              <a:rPr lang="en-US" b="1" dirty="0"/>
              <a:t>for</a:t>
            </a:r>
            <a:r>
              <a:rPr lang="en-US" dirty="0"/>
              <a:t> loops to loop through the 2D array and print all the values 5 per line. Each number formatted to two decimal places. </a:t>
            </a:r>
          </a:p>
          <a:p>
            <a:endParaRPr lang="nl-BE" dirty="0"/>
          </a:p>
        </p:txBody>
      </p:sp>
    </p:spTree>
    <p:extLst>
      <p:ext uri="{BB962C8B-B14F-4D97-AF65-F5344CB8AC3E}">
        <p14:creationId xmlns:p14="http://schemas.microsoft.com/office/powerpoint/2010/main" val="4092041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Opdracht</a:t>
            </a:r>
            <a:r>
              <a:rPr lang="en-US" dirty="0"/>
              <a:t>: </a:t>
            </a:r>
            <a:r>
              <a:rPr lang="en-US" dirty="0" err="1"/>
              <a:t>voorbereiding</a:t>
            </a:r>
            <a:r>
              <a:rPr lang="en-US" dirty="0"/>
              <a:t> </a:t>
            </a:r>
            <a:r>
              <a:rPr lang="en-US" dirty="0" err="1"/>
              <a:t>recursie</a:t>
            </a:r>
            <a:r>
              <a:rPr lang="en-US" dirty="0"/>
              <a:t> (</a:t>
            </a:r>
            <a:r>
              <a:rPr lang="en-US" dirty="0" err="1"/>
              <a:t>zie</a:t>
            </a:r>
            <a:r>
              <a:rPr lang="en-US" dirty="0"/>
              <a:t> later)</a:t>
            </a:r>
            <a:endParaRPr lang="nl-BE" dirty="0"/>
          </a:p>
        </p:txBody>
      </p:sp>
      <p:sp>
        <p:nvSpPr>
          <p:cNvPr id="3" name="Content Placeholder 2"/>
          <p:cNvSpPr>
            <a:spLocks noGrp="1"/>
          </p:cNvSpPr>
          <p:nvPr>
            <p:ph idx="1"/>
          </p:nvPr>
        </p:nvSpPr>
        <p:spPr/>
        <p:txBody>
          <a:bodyPr>
            <a:normAutofit fontScale="85000" lnSpcReduction="20000"/>
          </a:bodyPr>
          <a:lstStyle/>
          <a:p>
            <a:endParaRPr lang="en-US" dirty="0"/>
          </a:p>
          <a:p>
            <a:r>
              <a:rPr lang="en-US" dirty="0" err="1"/>
              <a:t>Programmeer</a:t>
            </a:r>
            <a:r>
              <a:rPr lang="en-US" dirty="0"/>
              <a:t> </a:t>
            </a:r>
            <a:r>
              <a:rPr lang="en-US" dirty="0" err="1"/>
              <a:t>een</a:t>
            </a:r>
            <a:r>
              <a:rPr lang="en-US" dirty="0"/>
              <a:t> </a:t>
            </a:r>
            <a:r>
              <a:rPr lang="en-US" dirty="0" err="1"/>
              <a:t>methode</a:t>
            </a:r>
            <a:r>
              <a:rPr lang="en-US" dirty="0"/>
              <a:t> die op basis van </a:t>
            </a:r>
            <a:r>
              <a:rPr lang="en-US" dirty="0" err="1"/>
              <a:t>een</a:t>
            </a:r>
            <a:r>
              <a:rPr lang="en-US" dirty="0"/>
              <a:t> integer </a:t>
            </a:r>
            <a:r>
              <a:rPr lang="en-US" dirty="0" err="1"/>
              <a:t>programma</a:t>
            </a:r>
            <a:r>
              <a:rPr lang="en-US" dirty="0"/>
              <a:t>-argument de </a:t>
            </a:r>
            <a:r>
              <a:rPr lang="en-US" dirty="0" err="1"/>
              <a:t>faculteit</a:t>
            </a:r>
            <a:r>
              <a:rPr lang="en-US" dirty="0"/>
              <a:t> van </a:t>
            </a:r>
            <a:r>
              <a:rPr lang="en-US" dirty="0" err="1"/>
              <a:t>dat</a:t>
            </a:r>
            <a:r>
              <a:rPr lang="en-US" dirty="0"/>
              <a:t> </a:t>
            </a:r>
            <a:r>
              <a:rPr lang="en-US" dirty="0" err="1"/>
              <a:t>getal</a:t>
            </a:r>
            <a:r>
              <a:rPr lang="en-US" dirty="0"/>
              <a:t> </a:t>
            </a:r>
            <a:r>
              <a:rPr lang="en-US" dirty="0" err="1"/>
              <a:t>berekent</a:t>
            </a:r>
            <a:r>
              <a:rPr lang="en-US" dirty="0"/>
              <a:t>.</a:t>
            </a:r>
          </a:p>
          <a:p>
            <a:endParaRPr lang="en-US" dirty="0"/>
          </a:p>
          <a:p>
            <a:r>
              <a:rPr lang="en-US" dirty="0" err="1"/>
              <a:t>Controleer</a:t>
            </a:r>
            <a:r>
              <a:rPr lang="en-US" dirty="0"/>
              <a:t> of je argument </a:t>
            </a:r>
            <a:r>
              <a:rPr lang="en-US" dirty="0" err="1"/>
              <a:t>wel</a:t>
            </a:r>
            <a:r>
              <a:rPr lang="en-US" dirty="0"/>
              <a:t> </a:t>
            </a:r>
            <a:r>
              <a:rPr lang="en-US" dirty="0" err="1"/>
              <a:t>degelijk</a:t>
            </a:r>
            <a:r>
              <a:rPr lang="en-US" dirty="0"/>
              <a:t> </a:t>
            </a:r>
            <a:r>
              <a:rPr lang="en-US" dirty="0" err="1"/>
              <a:t>een</a:t>
            </a:r>
            <a:r>
              <a:rPr lang="en-US" dirty="0"/>
              <a:t> </a:t>
            </a:r>
            <a:r>
              <a:rPr lang="en-US" dirty="0" err="1"/>
              <a:t>positief</a:t>
            </a:r>
            <a:r>
              <a:rPr lang="en-US" dirty="0"/>
              <a:t> </a:t>
            </a:r>
            <a:r>
              <a:rPr lang="en-US" dirty="0" err="1"/>
              <a:t>geheel</a:t>
            </a:r>
            <a:r>
              <a:rPr lang="en-US" dirty="0"/>
              <a:t> </a:t>
            </a:r>
            <a:r>
              <a:rPr lang="en-US" dirty="0" err="1"/>
              <a:t>getal</a:t>
            </a:r>
            <a:r>
              <a:rPr lang="en-US" dirty="0"/>
              <a:t> is </a:t>
            </a:r>
            <a:r>
              <a:rPr lang="en-US" dirty="0" err="1"/>
              <a:t>vooraleer</a:t>
            </a:r>
            <a:r>
              <a:rPr lang="en-US" dirty="0"/>
              <a:t> je </a:t>
            </a:r>
            <a:r>
              <a:rPr lang="en-US" dirty="0" err="1"/>
              <a:t>je</a:t>
            </a:r>
            <a:r>
              <a:rPr lang="en-US" dirty="0"/>
              <a:t> </a:t>
            </a:r>
            <a:r>
              <a:rPr lang="en-US" dirty="0" err="1"/>
              <a:t>berekening</a:t>
            </a:r>
            <a:r>
              <a:rPr lang="en-US" dirty="0"/>
              <a:t> start</a:t>
            </a:r>
          </a:p>
          <a:p>
            <a:endParaRPr lang="en-US" dirty="0"/>
          </a:p>
          <a:p>
            <a:r>
              <a:rPr lang="en-US" dirty="0" err="1"/>
              <a:t>Indien</a:t>
            </a:r>
            <a:r>
              <a:rPr lang="en-US" dirty="0"/>
              <a:t> </a:t>
            </a:r>
            <a:r>
              <a:rPr lang="en-US" dirty="0" err="1"/>
              <a:t>dit</a:t>
            </a:r>
            <a:r>
              <a:rPr lang="en-US" dirty="0"/>
              <a:t> </a:t>
            </a:r>
            <a:r>
              <a:rPr lang="en-US" dirty="0" err="1"/>
              <a:t>niet</a:t>
            </a:r>
            <a:r>
              <a:rPr lang="en-US" dirty="0"/>
              <a:t> zo is, </a:t>
            </a:r>
            <a:r>
              <a:rPr lang="en-US" dirty="0" err="1"/>
              <a:t>geef</a:t>
            </a:r>
            <a:r>
              <a:rPr lang="en-US" dirty="0"/>
              <a:t> je </a:t>
            </a:r>
            <a:r>
              <a:rPr lang="en-US" dirty="0" err="1"/>
              <a:t>een</a:t>
            </a:r>
            <a:r>
              <a:rPr lang="en-US" dirty="0"/>
              <a:t> </a:t>
            </a:r>
            <a:r>
              <a:rPr lang="en-US" dirty="0" err="1"/>
              <a:t>duidelijke</a:t>
            </a:r>
            <a:r>
              <a:rPr lang="en-US" dirty="0"/>
              <a:t> </a:t>
            </a:r>
            <a:r>
              <a:rPr lang="en-US" dirty="0" err="1"/>
              <a:t>foutmelding</a:t>
            </a:r>
            <a:endParaRPr lang="en-US" dirty="0"/>
          </a:p>
          <a:p>
            <a:endParaRPr lang="en-US" dirty="0"/>
          </a:p>
          <a:p>
            <a:r>
              <a:rPr lang="en-US" dirty="0" err="1"/>
              <a:t>Schrijf</a:t>
            </a:r>
            <a:r>
              <a:rPr lang="en-US" dirty="0"/>
              <a:t> je code zo </a:t>
            </a:r>
            <a:r>
              <a:rPr lang="en-US" dirty="0" err="1"/>
              <a:t>beknopt</a:t>
            </a:r>
            <a:r>
              <a:rPr lang="en-US" dirty="0"/>
              <a:t> </a:t>
            </a:r>
            <a:r>
              <a:rPr lang="en-US" dirty="0" err="1"/>
              <a:t>mogelijk</a:t>
            </a:r>
            <a:endParaRPr lang="en-US" dirty="0"/>
          </a:p>
          <a:p>
            <a:endParaRPr lang="en-US" dirty="0"/>
          </a:p>
          <a:p>
            <a:endParaRPr lang="nl-BE" dirty="0"/>
          </a:p>
        </p:txBody>
      </p:sp>
    </p:spTree>
    <p:extLst>
      <p:ext uri="{BB962C8B-B14F-4D97-AF65-F5344CB8AC3E}">
        <p14:creationId xmlns:p14="http://schemas.microsoft.com/office/powerpoint/2010/main" val="1095978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nl-BE"/>
              <a:t>Inleiding</a:t>
            </a:r>
            <a:endParaRPr lang="nl-NL"/>
          </a:p>
        </p:txBody>
      </p:sp>
      <p:sp>
        <p:nvSpPr>
          <p:cNvPr id="5125" name="Rectangle 3"/>
          <p:cNvSpPr>
            <a:spLocks noGrp="1" noChangeArrowheads="1"/>
          </p:cNvSpPr>
          <p:nvPr>
            <p:ph idx="1"/>
          </p:nvPr>
        </p:nvSpPr>
        <p:spPr/>
        <p:txBody>
          <a:bodyPr>
            <a:normAutofit fontScale="77500" lnSpcReduction="20000"/>
          </a:bodyPr>
          <a:lstStyle/>
          <a:p>
            <a:r>
              <a:rPr lang="nl-BE" dirty="0"/>
              <a:t>Programma’s die enkel draaien via de commandoregel zijn nog steeds uiterst belangrijk:</a:t>
            </a:r>
          </a:p>
          <a:p>
            <a:pPr lvl="1"/>
            <a:r>
              <a:rPr lang="nl-BE" dirty="0"/>
              <a:t>Sneller dan Windows programma’s</a:t>
            </a:r>
          </a:p>
          <a:p>
            <a:pPr lvl="1"/>
            <a:r>
              <a:rPr lang="nl-BE" dirty="0"/>
              <a:t>Kunnen automatisch gestart worden (services)</a:t>
            </a:r>
          </a:p>
          <a:p>
            <a:pPr lvl="1"/>
            <a:r>
              <a:rPr lang="nl-BE" dirty="0"/>
              <a:t>Vereisen weinig of geen interactie</a:t>
            </a:r>
          </a:p>
          <a:p>
            <a:endParaRPr lang="nl-BE" dirty="0"/>
          </a:p>
          <a:p>
            <a:r>
              <a:rPr lang="nl-BE" dirty="0"/>
              <a:t>Voorbeelden:</a:t>
            </a:r>
          </a:p>
          <a:p>
            <a:pPr lvl="1"/>
            <a:r>
              <a:rPr lang="nl-BE" dirty="0"/>
              <a:t>“DOS commando’s”: dir, copy, cd, …</a:t>
            </a:r>
          </a:p>
          <a:p>
            <a:pPr lvl="1"/>
            <a:r>
              <a:rPr lang="nl-BE" dirty="0"/>
              <a:t>netwerk </a:t>
            </a:r>
            <a:r>
              <a:rPr lang="nl-BE" dirty="0" err="1"/>
              <a:t>clients</a:t>
            </a:r>
            <a:r>
              <a:rPr lang="nl-BE" dirty="0"/>
              <a:t>: ftp, </a:t>
            </a:r>
            <a:r>
              <a:rPr lang="nl-BE" dirty="0" err="1"/>
              <a:t>ssh</a:t>
            </a:r>
            <a:r>
              <a:rPr lang="nl-BE" dirty="0"/>
              <a:t>, </a:t>
            </a:r>
            <a:r>
              <a:rPr lang="nl-BE" dirty="0" err="1"/>
              <a:t>telnet</a:t>
            </a:r>
            <a:r>
              <a:rPr lang="nl-BE" dirty="0"/>
              <a:t>, …</a:t>
            </a:r>
          </a:p>
          <a:p>
            <a:pPr lvl="1"/>
            <a:r>
              <a:rPr lang="nl-BE" dirty="0"/>
              <a:t>Utilities: zip, </a:t>
            </a:r>
            <a:r>
              <a:rPr lang="nl-BE" dirty="0" err="1"/>
              <a:t>vbc</a:t>
            </a:r>
            <a:r>
              <a:rPr lang="nl-BE" dirty="0"/>
              <a:t>, …</a:t>
            </a:r>
          </a:p>
          <a:p>
            <a:endParaRPr lang="nl-BE" dirty="0"/>
          </a:p>
          <a:p>
            <a:r>
              <a:rPr lang="nl-BE" dirty="0"/>
              <a:t>Vaak worden deze programma’s met mekaar verbonden tot nieuwe programma’s </a:t>
            </a:r>
            <a:r>
              <a:rPr lang="nl-BE" dirty="0">
                <a:sym typeface="Wingdings" pitchFamily="2" charset="2"/>
              </a:rPr>
              <a:t> </a:t>
            </a:r>
            <a:r>
              <a:rPr lang="nl-BE" dirty="0" err="1">
                <a:sym typeface="Wingdings" pitchFamily="2" charset="2"/>
              </a:rPr>
              <a:t>scripting</a:t>
            </a:r>
            <a:endParaRPr lang="nl-BE" dirty="0">
              <a:sym typeface="Wingdings" pitchFamily="2" charset="2"/>
            </a:endParaRPr>
          </a:p>
          <a:p>
            <a:pPr lvl="1"/>
            <a:r>
              <a:rPr lang="nl-BE" dirty="0"/>
              <a:t>Batch (.bat) bestanden</a:t>
            </a:r>
          </a:p>
          <a:p>
            <a:pPr lvl="1"/>
            <a:r>
              <a:rPr lang="nl-BE" dirty="0" err="1"/>
              <a:t>PowerShell</a:t>
            </a:r>
            <a:r>
              <a:rPr lang="nl-BE" dirty="0"/>
              <a:t> de nieuwe “prompt” voor Windows is volledig met .NET geïntegreerd	</a:t>
            </a:r>
            <a:endParaRPr lang="nl-NL" dirty="0"/>
          </a:p>
        </p:txBody>
      </p:sp>
    </p:spTree>
    <p:extLst>
      <p:ext uri="{BB962C8B-B14F-4D97-AF65-F5344CB8AC3E}">
        <p14:creationId xmlns:p14="http://schemas.microsoft.com/office/powerpoint/2010/main" val="4145863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nl-BE"/>
              <a:t>DOS commando’s</a:t>
            </a:r>
            <a:endParaRPr lang="nl-NL"/>
          </a:p>
        </p:txBody>
      </p:sp>
      <p:sp>
        <p:nvSpPr>
          <p:cNvPr id="9221" name="Rectangle 3"/>
          <p:cNvSpPr>
            <a:spLocks noGrp="1" noChangeArrowheads="1"/>
          </p:cNvSpPr>
          <p:nvPr>
            <p:ph idx="1"/>
          </p:nvPr>
        </p:nvSpPr>
        <p:spPr/>
        <p:txBody>
          <a:bodyPr>
            <a:normAutofit/>
          </a:bodyPr>
          <a:lstStyle/>
          <a:p>
            <a:r>
              <a:rPr lang="nl-BE" dirty="0"/>
              <a:t>Bestaan al sinds de voorloper van het Windows besturingssysteem</a:t>
            </a:r>
          </a:p>
          <a:p>
            <a:endParaRPr lang="nl-BE" dirty="0"/>
          </a:p>
          <a:p>
            <a:r>
              <a:rPr lang="nl-BE" dirty="0"/>
              <a:t>Voorbeelden:</a:t>
            </a:r>
          </a:p>
          <a:p>
            <a:pPr lvl="1"/>
            <a:r>
              <a:rPr lang="nl-BE" dirty="0">
                <a:latin typeface="Consolas" pitchFamily="49" charset="0"/>
                <a:cs typeface="Consolas" pitchFamily="49" charset="0"/>
              </a:rPr>
              <a:t>cd</a:t>
            </a:r>
          </a:p>
          <a:p>
            <a:pPr lvl="1"/>
            <a:r>
              <a:rPr lang="nl-BE" dirty="0">
                <a:latin typeface="Consolas" pitchFamily="49" charset="0"/>
                <a:cs typeface="Consolas" pitchFamily="49" charset="0"/>
              </a:rPr>
              <a:t>dir</a:t>
            </a:r>
          </a:p>
          <a:p>
            <a:pPr lvl="1"/>
            <a:r>
              <a:rPr lang="nl-BE" dirty="0">
                <a:latin typeface="Consolas" pitchFamily="49" charset="0"/>
                <a:cs typeface="Consolas" pitchFamily="49" charset="0"/>
              </a:rPr>
              <a:t>copy</a:t>
            </a:r>
          </a:p>
          <a:p>
            <a:endParaRPr lang="nl-BE" dirty="0"/>
          </a:p>
          <a:p>
            <a:r>
              <a:rPr lang="nl-BE" dirty="0"/>
              <a:t>Via de switch </a:t>
            </a:r>
            <a:r>
              <a:rPr lang="nl-BE" sz="2800" dirty="0">
                <a:latin typeface="Consolas" pitchFamily="49" charset="0"/>
                <a:cs typeface="Consolas" pitchFamily="49" charset="0"/>
              </a:rPr>
              <a:t>/?</a:t>
            </a:r>
            <a:r>
              <a:rPr lang="nl-BE" dirty="0"/>
              <a:t> kan je hulp over het commando verkrijgen</a:t>
            </a:r>
          </a:p>
          <a:p>
            <a:pPr lvl="1"/>
            <a:endParaRPr lang="nl-NL" dirty="0"/>
          </a:p>
        </p:txBody>
      </p:sp>
    </p:spTree>
    <p:extLst>
      <p:ext uri="{BB962C8B-B14F-4D97-AF65-F5344CB8AC3E}">
        <p14:creationId xmlns:p14="http://schemas.microsoft.com/office/powerpoint/2010/main" val="148749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nl-BE"/>
              <a:t>Programma’s runnen</a:t>
            </a:r>
            <a:endParaRPr lang="nl-NL"/>
          </a:p>
        </p:txBody>
      </p:sp>
      <p:sp>
        <p:nvSpPr>
          <p:cNvPr id="10245" name="Rectangle 3"/>
          <p:cNvSpPr>
            <a:spLocks noGrp="1" noChangeArrowheads="1"/>
          </p:cNvSpPr>
          <p:nvPr>
            <p:ph idx="1"/>
          </p:nvPr>
        </p:nvSpPr>
        <p:spPr/>
        <p:txBody>
          <a:bodyPr/>
          <a:lstStyle/>
          <a:p>
            <a:pPr eaLnBrk="1" hangingPunct="1"/>
            <a:r>
              <a:rPr lang="nl-BE" dirty="0"/>
              <a:t>Vanuit de IDE</a:t>
            </a:r>
          </a:p>
          <a:p>
            <a:pPr eaLnBrk="1" hangingPunct="1"/>
            <a:r>
              <a:rPr lang="nl-BE" dirty="0"/>
              <a:t>Dubbelklikken vanuit Windows Explorer</a:t>
            </a:r>
          </a:p>
          <a:p>
            <a:pPr eaLnBrk="1" hangingPunct="1"/>
            <a:r>
              <a:rPr lang="nl-BE" dirty="0"/>
              <a:t>Naam intikken in een Consolevenster</a:t>
            </a:r>
          </a:p>
          <a:p>
            <a:pPr eaLnBrk="1" hangingPunct="1"/>
            <a:r>
              <a:rPr lang="nl-BE" dirty="0"/>
              <a:t>Vanuit een batch bestand (.bat)</a:t>
            </a:r>
            <a:endParaRPr lang="nl-NL" dirty="0"/>
          </a:p>
        </p:txBody>
      </p:sp>
      <p:sp>
        <p:nvSpPr>
          <p:cNvPr id="2" name="Rectangle 1"/>
          <p:cNvSpPr>
            <a:spLocks noChangeArrowheads="1"/>
          </p:cNvSpPr>
          <p:nvPr/>
        </p:nvSpPr>
        <p:spPr bwMode="auto">
          <a:xfrm>
            <a:off x="899592" y="4275449"/>
            <a:ext cx="6673622" cy="1323439"/>
          </a:xfrm>
          <a:prstGeom prst="rect">
            <a:avLst/>
          </a:prstGeom>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2000" b="0" i="0" u="none" strike="noStrike" cap="none" normalizeH="0" baseline="0" dirty="0">
                <a:ln>
                  <a:noFill/>
                </a:ln>
                <a:solidFill>
                  <a:schemeClr val="accent3">
                    <a:lumMod val="50000"/>
                  </a:schemeClr>
                </a:solidFill>
                <a:effectLst/>
                <a:latin typeface="Consolas" pitchFamily="49" charset="0"/>
                <a:cs typeface="Consolas" pitchFamily="49" charset="0"/>
              </a:rPr>
              <a:t>REM het volgende batch bestand voert hello.exe</a:t>
            </a:r>
            <a:br>
              <a:rPr kumimoji="0" lang="nl-BE" sz="2000" b="0" i="0" u="none" strike="noStrike" cap="none" normalizeH="0" baseline="0" dirty="0">
                <a:ln>
                  <a:noFill/>
                </a:ln>
                <a:solidFill>
                  <a:schemeClr val="accent3">
                    <a:lumMod val="50000"/>
                  </a:schemeClr>
                </a:solidFill>
                <a:effectLst/>
                <a:latin typeface="Consolas" pitchFamily="49" charset="0"/>
                <a:cs typeface="Consolas" pitchFamily="49" charset="0"/>
              </a:rPr>
            </a:br>
            <a:r>
              <a:rPr kumimoji="0" lang="nl-BE" sz="2000" b="0" i="0" u="none" strike="noStrike" cap="none" normalizeH="0" baseline="0" dirty="0">
                <a:ln>
                  <a:noFill/>
                </a:ln>
                <a:solidFill>
                  <a:schemeClr val="accent3">
                    <a:lumMod val="50000"/>
                  </a:schemeClr>
                </a:solidFill>
                <a:effectLst/>
                <a:latin typeface="Consolas" pitchFamily="49" charset="0"/>
                <a:cs typeface="Consolas" pitchFamily="49" charset="0"/>
              </a:rPr>
              <a:t>REM tweemaal na mekaar uit</a:t>
            </a:r>
            <a:br>
              <a:rPr kumimoji="0" lang="nl-BE" sz="2000" b="0" i="0" u="none" strike="noStrike" cap="none" normalizeH="0" baseline="0" dirty="0">
                <a:ln>
                  <a:noFill/>
                </a:ln>
                <a:solidFill>
                  <a:srgbClr val="000000"/>
                </a:solidFill>
                <a:effectLst/>
                <a:latin typeface="Consolas" pitchFamily="49" charset="0"/>
                <a:cs typeface="Consolas" pitchFamily="49" charset="0"/>
              </a:rPr>
            </a:br>
            <a:r>
              <a:rPr kumimoji="0" lang="nl-BE" sz="2000" b="0" i="0" u="none" strike="noStrike" cap="none" normalizeH="0" baseline="0" dirty="0">
                <a:ln>
                  <a:noFill/>
                </a:ln>
                <a:solidFill>
                  <a:srgbClr val="000000"/>
                </a:solidFill>
                <a:effectLst/>
                <a:latin typeface="Consolas" pitchFamily="49" charset="0"/>
                <a:cs typeface="Consolas" pitchFamily="49" charset="0"/>
              </a:rPr>
              <a:t>Hello.exe</a:t>
            </a:r>
            <a:br>
              <a:rPr kumimoji="0" lang="nl-BE" sz="2000" b="0" i="0" u="none" strike="noStrike" cap="none" normalizeH="0" baseline="0" dirty="0">
                <a:ln>
                  <a:noFill/>
                </a:ln>
                <a:solidFill>
                  <a:srgbClr val="000000"/>
                </a:solidFill>
                <a:effectLst/>
                <a:latin typeface="Consolas" pitchFamily="49" charset="0"/>
                <a:cs typeface="Consolas" pitchFamily="49" charset="0"/>
              </a:rPr>
            </a:br>
            <a:r>
              <a:rPr kumimoji="0" lang="nl-BE" sz="2000" b="0" i="0" u="none" strike="noStrike" cap="none" normalizeH="0" baseline="0" dirty="0">
                <a:ln>
                  <a:noFill/>
                </a:ln>
                <a:solidFill>
                  <a:srgbClr val="000000"/>
                </a:solidFill>
                <a:effectLst/>
                <a:latin typeface="Consolas" pitchFamily="49" charset="0"/>
                <a:cs typeface="Consolas" pitchFamily="49" charset="0"/>
              </a:rPr>
              <a:t>Hello.exe</a:t>
            </a:r>
            <a:endParaRPr kumimoji="0" lang="nl-BE" sz="4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21783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nl-BE" dirty="0"/>
              <a:t>Programma-argumenten of commando-argumenten</a:t>
            </a:r>
            <a:endParaRPr lang="nl-NL" dirty="0"/>
          </a:p>
        </p:txBody>
      </p:sp>
      <p:sp>
        <p:nvSpPr>
          <p:cNvPr id="12293" name="Rectangle 3"/>
          <p:cNvSpPr>
            <a:spLocks noGrp="1" noChangeArrowheads="1"/>
          </p:cNvSpPr>
          <p:nvPr>
            <p:ph idx="1"/>
          </p:nvPr>
        </p:nvSpPr>
        <p:spPr/>
        <p:txBody>
          <a:bodyPr/>
          <a:lstStyle/>
          <a:p>
            <a:pPr marL="0" indent="0">
              <a:buNone/>
            </a:pPr>
            <a:endParaRPr lang="nl-BE" dirty="0"/>
          </a:p>
          <a:p>
            <a:pPr marL="0" indent="0">
              <a:buNone/>
            </a:pPr>
            <a:r>
              <a:rPr lang="nl-BE" dirty="0"/>
              <a:t>Als je een </a:t>
            </a:r>
            <a:r>
              <a:rPr lang="nl-BE" dirty="0" err="1">
                <a:latin typeface="Consolas" pitchFamily="49" charset="0"/>
                <a:cs typeface="Consolas" pitchFamily="49" charset="0"/>
              </a:rPr>
              <a:t>Main</a:t>
            </a:r>
            <a:r>
              <a:rPr lang="nl-BE" dirty="0"/>
              <a:t> methode maakt met een array van strings, dan zal deze array de commando argumenten bevatten</a:t>
            </a:r>
            <a:br>
              <a:rPr lang="nl-BE" dirty="0"/>
            </a:br>
            <a:br>
              <a:rPr lang="nl-BE" dirty="0"/>
            </a:br>
            <a:r>
              <a:rPr lang="nl-BE" dirty="0" err="1"/>
              <a:t>static</a:t>
            </a:r>
            <a:r>
              <a:rPr lang="nl-BE" dirty="0"/>
              <a:t> </a:t>
            </a:r>
            <a:r>
              <a:rPr lang="nl-BE" dirty="0" err="1">
                <a:latin typeface="Consolas" pitchFamily="49" charset="0"/>
                <a:cs typeface="Consolas" pitchFamily="49" charset="0"/>
              </a:rPr>
              <a:t>void</a:t>
            </a:r>
            <a:r>
              <a:rPr lang="nl-BE" dirty="0">
                <a:latin typeface="Consolas" pitchFamily="49" charset="0"/>
                <a:cs typeface="Consolas" pitchFamily="49" charset="0"/>
              </a:rPr>
              <a:t> </a:t>
            </a:r>
            <a:r>
              <a:rPr lang="nl-BE" dirty="0" err="1">
                <a:latin typeface="Consolas" pitchFamily="49" charset="0"/>
                <a:cs typeface="Consolas" pitchFamily="49" charset="0"/>
              </a:rPr>
              <a:t>Main</a:t>
            </a:r>
            <a:r>
              <a:rPr lang="nl-BE" dirty="0">
                <a:latin typeface="Consolas" pitchFamily="49" charset="0"/>
                <a:cs typeface="Consolas" pitchFamily="49" charset="0"/>
              </a:rPr>
              <a:t>(string[] </a:t>
            </a:r>
            <a:r>
              <a:rPr lang="nl-BE" dirty="0" err="1">
                <a:latin typeface="Consolas" pitchFamily="49" charset="0"/>
                <a:cs typeface="Consolas" pitchFamily="49" charset="0"/>
              </a:rPr>
              <a:t>args</a:t>
            </a:r>
            <a:r>
              <a:rPr lang="nl-BE" dirty="0">
                <a:latin typeface="Consolas" pitchFamily="49" charset="0"/>
                <a:cs typeface="Consolas" pitchFamily="49" charset="0"/>
              </a:rPr>
              <a:t>)</a:t>
            </a:r>
            <a:endParaRPr lang="nl-NL" dirty="0">
              <a:latin typeface="Consolas" pitchFamily="49" charset="0"/>
              <a:cs typeface="Consolas" pitchFamily="49" charset="0"/>
            </a:endParaRPr>
          </a:p>
        </p:txBody>
      </p:sp>
    </p:spTree>
    <p:extLst>
      <p:ext uri="{BB962C8B-B14F-4D97-AF65-F5344CB8AC3E}">
        <p14:creationId xmlns:p14="http://schemas.microsoft.com/office/powerpoint/2010/main" val="3595663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nl-BE" dirty="0"/>
              <a:t>Argumenten</a:t>
            </a:r>
            <a:endParaRPr lang="nl-NL" dirty="0"/>
          </a:p>
        </p:txBody>
      </p:sp>
      <p:sp>
        <p:nvSpPr>
          <p:cNvPr id="3" name="Rectangle 2"/>
          <p:cNvSpPr>
            <a:spLocks noChangeArrowheads="1"/>
          </p:cNvSpPr>
          <p:nvPr/>
        </p:nvSpPr>
        <p:spPr bwMode="auto">
          <a:xfrm>
            <a:off x="589240" y="1426705"/>
            <a:ext cx="7943200" cy="5016758"/>
          </a:xfrm>
          <a:prstGeom prst="rect">
            <a:avLst/>
          </a:prstGeom>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l-BE" sz="2000" b="0" i="0" u="none" strike="noStrike" cap="none" normalizeH="0" baseline="0" dirty="0" err="1">
                <a:ln>
                  <a:noFill/>
                </a:ln>
                <a:solidFill>
                  <a:srgbClr val="000080"/>
                </a:solidFill>
                <a:effectLst/>
                <a:latin typeface="Consolas" pitchFamily="49" charset="0"/>
                <a:cs typeface="Consolas" pitchFamily="49" charset="0"/>
              </a:rPr>
              <a:t>static</a:t>
            </a:r>
            <a:r>
              <a:rPr kumimoji="0" lang="nl-BE" sz="2000" b="0" i="0" u="none" strike="noStrike" cap="none" normalizeH="0" baseline="0" dirty="0">
                <a:ln>
                  <a:noFill/>
                </a:ln>
                <a:solidFill>
                  <a:srgbClr val="000000"/>
                </a:solidFill>
                <a:effectLst/>
                <a:latin typeface="Consolas" pitchFamily="49" charset="0"/>
                <a:cs typeface="Consolas" pitchFamily="49" charset="0"/>
              </a:rPr>
              <a:t> </a:t>
            </a:r>
            <a:r>
              <a:rPr kumimoji="0" lang="nl-BE" sz="2000" b="0" i="0" u="none" strike="noStrike" cap="none" normalizeH="0" baseline="0" dirty="0" err="1">
                <a:ln>
                  <a:noFill/>
                </a:ln>
                <a:solidFill>
                  <a:srgbClr val="000080"/>
                </a:solidFill>
                <a:effectLst/>
                <a:latin typeface="Consolas" pitchFamily="49" charset="0"/>
                <a:cs typeface="Consolas" pitchFamily="49" charset="0"/>
              </a:rPr>
              <a:t>void</a:t>
            </a:r>
            <a:r>
              <a:rPr kumimoji="0" lang="nl-BE" sz="2000" b="0" i="0" u="none" strike="noStrike" cap="none" normalizeH="0" baseline="0" dirty="0">
                <a:ln>
                  <a:noFill/>
                </a:ln>
                <a:solidFill>
                  <a:srgbClr val="000000"/>
                </a:solidFill>
                <a:effectLst/>
                <a:latin typeface="Consolas" pitchFamily="49" charset="0"/>
                <a:cs typeface="Consolas" pitchFamily="49" charset="0"/>
              </a:rPr>
              <a:t> </a:t>
            </a:r>
            <a:r>
              <a:rPr kumimoji="0" lang="nl-BE" sz="2000" b="0" i="0" u="none" strike="noStrike" cap="none" normalizeH="0" baseline="0" dirty="0" err="1">
                <a:ln>
                  <a:noFill/>
                </a:ln>
                <a:solidFill>
                  <a:srgbClr val="800000"/>
                </a:solidFill>
                <a:effectLst/>
                <a:latin typeface="Consolas" pitchFamily="49" charset="0"/>
                <a:cs typeface="Consolas" pitchFamily="49" charset="0"/>
              </a:rPr>
              <a:t>Main</a:t>
            </a:r>
            <a:r>
              <a:rPr kumimoji="0" lang="nl-BE" sz="2000" b="0" i="0" u="none" strike="noStrike" cap="none" normalizeH="0" baseline="0" dirty="0">
                <a:ln>
                  <a:noFill/>
                </a:ln>
                <a:solidFill>
                  <a:srgbClr val="000000"/>
                </a:solidFill>
                <a:effectLst/>
                <a:latin typeface="Consolas" pitchFamily="49" charset="0"/>
                <a:cs typeface="Consolas" pitchFamily="49" charset="0"/>
              </a:rPr>
              <a:t>(</a:t>
            </a:r>
            <a:r>
              <a:rPr kumimoji="0" lang="nl-BE" sz="2000" b="0" i="0" u="none" strike="noStrike" cap="none" normalizeH="0" baseline="0" dirty="0">
                <a:ln>
                  <a:noFill/>
                </a:ln>
                <a:solidFill>
                  <a:srgbClr val="000080"/>
                </a:solidFill>
                <a:effectLst/>
                <a:latin typeface="Consolas" pitchFamily="49" charset="0"/>
                <a:cs typeface="Consolas" pitchFamily="49" charset="0"/>
              </a:rPr>
              <a:t>string</a:t>
            </a:r>
            <a:r>
              <a:rPr kumimoji="0" lang="nl-BE" sz="2000" b="0" i="0" u="none" strike="noStrike" cap="none" normalizeH="0" baseline="0" dirty="0">
                <a:ln>
                  <a:noFill/>
                </a:ln>
                <a:solidFill>
                  <a:srgbClr val="000000"/>
                </a:solidFill>
                <a:effectLst/>
                <a:latin typeface="Consolas" pitchFamily="49" charset="0"/>
                <a:cs typeface="Consolas" pitchFamily="49" charset="0"/>
              </a:rPr>
              <a:t>[] </a:t>
            </a:r>
            <a:r>
              <a:rPr kumimoji="0" lang="nl-BE" sz="2000" b="0" i="0" u="none" strike="noStrike" cap="none" normalizeH="0" baseline="0" dirty="0" err="1">
                <a:ln>
                  <a:noFill/>
                </a:ln>
                <a:solidFill>
                  <a:srgbClr val="800000"/>
                </a:solidFill>
                <a:effectLst/>
                <a:latin typeface="Consolas" pitchFamily="49" charset="0"/>
                <a:cs typeface="Consolas" pitchFamily="49" charset="0"/>
              </a:rPr>
              <a:t>args</a:t>
            </a:r>
            <a:r>
              <a:rPr kumimoji="0" lang="nl-BE" sz="2000" b="0" i="0" u="none" strike="noStrike" cap="none" normalizeH="0" baseline="0" dirty="0">
                <a:ln>
                  <a:noFill/>
                </a:ln>
                <a:solidFill>
                  <a:srgbClr val="000000"/>
                </a:solidFill>
                <a:effectLst/>
                <a:latin typeface="Consolas" pitchFamily="49" charset="0"/>
                <a:cs typeface="Consolas" pitchFamily="49" charset="0"/>
              </a:rPr>
              <a:t>)</a:t>
            </a:r>
            <a:br>
              <a:rPr kumimoji="0" lang="nl-BE" sz="2000" b="0" i="0" u="none" strike="noStrike" cap="none" normalizeH="0" baseline="0" dirty="0">
                <a:ln>
                  <a:noFill/>
                </a:ln>
                <a:solidFill>
                  <a:srgbClr val="000000"/>
                </a:solidFill>
                <a:effectLst/>
                <a:latin typeface="Consolas" pitchFamily="49" charset="0"/>
                <a:cs typeface="Consolas" pitchFamily="49" charset="0"/>
              </a:rPr>
            </a:br>
            <a:r>
              <a:rPr kumimoji="0" lang="nl-BE" sz="2000" b="0" i="0" u="none" strike="noStrike" cap="none" normalizeH="0" baseline="0" dirty="0">
                <a:ln>
                  <a:noFill/>
                </a:ln>
                <a:solidFill>
                  <a:srgbClr val="000000"/>
                </a:solidFill>
                <a:effectLst/>
                <a:latin typeface="Consolas" pitchFamily="49" charset="0"/>
                <a:cs typeface="Consolas" pitchFamily="49" charset="0"/>
              </a:rPr>
              <a:t>{</a:t>
            </a:r>
            <a:br>
              <a:rPr kumimoji="0" lang="nl-BE" sz="2000" b="0" i="0" u="none" strike="noStrike" cap="none" normalizeH="0" baseline="0" dirty="0">
                <a:ln>
                  <a:noFill/>
                </a:ln>
                <a:solidFill>
                  <a:srgbClr val="000000"/>
                </a:solidFill>
                <a:effectLst/>
                <a:latin typeface="Consolas" pitchFamily="49" charset="0"/>
                <a:cs typeface="Consolas" pitchFamily="49" charset="0"/>
              </a:rPr>
            </a:br>
            <a:r>
              <a:rPr kumimoji="0" lang="nl-BE" sz="2000" b="0" i="0" u="none" strike="noStrike" cap="none" normalizeH="0" baseline="0" dirty="0">
                <a:ln>
                  <a:noFill/>
                </a:ln>
                <a:solidFill>
                  <a:srgbClr val="000000"/>
                </a:solidFill>
                <a:effectLst/>
                <a:latin typeface="Consolas" pitchFamily="49" charset="0"/>
                <a:cs typeface="Consolas" pitchFamily="49" charset="0"/>
              </a:rPr>
              <a:t>    </a:t>
            </a:r>
            <a:r>
              <a:rPr kumimoji="0" lang="nl-BE" sz="2000" b="0" i="0" u="none" strike="noStrike" cap="none" normalizeH="0" baseline="0" dirty="0">
                <a:ln>
                  <a:noFill/>
                </a:ln>
                <a:solidFill>
                  <a:srgbClr val="000080"/>
                </a:solidFill>
                <a:effectLst/>
                <a:latin typeface="Consolas" pitchFamily="49" charset="0"/>
                <a:cs typeface="Consolas" pitchFamily="49" charset="0"/>
              </a:rPr>
              <a:t>string</a:t>
            </a:r>
            <a:r>
              <a:rPr kumimoji="0" lang="nl-BE" sz="2000" b="0" i="0" u="none" strike="noStrike" cap="none" normalizeH="0" baseline="0" dirty="0">
                <a:ln>
                  <a:noFill/>
                </a:ln>
                <a:solidFill>
                  <a:srgbClr val="000000"/>
                </a:solidFill>
                <a:effectLst/>
                <a:latin typeface="Consolas" pitchFamily="49" charset="0"/>
                <a:cs typeface="Consolas" pitchFamily="49" charset="0"/>
              </a:rPr>
              <a:t> </a:t>
            </a:r>
            <a:r>
              <a:rPr kumimoji="0" lang="nl-BE" sz="2000" b="0" i="0" u="none" strike="noStrike" cap="none" normalizeH="0" baseline="0" dirty="0" err="1">
                <a:ln>
                  <a:noFill/>
                </a:ln>
                <a:solidFill>
                  <a:srgbClr val="800000"/>
                </a:solidFill>
                <a:effectLst/>
                <a:latin typeface="Consolas" pitchFamily="49" charset="0"/>
                <a:cs typeface="Consolas" pitchFamily="49" charset="0"/>
              </a:rPr>
              <a:t>fileName</a:t>
            </a:r>
            <a:r>
              <a:rPr kumimoji="0" lang="nl-BE" sz="2000" b="0" i="0" u="none" strike="noStrike" cap="none" normalizeH="0" baseline="0" dirty="0">
                <a:ln>
                  <a:noFill/>
                </a:ln>
                <a:solidFill>
                  <a:srgbClr val="000000"/>
                </a:solidFill>
                <a:effectLst/>
                <a:latin typeface="Consolas" pitchFamily="49" charset="0"/>
                <a:cs typeface="Consolas" pitchFamily="49" charset="0"/>
              </a:rPr>
              <a:t> = </a:t>
            </a:r>
            <a:r>
              <a:rPr kumimoji="0" lang="nl-BE" sz="2000" b="0" i="0" u="none" strike="noStrike" cap="none" normalizeH="0" baseline="0" dirty="0" err="1">
                <a:ln>
                  <a:noFill/>
                </a:ln>
                <a:solidFill>
                  <a:srgbClr val="800000"/>
                </a:solidFill>
                <a:effectLst/>
                <a:latin typeface="Consolas" pitchFamily="49" charset="0"/>
                <a:cs typeface="Consolas" pitchFamily="49" charset="0"/>
              </a:rPr>
              <a:t>args</a:t>
            </a:r>
            <a:r>
              <a:rPr kumimoji="0" lang="nl-BE" sz="2000" b="0" i="0" u="none" strike="noStrike" cap="none" normalizeH="0" baseline="0" dirty="0">
                <a:ln>
                  <a:noFill/>
                </a:ln>
                <a:solidFill>
                  <a:srgbClr val="000000"/>
                </a:solidFill>
                <a:effectLst/>
                <a:latin typeface="Consolas" pitchFamily="49" charset="0"/>
                <a:cs typeface="Consolas" pitchFamily="49" charset="0"/>
              </a:rPr>
              <a:t>[0];</a:t>
            </a:r>
            <a:br>
              <a:rPr kumimoji="0" lang="nl-BE" sz="2000" b="0" i="0" u="none" strike="noStrike" cap="none" normalizeH="0" baseline="0" dirty="0">
                <a:ln>
                  <a:noFill/>
                </a:ln>
                <a:solidFill>
                  <a:srgbClr val="000000"/>
                </a:solidFill>
                <a:effectLst/>
                <a:latin typeface="Consolas" pitchFamily="49" charset="0"/>
                <a:cs typeface="Consolas" pitchFamily="49" charset="0"/>
              </a:rPr>
            </a:br>
            <a:r>
              <a:rPr kumimoji="0" lang="nl-BE" sz="2000" b="0" i="0" u="none" strike="noStrike" cap="none" normalizeH="0" baseline="0" dirty="0">
                <a:ln>
                  <a:noFill/>
                </a:ln>
                <a:solidFill>
                  <a:srgbClr val="000000"/>
                </a:solidFill>
                <a:effectLst/>
                <a:latin typeface="Consolas" pitchFamily="49" charset="0"/>
                <a:cs typeface="Consolas" pitchFamily="49" charset="0"/>
              </a:rPr>
              <a:t>    </a:t>
            </a:r>
            <a:r>
              <a:rPr kumimoji="0" lang="nl-BE" sz="2000" b="0" i="0" u="none" strike="noStrike" cap="none" normalizeH="0" baseline="0" dirty="0">
                <a:ln>
                  <a:noFill/>
                </a:ln>
                <a:solidFill>
                  <a:srgbClr val="000080"/>
                </a:solidFill>
                <a:effectLst/>
                <a:latin typeface="Consolas" pitchFamily="49" charset="0"/>
                <a:cs typeface="Consolas" pitchFamily="49" charset="0"/>
              </a:rPr>
              <a:t>string</a:t>
            </a:r>
            <a:r>
              <a:rPr kumimoji="0" lang="nl-BE" sz="2000" b="0" i="0" u="none" strike="noStrike" cap="none" normalizeH="0" baseline="0" dirty="0">
                <a:ln>
                  <a:noFill/>
                </a:ln>
                <a:solidFill>
                  <a:srgbClr val="000000"/>
                </a:solidFill>
                <a:effectLst/>
                <a:latin typeface="Consolas" pitchFamily="49" charset="0"/>
                <a:cs typeface="Consolas" pitchFamily="49" charset="0"/>
              </a:rPr>
              <a:t> </a:t>
            </a:r>
            <a:r>
              <a:rPr kumimoji="0" lang="nl-BE" sz="2000" b="0" i="0" u="none" strike="noStrike" cap="none" normalizeH="0" baseline="0" dirty="0" err="1">
                <a:ln>
                  <a:noFill/>
                </a:ln>
                <a:solidFill>
                  <a:srgbClr val="800000"/>
                </a:solidFill>
                <a:effectLst/>
                <a:latin typeface="Consolas" pitchFamily="49" charset="0"/>
                <a:cs typeface="Consolas" pitchFamily="49" charset="0"/>
              </a:rPr>
              <a:t>wanted</a:t>
            </a:r>
            <a:r>
              <a:rPr kumimoji="0" lang="nl-BE" sz="2000" b="0" i="0" u="none" strike="noStrike" cap="none" normalizeH="0" baseline="0" dirty="0">
                <a:ln>
                  <a:noFill/>
                </a:ln>
                <a:solidFill>
                  <a:srgbClr val="000000"/>
                </a:solidFill>
                <a:effectLst/>
                <a:latin typeface="Consolas" pitchFamily="49" charset="0"/>
                <a:cs typeface="Consolas" pitchFamily="49" charset="0"/>
              </a:rPr>
              <a:t> = </a:t>
            </a:r>
            <a:r>
              <a:rPr kumimoji="0" lang="nl-BE" sz="2000" b="0" i="0" u="none" strike="noStrike" cap="none" normalizeH="0" baseline="0" dirty="0" err="1">
                <a:ln>
                  <a:noFill/>
                </a:ln>
                <a:solidFill>
                  <a:srgbClr val="800000"/>
                </a:solidFill>
                <a:effectLst/>
                <a:latin typeface="Consolas" pitchFamily="49" charset="0"/>
                <a:cs typeface="Consolas" pitchFamily="49" charset="0"/>
              </a:rPr>
              <a:t>args</a:t>
            </a:r>
            <a:r>
              <a:rPr kumimoji="0" lang="nl-BE" sz="2000" b="0" i="0" u="none" strike="noStrike" cap="none" normalizeH="0" baseline="0" dirty="0">
                <a:ln>
                  <a:noFill/>
                </a:ln>
                <a:solidFill>
                  <a:srgbClr val="000000"/>
                </a:solidFill>
                <a:effectLst/>
                <a:latin typeface="Consolas" pitchFamily="49" charset="0"/>
                <a:cs typeface="Consolas" pitchFamily="49" charset="0"/>
              </a:rPr>
              <a:t>[1];</a:t>
            </a:r>
            <a:br>
              <a:rPr kumimoji="0" lang="nl-BE" sz="2000" b="0" i="0" u="none" strike="noStrike" cap="none" normalizeH="0" baseline="0" dirty="0">
                <a:ln>
                  <a:noFill/>
                </a:ln>
                <a:solidFill>
                  <a:srgbClr val="000000"/>
                </a:solidFill>
                <a:effectLst/>
                <a:latin typeface="Consolas" pitchFamily="49" charset="0"/>
                <a:cs typeface="Consolas" pitchFamily="49" charset="0"/>
              </a:rPr>
            </a:br>
            <a:r>
              <a:rPr kumimoji="0" lang="nl-BE" sz="2000" b="0" i="0" u="none" strike="noStrike" cap="none" normalizeH="0" baseline="0" dirty="0">
                <a:ln>
                  <a:noFill/>
                </a:ln>
                <a:solidFill>
                  <a:srgbClr val="000000"/>
                </a:solidFill>
                <a:effectLst/>
                <a:latin typeface="Consolas" pitchFamily="49" charset="0"/>
                <a:cs typeface="Consolas" pitchFamily="49" charset="0"/>
              </a:rPr>
              <a:t>    </a:t>
            </a:r>
            <a:r>
              <a:rPr kumimoji="0" lang="nl-BE" sz="2000" b="0" i="0" u="none" strike="noStrike" cap="none" normalizeH="0" baseline="0" dirty="0" err="1">
                <a:ln>
                  <a:noFill/>
                </a:ln>
                <a:solidFill>
                  <a:srgbClr val="800000"/>
                </a:solidFill>
                <a:effectLst/>
                <a:latin typeface="Consolas" pitchFamily="49" charset="0"/>
                <a:cs typeface="Consolas" pitchFamily="49" charset="0"/>
              </a:rPr>
              <a:t>StreamReader</a:t>
            </a:r>
            <a:r>
              <a:rPr kumimoji="0" lang="nl-BE" sz="2000" b="0" i="0" u="none" strike="noStrike" cap="none" normalizeH="0" baseline="0" dirty="0">
                <a:ln>
                  <a:noFill/>
                </a:ln>
                <a:solidFill>
                  <a:srgbClr val="000000"/>
                </a:solidFill>
                <a:effectLst/>
                <a:latin typeface="Consolas" pitchFamily="49" charset="0"/>
                <a:cs typeface="Consolas" pitchFamily="49" charset="0"/>
              </a:rPr>
              <a:t> </a:t>
            </a:r>
            <a:r>
              <a:rPr kumimoji="0" lang="nl-BE" sz="2000" b="0" i="0" u="none" strike="noStrike" cap="none" normalizeH="0" baseline="0" dirty="0" err="1">
                <a:ln>
                  <a:noFill/>
                </a:ln>
                <a:solidFill>
                  <a:srgbClr val="800000"/>
                </a:solidFill>
                <a:effectLst/>
                <a:latin typeface="Consolas" pitchFamily="49" charset="0"/>
                <a:cs typeface="Consolas" pitchFamily="49" charset="0"/>
              </a:rPr>
              <a:t>inputStream</a:t>
            </a:r>
            <a:r>
              <a:rPr kumimoji="0" lang="nl-BE" sz="2000" b="0" i="0" u="none" strike="noStrike" cap="none" normalizeH="0" baseline="0" dirty="0">
                <a:ln>
                  <a:noFill/>
                </a:ln>
                <a:solidFill>
                  <a:srgbClr val="000000"/>
                </a:solidFill>
                <a:effectLst/>
                <a:latin typeface="Consolas" pitchFamily="49" charset="0"/>
                <a:cs typeface="Consolas" pitchFamily="49" charset="0"/>
              </a:rPr>
              <a:t> = </a:t>
            </a:r>
            <a:r>
              <a:rPr kumimoji="0" lang="nl-BE" sz="2000" b="0" i="0" u="none" strike="noStrike" cap="none" normalizeH="0" baseline="0" dirty="0" err="1">
                <a:ln>
                  <a:noFill/>
                </a:ln>
                <a:solidFill>
                  <a:srgbClr val="800000"/>
                </a:solidFill>
                <a:effectLst/>
                <a:latin typeface="Consolas" pitchFamily="49" charset="0"/>
                <a:cs typeface="Consolas" pitchFamily="49" charset="0"/>
              </a:rPr>
              <a:t>File</a:t>
            </a:r>
            <a:r>
              <a:rPr kumimoji="0" lang="nl-BE" sz="2000" b="0" i="0" u="none" strike="noStrike" cap="none" normalizeH="0" baseline="0" dirty="0" err="1">
                <a:ln>
                  <a:noFill/>
                </a:ln>
                <a:solidFill>
                  <a:srgbClr val="000000"/>
                </a:solidFill>
                <a:effectLst/>
                <a:latin typeface="Consolas" pitchFamily="49" charset="0"/>
                <a:cs typeface="Consolas" pitchFamily="49" charset="0"/>
              </a:rPr>
              <a:t>.</a:t>
            </a:r>
            <a:r>
              <a:rPr kumimoji="0" lang="nl-BE" sz="2000" b="0" i="0" u="none" strike="noStrike" cap="none" normalizeH="0" baseline="0" dirty="0" err="1">
                <a:ln>
                  <a:noFill/>
                </a:ln>
                <a:solidFill>
                  <a:srgbClr val="800000"/>
                </a:solidFill>
                <a:effectLst/>
                <a:latin typeface="Consolas" pitchFamily="49" charset="0"/>
                <a:cs typeface="Consolas" pitchFamily="49" charset="0"/>
              </a:rPr>
              <a:t>OpenText</a:t>
            </a:r>
            <a:r>
              <a:rPr kumimoji="0" lang="nl-BE" sz="2000" b="0" i="0" u="none" strike="noStrike" cap="none" normalizeH="0" baseline="0" dirty="0">
                <a:ln>
                  <a:noFill/>
                </a:ln>
                <a:solidFill>
                  <a:srgbClr val="000000"/>
                </a:solidFill>
                <a:effectLst/>
                <a:latin typeface="Consolas" pitchFamily="49" charset="0"/>
                <a:cs typeface="Consolas" pitchFamily="49" charset="0"/>
              </a:rPr>
              <a:t>(</a:t>
            </a:r>
            <a:r>
              <a:rPr kumimoji="0" lang="nl-BE" sz="2000" b="0" i="0" u="none" strike="noStrike" cap="none" normalizeH="0" baseline="0" dirty="0" err="1">
                <a:ln>
                  <a:noFill/>
                </a:ln>
                <a:solidFill>
                  <a:srgbClr val="800000"/>
                </a:solidFill>
                <a:effectLst/>
                <a:latin typeface="Consolas" pitchFamily="49" charset="0"/>
                <a:cs typeface="Consolas" pitchFamily="49" charset="0"/>
              </a:rPr>
              <a:t>fileName</a:t>
            </a:r>
            <a:r>
              <a:rPr kumimoji="0" lang="nl-BE" sz="2000" b="0" i="0" u="none" strike="noStrike" cap="none" normalizeH="0" baseline="0" dirty="0">
                <a:ln>
                  <a:noFill/>
                </a:ln>
                <a:solidFill>
                  <a:srgbClr val="000000"/>
                </a:solidFill>
                <a:effectLst/>
                <a:latin typeface="Consolas" pitchFamily="49" charset="0"/>
                <a:cs typeface="Consolas" pitchFamily="49" charset="0"/>
              </a:rPr>
              <a:t>);</a:t>
            </a:r>
            <a:br>
              <a:rPr kumimoji="0" lang="nl-BE" sz="2000" b="0" i="0" u="none" strike="noStrike" cap="none" normalizeH="0" baseline="0" dirty="0">
                <a:ln>
                  <a:noFill/>
                </a:ln>
                <a:solidFill>
                  <a:srgbClr val="000000"/>
                </a:solidFill>
                <a:effectLst/>
                <a:latin typeface="Consolas" pitchFamily="49" charset="0"/>
                <a:cs typeface="Consolas" pitchFamily="49" charset="0"/>
              </a:rPr>
            </a:br>
            <a:r>
              <a:rPr kumimoji="0" lang="nl-BE" sz="2000" b="0" i="0" u="none" strike="noStrike" cap="none" normalizeH="0" baseline="0" dirty="0">
                <a:ln>
                  <a:noFill/>
                </a:ln>
                <a:solidFill>
                  <a:srgbClr val="000000"/>
                </a:solidFill>
                <a:effectLst/>
                <a:latin typeface="Consolas" pitchFamily="49" charset="0"/>
                <a:cs typeface="Consolas" pitchFamily="49" charset="0"/>
              </a:rPr>
              <a:t>    </a:t>
            </a:r>
            <a:r>
              <a:rPr kumimoji="0" lang="nl-BE" sz="2000" b="0" i="0" u="none" strike="noStrike" cap="none" normalizeH="0" baseline="0" dirty="0">
                <a:ln>
                  <a:noFill/>
                </a:ln>
                <a:solidFill>
                  <a:srgbClr val="000080"/>
                </a:solidFill>
                <a:effectLst/>
                <a:latin typeface="Consolas" pitchFamily="49" charset="0"/>
                <a:cs typeface="Consolas" pitchFamily="49" charset="0"/>
              </a:rPr>
              <a:t>string</a:t>
            </a:r>
            <a:r>
              <a:rPr kumimoji="0" lang="nl-BE" sz="2000" b="0" i="0" u="none" strike="noStrike" cap="none" normalizeH="0" baseline="0" dirty="0">
                <a:ln>
                  <a:noFill/>
                </a:ln>
                <a:solidFill>
                  <a:srgbClr val="000000"/>
                </a:solidFill>
                <a:effectLst/>
                <a:latin typeface="Consolas" pitchFamily="49" charset="0"/>
                <a:cs typeface="Consolas" pitchFamily="49" charset="0"/>
              </a:rPr>
              <a:t> </a:t>
            </a:r>
            <a:r>
              <a:rPr kumimoji="0" lang="nl-BE" sz="2000" b="0" i="0" u="none" strike="noStrike" cap="none" normalizeH="0" baseline="0" dirty="0">
                <a:ln>
                  <a:noFill/>
                </a:ln>
                <a:solidFill>
                  <a:srgbClr val="800000"/>
                </a:solidFill>
                <a:effectLst/>
                <a:latin typeface="Consolas" pitchFamily="49" charset="0"/>
                <a:cs typeface="Consolas" pitchFamily="49" charset="0"/>
              </a:rPr>
              <a:t>line</a:t>
            </a:r>
            <a:r>
              <a:rPr kumimoji="0" lang="nl-BE" sz="2000" b="0" i="0" u="none" strike="noStrike" cap="none" normalizeH="0" baseline="0" dirty="0">
                <a:ln>
                  <a:noFill/>
                </a:ln>
                <a:solidFill>
                  <a:srgbClr val="000000"/>
                </a:solidFill>
                <a:effectLst/>
                <a:latin typeface="Consolas" pitchFamily="49" charset="0"/>
                <a:cs typeface="Consolas" pitchFamily="49" charset="0"/>
              </a:rPr>
              <a:t> = </a:t>
            </a:r>
            <a:r>
              <a:rPr kumimoji="0" lang="nl-BE" sz="2000" b="0" i="0" u="none" strike="noStrike" cap="none" normalizeH="0" baseline="0" dirty="0" err="1">
                <a:ln>
                  <a:noFill/>
                </a:ln>
                <a:solidFill>
                  <a:srgbClr val="800000"/>
                </a:solidFill>
                <a:effectLst/>
                <a:latin typeface="Consolas" pitchFamily="49" charset="0"/>
                <a:cs typeface="Consolas" pitchFamily="49" charset="0"/>
              </a:rPr>
              <a:t>inputStream</a:t>
            </a:r>
            <a:r>
              <a:rPr kumimoji="0" lang="nl-BE" sz="2000" b="0" i="0" u="none" strike="noStrike" cap="none" normalizeH="0" baseline="0" dirty="0" err="1">
                <a:ln>
                  <a:noFill/>
                </a:ln>
                <a:solidFill>
                  <a:srgbClr val="000000"/>
                </a:solidFill>
                <a:effectLst/>
                <a:latin typeface="Consolas" pitchFamily="49" charset="0"/>
                <a:cs typeface="Consolas" pitchFamily="49" charset="0"/>
              </a:rPr>
              <a:t>.</a:t>
            </a:r>
            <a:r>
              <a:rPr kumimoji="0" lang="nl-BE" sz="2000" b="0" i="0" u="none" strike="noStrike" cap="none" normalizeH="0" baseline="0" dirty="0" err="1">
                <a:ln>
                  <a:noFill/>
                </a:ln>
                <a:solidFill>
                  <a:srgbClr val="800000"/>
                </a:solidFill>
                <a:effectLst/>
                <a:latin typeface="Consolas" pitchFamily="49" charset="0"/>
                <a:cs typeface="Consolas" pitchFamily="49" charset="0"/>
              </a:rPr>
              <a:t>ReadLine</a:t>
            </a:r>
            <a:r>
              <a:rPr kumimoji="0" lang="nl-BE" sz="2000" b="0" i="0" u="none" strike="noStrike" cap="none" normalizeH="0" baseline="0" dirty="0">
                <a:ln>
                  <a:noFill/>
                </a:ln>
                <a:solidFill>
                  <a:srgbClr val="000000"/>
                </a:solidFill>
                <a:effectLst/>
                <a:latin typeface="Consolas" pitchFamily="49" charset="0"/>
                <a:cs typeface="Consolas" pitchFamily="49" charset="0"/>
              </a:rPr>
              <a:t>();</a:t>
            </a:r>
            <a:br>
              <a:rPr kumimoji="0" lang="nl-BE" sz="2000" b="0" i="0" u="none" strike="noStrike" cap="none" normalizeH="0" baseline="0" dirty="0">
                <a:ln>
                  <a:noFill/>
                </a:ln>
                <a:solidFill>
                  <a:srgbClr val="000000"/>
                </a:solidFill>
                <a:effectLst/>
                <a:latin typeface="Consolas" pitchFamily="49" charset="0"/>
                <a:cs typeface="Consolas" pitchFamily="49" charset="0"/>
              </a:rPr>
            </a:br>
            <a:r>
              <a:rPr kumimoji="0" lang="nl-BE" sz="2000" b="0" i="0" u="none" strike="noStrike" cap="none" normalizeH="0" baseline="0" dirty="0">
                <a:ln>
                  <a:noFill/>
                </a:ln>
                <a:solidFill>
                  <a:srgbClr val="000000"/>
                </a:solidFill>
                <a:effectLst/>
                <a:latin typeface="Consolas" pitchFamily="49" charset="0"/>
                <a:cs typeface="Consolas" pitchFamily="49" charset="0"/>
              </a:rPr>
              <a:t>    </a:t>
            </a:r>
            <a:r>
              <a:rPr kumimoji="0" lang="nl-BE" sz="2000" b="0" i="0" u="none" strike="noStrike" cap="none" normalizeH="0" baseline="0" dirty="0" err="1">
                <a:ln>
                  <a:noFill/>
                </a:ln>
                <a:solidFill>
                  <a:srgbClr val="000080"/>
                </a:solidFill>
                <a:effectLst/>
                <a:latin typeface="Consolas" pitchFamily="49" charset="0"/>
                <a:cs typeface="Consolas" pitchFamily="49" charset="0"/>
              </a:rPr>
              <a:t>while</a:t>
            </a:r>
            <a:r>
              <a:rPr kumimoji="0" lang="nl-BE" sz="2000" b="0" i="0" u="none" strike="noStrike" cap="none" normalizeH="0" baseline="0" dirty="0">
                <a:ln>
                  <a:noFill/>
                </a:ln>
                <a:solidFill>
                  <a:srgbClr val="000000"/>
                </a:solidFill>
                <a:effectLst/>
                <a:latin typeface="Consolas" pitchFamily="49" charset="0"/>
                <a:cs typeface="Consolas" pitchFamily="49" charset="0"/>
              </a:rPr>
              <a:t> (</a:t>
            </a:r>
            <a:r>
              <a:rPr kumimoji="0" lang="nl-BE" sz="2000" b="0" i="0" u="none" strike="noStrike" cap="none" normalizeH="0" baseline="0" dirty="0">
                <a:ln>
                  <a:noFill/>
                </a:ln>
                <a:solidFill>
                  <a:srgbClr val="800000"/>
                </a:solidFill>
                <a:effectLst/>
                <a:latin typeface="Consolas" pitchFamily="49" charset="0"/>
                <a:cs typeface="Consolas" pitchFamily="49" charset="0"/>
              </a:rPr>
              <a:t>line</a:t>
            </a:r>
            <a:r>
              <a:rPr kumimoji="0" lang="nl-BE" sz="2000" b="0" i="0" u="none" strike="noStrike" cap="none" normalizeH="0" baseline="0" dirty="0">
                <a:ln>
                  <a:noFill/>
                </a:ln>
                <a:solidFill>
                  <a:srgbClr val="000000"/>
                </a:solidFill>
                <a:effectLst/>
                <a:latin typeface="Consolas" pitchFamily="49" charset="0"/>
                <a:cs typeface="Consolas" pitchFamily="49" charset="0"/>
              </a:rPr>
              <a:t> != </a:t>
            </a:r>
            <a:r>
              <a:rPr kumimoji="0" lang="nl-BE" sz="2000" b="0" i="0" u="none" strike="noStrike" cap="none" normalizeH="0" baseline="0" dirty="0" err="1">
                <a:ln>
                  <a:noFill/>
                </a:ln>
                <a:solidFill>
                  <a:srgbClr val="000080"/>
                </a:solidFill>
                <a:effectLst/>
                <a:latin typeface="Consolas" pitchFamily="49" charset="0"/>
                <a:cs typeface="Consolas" pitchFamily="49" charset="0"/>
              </a:rPr>
              <a:t>null</a:t>
            </a:r>
            <a:r>
              <a:rPr kumimoji="0" lang="nl-BE" sz="2000" b="0" i="0" u="none" strike="noStrike" cap="none" normalizeH="0" baseline="0" dirty="0">
                <a:ln>
                  <a:noFill/>
                </a:ln>
                <a:solidFill>
                  <a:srgbClr val="000000"/>
                </a:solidFill>
                <a:effectLst/>
                <a:latin typeface="Consolas" pitchFamily="49" charset="0"/>
                <a:cs typeface="Consolas" pitchFamily="49" charset="0"/>
              </a:rPr>
              <a:t>)</a:t>
            </a:r>
            <a:br>
              <a:rPr kumimoji="0" lang="nl-BE" sz="2000" b="0" i="0" u="none" strike="noStrike" cap="none" normalizeH="0" baseline="0" dirty="0">
                <a:ln>
                  <a:noFill/>
                </a:ln>
                <a:solidFill>
                  <a:srgbClr val="000000"/>
                </a:solidFill>
                <a:effectLst/>
                <a:latin typeface="Consolas" pitchFamily="49" charset="0"/>
                <a:cs typeface="Consolas" pitchFamily="49" charset="0"/>
              </a:rPr>
            </a:br>
            <a:r>
              <a:rPr kumimoji="0" lang="nl-BE" sz="2000" b="0" i="0" u="none" strike="noStrike" cap="none" normalizeH="0" baseline="0" dirty="0">
                <a:ln>
                  <a:noFill/>
                </a:ln>
                <a:solidFill>
                  <a:srgbClr val="000000"/>
                </a:solidFill>
                <a:effectLst/>
                <a:latin typeface="Consolas" pitchFamily="49" charset="0"/>
                <a:cs typeface="Consolas" pitchFamily="49" charset="0"/>
              </a:rPr>
              <a:t>    {</a:t>
            </a:r>
            <a:br>
              <a:rPr kumimoji="0" lang="nl-BE" sz="2000" b="0" i="0" u="none" strike="noStrike" cap="none" normalizeH="0" baseline="0" dirty="0">
                <a:ln>
                  <a:noFill/>
                </a:ln>
                <a:solidFill>
                  <a:srgbClr val="000000"/>
                </a:solidFill>
                <a:effectLst/>
                <a:latin typeface="Consolas" pitchFamily="49" charset="0"/>
                <a:cs typeface="Consolas" pitchFamily="49" charset="0"/>
              </a:rPr>
            </a:br>
            <a:r>
              <a:rPr kumimoji="0" lang="nl-BE" sz="2000" b="0" i="0" u="none" strike="noStrike" cap="none" normalizeH="0" baseline="0" dirty="0">
                <a:ln>
                  <a:noFill/>
                </a:ln>
                <a:solidFill>
                  <a:srgbClr val="000000"/>
                </a:solidFill>
                <a:effectLst/>
                <a:latin typeface="Consolas" pitchFamily="49" charset="0"/>
                <a:cs typeface="Consolas" pitchFamily="49" charset="0"/>
              </a:rPr>
              <a:t>        </a:t>
            </a:r>
            <a:r>
              <a:rPr kumimoji="0" lang="nl-BE" sz="2000" b="0" i="0" u="none" strike="noStrike" cap="none" normalizeH="0" baseline="0" dirty="0" err="1">
                <a:ln>
                  <a:noFill/>
                </a:ln>
                <a:solidFill>
                  <a:srgbClr val="000080"/>
                </a:solidFill>
                <a:effectLst/>
                <a:latin typeface="Consolas" pitchFamily="49" charset="0"/>
                <a:cs typeface="Consolas" pitchFamily="49" charset="0"/>
              </a:rPr>
              <a:t>if</a:t>
            </a:r>
            <a:r>
              <a:rPr kumimoji="0" lang="nl-BE" sz="2000" b="0" i="0" u="none" strike="noStrike" cap="none" normalizeH="0" baseline="0" dirty="0">
                <a:ln>
                  <a:noFill/>
                </a:ln>
                <a:solidFill>
                  <a:srgbClr val="000000"/>
                </a:solidFill>
                <a:effectLst/>
                <a:latin typeface="Consolas" pitchFamily="49" charset="0"/>
                <a:cs typeface="Consolas" pitchFamily="49" charset="0"/>
              </a:rPr>
              <a:t> (</a:t>
            </a:r>
            <a:r>
              <a:rPr kumimoji="0" lang="nl-BE" sz="2000" b="0" i="0" u="none" strike="noStrike" cap="none" normalizeH="0" baseline="0" dirty="0" err="1">
                <a:ln>
                  <a:noFill/>
                </a:ln>
                <a:solidFill>
                  <a:srgbClr val="800000"/>
                </a:solidFill>
                <a:effectLst/>
                <a:latin typeface="Consolas" pitchFamily="49" charset="0"/>
                <a:cs typeface="Consolas" pitchFamily="49" charset="0"/>
              </a:rPr>
              <a:t>line</a:t>
            </a:r>
            <a:r>
              <a:rPr kumimoji="0" lang="nl-BE" sz="2000" b="0" i="0" u="none" strike="noStrike" cap="none" normalizeH="0" baseline="0" dirty="0" err="1">
                <a:ln>
                  <a:noFill/>
                </a:ln>
                <a:solidFill>
                  <a:srgbClr val="000000"/>
                </a:solidFill>
                <a:effectLst/>
                <a:latin typeface="Consolas" pitchFamily="49" charset="0"/>
                <a:cs typeface="Consolas" pitchFamily="49" charset="0"/>
              </a:rPr>
              <a:t>.</a:t>
            </a:r>
            <a:r>
              <a:rPr kumimoji="0" lang="nl-BE" sz="2000" b="0" i="0" u="none" strike="noStrike" cap="none" normalizeH="0" baseline="0" dirty="0" err="1">
                <a:ln>
                  <a:noFill/>
                </a:ln>
                <a:solidFill>
                  <a:srgbClr val="800000"/>
                </a:solidFill>
                <a:effectLst/>
                <a:latin typeface="Consolas" pitchFamily="49" charset="0"/>
                <a:cs typeface="Consolas" pitchFamily="49" charset="0"/>
              </a:rPr>
              <a:t>IndexOf</a:t>
            </a:r>
            <a:r>
              <a:rPr kumimoji="0" lang="nl-BE" sz="2000" b="0" i="0" u="none" strike="noStrike" cap="none" normalizeH="0" baseline="0" dirty="0">
                <a:ln>
                  <a:noFill/>
                </a:ln>
                <a:solidFill>
                  <a:srgbClr val="000000"/>
                </a:solidFill>
                <a:effectLst/>
                <a:latin typeface="Consolas" pitchFamily="49" charset="0"/>
                <a:cs typeface="Consolas" pitchFamily="49" charset="0"/>
              </a:rPr>
              <a:t>(</a:t>
            </a:r>
            <a:r>
              <a:rPr kumimoji="0" lang="nl-BE" sz="2000" b="0" i="0" u="none" strike="noStrike" cap="none" normalizeH="0" baseline="0" dirty="0" err="1">
                <a:ln>
                  <a:noFill/>
                </a:ln>
                <a:solidFill>
                  <a:srgbClr val="800000"/>
                </a:solidFill>
                <a:effectLst/>
                <a:latin typeface="Consolas" pitchFamily="49" charset="0"/>
                <a:cs typeface="Consolas" pitchFamily="49" charset="0"/>
              </a:rPr>
              <a:t>wanted</a:t>
            </a:r>
            <a:r>
              <a:rPr kumimoji="0" lang="nl-BE" sz="2000" b="0" i="0" u="none" strike="noStrike" cap="none" normalizeH="0" baseline="0" dirty="0">
                <a:ln>
                  <a:noFill/>
                </a:ln>
                <a:solidFill>
                  <a:srgbClr val="000000"/>
                </a:solidFill>
                <a:effectLst/>
                <a:latin typeface="Consolas" pitchFamily="49" charset="0"/>
                <a:cs typeface="Consolas" pitchFamily="49" charset="0"/>
              </a:rPr>
              <a:t>) &gt;= 0)</a:t>
            </a:r>
            <a:br>
              <a:rPr kumimoji="0" lang="nl-BE" sz="2000" b="0" i="0" u="none" strike="noStrike" cap="none" normalizeH="0" baseline="0" dirty="0">
                <a:ln>
                  <a:noFill/>
                </a:ln>
                <a:solidFill>
                  <a:srgbClr val="000000"/>
                </a:solidFill>
                <a:effectLst/>
                <a:latin typeface="Consolas" pitchFamily="49" charset="0"/>
                <a:cs typeface="Consolas" pitchFamily="49" charset="0"/>
              </a:rPr>
            </a:br>
            <a:r>
              <a:rPr kumimoji="0" lang="nl-BE" sz="2000" b="0" i="0" u="none" strike="noStrike" cap="none" normalizeH="0" baseline="0" dirty="0">
                <a:ln>
                  <a:noFill/>
                </a:ln>
                <a:solidFill>
                  <a:srgbClr val="000000"/>
                </a:solidFill>
                <a:effectLst/>
                <a:latin typeface="Consolas" pitchFamily="49" charset="0"/>
                <a:cs typeface="Consolas" pitchFamily="49" charset="0"/>
              </a:rPr>
              <a:t>        {</a:t>
            </a:r>
            <a:br>
              <a:rPr kumimoji="0" lang="nl-BE" sz="2000" b="0" i="0" u="none" strike="noStrike" cap="none" normalizeH="0" baseline="0" dirty="0">
                <a:ln>
                  <a:noFill/>
                </a:ln>
                <a:solidFill>
                  <a:srgbClr val="000000"/>
                </a:solidFill>
                <a:effectLst/>
                <a:latin typeface="Consolas" pitchFamily="49" charset="0"/>
                <a:cs typeface="Consolas" pitchFamily="49" charset="0"/>
              </a:rPr>
            </a:br>
            <a:r>
              <a:rPr kumimoji="0" lang="nl-BE" sz="2000" b="0" i="0" u="none" strike="noStrike" cap="none" normalizeH="0" baseline="0" dirty="0">
                <a:ln>
                  <a:noFill/>
                </a:ln>
                <a:solidFill>
                  <a:srgbClr val="000000"/>
                </a:solidFill>
                <a:effectLst/>
                <a:latin typeface="Consolas" pitchFamily="49" charset="0"/>
                <a:cs typeface="Consolas" pitchFamily="49" charset="0"/>
              </a:rPr>
              <a:t>            </a:t>
            </a:r>
            <a:r>
              <a:rPr kumimoji="0" lang="nl-BE" sz="2000" b="0" i="0" u="none" strike="noStrike" cap="none" normalizeH="0" baseline="0" dirty="0" err="1">
                <a:ln>
                  <a:noFill/>
                </a:ln>
                <a:solidFill>
                  <a:srgbClr val="800000"/>
                </a:solidFill>
                <a:effectLst/>
                <a:latin typeface="Consolas" pitchFamily="49" charset="0"/>
                <a:cs typeface="Consolas" pitchFamily="49" charset="0"/>
              </a:rPr>
              <a:t>Console</a:t>
            </a:r>
            <a:r>
              <a:rPr kumimoji="0" lang="nl-BE" sz="2000" b="0" i="0" u="none" strike="noStrike" cap="none" normalizeH="0" baseline="0" dirty="0" err="1">
                <a:ln>
                  <a:noFill/>
                </a:ln>
                <a:solidFill>
                  <a:srgbClr val="000000"/>
                </a:solidFill>
                <a:effectLst/>
                <a:latin typeface="Consolas" pitchFamily="49" charset="0"/>
                <a:cs typeface="Consolas" pitchFamily="49" charset="0"/>
              </a:rPr>
              <a:t>.</a:t>
            </a:r>
            <a:r>
              <a:rPr kumimoji="0" lang="nl-BE" sz="2000" b="0" i="0" u="none" strike="noStrike" cap="none" normalizeH="0" baseline="0" dirty="0" err="1">
                <a:ln>
                  <a:noFill/>
                </a:ln>
                <a:solidFill>
                  <a:srgbClr val="800000"/>
                </a:solidFill>
                <a:effectLst/>
                <a:latin typeface="Consolas" pitchFamily="49" charset="0"/>
                <a:cs typeface="Consolas" pitchFamily="49" charset="0"/>
              </a:rPr>
              <a:t>WriteLine</a:t>
            </a:r>
            <a:r>
              <a:rPr kumimoji="0" lang="nl-BE" sz="2000" b="0" i="0" u="none" strike="noStrike" cap="none" normalizeH="0" baseline="0" dirty="0">
                <a:ln>
                  <a:noFill/>
                </a:ln>
                <a:solidFill>
                  <a:srgbClr val="000000"/>
                </a:solidFill>
                <a:effectLst/>
                <a:latin typeface="Consolas" pitchFamily="49" charset="0"/>
                <a:cs typeface="Consolas" pitchFamily="49" charset="0"/>
              </a:rPr>
              <a:t>(</a:t>
            </a:r>
            <a:r>
              <a:rPr kumimoji="0" lang="nl-BE" sz="2000" b="0" i="0" u="none" strike="noStrike" cap="none" normalizeH="0" baseline="0" dirty="0">
                <a:ln>
                  <a:noFill/>
                </a:ln>
                <a:solidFill>
                  <a:srgbClr val="800000"/>
                </a:solidFill>
                <a:effectLst/>
                <a:latin typeface="Consolas" pitchFamily="49" charset="0"/>
                <a:cs typeface="Consolas" pitchFamily="49" charset="0"/>
              </a:rPr>
              <a:t>line</a:t>
            </a:r>
            <a:r>
              <a:rPr kumimoji="0" lang="nl-BE" sz="2000" b="0" i="0" u="none" strike="noStrike" cap="none" normalizeH="0" baseline="0" dirty="0">
                <a:ln>
                  <a:noFill/>
                </a:ln>
                <a:solidFill>
                  <a:srgbClr val="000000"/>
                </a:solidFill>
                <a:effectLst/>
                <a:latin typeface="Consolas" pitchFamily="49" charset="0"/>
                <a:cs typeface="Consolas" pitchFamily="49" charset="0"/>
              </a:rPr>
              <a:t>);</a:t>
            </a:r>
            <a:br>
              <a:rPr kumimoji="0" lang="nl-BE" sz="2000" b="0" i="0" u="none" strike="noStrike" cap="none" normalizeH="0" baseline="0" dirty="0">
                <a:ln>
                  <a:noFill/>
                </a:ln>
                <a:solidFill>
                  <a:srgbClr val="000000"/>
                </a:solidFill>
                <a:effectLst/>
                <a:latin typeface="Consolas" pitchFamily="49" charset="0"/>
                <a:cs typeface="Consolas" pitchFamily="49" charset="0"/>
              </a:rPr>
            </a:br>
            <a:r>
              <a:rPr kumimoji="0" lang="nl-BE" sz="2000" b="0" i="0" u="none" strike="noStrike" cap="none" normalizeH="0" baseline="0" dirty="0">
                <a:ln>
                  <a:noFill/>
                </a:ln>
                <a:solidFill>
                  <a:srgbClr val="000000"/>
                </a:solidFill>
                <a:effectLst/>
                <a:latin typeface="Consolas" pitchFamily="49" charset="0"/>
                <a:cs typeface="Consolas" pitchFamily="49" charset="0"/>
              </a:rPr>
              <a:t>        }</a:t>
            </a:r>
            <a:br>
              <a:rPr kumimoji="0" lang="nl-BE" sz="2000" b="0" i="0" u="none" strike="noStrike" cap="none" normalizeH="0" baseline="0" dirty="0">
                <a:ln>
                  <a:noFill/>
                </a:ln>
                <a:solidFill>
                  <a:srgbClr val="000000"/>
                </a:solidFill>
                <a:effectLst/>
                <a:latin typeface="Consolas" pitchFamily="49" charset="0"/>
                <a:cs typeface="Consolas" pitchFamily="49" charset="0"/>
              </a:rPr>
            </a:br>
            <a:r>
              <a:rPr kumimoji="0" lang="nl-BE" sz="2000" b="0" i="0" u="none" strike="noStrike" cap="none" normalizeH="0" baseline="0" dirty="0">
                <a:ln>
                  <a:noFill/>
                </a:ln>
                <a:solidFill>
                  <a:srgbClr val="000000"/>
                </a:solidFill>
                <a:effectLst/>
                <a:latin typeface="Consolas" pitchFamily="49" charset="0"/>
                <a:cs typeface="Consolas" pitchFamily="49" charset="0"/>
              </a:rPr>
              <a:t>        </a:t>
            </a:r>
            <a:r>
              <a:rPr kumimoji="0" lang="nl-BE" sz="2000" b="0" i="0" u="none" strike="noStrike" cap="none" normalizeH="0" baseline="0" dirty="0">
                <a:ln>
                  <a:noFill/>
                </a:ln>
                <a:solidFill>
                  <a:srgbClr val="800000"/>
                </a:solidFill>
                <a:effectLst/>
                <a:latin typeface="Consolas" pitchFamily="49" charset="0"/>
                <a:cs typeface="Consolas" pitchFamily="49" charset="0"/>
              </a:rPr>
              <a:t>line</a:t>
            </a:r>
            <a:r>
              <a:rPr kumimoji="0" lang="nl-BE" sz="2000" b="0" i="0" u="none" strike="noStrike" cap="none" normalizeH="0" baseline="0" dirty="0">
                <a:ln>
                  <a:noFill/>
                </a:ln>
                <a:solidFill>
                  <a:srgbClr val="000000"/>
                </a:solidFill>
                <a:effectLst/>
                <a:latin typeface="Consolas" pitchFamily="49" charset="0"/>
                <a:cs typeface="Consolas" pitchFamily="49" charset="0"/>
              </a:rPr>
              <a:t> = </a:t>
            </a:r>
            <a:r>
              <a:rPr kumimoji="0" lang="nl-BE" sz="2000" b="0" i="0" u="none" strike="noStrike" cap="none" normalizeH="0" baseline="0" dirty="0" err="1">
                <a:ln>
                  <a:noFill/>
                </a:ln>
                <a:solidFill>
                  <a:srgbClr val="800000"/>
                </a:solidFill>
                <a:effectLst/>
                <a:latin typeface="Consolas" pitchFamily="49" charset="0"/>
                <a:cs typeface="Consolas" pitchFamily="49" charset="0"/>
              </a:rPr>
              <a:t>inputStream</a:t>
            </a:r>
            <a:r>
              <a:rPr kumimoji="0" lang="nl-BE" sz="2000" b="0" i="0" u="none" strike="noStrike" cap="none" normalizeH="0" baseline="0" dirty="0" err="1">
                <a:ln>
                  <a:noFill/>
                </a:ln>
                <a:solidFill>
                  <a:srgbClr val="000000"/>
                </a:solidFill>
                <a:effectLst/>
                <a:latin typeface="Consolas" pitchFamily="49" charset="0"/>
                <a:cs typeface="Consolas" pitchFamily="49" charset="0"/>
              </a:rPr>
              <a:t>.</a:t>
            </a:r>
            <a:r>
              <a:rPr kumimoji="0" lang="nl-BE" sz="2000" b="0" i="0" u="none" strike="noStrike" cap="none" normalizeH="0" baseline="0" dirty="0" err="1">
                <a:ln>
                  <a:noFill/>
                </a:ln>
                <a:solidFill>
                  <a:srgbClr val="800000"/>
                </a:solidFill>
                <a:effectLst/>
                <a:latin typeface="Consolas" pitchFamily="49" charset="0"/>
                <a:cs typeface="Consolas" pitchFamily="49" charset="0"/>
              </a:rPr>
              <a:t>ReadLine</a:t>
            </a:r>
            <a:r>
              <a:rPr kumimoji="0" lang="nl-BE" sz="2000" b="0" i="0" u="none" strike="noStrike" cap="none" normalizeH="0" baseline="0" dirty="0">
                <a:ln>
                  <a:noFill/>
                </a:ln>
                <a:solidFill>
                  <a:srgbClr val="000000"/>
                </a:solidFill>
                <a:effectLst/>
                <a:latin typeface="Consolas" pitchFamily="49" charset="0"/>
                <a:cs typeface="Consolas" pitchFamily="49" charset="0"/>
              </a:rPr>
              <a:t>();</a:t>
            </a:r>
            <a:br>
              <a:rPr kumimoji="0" lang="nl-BE" sz="2000" b="0" i="0" u="none" strike="noStrike" cap="none" normalizeH="0" baseline="0" dirty="0">
                <a:ln>
                  <a:noFill/>
                </a:ln>
                <a:solidFill>
                  <a:srgbClr val="000000"/>
                </a:solidFill>
                <a:effectLst/>
                <a:latin typeface="Consolas" pitchFamily="49" charset="0"/>
                <a:cs typeface="Consolas" pitchFamily="49" charset="0"/>
              </a:rPr>
            </a:br>
            <a:r>
              <a:rPr kumimoji="0" lang="nl-BE" sz="2000" b="0" i="0" u="none" strike="noStrike" cap="none" normalizeH="0" baseline="0" dirty="0">
                <a:ln>
                  <a:noFill/>
                </a:ln>
                <a:solidFill>
                  <a:srgbClr val="000000"/>
                </a:solidFill>
                <a:effectLst/>
                <a:latin typeface="Consolas" pitchFamily="49" charset="0"/>
                <a:cs typeface="Consolas" pitchFamily="49" charset="0"/>
              </a:rPr>
              <a:t>    }</a:t>
            </a:r>
            <a:br>
              <a:rPr kumimoji="0" lang="nl-BE" sz="2000" b="0" i="0" u="none" strike="noStrike" cap="none" normalizeH="0" baseline="0" dirty="0">
                <a:ln>
                  <a:noFill/>
                </a:ln>
                <a:solidFill>
                  <a:srgbClr val="000000"/>
                </a:solidFill>
                <a:effectLst/>
                <a:latin typeface="Consolas" pitchFamily="49" charset="0"/>
                <a:cs typeface="Consolas" pitchFamily="49" charset="0"/>
              </a:rPr>
            </a:br>
            <a:r>
              <a:rPr kumimoji="0" lang="nl-BE" sz="2000" b="0" i="0" u="none" strike="noStrike" cap="none" normalizeH="0" baseline="0" dirty="0">
                <a:ln>
                  <a:noFill/>
                </a:ln>
                <a:solidFill>
                  <a:srgbClr val="000000"/>
                </a:solidFill>
                <a:effectLst/>
                <a:latin typeface="Consolas" pitchFamily="49" charset="0"/>
                <a:cs typeface="Consolas" pitchFamily="49" charset="0"/>
              </a:rPr>
              <a:t>    </a:t>
            </a:r>
            <a:r>
              <a:rPr kumimoji="0" lang="nl-BE" sz="2000" b="0" i="0" u="none" strike="noStrike" cap="none" normalizeH="0" baseline="0" dirty="0" err="1">
                <a:ln>
                  <a:noFill/>
                </a:ln>
                <a:solidFill>
                  <a:srgbClr val="800000"/>
                </a:solidFill>
                <a:effectLst/>
                <a:latin typeface="Consolas" pitchFamily="49" charset="0"/>
                <a:cs typeface="Consolas" pitchFamily="49" charset="0"/>
              </a:rPr>
              <a:t>inputStream</a:t>
            </a:r>
            <a:r>
              <a:rPr kumimoji="0" lang="nl-BE" sz="2000" b="0" i="0" u="none" strike="noStrike" cap="none" normalizeH="0" baseline="0" dirty="0" err="1">
                <a:ln>
                  <a:noFill/>
                </a:ln>
                <a:solidFill>
                  <a:srgbClr val="000000"/>
                </a:solidFill>
                <a:effectLst/>
                <a:latin typeface="Consolas" pitchFamily="49" charset="0"/>
                <a:cs typeface="Consolas" pitchFamily="49" charset="0"/>
              </a:rPr>
              <a:t>.</a:t>
            </a:r>
            <a:r>
              <a:rPr kumimoji="0" lang="nl-BE" sz="2000" b="0" i="0" u="none" strike="noStrike" cap="none" normalizeH="0" baseline="0" dirty="0" err="1">
                <a:ln>
                  <a:noFill/>
                </a:ln>
                <a:solidFill>
                  <a:srgbClr val="800000"/>
                </a:solidFill>
                <a:effectLst/>
                <a:latin typeface="Consolas" pitchFamily="49" charset="0"/>
                <a:cs typeface="Consolas" pitchFamily="49" charset="0"/>
              </a:rPr>
              <a:t>Close</a:t>
            </a:r>
            <a:r>
              <a:rPr kumimoji="0" lang="nl-BE" sz="2000" b="0" i="0" u="none" strike="noStrike" cap="none" normalizeH="0" baseline="0" dirty="0">
                <a:ln>
                  <a:noFill/>
                </a:ln>
                <a:solidFill>
                  <a:srgbClr val="000000"/>
                </a:solidFill>
                <a:effectLst/>
                <a:latin typeface="Consolas" pitchFamily="49" charset="0"/>
                <a:cs typeface="Consolas" pitchFamily="49" charset="0"/>
              </a:rPr>
              <a:t>();</a:t>
            </a:r>
            <a:br>
              <a:rPr kumimoji="0" lang="nl-BE" sz="2000" b="0" i="0" u="none" strike="noStrike" cap="none" normalizeH="0" baseline="0" dirty="0">
                <a:ln>
                  <a:noFill/>
                </a:ln>
                <a:solidFill>
                  <a:srgbClr val="000000"/>
                </a:solidFill>
                <a:effectLst/>
                <a:latin typeface="Consolas" pitchFamily="49" charset="0"/>
                <a:cs typeface="Consolas" pitchFamily="49" charset="0"/>
              </a:rPr>
            </a:br>
            <a:r>
              <a:rPr kumimoji="0" lang="nl-BE" sz="2000" b="0" i="0" u="none" strike="noStrike" cap="none" normalizeH="0" baseline="0" dirty="0">
                <a:ln>
                  <a:noFill/>
                </a:ln>
                <a:solidFill>
                  <a:srgbClr val="000000"/>
                </a:solidFill>
                <a:effectLst/>
                <a:latin typeface="Consolas" pitchFamily="49" charset="0"/>
                <a:cs typeface="Consolas" pitchFamily="49" charset="0"/>
              </a:rPr>
              <a:t>}</a:t>
            </a:r>
            <a:endParaRPr kumimoji="0" lang="nl-BE" sz="4800" b="0" i="0" u="none" strike="noStrike" cap="none" normalizeH="0" baseline="0" dirty="0">
              <a:ln>
                <a:noFill/>
              </a:ln>
              <a:solidFill>
                <a:schemeClr val="tx1"/>
              </a:solidFill>
              <a:effectLst/>
              <a:latin typeface="Arial" pitchFamily="34" charset="0"/>
              <a:cs typeface="Arial" pitchFamily="34" charset="0"/>
            </a:endParaRPr>
          </a:p>
        </p:txBody>
      </p:sp>
      <p:sp>
        <p:nvSpPr>
          <p:cNvPr id="13318" name="AutoShape 5"/>
          <p:cNvSpPr>
            <a:spLocks/>
          </p:cNvSpPr>
          <p:nvPr/>
        </p:nvSpPr>
        <p:spPr bwMode="auto">
          <a:xfrm>
            <a:off x="3686175" y="6121994"/>
            <a:ext cx="5278313" cy="642938"/>
          </a:xfrm>
          <a:prstGeom prst="borderCallout1">
            <a:avLst>
              <a:gd name="adj1" fmla="val -11852"/>
              <a:gd name="adj2" fmla="val 97264"/>
              <a:gd name="adj3" fmla="val -11852"/>
              <a:gd name="adj4" fmla="val 25847"/>
            </a:avLst>
          </a:prstGeom>
          <a:ln>
            <a:headEnd/>
            <a:tailEnd/>
          </a:ln>
        </p:spPr>
        <p:style>
          <a:lnRef idx="2">
            <a:schemeClr val="accent2"/>
          </a:lnRef>
          <a:fillRef idx="1">
            <a:schemeClr val="lt1"/>
          </a:fillRef>
          <a:effectRef idx="0">
            <a:schemeClr val="accent2"/>
          </a:effectRef>
          <a:fontRef idx="minor">
            <a:schemeClr val="dk1"/>
          </a:fontRef>
        </p:style>
        <p:txBody>
          <a:bodyPr/>
          <a:lstStyle/>
          <a:p>
            <a:pPr algn="ctr"/>
            <a:r>
              <a:rPr lang="nl-BE" dirty="0"/>
              <a:t>Wat gebeurt er als je geen argumenten meegeeft aan het programma?</a:t>
            </a:r>
            <a:endParaRPr lang="nl-NL" dirty="0"/>
          </a:p>
        </p:txBody>
      </p:sp>
      <p:sp>
        <p:nvSpPr>
          <p:cNvPr id="7" name="Rectangle 2"/>
          <p:cNvSpPr txBox="1">
            <a:spLocks noChangeArrowheads="1"/>
          </p:cNvSpPr>
          <p:nvPr/>
        </p:nvSpPr>
        <p:spPr bwMode="auto">
          <a:xfrm>
            <a:off x="457200" y="128588"/>
            <a:ext cx="8229600" cy="85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Verdana" pitchFamily="34" charset="0"/>
              </a:defRPr>
            </a:lvl2pPr>
            <a:lvl3pPr algn="ctr" defTabSz="457200" rtl="0" eaLnBrk="0" fontAlgn="base" hangingPunct="0">
              <a:spcBef>
                <a:spcPct val="0"/>
              </a:spcBef>
              <a:spcAft>
                <a:spcPct val="0"/>
              </a:spcAft>
              <a:defRPr sz="4400">
                <a:solidFill>
                  <a:schemeClr val="tx1"/>
                </a:solidFill>
                <a:latin typeface="Verdana" pitchFamily="34" charset="0"/>
              </a:defRPr>
            </a:lvl3pPr>
            <a:lvl4pPr algn="ctr" defTabSz="457200" rtl="0" eaLnBrk="0" fontAlgn="base" hangingPunct="0">
              <a:spcBef>
                <a:spcPct val="0"/>
              </a:spcBef>
              <a:spcAft>
                <a:spcPct val="0"/>
              </a:spcAft>
              <a:defRPr sz="4400">
                <a:solidFill>
                  <a:schemeClr val="tx1"/>
                </a:solidFill>
                <a:latin typeface="Verdana" pitchFamily="34" charset="0"/>
              </a:defRPr>
            </a:lvl4pPr>
            <a:lvl5pPr algn="ctr" defTabSz="457200" rtl="0" eaLnBrk="0" fontAlgn="base" hangingPunct="0">
              <a:spcBef>
                <a:spcPct val="0"/>
              </a:spcBef>
              <a:spcAft>
                <a:spcPct val="0"/>
              </a:spcAft>
              <a:defRPr sz="4400">
                <a:solidFill>
                  <a:schemeClr val="tx1"/>
                </a:solidFill>
                <a:latin typeface="Verdana" pitchFamily="34" charset="0"/>
              </a:defRPr>
            </a:lvl5pPr>
            <a:lvl6pPr marL="457200" algn="ctr" defTabSz="457200" rtl="0" fontAlgn="base">
              <a:spcBef>
                <a:spcPct val="0"/>
              </a:spcBef>
              <a:spcAft>
                <a:spcPct val="0"/>
              </a:spcAft>
              <a:defRPr sz="4400">
                <a:solidFill>
                  <a:schemeClr val="tx1"/>
                </a:solidFill>
                <a:latin typeface="Verdana" pitchFamily="34" charset="0"/>
              </a:defRPr>
            </a:lvl6pPr>
            <a:lvl7pPr marL="914400" algn="ctr" defTabSz="457200" rtl="0" fontAlgn="base">
              <a:spcBef>
                <a:spcPct val="0"/>
              </a:spcBef>
              <a:spcAft>
                <a:spcPct val="0"/>
              </a:spcAft>
              <a:defRPr sz="4400">
                <a:solidFill>
                  <a:schemeClr val="tx1"/>
                </a:solidFill>
                <a:latin typeface="Verdana" pitchFamily="34" charset="0"/>
              </a:defRPr>
            </a:lvl7pPr>
            <a:lvl8pPr marL="1371600" algn="ctr" defTabSz="457200" rtl="0" fontAlgn="base">
              <a:spcBef>
                <a:spcPct val="0"/>
              </a:spcBef>
              <a:spcAft>
                <a:spcPct val="0"/>
              </a:spcAft>
              <a:defRPr sz="4400">
                <a:solidFill>
                  <a:schemeClr val="tx1"/>
                </a:solidFill>
                <a:latin typeface="Verdana" pitchFamily="34" charset="0"/>
              </a:defRPr>
            </a:lvl8pPr>
            <a:lvl9pPr marL="1828800" algn="ctr" defTabSz="457200" rtl="0" fontAlgn="base">
              <a:spcBef>
                <a:spcPct val="0"/>
              </a:spcBef>
              <a:spcAft>
                <a:spcPct val="0"/>
              </a:spcAft>
              <a:defRPr sz="4400">
                <a:solidFill>
                  <a:schemeClr val="tx1"/>
                </a:solidFill>
                <a:latin typeface="Verdana" pitchFamily="34" charset="0"/>
              </a:defRPr>
            </a:lvl9pPr>
          </a:lstStyle>
          <a:p>
            <a:r>
              <a:rPr lang="nl-BE" dirty="0"/>
              <a:t>Commando-argumenten</a:t>
            </a:r>
            <a:endParaRPr lang="nl-NL" dirty="0"/>
          </a:p>
        </p:txBody>
      </p:sp>
    </p:spTree>
    <p:extLst>
      <p:ext uri="{BB962C8B-B14F-4D97-AF65-F5344CB8AC3E}">
        <p14:creationId xmlns:p14="http://schemas.microsoft.com/office/powerpoint/2010/main" val="324002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8"/>
                                        </p:tgtEl>
                                        <p:attrNameLst>
                                          <p:attrName>style.visibility</p:attrName>
                                        </p:attrNameLst>
                                      </p:cBhvr>
                                      <p:to>
                                        <p:strVal val="visible"/>
                                      </p:to>
                                    </p:set>
                                    <p:animEffect transition="in" filter="fade">
                                      <p:cBhvr>
                                        <p:cTn id="7" dur="500"/>
                                        <p:tgtEl>
                                          <p:spTgt spid="13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lstStyle/>
          <a:p>
            <a:pPr eaLnBrk="1" hangingPunct="1"/>
            <a:r>
              <a:rPr lang="nl-BE" dirty="0"/>
              <a:t>Argumenten in VS</a:t>
            </a:r>
            <a:endParaRPr lang="nl-NL"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5" y="1319213"/>
            <a:ext cx="7029450"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2" name="AutoShape 5"/>
          <p:cNvSpPr>
            <a:spLocks noChangeArrowheads="1"/>
          </p:cNvSpPr>
          <p:nvPr/>
        </p:nvSpPr>
        <p:spPr bwMode="auto">
          <a:xfrm>
            <a:off x="6876256" y="1988840"/>
            <a:ext cx="612404" cy="431924"/>
          </a:xfrm>
          <a:prstGeom prst="leftArrow">
            <a:avLst>
              <a:gd name="adj1" fmla="val 40657"/>
              <a:gd name="adj2" fmla="val 54775"/>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nl-BE"/>
          </a:p>
        </p:txBody>
      </p:sp>
      <p:sp>
        <p:nvSpPr>
          <p:cNvPr id="7" name="Rectangle 2"/>
          <p:cNvSpPr txBox="1">
            <a:spLocks noChangeArrowheads="1"/>
          </p:cNvSpPr>
          <p:nvPr/>
        </p:nvSpPr>
        <p:spPr bwMode="auto">
          <a:xfrm>
            <a:off x="457200" y="128588"/>
            <a:ext cx="8229600" cy="85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Verdana" pitchFamily="34" charset="0"/>
              </a:defRPr>
            </a:lvl2pPr>
            <a:lvl3pPr algn="ctr" defTabSz="457200" rtl="0" eaLnBrk="0" fontAlgn="base" hangingPunct="0">
              <a:spcBef>
                <a:spcPct val="0"/>
              </a:spcBef>
              <a:spcAft>
                <a:spcPct val="0"/>
              </a:spcAft>
              <a:defRPr sz="4400">
                <a:solidFill>
                  <a:schemeClr val="tx1"/>
                </a:solidFill>
                <a:latin typeface="Verdana" pitchFamily="34" charset="0"/>
              </a:defRPr>
            </a:lvl3pPr>
            <a:lvl4pPr algn="ctr" defTabSz="457200" rtl="0" eaLnBrk="0" fontAlgn="base" hangingPunct="0">
              <a:spcBef>
                <a:spcPct val="0"/>
              </a:spcBef>
              <a:spcAft>
                <a:spcPct val="0"/>
              </a:spcAft>
              <a:defRPr sz="4400">
                <a:solidFill>
                  <a:schemeClr val="tx1"/>
                </a:solidFill>
                <a:latin typeface="Verdana" pitchFamily="34" charset="0"/>
              </a:defRPr>
            </a:lvl4pPr>
            <a:lvl5pPr algn="ctr" defTabSz="457200" rtl="0" eaLnBrk="0" fontAlgn="base" hangingPunct="0">
              <a:spcBef>
                <a:spcPct val="0"/>
              </a:spcBef>
              <a:spcAft>
                <a:spcPct val="0"/>
              </a:spcAft>
              <a:defRPr sz="4400">
                <a:solidFill>
                  <a:schemeClr val="tx1"/>
                </a:solidFill>
                <a:latin typeface="Verdana" pitchFamily="34" charset="0"/>
              </a:defRPr>
            </a:lvl5pPr>
            <a:lvl6pPr marL="457200" algn="ctr" defTabSz="457200" rtl="0" fontAlgn="base">
              <a:spcBef>
                <a:spcPct val="0"/>
              </a:spcBef>
              <a:spcAft>
                <a:spcPct val="0"/>
              </a:spcAft>
              <a:defRPr sz="4400">
                <a:solidFill>
                  <a:schemeClr val="tx1"/>
                </a:solidFill>
                <a:latin typeface="Verdana" pitchFamily="34" charset="0"/>
              </a:defRPr>
            </a:lvl6pPr>
            <a:lvl7pPr marL="914400" algn="ctr" defTabSz="457200" rtl="0" fontAlgn="base">
              <a:spcBef>
                <a:spcPct val="0"/>
              </a:spcBef>
              <a:spcAft>
                <a:spcPct val="0"/>
              </a:spcAft>
              <a:defRPr sz="4400">
                <a:solidFill>
                  <a:schemeClr val="tx1"/>
                </a:solidFill>
                <a:latin typeface="Verdana" pitchFamily="34" charset="0"/>
              </a:defRPr>
            </a:lvl7pPr>
            <a:lvl8pPr marL="1371600" algn="ctr" defTabSz="457200" rtl="0" fontAlgn="base">
              <a:spcBef>
                <a:spcPct val="0"/>
              </a:spcBef>
              <a:spcAft>
                <a:spcPct val="0"/>
              </a:spcAft>
              <a:defRPr sz="4400">
                <a:solidFill>
                  <a:schemeClr val="tx1"/>
                </a:solidFill>
                <a:latin typeface="Verdana" pitchFamily="34" charset="0"/>
              </a:defRPr>
            </a:lvl8pPr>
            <a:lvl9pPr marL="1828800" algn="ctr" defTabSz="457200" rtl="0" fontAlgn="base">
              <a:spcBef>
                <a:spcPct val="0"/>
              </a:spcBef>
              <a:spcAft>
                <a:spcPct val="0"/>
              </a:spcAft>
              <a:defRPr sz="4400">
                <a:solidFill>
                  <a:schemeClr val="tx1"/>
                </a:solidFill>
                <a:latin typeface="Verdana" pitchFamily="34" charset="0"/>
              </a:defRPr>
            </a:lvl9pPr>
          </a:lstStyle>
          <a:p>
            <a:r>
              <a:rPr lang="nl-BE" dirty="0"/>
              <a:t>Default argumenten</a:t>
            </a:r>
            <a:endParaRPr lang="nl-NL" dirty="0"/>
          </a:p>
        </p:txBody>
      </p:sp>
    </p:spTree>
    <p:extLst>
      <p:ext uri="{BB962C8B-B14F-4D97-AF65-F5344CB8AC3E}">
        <p14:creationId xmlns:p14="http://schemas.microsoft.com/office/powerpoint/2010/main" val="388374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342"/>
                                        </p:tgtEl>
                                        <p:attrNameLst>
                                          <p:attrName>style.visibility</p:attrName>
                                        </p:attrNameLst>
                                      </p:cBhvr>
                                      <p:to>
                                        <p:strVal val="visible"/>
                                      </p:to>
                                    </p:set>
                                    <p:animEffect transition="in" filter="fade">
                                      <p:cBhvr>
                                        <p:cTn id="7" dur="500"/>
                                        <p:tgtEl>
                                          <p:spTgt spid="14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 op</a:t>
            </a:r>
            <a:endParaRPr lang="nl-BE" dirty="0"/>
          </a:p>
        </p:txBody>
      </p:sp>
      <p:sp>
        <p:nvSpPr>
          <p:cNvPr id="3" name="Content Placeholder 2"/>
          <p:cNvSpPr>
            <a:spLocks noGrp="1"/>
          </p:cNvSpPr>
          <p:nvPr>
            <p:ph idx="1"/>
          </p:nvPr>
        </p:nvSpPr>
        <p:spPr/>
        <p:txBody>
          <a:bodyPr>
            <a:normAutofit fontScale="92500" lnSpcReduction="20000"/>
          </a:bodyPr>
          <a:lstStyle/>
          <a:p>
            <a:r>
              <a:rPr lang="en-US" dirty="0"/>
              <a:t>De </a:t>
            </a:r>
            <a:r>
              <a:rPr lang="en-US" dirty="0" err="1"/>
              <a:t>argumenten</a:t>
            </a:r>
            <a:r>
              <a:rPr lang="en-US" dirty="0"/>
              <a:t> </a:t>
            </a:r>
            <a:r>
              <a:rPr lang="en-US" dirty="0" err="1"/>
              <a:t>zijn</a:t>
            </a:r>
            <a:r>
              <a:rPr lang="en-US" dirty="0"/>
              <a:t> strings (je </a:t>
            </a:r>
            <a:r>
              <a:rPr lang="en-US" dirty="0" err="1"/>
              <a:t>hoeft</a:t>
            </a:r>
            <a:r>
              <a:rPr lang="en-US" dirty="0"/>
              <a:t> </a:t>
            </a:r>
            <a:r>
              <a:rPr lang="en-US" dirty="0" err="1"/>
              <a:t>dus</a:t>
            </a:r>
            <a:r>
              <a:rPr lang="en-US" dirty="0"/>
              <a:t> </a:t>
            </a:r>
            <a:r>
              <a:rPr lang="en-US" dirty="0" err="1"/>
              <a:t>geen</a:t>
            </a:r>
            <a:r>
              <a:rPr lang="en-US" dirty="0"/>
              <a:t> “ “ </a:t>
            </a:r>
            <a:r>
              <a:rPr lang="en-US" dirty="0" err="1"/>
              <a:t>errond</a:t>
            </a:r>
            <a:r>
              <a:rPr lang="en-US" dirty="0"/>
              <a:t> </a:t>
            </a:r>
            <a:r>
              <a:rPr lang="en-US" dirty="0" err="1"/>
              <a:t>te</a:t>
            </a:r>
            <a:r>
              <a:rPr lang="en-US" dirty="0"/>
              <a:t> </a:t>
            </a:r>
            <a:r>
              <a:rPr lang="en-US" dirty="0" err="1"/>
              <a:t>plaatsen</a:t>
            </a:r>
            <a:r>
              <a:rPr lang="en-US" dirty="0"/>
              <a:t>, </a:t>
            </a:r>
            <a:r>
              <a:rPr lang="en-US" dirty="0" err="1"/>
              <a:t>tenzij</a:t>
            </a:r>
            <a:r>
              <a:rPr lang="en-US" dirty="0"/>
              <a:t> je die </a:t>
            </a:r>
            <a:r>
              <a:rPr lang="en-US" dirty="0" err="1"/>
              <a:t>ook</a:t>
            </a:r>
            <a:r>
              <a:rPr lang="en-US" dirty="0"/>
              <a:t> </a:t>
            </a:r>
            <a:r>
              <a:rPr lang="en-US" dirty="0" err="1"/>
              <a:t>wil</a:t>
            </a:r>
            <a:r>
              <a:rPr lang="en-US" dirty="0"/>
              <a:t> </a:t>
            </a:r>
            <a:r>
              <a:rPr lang="en-US" dirty="0" err="1"/>
              <a:t>meegeven</a:t>
            </a:r>
            <a:endParaRPr lang="en-US" dirty="0"/>
          </a:p>
          <a:p>
            <a:endParaRPr lang="en-US" dirty="0"/>
          </a:p>
          <a:p>
            <a:r>
              <a:rPr lang="en-US" dirty="0"/>
              <a:t>De </a:t>
            </a:r>
            <a:r>
              <a:rPr lang="en-US" dirty="0" err="1"/>
              <a:t>argumenten</a:t>
            </a:r>
            <a:r>
              <a:rPr lang="en-US" dirty="0"/>
              <a:t> </a:t>
            </a:r>
            <a:r>
              <a:rPr lang="en-US" dirty="0" err="1"/>
              <a:t>worden</a:t>
            </a:r>
            <a:r>
              <a:rPr lang="en-US" dirty="0"/>
              <a:t> </a:t>
            </a:r>
            <a:r>
              <a:rPr lang="en-US" dirty="0" err="1"/>
              <a:t>gescheiden</a:t>
            </a:r>
            <a:r>
              <a:rPr lang="en-US" dirty="0"/>
              <a:t> door </a:t>
            </a:r>
            <a:r>
              <a:rPr lang="en-US" dirty="0" err="1"/>
              <a:t>spaties</a:t>
            </a:r>
            <a:r>
              <a:rPr lang="en-US" dirty="0"/>
              <a:t> </a:t>
            </a:r>
          </a:p>
          <a:p>
            <a:endParaRPr lang="en-US" dirty="0"/>
          </a:p>
          <a:p>
            <a:r>
              <a:rPr lang="en-US" dirty="0"/>
              <a:t>Wil je </a:t>
            </a:r>
            <a:r>
              <a:rPr lang="en-US" dirty="0" err="1"/>
              <a:t>wel</a:t>
            </a:r>
            <a:r>
              <a:rPr lang="en-US" dirty="0"/>
              <a:t> </a:t>
            </a:r>
            <a:r>
              <a:rPr lang="en-US" dirty="0" err="1"/>
              <a:t>tekst</a:t>
            </a:r>
            <a:r>
              <a:rPr lang="en-US" dirty="0"/>
              <a:t> met </a:t>
            </a:r>
            <a:r>
              <a:rPr lang="en-US" dirty="0" err="1"/>
              <a:t>spaties</a:t>
            </a:r>
            <a:r>
              <a:rPr lang="en-US" dirty="0"/>
              <a:t>, dan </a:t>
            </a:r>
            <a:r>
              <a:rPr lang="en-US" dirty="0" err="1"/>
              <a:t>kan</a:t>
            </a:r>
            <a:r>
              <a:rPr lang="en-US" dirty="0"/>
              <a:t> je </a:t>
            </a:r>
            <a:r>
              <a:rPr lang="en-US" dirty="0" err="1"/>
              <a:t>natuurlijk</a:t>
            </a:r>
            <a:r>
              <a:rPr lang="en-US" dirty="0"/>
              <a:t> </a:t>
            </a:r>
            <a:r>
              <a:rPr lang="en-US" dirty="0" err="1"/>
              <a:t>wel</a:t>
            </a:r>
            <a:r>
              <a:rPr lang="en-US" dirty="0"/>
              <a:t> “ “ </a:t>
            </a:r>
            <a:r>
              <a:rPr lang="en-US" dirty="0" err="1"/>
              <a:t>gebruiken</a:t>
            </a:r>
            <a:endParaRPr lang="en-US" dirty="0"/>
          </a:p>
          <a:p>
            <a:endParaRPr lang="en-US" dirty="0"/>
          </a:p>
          <a:p>
            <a:r>
              <a:rPr lang="en-US" dirty="0"/>
              <a:t>Ook </a:t>
            </a:r>
            <a:r>
              <a:rPr lang="en-US" dirty="0" err="1"/>
              <a:t>als</a:t>
            </a:r>
            <a:r>
              <a:rPr lang="en-US" dirty="0"/>
              <a:t> je </a:t>
            </a:r>
            <a:r>
              <a:rPr lang="en-US" dirty="0" err="1"/>
              <a:t>getallen</a:t>
            </a:r>
            <a:r>
              <a:rPr lang="en-US" dirty="0"/>
              <a:t> </a:t>
            </a:r>
            <a:r>
              <a:rPr lang="en-US" dirty="0" err="1"/>
              <a:t>wil</a:t>
            </a:r>
            <a:r>
              <a:rPr lang="en-US" dirty="0"/>
              <a:t> </a:t>
            </a:r>
            <a:r>
              <a:rPr lang="en-US" dirty="0" err="1"/>
              <a:t>meegeven</a:t>
            </a:r>
            <a:r>
              <a:rPr lang="en-US" dirty="0"/>
              <a:t> </a:t>
            </a:r>
            <a:r>
              <a:rPr lang="en-US" dirty="0" err="1"/>
              <a:t>worden</a:t>
            </a:r>
            <a:r>
              <a:rPr lang="en-US" dirty="0"/>
              <a:t> </a:t>
            </a:r>
            <a:r>
              <a:rPr lang="en-US" dirty="0" err="1"/>
              <a:t>deze</a:t>
            </a:r>
            <a:r>
              <a:rPr lang="en-US" dirty="0"/>
              <a:t> </a:t>
            </a:r>
            <a:r>
              <a:rPr lang="en-US" dirty="0" err="1"/>
              <a:t>uiteraard</a:t>
            </a:r>
            <a:r>
              <a:rPr lang="en-US" dirty="0"/>
              <a:t> </a:t>
            </a:r>
            <a:r>
              <a:rPr lang="en-US" dirty="0" err="1"/>
              <a:t>als</a:t>
            </a:r>
            <a:r>
              <a:rPr lang="en-US" dirty="0"/>
              <a:t> string </a:t>
            </a:r>
            <a:r>
              <a:rPr lang="en-US"/>
              <a:t>geinterpreteerd </a:t>
            </a:r>
            <a:endParaRPr lang="nl-BE" dirty="0"/>
          </a:p>
        </p:txBody>
      </p:sp>
    </p:spTree>
    <p:extLst>
      <p:ext uri="{BB962C8B-B14F-4D97-AF65-F5344CB8AC3E}">
        <p14:creationId xmlns:p14="http://schemas.microsoft.com/office/powerpoint/2010/main" val="2245394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Voordelen Console </a:t>
            </a:r>
            <a:br>
              <a:rPr lang="nl-NL" dirty="0"/>
            </a:br>
            <a:r>
              <a:rPr lang="nl-NL" dirty="0"/>
              <a:t>voor programmeren 2</a:t>
            </a:r>
            <a:endParaRPr lang="nl-BE" dirty="0"/>
          </a:p>
        </p:txBody>
      </p:sp>
      <p:sp>
        <p:nvSpPr>
          <p:cNvPr id="3" name="Content Placeholder 2"/>
          <p:cNvSpPr>
            <a:spLocks noGrp="1"/>
          </p:cNvSpPr>
          <p:nvPr>
            <p:ph idx="1"/>
          </p:nvPr>
        </p:nvSpPr>
        <p:spPr>
          <a:xfrm>
            <a:off x="457200" y="1671638"/>
            <a:ext cx="8229600" cy="4929187"/>
          </a:xfrm>
        </p:spPr>
        <p:txBody>
          <a:bodyPr/>
          <a:lstStyle/>
          <a:p>
            <a:r>
              <a:rPr lang="nl-NL" dirty="0"/>
              <a:t>Kleine </a:t>
            </a:r>
            <a:r>
              <a:rPr lang="nl-NL" dirty="0" err="1"/>
              <a:t>apps</a:t>
            </a:r>
            <a:r>
              <a:rPr lang="nl-NL" dirty="0"/>
              <a:t>, weinig files</a:t>
            </a:r>
          </a:p>
          <a:p>
            <a:endParaRPr lang="nl-NL" dirty="0"/>
          </a:p>
          <a:p>
            <a:r>
              <a:rPr lang="nl-NL" dirty="0"/>
              <a:t>Focus op algoritme</a:t>
            </a:r>
          </a:p>
          <a:p>
            <a:endParaRPr lang="nl-NL" dirty="0"/>
          </a:p>
          <a:p>
            <a:r>
              <a:rPr lang="nl-NL" dirty="0"/>
              <a:t>Niet event afhankelijk</a:t>
            </a:r>
          </a:p>
          <a:p>
            <a:pPr marL="0" indent="0">
              <a:buNone/>
            </a:pPr>
            <a:endParaRPr lang="nl-NL" dirty="0"/>
          </a:p>
          <a:p>
            <a:r>
              <a:rPr lang="nl-NL" dirty="0"/>
              <a:t>Geen GUI ontwikkeling nodig</a:t>
            </a:r>
          </a:p>
          <a:p>
            <a:endParaRPr lang="nl-BE" dirty="0"/>
          </a:p>
        </p:txBody>
      </p:sp>
    </p:spTree>
    <p:extLst>
      <p:ext uri="{BB962C8B-B14F-4D97-AF65-F5344CB8AC3E}">
        <p14:creationId xmlns:p14="http://schemas.microsoft.com/office/powerpoint/2010/main" val="1882812993"/>
      </p:ext>
    </p:extLst>
  </p:cSld>
  <p:clrMapOvr>
    <a:masterClrMapping/>
  </p:clrMapOvr>
</p:sld>
</file>

<file path=ppt/theme/theme1.xml><?xml version="1.0" encoding="utf-8"?>
<a:theme xmlns:a="http://schemas.openxmlformats.org/drawingml/2006/main" name="eigentemplateNieuw">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igentemplateNieuw" id="{00337EDF-C838-4D38-95D5-089015027510}" vid="{31754A20-242A-4AB9-8FF3-1AC4210A3544}"/>
    </a:ext>
  </a:ext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TemplateNewKdGWit</Template>
  <TotalTime>1705</TotalTime>
  <Words>879</Words>
  <Application>Microsoft Office PowerPoint</Application>
  <PresentationFormat>On-screen Show (4:3)</PresentationFormat>
  <Paragraphs>109</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Consolas</vt:lpstr>
      <vt:lpstr>Times New Roman</vt:lpstr>
      <vt:lpstr>Verdana</vt:lpstr>
      <vt:lpstr>Wingdings</vt:lpstr>
      <vt:lpstr>eigentemplateNieuw</vt:lpstr>
      <vt:lpstr>Advanced Programming  Console apps  </vt:lpstr>
      <vt:lpstr>Inleiding</vt:lpstr>
      <vt:lpstr>DOS commando’s</vt:lpstr>
      <vt:lpstr>Programma’s runnen</vt:lpstr>
      <vt:lpstr>Programma-argumenten of commando-argumenten</vt:lpstr>
      <vt:lpstr>Argumenten</vt:lpstr>
      <vt:lpstr>Argumenten in VS</vt:lpstr>
      <vt:lpstr>Let op</vt:lpstr>
      <vt:lpstr>Voordelen Console  voor programmeren 2</vt:lpstr>
      <vt:lpstr>Opdracht: voorbereiding recursie (zie later)</vt:lpstr>
      <vt:lpstr>Opdracht: Rij van Fibonacci</vt:lpstr>
      <vt:lpstr>Opdracht</vt:lpstr>
      <vt:lpstr>Opdracht</vt:lpstr>
      <vt:lpstr>Opdrachtjes</vt:lpstr>
      <vt:lpstr>Opdracht: voorbereiding recursie (zie later)</vt:lpstr>
    </vt:vector>
  </TitlesOfParts>
  <Company>Karel de Grote-Hogeschool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pieter.jorissen@KdG.be</dc:creator>
  <cp:lastModifiedBy>pieter jorissen</cp:lastModifiedBy>
  <cp:revision>179</cp:revision>
  <dcterms:created xsi:type="dcterms:W3CDTF">2010-10-28T17:44:45Z</dcterms:created>
  <dcterms:modified xsi:type="dcterms:W3CDTF">2020-10-08T09:18:29Z</dcterms:modified>
</cp:coreProperties>
</file>