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8" r:id="rId1"/>
  </p:sldMasterIdLst>
  <p:notesMasterIdLst>
    <p:notesMasterId r:id="rId31"/>
  </p:notesMasterIdLst>
  <p:sldIdLst>
    <p:sldId id="316" r:id="rId2"/>
    <p:sldId id="398" r:id="rId3"/>
    <p:sldId id="379" r:id="rId4"/>
    <p:sldId id="393" r:id="rId5"/>
    <p:sldId id="394" r:id="rId6"/>
    <p:sldId id="381" r:id="rId7"/>
    <p:sldId id="382" r:id="rId8"/>
    <p:sldId id="383" r:id="rId9"/>
    <p:sldId id="395" r:id="rId10"/>
    <p:sldId id="396" r:id="rId11"/>
    <p:sldId id="397" r:id="rId12"/>
    <p:sldId id="399" r:id="rId13"/>
    <p:sldId id="400" r:id="rId14"/>
    <p:sldId id="407" r:id="rId15"/>
    <p:sldId id="385" r:id="rId16"/>
    <p:sldId id="387" r:id="rId17"/>
    <p:sldId id="388" r:id="rId18"/>
    <p:sldId id="389" r:id="rId19"/>
    <p:sldId id="404" r:id="rId20"/>
    <p:sldId id="405" r:id="rId21"/>
    <p:sldId id="401" r:id="rId22"/>
    <p:sldId id="409" r:id="rId23"/>
    <p:sldId id="402" r:id="rId24"/>
    <p:sldId id="408" r:id="rId25"/>
    <p:sldId id="403" r:id="rId26"/>
    <p:sldId id="410" r:id="rId27"/>
    <p:sldId id="411" r:id="rId28"/>
    <p:sldId id="412" r:id="rId29"/>
    <p:sldId id="377" r:id="rId30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C1F60"/>
    <a:srgbClr val="AEC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A6E089-DD28-4B28-BD36-7A1E4979EE0F}" type="datetimeFigureOut">
              <a:rPr lang="nl-BE"/>
              <a:pPr>
                <a:defRPr/>
              </a:pPr>
              <a:t>12/10/2020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BE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BE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A329D-7E27-444A-9165-FA3422F3BC54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6605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4B4B2-112A-44EA-B83A-F5A4F6799BFD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988"/>
            <a:ext cx="54864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0477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BE" altLang="nl-BE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AF9383F-10E5-4C0C-8AF1-3CF7ABB3C800}" type="slidenum">
              <a:rPr lang="en-US" altLang="nl-BE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nl-BE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nl-BE"/>
              <a:t>Calls to Exit are enclosed in finally blocks to ensure that they’re executed even when an exception arises.</a:t>
            </a:r>
          </a:p>
          <a:p>
            <a:pPr eaLnBrk="1" hangingPunct="1">
              <a:spcBef>
                <a:spcPct val="0"/>
              </a:spcBef>
            </a:pPr>
            <a:endParaRPr lang="en-US" altLang="nl-BE"/>
          </a:p>
          <a:p>
            <a:pPr eaLnBrk="1" hangingPunct="1">
              <a:spcBef>
                <a:spcPct val="0"/>
              </a:spcBef>
            </a:pPr>
            <a:r>
              <a:rPr lang="en-US" altLang="nl-BE"/>
              <a:t>Otherwise it may lead a thread to acquire lock indefinitely and causes other threads to hang.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704D143-E0D9-4EC6-8316-13670B798F28}" type="slidenum">
              <a:rPr lang="en-US" altLang="nl-BE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nl-BE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39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nl-BE"/>
              <a:t>Finally block is there but can’t be seen. It is automatically generated in the CIL statements.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72111BB-8228-4210-9BE6-46018C6B03EE}" type="slidenum">
              <a:rPr lang="en-US" altLang="nl-BE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nl-BE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62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BE" altLang="nl-BE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F531202-0C16-428D-B1EC-C165244EAD19}" type="slidenum">
              <a:rPr lang="en-US" altLang="nl-BE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nl-BE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61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sz="3200" b="1">
                <a:solidFill>
                  <a:schemeClr val="accent1"/>
                </a:solidFill>
                <a:latin typeface="Arial" charset="0"/>
              </a:defRPr>
            </a:lvl1pPr>
            <a:lvl2pPr marL="742950" indent="-285750" defTabSz="917575">
              <a:defRPr sz="3200" b="1">
                <a:solidFill>
                  <a:schemeClr val="accent1"/>
                </a:solidFill>
                <a:latin typeface="Arial" charset="0"/>
              </a:defRPr>
            </a:lvl2pPr>
            <a:lvl3pPr marL="1143000" indent="-228600" defTabSz="917575">
              <a:defRPr sz="3200" b="1">
                <a:solidFill>
                  <a:schemeClr val="accent1"/>
                </a:solidFill>
                <a:latin typeface="Arial" charset="0"/>
              </a:defRPr>
            </a:lvl3pPr>
            <a:lvl4pPr marL="1600200" indent="-228600" defTabSz="917575">
              <a:defRPr sz="3200" b="1">
                <a:solidFill>
                  <a:schemeClr val="accent1"/>
                </a:solidFill>
                <a:latin typeface="Arial" charset="0"/>
              </a:defRPr>
            </a:lvl4pPr>
            <a:lvl5pPr marL="2057400" indent="-228600" defTabSz="917575">
              <a:defRPr sz="3200" b="1">
                <a:solidFill>
                  <a:schemeClr val="accent1"/>
                </a:solidFill>
                <a:latin typeface="Arial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fld id="{75F493EC-2412-4AB2-8301-DEE01BEFD898}" type="slidenum">
              <a:rPr lang="en-US" altLang="nl-BE" sz="120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altLang="nl-BE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710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131264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7575">
              <a:defRPr sz="3200" b="1">
                <a:solidFill>
                  <a:schemeClr val="accent1"/>
                </a:solidFill>
                <a:latin typeface="Arial" charset="0"/>
              </a:defRPr>
            </a:lvl1pPr>
            <a:lvl2pPr marL="742950" indent="-285750" defTabSz="917575">
              <a:defRPr sz="3200" b="1">
                <a:solidFill>
                  <a:schemeClr val="accent1"/>
                </a:solidFill>
                <a:latin typeface="Arial" charset="0"/>
              </a:defRPr>
            </a:lvl2pPr>
            <a:lvl3pPr marL="1143000" indent="-228600" defTabSz="917575">
              <a:defRPr sz="3200" b="1">
                <a:solidFill>
                  <a:schemeClr val="accent1"/>
                </a:solidFill>
                <a:latin typeface="Arial" charset="0"/>
              </a:defRPr>
            </a:lvl3pPr>
            <a:lvl4pPr marL="1600200" indent="-228600" defTabSz="917575">
              <a:defRPr sz="3200" b="1">
                <a:solidFill>
                  <a:schemeClr val="accent1"/>
                </a:solidFill>
                <a:latin typeface="Arial" charset="0"/>
              </a:defRPr>
            </a:lvl4pPr>
            <a:lvl5pPr marL="2057400" indent="-228600" defTabSz="917575">
              <a:defRPr sz="3200" b="1">
                <a:solidFill>
                  <a:schemeClr val="accent1"/>
                </a:solidFill>
                <a:latin typeface="Arial" charset="0"/>
              </a:defRPr>
            </a:lvl5pPr>
            <a:lvl6pPr marL="25146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6pPr>
            <a:lvl7pPr marL="29718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7pPr>
            <a:lvl8pPr marL="34290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8pPr>
            <a:lvl9pPr marL="3886200" indent="-228600" algn="ctr" defTabSz="917575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fld id="{8828E5B0-3B57-4238-B07A-63E4CB9B83D2}" type="slidenum">
              <a:rPr lang="en-US" altLang="nl-BE" sz="120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altLang="nl-BE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813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629720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BE" altLang="nl-BE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49A7361-CFC4-4CAA-B033-2795471DD53A}" type="slidenum">
              <a:rPr lang="en-US" altLang="nl-BE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nl-BE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36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BE" altLang="nl-BE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B9BC4EB-8B22-4653-9633-FF93D69F9762}" type="slidenum">
              <a:rPr lang="en-US" altLang="nl-BE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nl-BE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7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nl-BE"/>
              <a:t>The parameter of the Thread class is reference to a ThreadStart class. ThreadStart class points to the method that should be executed first when a thread is started. 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51A80E8-14EE-41F0-8DD5-E2EDFB838DBA}" type="slidenum">
              <a:rPr lang="en-US" altLang="nl-BE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nl-BE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79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BE" altLang="nl-BE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900FBFA-EC26-4108-898D-56E8320C93FA}" type="slidenum">
              <a:rPr lang="en-US" altLang="nl-BE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nl-BE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06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BE" altLang="nl-BE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881307B-0F87-4644-9ECF-CA338D52F8CD}" type="slidenum">
              <a:rPr lang="en-US" altLang="nl-BE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nl-BE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7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2889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9698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086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08575"/>
            <a:ext cx="7545375" cy="635024"/>
          </a:xfrm>
        </p:spPr>
        <p:txBody>
          <a:bodyPr anchor="t">
            <a:noAutofit/>
          </a:bodyPr>
          <a:lstStyle>
            <a:lvl1pPr algn="l">
              <a:defRPr sz="200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430299"/>
            <a:ext cx="7545388" cy="490855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BE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>
          <a:xfrm>
            <a:off x="4748213" y="6508750"/>
            <a:ext cx="97155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0F3AFDB3-D47E-40A8-98B9-4786161F4EEE}" type="datetime1">
              <a:rPr lang="nl-NL"/>
              <a:pPr>
                <a:defRPr/>
              </a:pPr>
              <a:t>12-10-2020</a:t>
            </a:fld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5789613" y="6508750"/>
            <a:ext cx="846137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/>
              <a:t>- p.</a:t>
            </a:r>
            <a:fld id="{E40CCF34-33F2-452B-82F3-DAB41A93514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50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996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524257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4348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1585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3012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28184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611449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4850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275" y="6079858"/>
            <a:ext cx="2528182" cy="10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2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Verdana" panose="020B0604030504040204" pitchFamily="34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SzPct val="50000"/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100000"/>
        <a:buFont typeface="Verdana" panose="020B060403050404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aa645740(v=vs.71).aspx" TargetMode="External"/><Relationship Id="rId2" Type="http://schemas.openxmlformats.org/officeDocument/2006/relationships/hyperlink" Target="http://msdn.microsoft.com/en-us/library/ms173178(v=vs.110)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7a2f3ay4(v=vs.80).aspx" TargetMode="External"/><Relationship Id="rId4" Type="http://schemas.openxmlformats.org/officeDocument/2006/relationships/hyperlink" Target="http://msdn.microsoft.com/en-us/library/ck8bc5c6(v=vs.110).aspx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ScriptReference/Coroutine.html" TargetMode="External"/><Relationship Id="rId2" Type="http://schemas.openxmlformats.org/officeDocument/2006/relationships/hyperlink" Target="https://docs.unity3d.com/Manual/Co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unity3d.com/hc/en-us/articles/208707516-Why-should-I-use-Threads-instead-of-Coroutines-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diagnostics.stopwatch?view=netframework-4.8" TargetMode="External"/><Relationship Id="rId2" Type="http://schemas.openxmlformats.org/officeDocument/2006/relationships/hyperlink" Target="https://www.dotnetperls.com/stopwatch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4" y="1200150"/>
            <a:ext cx="7843839" cy="5372100"/>
          </a:xfrm>
        </p:spPr>
        <p:txBody>
          <a:bodyPr/>
          <a:lstStyle/>
          <a:p>
            <a:pPr algn="r" eaLnBrk="1" hangingPunct="1"/>
            <a:r>
              <a:rPr lang="nl-BE" sz="5400" dirty="0"/>
              <a:t>Advanced Programming</a:t>
            </a:r>
            <a:br>
              <a:rPr lang="nl-BE" sz="5400" dirty="0"/>
            </a:br>
            <a:br>
              <a:rPr lang="nl-BE" sz="5400" dirty="0"/>
            </a:br>
            <a:r>
              <a:rPr lang="nl-BE" sz="4000" dirty="0"/>
              <a:t>Multi-T</a:t>
            </a:r>
            <a:r>
              <a:rPr lang="nl-BE" sz="4000"/>
              <a:t>hreaded</a:t>
            </a:r>
            <a:r>
              <a:rPr lang="nl-BE" sz="4000" dirty="0"/>
              <a:t> Applications</a:t>
            </a:r>
            <a:br>
              <a:rPr lang="nl-BE" sz="5400" dirty="0"/>
            </a:br>
            <a:br>
              <a:rPr lang="nl-BE" sz="5400" dirty="0"/>
            </a:br>
            <a:endParaRPr lang="nl-NL" sz="5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43538" y="5181600"/>
            <a:ext cx="3700462" cy="1547813"/>
          </a:xfrm>
        </p:spPr>
        <p:txBody>
          <a:bodyPr/>
          <a:lstStyle/>
          <a:p>
            <a:pPr algn="l" eaLnBrk="1" hangingPunct="1"/>
            <a:r>
              <a:rPr lang="nl-BE" sz="2400" b="1" dirty="0"/>
              <a:t>Pieter Jorissen</a:t>
            </a:r>
          </a:p>
          <a:p>
            <a:pPr algn="l" eaLnBrk="1" hangingPunct="1"/>
            <a:r>
              <a:rPr lang="nl-NL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904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output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dirty="0"/>
              <a:t>xxxxxxxxxxxxxxxxyyyyyyyyyyyyyyyyyyyyyyyyyyyyyyyyyyyyyxxxxxxxxxxxxxxxxxxxxxxxxxxxxxxxxxxxxxxxxyyyyyyyyyyyyyyyyyyyyyyyyyyyyyyyyyyyyyyyyyyyyxxxxxxxxxxxxxxxxxxxxxxxxxxxxxxxxxxxxxxxxxxxxyyyyyyyyyyyyyyyyyyyyyyyyyyyyyyyyyyyyyyyyyyyyxxxxxxxxxxxxxxxxxxxxxxxxxxxxxxxxxxxxxxxx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3957551"/>
            <a:ext cx="8660112" cy="221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67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Maak een </a:t>
            </a:r>
            <a:r>
              <a:rPr lang="nl-NL" dirty="0" err="1"/>
              <a:t>static</a:t>
            </a:r>
            <a:r>
              <a:rPr lang="nl-NL" dirty="0"/>
              <a:t> methode A die A1 t.e.m. A100 uitschrijft</a:t>
            </a:r>
          </a:p>
          <a:p>
            <a:endParaRPr lang="nl-NL" dirty="0"/>
          </a:p>
          <a:p>
            <a:r>
              <a:rPr lang="nl-NL" dirty="0"/>
              <a:t>Maak een </a:t>
            </a:r>
            <a:r>
              <a:rPr lang="nl-NL" dirty="0" err="1"/>
              <a:t>static</a:t>
            </a:r>
            <a:r>
              <a:rPr lang="nl-NL" dirty="0"/>
              <a:t> methode B die B1 t.e.m. B100 uitschrijft</a:t>
            </a:r>
          </a:p>
          <a:p>
            <a:endParaRPr lang="nl-NL" dirty="0"/>
          </a:p>
          <a:p>
            <a:r>
              <a:rPr lang="nl-NL" dirty="0"/>
              <a:t>Start beide op in een aparte thread</a:t>
            </a:r>
          </a:p>
          <a:p>
            <a:endParaRPr lang="nl-NL" dirty="0"/>
          </a:p>
          <a:p>
            <a:r>
              <a:rPr lang="nl-NL" dirty="0"/>
              <a:t>Wat is het resultaat?</a:t>
            </a:r>
          </a:p>
          <a:p>
            <a:endParaRPr lang="nl-NL" dirty="0"/>
          </a:p>
          <a:p>
            <a:r>
              <a:rPr lang="nl-NL" dirty="0"/>
              <a:t>Geef de resultaten van enkele variaties op thread prioriteit (</a:t>
            </a:r>
            <a:r>
              <a:rPr lang="nl-NL" dirty="0" err="1"/>
              <a:t>bvb</a:t>
            </a:r>
            <a:r>
              <a:rPr lang="nl-NL" dirty="0"/>
              <a:t> A hoogste </a:t>
            </a:r>
            <a:r>
              <a:rPr lang="nl-NL" dirty="0" err="1"/>
              <a:t>prioritet</a:t>
            </a:r>
            <a:r>
              <a:rPr lang="nl-NL" dirty="0"/>
              <a:t> en B laagste en visa versa)</a:t>
            </a:r>
          </a:p>
          <a:p>
            <a:endParaRPr lang="en-US" dirty="0"/>
          </a:p>
          <a:p>
            <a:r>
              <a:rPr lang="en-US" dirty="0"/>
              <a:t>Pas je </a:t>
            </a:r>
            <a:r>
              <a:rPr lang="en-US" dirty="0" err="1"/>
              <a:t>oefening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je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file </a:t>
            </a:r>
            <a:r>
              <a:rPr lang="en-US" dirty="0" err="1"/>
              <a:t>uitvoert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3184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24762"/>
          </a:xfrm>
        </p:spPr>
        <p:txBody>
          <a:bodyPr/>
          <a:lstStyle/>
          <a:p>
            <a:r>
              <a:rPr lang="nl-BE" dirty="0" err="1"/>
              <a:t>Thread.Join</a:t>
            </a:r>
            <a:r>
              <a:rPr lang="nl-BE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6"/>
            <a:ext cx="8529638" cy="5429249"/>
          </a:xfrm>
        </p:spPr>
        <p:txBody>
          <a:bodyPr>
            <a:normAutofit/>
          </a:bodyPr>
          <a:lstStyle/>
          <a:p>
            <a:r>
              <a:rPr lang="en-US" sz="3300" dirty="0"/>
              <a:t>No parameters:</a:t>
            </a:r>
          </a:p>
          <a:p>
            <a:pPr lvl="1"/>
            <a:r>
              <a:rPr lang="en-US" sz="3300" dirty="0"/>
              <a:t>Blocks the calling thread until a thread terminates</a:t>
            </a:r>
            <a:endParaRPr lang="en-US" sz="1200" dirty="0"/>
          </a:p>
          <a:p>
            <a:endParaRPr lang="nl-BE" dirty="0"/>
          </a:p>
          <a:p>
            <a:r>
              <a:rPr lang="nl-BE" dirty="0" err="1"/>
              <a:t>Thread.Join</a:t>
            </a:r>
            <a:r>
              <a:rPr lang="nl-BE" dirty="0"/>
              <a:t>(</a:t>
            </a:r>
            <a:r>
              <a:rPr lang="nl-BE" dirty="0" err="1"/>
              <a:t>millis</a:t>
            </a:r>
            <a:r>
              <a:rPr lang="nl-BE" dirty="0"/>
              <a:t>)</a:t>
            </a:r>
            <a:r>
              <a:rPr lang="en-US" dirty="0"/>
              <a:t> or </a:t>
            </a:r>
            <a:r>
              <a:rPr lang="nl-BE" dirty="0" err="1"/>
              <a:t>Thread.Join</a:t>
            </a:r>
            <a:r>
              <a:rPr lang="nl-BE" dirty="0"/>
              <a:t>(TimeSpan)</a:t>
            </a:r>
            <a:endParaRPr lang="en-US" dirty="0"/>
          </a:p>
          <a:p>
            <a:pPr lvl="1"/>
            <a:r>
              <a:rPr lang="en-US" dirty="0"/>
              <a:t>Blocks the calling thread until a thread terminates or the specified time elapses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 TimeSpan set to the amount of time to wait for the thread to terminate.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Returns </a:t>
            </a:r>
            <a:r>
              <a:rPr lang="en-US" b="1" dirty="0"/>
              <a:t>true</a:t>
            </a:r>
            <a:r>
              <a:rPr lang="en-US" dirty="0"/>
              <a:t> if the thread terminated; </a:t>
            </a:r>
            <a:r>
              <a:rPr lang="en-US" b="1" dirty="0"/>
              <a:t>false</a:t>
            </a:r>
            <a:r>
              <a:rPr lang="en-US" dirty="0"/>
              <a:t> if the thread has not terminated after the amount of time specified by the </a:t>
            </a:r>
            <a:r>
              <a:rPr lang="en-US" i="1" dirty="0"/>
              <a:t>timeout</a:t>
            </a:r>
            <a:r>
              <a:rPr lang="en-US" dirty="0"/>
              <a:t> parameter has elapsed.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462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Gebruik </a:t>
            </a:r>
            <a:r>
              <a:rPr lang="nl-NL" dirty="0" err="1"/>
              <a:t>Join</a:t>
            </a:r>
            <a:r>
              <a:rPr lang="nl-NL" dirty="0"/>
              <a:t> om je “Press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continue”</a:t>
            </a:r>
            <a:r>
              <a:rPr lang="nl-BE" dirty="0"/>
              <a:t> op het einde van je getallenlijst te plaatsen in de vorige opdracht</a:t>
            </a:r>
          </a:p>
          <a:p>
            <a:endParaRPr lang="nl-NL" dirty="0"/>
          </a:p>
          <a:p>
            <a:r>
              <a:rPr lang="nl-NL" dirty="0"/>
              <a:t>Zorg ervoor dat thread B thread A opstart</a:t>
            </a:r>
          </a:p>
          <a:p>
            <a:endParaRPr lang="nl-NL" dirty="0"/>
          </a:p>
          <a:p>
            <a:r>
              <a:rPr lang="nl-NL" dirty="0"/>
              <a:t>Zorg ervoor dat thread B wacht tot thread A is afgelopen</a:t>
            </a:r>
          </a:p>
          <a:p>
            <a:endParaRPr lang="nl-NL" dirty="0"/>
          </a:p>
          <a:p>
            <a:r>
              <a:rPr lang="nl-NL" dirty="0"/>
              <a:t>Gebruik </a:t>
            </a:r>
            <a:r>
              <a:rPr lang="nl-NL" dirty="0" err="1"/>
              <a:t>Join</a:t>
            </a:r>
            <a:r>
              <a:rPr lang="nl-NL" dirty="0"/>
              <a:t> om te testen of thread A en thread B binnen de 50ms zijn afgelopen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98985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199" y="128588"/>
            <a:ext cx="8443913" cy="85142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nl-BE" sz="3400" dirty="0"/>
              <a:t> Suspending and Resuming Threads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nl-BE" b="1" dirty="0"/>
              <a:t>Sleep</a:t>
            </a:r>
            <a:r>
              <a:rPr lang="en-US" altLang="nl-BE" dirty="0"/>
              <a:t> :  A thread can suspend itself (temporarily) by calling Sleep.</a:t>
            </a:r>
          </a:p>
          <a:p>
            <a:pPr eaLnBrk="1" hangingPunct="1"/>
            <a:endParaRPr lang="en-US" altLang="nl-BE" dirty="0"/>
          </a:p>
          <a:p>
            <a:pPr eaLnBrk="1" hangingPunct="1"/>
            <a:r>
              <a:rPr lang="en-US" altLang="nl-BE" dirty="0"/>
              <a:t>Difference between Sleep and Suspend</a:t>
            </a:r>
          </a:p>
          <a:p>
            <a:pPr lvl="1" eaLnBrk="1" hangingPunct="1">
              <a:buFont typeface="Georgia" pitchFamily="18" charset="0"/>
              <a:buNone/>
            </a:pPr>
            <a:r>
              <a:rPr lang="en-US" altLang="nl-BE" dirty="0"/>
              <a:t>- A thread can call sleep only on itself.</a:t>
            </a:r>
          </a:p>
          <a:p>
            <a:pPr lvl="1" eaLnBrk="1" hangingPunct="1">
              <a:buFontTx/>
              <a:buChar char="-"/>
            </a:pPr>
            <a:r>
              <a:rPr lang="en-US" altLang="nl-BE" dirty="0"/>
              <a:t>Any thread can call Suspend on another thread. </a:t>
            </a:r>
            <a:r>
              <a:rPr lang="en-US" altLang="nl-BE" dirty="0">
                <a:solidFill>
                  <a:srgbClr val="C00000"/>
                </a:solidFill>
              </a:rPr>
              <a:t>(DO NOT USE SUSPEND ANYMORE)</a:t>
            </a:r>
          </a:p>
        </p:txBody>
      </p:sp>
    </p:spTree>
    <p:extLst>
      <p:ext uri="{BB962C8B-B14F-4D97-AF65-F5344CB8AC3E}">
        <p14:creationId xmlns:p14="http://schemas.microsoft.com/office/powerpoint/2010/main" val="3175743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Terminating a thread </a:t>
            </a:r>
            <a:r>
              <a:rPr lang="en-US" altLang="nl-BE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8318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 err="1"/>
              <a:t>Thread.Abort</a:t>
            </a:r>
            <a:r>
              <a:rPr lang="en-US" dirty="0"/>
              <a:t>() terminates a running thread.</a:t>
            </a:r>
          </a:p>
          <a:p>
            <a:pPr marL="258318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endParaRPr lang="en-US" dirty="0"/>
          </a:p>
          <a:p>
            <a:pPr marL="258318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/>
              <a:t>In order to end the thread , Abort() throws a </a:t>
            </a:r>
            <a:r>
              <a:rPr lang="en-US" dirty="0" err="1"/>
              <a:t>ThreadAbortException</a:t>
            </a:r>
            <a:r>
              <a:rPr lang="en-US" dirty="0"/>
              <a:t>.</a:t>
            </a:r>
          </a:p>
          <a:p>
            <a:pPr marL="258318" indent="-246888" eaLnBrk="1" fontAlgn="auto" hangingPunct="1">
              <a:spcAft>
                <a:spcPts val="0"/>
              </a:spcAft>
              <a:buFont typeface="Georgia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12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12570"/>
          </a:xfrm>
        </p:spPr>
        <p:txBody>
          <a:bodyPr>
            <a:normAutofit fontScale="90000"/>
          </a:bodyPr>
          <a:lstStyle/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3600" dirty="0">
                <a:solidFill>
                  <a:sysClr val="windowText" lastClr="000000"/>
                </a:solidFill>
              </a:rPr>
            </a:br>
            <a:r>
              <a:rPr lang="en-US" sz="3600" dirty="0"/>
              <a:t>Thread Synchronization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430" indent="0" eaLnBrk="1" fontAlgn="auto" hangingPunct="1">
              <a:spcAft>
                <a:spcPts val="0"/>
              </a:spcAft>
              <a:buNone/>
              <a:defRPr/>
            </a:pPr>
            <a:r>
              <a:rPr lang="en-US" sz="3400" dirty="0"/>
              <a:t>Threads must be coordinated to prevent data corruption.</a:t>
            </a:r>
          </a:p>
          <a:p>
            <a:pPr marL="11430" indent="0" eaLnBrk="1" fontAlgn="auto" hangingPunct="1">
              <a:spcAft>
                <a:spcPts val="0"/>
              </a:spcAft>
              <a:buNone/>
              <a:defRPr/>
            </a:pPr>
            <a:r>
              <a:rPr lang="en-US" sz="3400" dirty="0"/>
              <a:t>Use Locks or monitors do keep your data safe!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dirty="0"/>
          </a:p>
          <a:p>
            <a:pPr marL="109728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Monitors </a:t>
            </a:r>
          </a:p>
          <a:p>
            <a:pPr marL="258318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/>
              <a:t>allow us to obtain a lock on a particular object and use that lock to restrict access to critical section of code.</a:t>
            </a:r>
          </a:p>
          <a:p>
            <a:pPr marL="258318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endParaRPr lang="en-US" dirty="0"/>
          </a:p>
          <a:p>
            <a:pPr marL="258318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/>
              <a:t>While a thread owns a lock for an object, no other thread can acquire that lock.</a:t>
            </a:r>
          </a:p>
          <a:p>
            <a:pPr marL="258318" indent="-246888" eaLnBrk="1" fontAlgn="auto" hangingPunct="1">
              <a:spcAft>
                <a:spcPts val="0"/>
              </a:spcAft>
              <a:buFont typeface="Georgia"/>
              <a:buNone/>
              <a:defRPr/>
            </a:pPr>
            <a:endParaRPr lang="en-US" dirty="0"/>
          </a:p>
          <a:p>
            <a:pPr marL="258318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 err="1"/>
              <a:t>Monitor.Enter</a:t>
            </a:r>
            <a:r>
              <a:rPr lang="en-US" dirty="0"/>
              <a:t>(object) claims the lock but blocks if another thread already owns it.</a:t>
            </a:r>
          </a:p>
          <a:p>
            <a:pPr marL="258318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endParaRPr lang="en-US" dirty="0"/>
          </a:p>
          <a:p>
            <a:pPr marL="258318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 err="1"/>
              <a:t>Monitor.Exit</a:t>
            </a:r>
            <a:r>
              <a:rPr lang="en-US" dirty="0"/>
              <a:t>(object) releases the lock.</a:t>
            </a:r>
          </a:p>
        </p:txBody>
      </p:sp>
    </p:spTree>
    <p:extLst>
      <p:ext uri="{BB962C8B-B14F-4D97-AF65-F5344CB8AC3E}">
        <p14:creationId xmlns:p14="http://schemas.microsoft.com/office/powerpoint/2010/main" val="4249987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endParaRPr lang="en-US" altLang="nl-BE" sz="2000" dirty="0"/>
          </a:p>
          <a:p>
            <a:pPr marL="0" indent="0" eaLnBrk="1" hangingPunct="1">
              <a:buNone/>
            </a:pPr>
            <a:r>
              <a:rPr lang="en-US" altLang="nl-BE" sz="2000" dirty="0"/>
              <a:t>Void Method1()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altLang="nl-BE" sz="2000" dirty="0"/>
              <a:t> {		….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altLang="nl-BE" sz="2000" dirty="0"/>
              <a:t>	</a:t>
            </a:r>
            <a:r>
              <a:rPr lang="en-US" altLang="nl-BE" sz="2000" dirty="0" err="1"/>
              <a:t>Monitor.</a:t>
            </a:r>
            <a:r>
              <a:rPr lang="en-US" altLang="nl-BE" sz="2000" dirty="0" err="1">
                <a:solidFill>
                  <a:srgbClr val="C00000"/>
                </a:solidFill>
              </a:rPr>
              <a:t>Enter</a:t>
            </a:r>
            <a:r>
              <a:rPr lang="en-US" altLang="nl-BE" sz="2000" dirty="0">
                <a:solidFill>
                  <a:srgbClr val="C00000"/>
                </a:solidFill>
              </a:rPr>
              <a:t>(buffer)</a:t>
            </a:r>
            <a:r>
              <a:rPr lang="en-US" altLang="nl-BE" sz="2000" dirty="0"/>
              <a:t>;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altLang="nl-BE" sz="2000" dirty="0"/>
              <a:t>	try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altLang="nl-BE" sz="2000" dirty="0"/>
              <a:t>	{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altLang="nl-BE" sz="2000" dirty="0"/>
              <a:t>			</a:t>
            </a:r>
            <a:r>
              <a:rPr lang="en-US" altLang="nl-BE" sz="2000" dirty="0">
                <a:solidFill>
                  <a:srgbClr val="FF0000"/>
                </a:solidFill>
              </a:rPr>
              <a:t>critical section;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altLang="nl-BE" sz="2000" dirty="0"/>
              <a:t>	}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altLang="nl-BE" sz="2000" dirty="0"/>
              <a:t>	finally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altLang="nl-BE" sz="2000" dirty="0"/>
              <a:t>	{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altLang="nl-BE" sz="2000" dirty="0"/>
              <a:t>			</a:t>
            </a:r>
            <a:r>
              <a:rPr lang="en-US" altLang="nl-BE" sz="2000" dirty="0" err="1"/>
              <a:t>Monitor.</a:t>
            </a:r>
            <a:r>
              <a:rPr lang="en-US" altLang="nl-BE" sz="2000" dirty="0" err="1">
                <a:solidFill>
                  <a:srgbClr val="C00000"/>
                </a:solidFill>
              </a:rPr>
              <a:t>Exit</a:t>
            </a:r>
            <a:r>
              <a:rPr lang="en-US" altLang="nl-BE" sz="2000" dirty="0">
                <a:solidFill>
                  <a:srgbClr val="C00000"/>
                </a:solidFill>
              </a:rPr>
              <a:t>(buffer)</a:t>
            </a:r>
            <a:r>
              <a:rPr lang="en-US" altLang="nl-BE" sz="2000" dirty="0"/>
              <a:t>;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altLang="nl-BE" sz="2000" dirty="0"/>
              <a:t>	}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altLang="nl-BE" sz="2000" dirty="0"/>
              <a:t>}</a:t>
            </a:r>
          </a:p>
          <a:p>
            <a:pPr eaLnBrk="1" hangingPunct="1">
              <a:buFont typeface="Georgia" pitchFamily="18" charset="0"/>
              <a:buNone/>
            </a:pPr>
            <a:r>
              <a:rPr lang="en-US" altLang="nl-BE" sz="2000" dirty="0"/>
              <a:t>	Calls to Exit are enclosed in finally blocks to ensure that they’re executed even when an exception arises.</a:t>
            </a:r>
          </a:p>
          <a:p>
            <a:pPr eaLnBrk="1" hangingPunct="1">
              <a:buFont typeface="Georgia" pitchFamily="18" charset="0"/>
              <a:buNone/>
            </a:pPr>
            <a:endParaRPr lang="en-US" altLang="nl-BE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280988"/>
            <a:ext cx="8229600" cy="85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20000"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1800" kern="0">
                <a:solidFill>
                  <a:sysClr val="windowText" lastClr="000000"/>
                </a:solidFill>
              </a:rPr>
            </a:br>
            <a:r>
              <a:rPr lang="en-US" kern="0"/>
              <a:t>Thread Synchronization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25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30070" y="0"/>
            <a:ext cx="7886700" cy="1325563"/>
          </a:xfrm>
        </p:spPr>
        <p:txBody>
          <a:bodyPr/>
          <a:lstStyle/>
          <a:p>
            <a:pPr eaLnBrk="1" hangingPunct="1"/>
            <a:r>
              <a:rPr lang="en-US" dirty="0"/>
              <a:t>The C # Lock Keyword</a:t>
            </a:r>
            <a:r>
              <a:rPr lang="en-US" altLang="nl-BE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529638" cy="5743576"/>
          </a:xfrm>
        </p:spPr>
        <p:txBody>
          <a:bodyPr>
            <a:normAutofit fontScale="25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sz="8000" dirty="0"/>
          </a:p>
          <a:p>
            <a:pPr marL="109728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8000" dirty="0"/>
              <a:t>Simpler than Enter and Exit, only 1 command required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8000" dirty="0"/>
              <a:t>	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9600" dirty="0"/>
              <a:t>	</a:t>
            </a:r>
            <a:r>
              <a:rPr lang="en-US" sz="9600" dirty="0">
                <a:solidFill>
                  <a:srgbClr val="C00000"/>
                </a:solidFill>
              </a:rPr>
              <a:t>lock(buffer)</a:t>
            </a:r>
            <a:r>
              <a:rPr lang="en-US" sz="9600" dirty="0"/>
              <a:t>{  </a:t>
            </a:r>
            <a:r>
              <a:rPr lang="en-US" sz="9600" dirty="0">
                <a:solidFill>
                  <a:srgbClr val="00B050"/>
                </a:solidFill>
              </a:rPr>
              <a:t>//lock can be called on any object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9600" dirty="0"/>
              <a:t>			 critical section;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9600" dirty="0"/>
              <a:t>	} 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9600" dirty="0"/>
              <a:t>	</a:t>
            </a: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9600" dirty="0">
                <a:solidFill>
                  <a:srgbClr val="00B050"/>
                </a:solidFill>
              </a:rPr>
              <a:t>	// </a:t>
            </a:r>
            <a:r>
              <a:rPr lang="en-US" sz="9600" dirty="0"/>
              <a:t> </a:t>
            </a:r>
            <a:r>
              <a:rPr lang="en-US" sz="9600" dirty="0">
                <a:solidFill>
                  <a:srgbClr val="00B050"/>
                </a:solidFill>
              </a:rPr>
              <a:t>is equivalent to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9600" dirty="0"/>
              <a:t>	</a:t>
            </a:r>
            <a:r>
              <a:rPr lang="en-US" sz="9600" dirty="0" err="1"/>
              <a:t>Monitor.Enter</a:t>
            </a:r>
            <a:r>
              <a:rPr lang="en-US" sz="9600" dirty="0"/>
              <a:t>(buffer);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9600" dirty="0"/>
              <a:t>	try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9600" dirty="0"/>
              <a:t>	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9600" dirty="0"/>
              <a:t>			critical section;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9600" dirty="0"/>
              <a:t>	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9600" dirty="0"/>
              <a:t>	finally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9600" dirty="0"/>
              <a:t>	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9600" dirty="0"/>
              <a:t>			</a:t>
            </a:r>
            <a:r>
              <a:rPr lang="en-US" sz="9600" dirty="0" err="1"/>
              <a:t>Monitor.Exit</a:t>
            </a:r>
            <a:r>
              <a:rPr lang="en-US" sz="9600" dirty="0"/>
              <a:t>(buffer);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9600" dirty="0"/>
              <a:t>	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22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Lock Demo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Lock demo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6203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Leerstof (naast de slides)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/>
              <a:t>Zie </a:t>
            </a:r>
            <a:r>
              <a:rPr lang="nl-NL" dirty="0" err="1"/>
              <a:t>Threading</a:t>
            </a:r>
            <a:r>
              <a:rPr lang="nl-NL" dirty="0"/>
              <a:t> in C# .pdf</a:t>
            </a:r>
          </a:p>
          <a:p>
            <a:r>
              <a:rPr lang="nl-NL" dirty="0"/>
              <a:t>Part 1: p. 1-13</a:t>
            </a:r>
          </a:p>
          <a:p>
            <a:r>
              <a:rPr lang="nl-NL" dirty="0"/>
              <a:t>Part 2: </a:t>
            </a:r>
          </a:p>
          <a:p>
            <a:pPr lvl="1"/>
            <a:r>
              <a:rPr lang="nl-NL" dirty="0" err="1"/>
              <a:t>Locking</a:t>
            </a:r>
            <a:r>
              <a:rPr lang="nl-NL" dirty="0"/>
              <a:t> p. 21 – 24 (t.e.m. </a:t>
            </a:r>
            <a:r>
              <a:rPr lang="nl-NL" dirty="0" err="1"/>
              <a:t>nested</a:t>
            </a:r>
            <a:r>
              <a:rPr lang="nl-NL" dirty="0"/>
              <a:t> </a:t>
            </a:r>
            <a:r>
              <a:rPr lang="nl-NL" dirty="0" err="1"/>
              <a:t>locking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Thread Safety p. 26-30</a:t>
            </a:r>
          </a:p>
          <a:p>
            <a:pPr lvl="1"/>
            <a:r>
              <a:rPr lang="nl-NL" dirty="0" err="1"/>
              <a:t>Interrupt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Abort</a:t>
            </a:r>
            <a:r>
              <a:rPr lang="nl-NL" dirty="0"/>
              <a:t> p. 48 </a:t>
            </a:r>
          </a:p>
          <a:p>
            <a:r>
              <a:rPr lang="nl-NL" dirty="0"/>
              <a:t>MSDN</a:t>
            </a:r>
          </a:p>
          <a:p>
            <a:pPr lvl="1"/>
            <a:r>
              <a:rPr lang="nl-BE" dirty="0">
                <a:hlinkClick r:id="rId2"/>
              </a:rPr>
              <a:t>http://msdn.microsoft.com/en-us/library/ms173178(v=vs.110).aspx</a:t>
            </a:r>
            <a:endParaRPr lang="nl-BE" dirty="0">
              <a:hlinkClick r:id="rId3"/>
            </a:endParaRPr>
          </a:p>
          <a:p>
            <a:pPr lvl="1"/>
            <a:r>
              <a:rPr lang="nl-BE" dirty="0">
                <a:hlinkClick r:id="rId3"/>
              </a:rPr>
              <a:t>http://msdn.microsoft.com/en-us/library/aa645740(v=vs.71).aspx</a:t>
            </a:r>
            <a:endParaRPr lang="nl-BE" dirty="0"/>
          </a:p>
          <a:p>
            <a:pPr lvl="1"/>
            <a:r>
              <a:rPr lang="nl-BE" dirty="0">
                <a:hlinkClick r:id="rId4"/>
              </a:rPr>
              <a:t>http://msdn.microsoft.com/en-us/library/ck8bc5c6(v=vs.110).aspx</a:t>
            </a:r>
            <a:endParaRPr lang="nl-BE" dirty="0"/>
          </a:p>
          <a:p>
            <a:pPr lvl="1"/>
            <a:r>
              <a:rPr lang="nl-BE" dirty="0">
                <a:hlinkClick r:id="rId5"/>
              </a:rPr>
              <a:t>http://msdn.microsoft.com/en-us/library/7a2f3ay4(v=vs.80).aspx</a:t>
            </a:r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664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Schrijf 2 methodes die elk met minstens 3 </a:t>
            </a:r>
            <a:r>
              <a:rPr lang="nl-NL" dirty="0" err="1"/>
              <a:t>writes</a:t>
            </a:r>
            <a:r>
              <a:rPr lang="nl-NL" dirty="0"/>
              <a:t> iets naar de console schrijven</a:t>
            </a:r>
          </a:p>
          <a:p>
            <a:endParaRPr lang="nl-NL" dirty="0"/>
          </a:p>
          <a:p>
            <a:r>
              <a:rPr lang="nl-NL" dirty="0"/>
              <a:t>Laat ze dit beide 100x uitvoeren, in aparte </a:t>
            </a:r>
            <a:r>
              <a:rPr lang="nl-NL" dirty="0" err="1"/>
              <a:t>threads</a:t>
            </a:r>
            <a:r>
              <a:rPr lang="nl-NL" dirty="0"/>
              <a:t>, gelijktijdig</a:t>
            </a:r>
          </a:p>
          <a:p>
            <a:endParaRPr lang="nl-NL" dirty="0"/>
          </a:p>
          <a:p>
            <a:r>
              <a:rPr lang="nl-NL" dirty="0"/>
              <a:t>Wat gebeurt er met de output?</a:t>
            </a:r>
          </a:p>
          <a:p>
            <a:endParaRPr lang="nl-NL" dirty="0"/>
          </a:p>
          <a:p>
            <a:r>
              <a:rPr lang="nl-NL" dirty="0"/>
              <a:t>Los dit probleem proper op! Zorg  er wel voor dat ze nog simultaan output kunnen voorzien (dus niet eerst de ene, dan de andere 100x)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85971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134"/>
            <a:ext cx="7886700" cy="1325563"/>
          </a:xfrm>
        </p:spPr>
        <p:txBody>
          <a:bodyPr/>
          <a:lstStyle/>
          <a:p>
            <a:r>
              <a:rPr lang="nl-NL" sz="3600" dirty="0" err="1"/>
              <a:t>Threads</a:t>
            </a:r>
            <a:r>
              <a:rPr lang="nl-NL" sz="3600" dirty="0"/>
              <a:t> for </a:t>
            </a:r>
            <a:r>
              <a:rPr lang="nl-NL" sz="3600" dirty="0" err="1"/>
              <a:t>methods</a:t>
            </a:r>
            <a:r>
              <a:rPr lang="nl-NL" sz="3600" dirty="0"/>
              <a:t> &amp; parameters</a:t>
            </a:r>
            <a:endParaRPr lang="nl-B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71576"/>
            <a:ext cx="8915400" cy="5429249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endParaRPr lang="en-US" sz="2600" dirty="0"/>
          </a:p>
          <a:p>
            <a:pPr marL="0" lvl="0" indent="0">
              <a:buNone/>
            </a:pPr>
            <a:r>
              <a:rPr lang="en-US" sz="2600" dirty="0"/>
              <a:t>A lambda expression is an anonymous function that you can use to create delegates. </a:t>
            </a:r>
          </a:p>
          <a:p>
            <a:pPr marL="0" lvl="0" indent="0">
              <a:buNone/>
            </a:pPr>
            <a:r>
              <a:rPr lang="en-US" sz="2600" dirty="0"/>
              <a:t>By using lambda expressions, you can write local functions that can be passed as arguments or returned as the value of function calls</a:t>
            </a:r>
          </a:p>
          <a:p>
            <a:pPr marL="0" lvl="0" indent="0">
              <a:buNone/>
            </a:pPr>
            <a:endParaRPr lang="nl-BE" sz="15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nl-BE" sz="2600" dirty="0" err="1">
                <a:solidFill>
                  <a:prstClr val="black"/>
                </a:solidFill>
              </a:rPr>
              <a:t>static</a:t>
            </a:r>
            <a:r>
              <a:rPr lang="nl-BE" sz="2600" dirty="0">
                <a:solidFill>
                  <a:prstClr val="black"/>
                </a:solidFill>
              </a:rPr>
              <a:t> </a:t>
            </a:r>
            <a:r>
              <a:rPr lang="nl-BE" sz="2600" dirty="0" err="1">
                <a:solidFill>
                  <a:prstClr val="black"/>
                </a:solidFill>
              </a:rPr>
              <a:t>void</a:t>
            </a:r>
            <a:r>
              <a:rPr lang="nl-BE" sz="2600" dirty="0">
                <a:solidFill>
                  <a:prstClr val="black"/>
                </a:solidFill>
              </a:rPr>
              <a:t> </a:t>
            </a:r>
            <a:r>
              <a:rPr lang="nl-BE" sz="2600" dirty="0" err="1">
                <a:solidFill>
                  <a:prstClr val="black"/>
                </a:solidFill>
              </a:rPr>
              <a:t>Main</a:t>
            </a:r>
            <a:r>
              <a:rPr lang="nl-BE" sz="2600" dirty="0">
                <a:solidFill>
                  <a:prstClr val="black"/>
                </a:solidFill>
              </a:rPr>
              <a:t>()</a:t>
            </a:r>
          </a:p>
          <a:p>
            <a:pPr marL="0" lvl="0" indent="0">
              <a:buNone/>
            </a:pPr>
            <a:r>
              <a:rPr lang="nl-BE" sz="2600" dirty="0">
                <a:solidFill>
                  <a:prstClr val="black"/>
                </a:solidFill>
              </a:rPr>
              <a:t>{</a:t>
            </a:r>
          </a:p>
          <a:p>
            <a:pPr marL="0" lvl="0" indent="0">
              <a:buNone/>
            </a:pPr>
            <a:r>
              <a:rPr lang="en-US" sz="2600" dirty="0">
                <a:solidFill>
                  <a:prstClr val="black"/>
                </a:solidFill>
              </a:rPr>
              <a:t>	Thread t = new Thread ( </a:t>
            </a:r>
            <a:r>
              <a:rPr lang="en-US" sz="2600" dirty="0">
                <a:solidFill>
                  <a:srgbClr val="FF0000"/>
                </a:solidFill>
              </a:rPr>
              <a:t>() =&gt; Print("Hello!") </a:t>
            </a:r>
            <a:r>
              <a:rPr lang="en-US" sz="2600" dirty="0">
                <a:solidFill>
                  <a:prstClr val="black"/>
                </a:solidFill>
              </a:rPr>
              <a:t>);</a:t>
            </a:r>
          </a:p>
          <a:p>
            <a:pPr marL="0" lvl="0" indent="0">
              <a:buNone/>
            </a:pPr>
            <a:r>
              <a:rPr lang="nl-BE" sz="2600" dirty="0">
                <a:solidFill>
                  <a:prstClr val="black"/>
                </a:solidFill>
              </a:rPr>
              <a:t>	</a:t>
            </a:r>
            <a:r>
              <a:rPr lang="nl-BE" sz="2600" dirty="0" err="1">
                <a:solidFill>
                  <a:prstClr val="black"/>
                </a:solidFill>
              </a:rPr>
              <a:t>t.Start</a:t>
            </a:r>
            <a:r>
              <a:rPr lang="nl-BE" sz="2600" dirty="0">
                <a:solidFill>
                  <a:prstClr val="black"/>
                </a:solidFill>
              </a:rPr>
              <a:t>();</a:t>
            </a:r>
          </a:p>
          <a:p>
            <a:pPr marL="0" lvl="0" indent="0">
              <a:buNone/>
            </a:pPr>
            <a:r>
              <a:rPr lang="nl-BE" sz="2600" dirty="0">
                <a:solidFill>
                  <a:prstClr val="black"/>
                </a:solidFill>
              </a:rPr>
              <a:t>}</a:t>
            </a:r>
          </a:p>
          <a:p>
            <a:pPr marL="0" lvl="0" indent="0">
              <a:buNone/>
            </a:pPr>
            <a:endParaRPr lang="nl-BE" sz="26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nl-BE" sz="2600" dirty="0" err="1">
                <a:solidFill>
                  <a:prstClr val="black"/>
                </a:solidFill>
              </a:rPr>
              <a:t>static</a:t>
            </a:r>
            <a:r>
              <a:rPr lang="nl-BE" sz="2600" dirty="0">
                <a:solidFill>
                  <a:prstClr val="black"/>
                </a:solidFill>
              </a:rPr>
              <a:t> </a:t>
            </a:r>
            <a:r>
              <a:rPr lang="nl-BE" sz="2600" dirty="0" err="1">
                <a:solidFill>
                  <a:prstClr val="black"/>
                </a:solidFill>
              </a:rPr>
              <a:t>void</a:t>
            </a:r>
            <a:r>
              <a:rPr lang="nl-BE" sz="2600" dirty="0">
                <a:solidFill>
                  <a:prstClr val="black"/>
                </a:solidFill>
              </a:rPr>
              <a:t> Print (string </a:t>
            </a:r>
            <a:r>
              <a:rPr lang="nl-BE" sz="2600" dirty="0" err="1">
                <a:solidFill>
                  <a:prstClr val="black"/>
                </a:solidFill>
              </a:rPr>
              <a:t>message</a:t>
            </a:r>
            <a:r>
              <a:rPr lang="nl-BE" sz="2600" dirty="0">
                <a:solidFill>
                  <a:prstClr val="black"/>
                </a:solidFill>
              </a:rPr>
              <a:t>)</a:t>
            </a:r>
          </a:p>
          <a:p>
            <a:pPr marL="0" lvl="0" indent="0">
              <a:buNone/>
            </a:pPr>
            <a:r>
              <a:rPr lang="nl-BE" sz="2600" dirty="0">
                <a:solidFill>
                  <a:prstClr val="black"/>
                </a:solidFill>
              </a:rPr>
              <a:t>{</a:t>
            </a:r>
          </a:p>
          <a:p>
            <a:pPr marL="0" lvl="0" indent="0">
              <a:buNone/>
            </a:pPr>
            <a:r>
              <a:rPr lang="nl-BE" sz="2600" dirty="0">
                <a:solidFill>
                  <a:prstClr val="black"/>
                </a:solidFill>
              </a:rPr>
              <a:t>	</a:t>
            </a:r>
            <a:r>
              <a:rPr lang="nl-BE" sz="2600" dirty="0" err="1">
                <a:solidFill>
                  <a:prstClr val="black"/>
                </a:solidFill>
              </a:rPr>
              <a:t>Console.WriteLine</a:t>
            </a:r>
            <a:r>
              <a:rPr lang="nl-BE" sz="2600" dirty="0">
                <a:solidFill>
                  <a:prstClr val="black"/>
                </a:solidFill>
              </a:rPr>
              <a:t> (</a:t>
            </a:r>
            <a:r>
              <a:rPr lang="nl-BE" sz="2600" dirty="0" err="1">
                <a:solidFill>
                  <a:prstClr val="black"/>
                </a:solidFill>
              </a:rPr>
              <a:t>message</a:t>
            </a:r>
            <a:r>
              <a:rPr lang="nl-BE" sz="2600" dirty="0">
                <a:solidFill>
                  <a:prstClr val="black"/>
                </a:solidFill>
              </a:rPr>
              <a:t>);</a:t>
            </a:r>
          </a:p>
          <a:p>
            <a:pPr marL="0" lvl="0" indent="0">
              <a:buNone/>
            </a:pPr>
            <a:r>
              <a:rPr lang="nl-BE" sz="2600" dirty="0">
                <a:solidFill>
                  <a:prstClr val="black"/>
                </a:solidFill>
              </a:rPr>
              <a:t>}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190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OPDRACHT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Herschrijf je eerste programma, zodat je aan je thread een letter meegeeft </a:t>
            </a:r>
            <a:r>
              <a:rPr lang="nl-NL" dirty="0" err="1"/>
              <a:t>ipv</a:t>
            </a:r>
            <a:r>
              <a:rPr lang="nl-NL" dirty="0"/>
              <a:t> standaard a of b uit te schrijven, en schrijf deze letter uit.</a:t>
            </a:r>
          </a:p>
          <a:p>
            <a:endParaRPr lang="nl-NL" dirty="0"/>
          </a:p>
          <a:p>
            <a:r>
              <a:rPr lang="nl-NL" dirty="0"/>
              <a:t>Kan je dit met 1 threadfunctie maar 5 </a:t>
            </a:r>
            <a:r>
              <a:rPr lang="nl-NL" dirty="0" err="1"/>
              <a:t>threads</a:t>
            </a:r>
            <a:r>
              <a:rPr lang="nl-NL" dirty="0"/>
              <a:t>, elk met een andere letter?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78667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Neem nu je eerste thread programma, zorg ervoor dat </a:t>
            </a:r>
          </a:p>
          <a:p>
            <a:pPr lvl="1"/>
            <a:r>
              <a:rPr lang="nl-NL" dirty="0"/>
              <a:t>thread B wacht op thread A </a:t>
            </a:r>
          </a:p>
          <a:p>
            <a:pPr lvl="1"/>
            <a:r>
              <a:rPr lang="nl-NL" dirty="0" err="1"/>
              <a:t>Main</a:t>
            </a:r>
            <a:r>
              <a:rPr lang="nl-NL" dirty="0"/>
              <a:t> wacht op thread B</a:t>
            </a:r>
          </a:p>
          <a:p>
            <a:pPr lvl="1"/>
            <a:r>
              <a:rPr lang="nl-NL" dirty="0"/>
              <a:t>Zonder dat thread B thread A </a:t>
            </a:r>
            <a:r>
              <a:rPr lang="nl-NL" u="sng" dirty="0"/>
              <a:t>opstart</a:t>
            </a:r>
          </a:p>
          <a:p>
            <a:pPr lvl="1"/>
            <a:endParaRPr lang="nl-NL" u="sng" dirty="0"/>
          </a:p>
          <a:p>
            <a:pPr lvl="1"/>
            <a:r>
              <a:rPr lang="nl-NL" dirty="0"/>
              <a:t>tip: gebruik een parameter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3265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tekstfile</a:t>
            </a:r>
            <a:r>
              <a:rPr lang="en-US" dirty="0"/>
              <a:t> regel per regel </a:t>
            </a:r>
            <a:r>
              <a:rPr lang="en-US" dirty="0" err="1"/>
              <a:t>inleest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thread die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file regel per regel </a:t>
            </a:r>
            <a:r>
              <a:rPr lang="en-US" dirty="0" err="1"/>
              <a:t>kopieert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Vraag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gebruiker</a:t>
            </a:r>
            <a:r>
              <a:rPr lang="en-US" dirty="0"/>
              <a:t> de 2 filenames</a:t>
            </a:r>
          </a:p>
          <a:p>
            <a:endParaRPr lang="en-US" dirty="0"/>
          </a:p>
          <a:p>
            <a:r>
              <a:rPr lang="en-US" dirty="0"/>
              <a:t>Lees de </a:t>
            </a:r>
            <a:r>
              <a:rPr lang="en-US" dirty="0" err="1"/>
              <a:t>ene</a:t>
            </a:r>
            <a:r>
              <a:rPr lang="en-US" dirty="0"/>
              <a:t> file in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kopieer</a:t>
            </a:r>
            <a:r>
              <a:rPr lang="en-US" dirty="0"/>
              <a:t> </a:t>
            </a:r>
            <a:r>
              <a:rPr lang="en-US" dirty="0" err="1"/>
              <a:t>daarna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2e file</a:t>
            </a:r>
          </a:p>
          <a:p>
            <a:endParaRPr lang="en-US" dirty="0"/>
          </a:p>
          <a:p>
            <a:r>
              <a:rPr lang="en-US" dirty="0" err="1"/>
              <a:t>Zorg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tijdens</a:t>
            </a:r>
            <a:r>
              <a:rPr lang="en-US" dirty="0"/>
              <a:t> de </a:t>
            </a:r>
            <a:r>
              <a:rPr lang="en-US" dirty="0" err="1"/>
              <a:t>eerste</a:t>
            </a:r>
            <a:r>
              <a:rPr lang="en-US" dirty="0"/>
              <a:t> thread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balkje</a:t>
            </a:r>
            <a:r>
              <a:rPr lang="en-US" dirty="0"/>
              <a:t> </a:t>
            </a:r>
            <a:r>
              <a:rPr lang="en-US" dirty="0" err="1"/>
              <a:t>volloop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tijdens</a:t>
            </a:r>
            <a:r>
              <a:rPr lang="en-US" dirty="0"/>
              <a:t> de </a:t>
            </a:r>
            <a:r>
              <a:rPr lang="en-US" dirty="0" err="1"/>
              <a:t>tweede</a:t>
            </a:r>
            <a:r>
              <a:rPr lang="en-US" dirty="0"/>
              <a:t> thread </a:t>
            </a:r>
            <a:r>
              <a:rPr lang="en-US" dirty="0" err="1"/>
              <a:t>een</a:t>
            </a:r>
            <a:r>
              <a:rPr lang="en-US" dirty="0"/>
              <a:t> percentage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getoond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 best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vrij</a:t>
            </a:r>
            <a:r>
              <a:rPr lang="en-US" dirty="0"/>
              <a:t> </a:t>
            </a:r>
            <a:r>
              <a:rPr lang="en-US" dirty="0" err="1"/>
              <a:t>grote</a:t>
            </a:r>
            <a:r>
              <a:rPr lang="en-US" dirty="0"/>
              <a:t> </a:t>
            </a:r>
            <a:r>
              <a:rPr lang="en-US" dirty="0" err="1"/>
              <a:t>tekstfile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het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snel</a:t>
            </a:r>
            <a:r>
              <a:rPr lang="en-US" dirty="0"/>
              <a:t> </a:t>
            </a:r>
            <a:r>
              <a:rPr lang="en-US" dirty="0" err="1"/>
              <a:t>loopt</a:t>
            </a:r>
            <a:r>
              <a:rPr lang="en-US" dirty="0"/>
              <a:t>,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kleinere</a:t>
            </a:r>
            <a:r>
              <a:rPr lang="en-US" dirty="0"/>
              <a:t> files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ook</a:t>
            </a:r>
            <a:r>
              <a:rPr lang="en-US" dirty="0"/>
              <a:t> met Sleep </a:t>
            </a:r>
            <a:r>
              <a:rPr lang="en-US" dirty="0" err="1"/>
              <a:t>werken</a:t>
            </a:r>
            <a:r>
              <a:rPr lang="en-US" dirty="0"/>
              <a:t>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vertragen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5631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Challenge (na les recursie)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Schrijf een programma dat </a:t>
            </a:r>
            <a:r>
              <a:rPr lang="nl-NL" dirty="0" err="1"/>
              <a:t>hanoi</a:t>
            </a:r>
            <a:r>
              <a:rPr lang="nl-NL" dirty="0"/>
              <a:t> uitvoert in een aparte thread</a:t>
            </a:r>
          </a:p>
          <a:p>
            <a:endParaRPr lang="nl-NL" dirty="0"/>
          </a:p>
          <a:p>
            <a:r>
              <a:rPr lang="nl-NL" dirty="0"/>
              <a:t>Zorg ervoor dat je ±1 stap per seconde berekent (thread pauzeren/</a:t>
            </a:r>
            <a:r>
              <a:rPr lang="nl-NL" dirty="0" err="1"/>
              <a:t>sleepen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dirty="0"/>
              <a:t>Teken wel elke 200 </a:t>
            </a:r>
            <a:r>
              <a:rPr lang="nl-NL" dirty="0" err="1"/>
              <a:t>ms</a:t>
            </a:r>
            <a:r>
              <a:rPr lang="nl-NL" dirty="0"/>
              <a:t> met een timer event in je </a:t>
            </a:r>
            <a:r>
              <a:rPr lang="nl-NL" dirty="0" err="1"/>
              <a:t>main</a:t>
            </a:r>
            <a:r>
              <a:rPr lang="nl-NL" dirty="0"/>
              <a:t> form de toestand uit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85339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FFB1-24D1-45AD-9A73-29A9C9B4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Unity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F7D8-65AB-46D8-BB05-D17EE55D7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Kunnen</a:t>
            </a:r>
            <a:r>
              <a:rPr lang="en-US" dirty="0"/>
              <a:t> perfect in Unity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endParaRPr lang="en-US" dirty="0"/>
          </a:p>
          <a:p>
            <a:r>
              <a:rPr lang="en-US" dirty="0"/>
              <a:t>Unity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echter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alternatief</a:t>
            </a:r>
            <a:r>
              <a:rPr lang="en-US" dirty="0"/>
              <a:t> system </a:t>
            </a:r>
            <a:r>
              <a:rPr lang="en-US" sz="2200" b="1" dirty="0"/>
              <a:t>(</a:t>
            </a:r>
            <a:r>
              <a:rPr lang="en-US" sz="2200" b="1" dirty="0" err="1"/>
              <a:t>opm</a:t>
            </a:r>
            <a:r>
              <a:rPr lang="en-US" sz="2200" b="1" dirty="0"/>
              <a:t>: </a:t>
            </a:r>
            <a:r>
              <a:rPr lang="en-US" sz="2200" b="1" dirty="0" err="1"/>
              <a:t>dit</a:t>
            </a:r>
            <a:r>
              <a:rPr lang="en-US" sz="2200" b="1" dirty="0"/>
              <a:t> is </a:t>
            </a:r>
            <a:r>
              <a:rPr lang="en-US" sz="2200" b="1" dirty="0" err="1"/>
              <a:t>geen</a:t>
            </a:r>
            <a:r>
              <a:rPr lang="en-US" sz="2200" b="1" dirty="0"/>
              <a:t> </a:t>
            </a:r>
            <a:r>
              <a:rPr lang="en-US" sz="2200" b="1" dirty="0" err="1"/>
              <a:t>echte</a:t>
            </a:r>
            <a:r>
              <a:rPr lang="en-US" sz="2200" b="1" dirty="0"/>
              <a:t> multithreading)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Coroutines</a:t>
            </a:r>
          </a:p>
          <a:p>
            <a:pPr lvl="1"/>
            <a:r>
              <a:rPr lang="en-US" dirty="0">
                <a:hlinkClick r:id="rId2"/>
              </a:rPr>
              <a:t>https://docs.unity3d.com/Manual/Coroutines.html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https://docs.unity3d.com/ScriptReference/Coroutine.html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Welk best is in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situatie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4"/>
              </a:rPr>
              <a:t>https://support.unity3d.com/hc/en-us/articles/208707516-Why-should-I-use-Threads-instead-of-Coroutines-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94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CFBF-2C22-4AC6-B58C-BB3B8871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4"/>
            <a:ext cx="7886700" cy="1325563"/>
          </a:xfrm>
        </p:spPr>
        <p:txBody>
          <a:bodyPr/>
          <a:lstStyle/>
          <a:p>
            <a:r>
              <a:rPr lang="en-US" dirty="0"/>
              <a:t>Timing for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320FE-52AD-4449-9658-3A0F7A4E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9871"/>
            <a:ext cx="7886700" cy="49970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 stopwatch class</a:t>
            </a:r>
          </a:p>
          <a:p>
            <a:endParaRPr lang="en-US" dirty="0"/>
          </a:p>
          <a:p>
            <a:r>
              <a:rPr lang="en-US" dirty="0"/>
              <a:t>Example, calculate time a method needs: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info: </a:t>
            </a:r>
          </a:p>
          <a:p>
            <a:pPr lvl="1"/>
            <a:r>
              <a:rPr lang="en-US" dirty="0">
                <a:hlinkClick r:id="rId2"/>
              </a:rPr>
              <a:t>https://www.dotnetperls.com/stopwatch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https://docs.microsoft.com/en-us/dotnet/api/system.diagnostics.stopwatch?view=netframework-4.8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9057D4-A30F-4F44-8A13-594EEBBB0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059" y="2321004"/>
            <a:ext cx="5707396" cy="221599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Stopwatch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myWatch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index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 index 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 index++)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{ </a:t>
            </a:r>
          </a:p>
          <a:p>
            <a:pPr lvl="0" defTabSz="914400" eaLnBrk="0" hangingPunct="0"/>
            <a:r>
              <a:rPr lang="en-US" altLang="en-US" dirty="0">
                <a:solidFill>
                  <a:srgbClr val="303336"/>
                </a:solidFill>
                <a:latin typeface="inherit"/>
              </a:rPr>
              <a:t>	 </a:t>
            </a:r>
            <a:r>
              <a:rPr lang="en-US" altLang="en-US" dirty="0" err="1">
                <a:solidFill>
                  <a:srgbClr val="303336"/>
                </a:solidFill>
                <a:latin typeface="inherit"/>
              </a:rPr>
              <a:t>myWatch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= </a:t>
            </a:r>
            <a:r>
              <a:rPr lang="en-US" altLang="en-US" dirty="0" err="1">
                <a:solidFill>
                  <a:srgbClr val="303336"/>
                </a:solidFill>
                <a:latin typeface="inherit"/>
              </a:rPr>
              <a:t>myWatch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StartNew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03336"/>
                </a:solidFill>
                <a:latin typeface="inherit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DoSomething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(); </a:t>
            </a:r>
          </a:p>
          <a:p>
            <a:pPr lvl="0" defTabSz="914400" eaLnBrk="0" hangingPunct="0"/>
            <a:r>
              <a:rPr lang="en-US" altLang="en-US" dirty="0">
                <a:solidFill>
                  <a:srgbClr val="303336"/>
                </a:solidFill>
                <a:latin typeface="inherit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Console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WriteLine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(</a:t>
            </a:r>
            <a:r>
              <a:rPr lang="en-US" altLang="en-US" dirty="0" err="1">
                <a:solidFill>
                  <a:srgbClr val="303336"/>
                </a:solidFill>
                <a:latin typeface="inherit"/>
              </a:rPr>
              <a:t>myWatch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ElapsedMilliseconds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} </a:t>
            </a:r>
          </a:p>
          <a:p>
            <a:pPr lvl="0" defTabSz="914400" eaLnBrk="0" hangingPunct="0"/>
            <a:r>
              <a:rPr lang="en-US" altLang="en-US" dirty="0" err="1">
                <a:solidFill>
                  <a:srgbClr val="303336"/>
                </a:solidFill>
                <a:latin typeface="inherit"/>
              </a:rPr>
              <a:t>myWatch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inherit"/>
              </a:rPr>
              <a:t>Stop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();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6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FFF6-FA96-4B6E-B06B-BF3E02AD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r>
              <a:rPr lang="en-US" dirty="0"/>
              <a:t> timing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6EEF-C93F-4FC6-AA61-6F219438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Bestudeerd</a:t>
            </a:r>
            <a:r>
              <a:rPr lang="en-US" dirty="0"/>
              <a:t> de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StopWatch</a:t>
            </a:r>
            <a:r>
              <a:rPr lang="en-US" dirty="0"/>
              <a:t> in MSDN </a:t>
            </a:r>
          </a:p>
          <a:p>
            <a:endParaRPr lang="en-US" dirty="0"/>
          </a:p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AddUpTo</a:t>
            </a:r>
            <a:r>
              <a:rPr lang="en-US" dirty="0"/>
              <a:t>, die </a:t>
            </a:r>
            <a:r>
              <a:rPr lang="en-US" dirty="0" err="1"/>
              <a:t>getallen</a:t>
            </a:r>
            <a:r>
              <a:rPr lang="en-US" dirty="0"/>
              <a:t> </a:t>
            </a:r>
            <a:r>
              <a:rPr lang="en-US" dirty="0" err="1"/>
              <a:t>optelt</a:t>
            </a:r>
            <a:r>
              <a:rPr lang="en-US" dirty="0"/>
              <a:t> van 0 tot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</a:t>
            </a:r>
            <a:r>
              <a:rPr lang="en-US" dirty="0"/>
              <a:t> </a:t>
            </a:r>
            <a:r>
              <a:rPr lang="en-US" dirty="0" err="1"/>
              <a:t>getal</a:t>
            </a:r>
            <a:endParaRPr lang="en-US" dirty="0"/>
          </a:p>
          <a:p>
            <a:endParaRPr lang="en-US" dirty="0"/>
          </a:p>
          <a:p>
            <a:r>
              <a:rPr lang="en-US" dirty="0"/>
              <a:t>Over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getallen</a:t>
            </a:r>
            <a:r>
              <a:rPr lang="en-US" dirty="0"/>
              <a:t> van 0 </a:t>
            </a:r>
            <a:r>
              <a:rPr lang="en-US" dirty="0" err="1"/>
              <a:t>tot</a:t>
            </a:r>
            <a:r>
              <a:rPr lang="en-US" dirty="0"/>
              <a:t> 100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reken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hoelang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telkens</a:t>
            </a:r>
            <a:r>
              <a:rPr lang="en-US" dirty="0"/>
              <a:t> over </a:t>
            </a:r>
            <a:r>
              <a:rPr lang="en-US" dirty="0" err="1"/>
              <a:t>doet</a:t>
            </a:r>
            <a:r>
              <a:rPr lang="en-US" dirty="0"/>
              <a:t> om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rekenen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Bereken</a:t>
            </a:r>
            <a:r>
              <a:rPr lang="en-US" dirty="0"/>
              <a:t> de </a:t>
            </a:r>
            <a:r>
              <a:rPr lang="en-US" dirty="0" err="1"/>
              <a:t>gemiddelde</a:t>
            </a:r>
            <a:r>
              <a:rPr lang="en-US" dirty="0"/>
              <a:t> </a:t>
            </a:r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AddUpTo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berekening</a:t>
            </a:r>
            <a:r>
              <a:rPr lang="en-US" dirty="0"/>
              <a:t> (</a:t>
            </a:r>
            <a:r>
              <a:rPr lang="en-US" dirty="0" err="1"/>
              <a:t>gemiddelde</a:t>
            </a:r>
            <a:r>
              <a:rPr lang="en-US" dirty="0"/>
              <a:t> </a:t>
            </a:r>
            <a:r>
              <a:rPr lang="en-US" dirty="0" err="1"/>
              <a:t>tijd</a:t>
            </a:r>
            <a:r>
              <a:rPr lang="en-US" dirty="0"/>
              <a:t> over </a:t>
            </a:r>
            <a:r>
              <a:rPr lang="en-US" dirty="0" err="1"/>
              <a:t>alle</a:t>
            </a:r>
            <a:r>
              <a:rPr lang="en-US" dirty="0"/>
              <a:t> 100 </a:t>
            </a:r>
            <a:r>
              <a:rPr lang="en-US" dirty="0" err="1"/>
              <a:t>uitvoeringen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2062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sz="6000" dirty="0"/>
              <a:t>Vragen</a:t>
            </a:r>
            <a:endParaRPr lang="nl-BE" sz="6000" dirty="0"/>
          </a:p>
        </p:txBody>
      </p:sp>
    </p:spTree>
    <p:extLst>
      <p:ext uri="{BB962C8B-B14F-4D97-AF65-F5344CB8AC3E}">
        <p14:creationId xmlns:p14="http://schemas.microsoft.com/office/powerpoint/2010/main" val="418831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nl-BE" dirty="0"/>
              <a:t>Threads</a:t>
            </a:r>
            <a:r>
              <a:rPr lang="en-US" dirty="0"/>
              <a:t>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nl-BE" dirty="0"/>
              <a:t>Thread is the fundamental unit of execution (e.g. main loop = main thread).</a:t>
            </a:r>
          </a:p>
          <a:p>
            <a:pPr eaLnBrk="1" hangingPunct="1">
              <a:buFont typeface="Georgia" pitchFamily="18" charset="0"/>
              <a:buNone/>
            </a:pPr>
            <a:endParaRPr lang="en-US" altLang="nl-BE" dirty="0"/>
          </a:p>
          <a:p>
            <a:pPr eaLnBrk="1" hangingPunct="1"/>
            <a:r>
              <a:rPr lang="en-US" altLang="nl-BE" dirty="0"/>
              <a:t>More than one thread can be executing code inside the same process (application).</a:t>
            </a:r>
          </a:p>
          <a:p>
            <a:pPr eaLnBrk="1" hangingPunct="1"/>
            <a:endParaRPr lang="en-US" altLang="nl-BE" dirty="0"/>
          </a:p>
          <a:p>
            <a:pPr eaLnBrk="1" hangingPunct="1"/>
            <a:r>
              <a:rPr lang="en-US" altLang="nl-BE" dirty="0"/>
              <a:t>On a single-processor machine, the operating system is switching rapidly between the threads, giving  the appearance of simultaneous execution.</a:t>
            </a:r>
          </a:p>
          <a:p>
            <a:pPr eaLnBrk="1" hangingPunct="1"/>
            <a:endParaRPr lang="en-US" altLang="nl-BE" dirty="0"/>
          </a:p>
        </p:txBody>
      </p:sp>
    </p:spTree>
    <p:extLst>
      <p:ext uri="{BB962C8B-B14F-4D97-AF65-F5344CB8AC3E}">
        <p14:creationId xmlns:p14="http://schemas.microsoft.com/office/powerpoint/2010/main" val="5103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244600"/>
          </a:xfrm>
        </p:spPr>
        <p:txBody>
          <a:bodyPr/>
          <a:lstStyle/>
          <a:p>
            <a:r>
              <a:rPr lang="en-US" altLang="nl-BE" sz="3600" dirty="0"/>
              <a:t>Why use threads?</a:t>
            </a:r>
          </a:p>
        </p:txBody>
      </p:sp>
      <p:grpSp>
        <p:nvGrpSpPr>
          <p:cNvPr id="901170" name="Group 50"/>
          <p:cNvGrpSpPr>
            <a:grpSpLocks/>
          </p:cNvGrpSpPr>
          <p:nvPr/>
        </p:nvGrpSpPr>
        <p:grpSpPr bwMode="auto">
          <a:xfrm>
            <a:off x="782638" y="1655763"/>
            <a:ext cx="2389187" cy="2185987"/>
            <a:chOff x="1093" y="2327"/>
            <a:chExt cx="1505" cy="1377"/>
          </a:xfrm>
        </p:grpSpPr>
        <p:pic>
          <p:nvPicPr>
            <p:cNvPr id="6191" name="Picture 4" descr="PE07641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" y="2327"/>
              <a:ext cx="1440" cy="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126" name="Text Box 6"/>
            <p:cNvSpPr txBox="1">
              <a:spLocks noChangeArrowheads="1"/>
            </p:cNvSpPr>
            <p:nvPr/>
          </p:nvSpPr>
          <p:spPr bwMode="auto">
            <a:xfrm>
              <a:off x="1093" y="3377"/>
              <a:ext cx="14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altLang="nl-BE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Performance</a:t>
              </a:r>
            </a:p>
          </p:txBody>
        </p:sp>
      </p:grpSp>
      <p:grpSp>
        <p:nvGrpSpPr>
          <p:cNvPr id="901171" name="Group 51"/>
          <p:cNvGrpSpPr>
            <a:grpSpLocks/>
          </p:cNvGrpSpPr>
          <p:nvPr/>
        </p:nvGrpSpPr>
        <p:grpSpPr bwMode="auto">
          <a:xfrm>
            <a:off x="6400800" y="1322388"/>
            <a:ext cx="2436813" cy="3727450"/>
            <a:chOff x="4032" y="833"/>
            <a:chExt cx="1535" cy="2348"/>
          </a:xfrm>
        </p:grpSpPr>
        <p:sp>
          <p:nvSpPr>
            <p:cNvPr id="901127" name="Text Box 7"/>
            <p:cNvSpPr txBox="1">
              <a:spLocks noChangeArrowheads="1"/>
            </p:cNvSpPr>
            <p:nvPr/>
          </p:nvSpPr>
          <p:spPr bwMode="auto">
            <a:xfrm>
              <a:off x="4051" y="2585"/>
              <a:ext cx="1475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altLang="nl-BE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Perceived</a:t>
              </a:r>
            </a:p>
            <a:p>
              <a:pPr>
                <a:defRPr/>
              </a:pPr>
              <a:r>
                <a:rPr lang="en-GB" altLang="nl-BE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performance</a:t>
              </a:r>
            </a:p>
          </p:txBody>
        </p:sp>
        <p:grpSp>
          <p:nvGrpSpPr>
            <p:cNvPr id="6153" name="Group 45"/>
            <p:cNvGrpSpPr>
              <a:grpSpLocks/>
            </p:cNvGrpSpPr>
            <p:nvPr/>
          </p:nvGrpSpPr>
          <p:grpSpPr bwMode="auto">
            <a:xfrm>
              <a:off x="4032" y="833"/>
              <a:ext cx="1535" cy="1639"/>
              <a:chOff x="4032" y="2297"/>
              <a:chExt cx="1535" cy="1639"/>
            </a:xfrm>
          </p:grpSpPr>
          <p:grpSp>
            <p:nvGrpSpPr>
              <p:cNvPr id="6154" name="Group 8"/>
              <p:cNvGrpSpPr>
                <a:grpSpLocks/>
              </p:cNvGrpSpPr>
              <p:nvPr/>
            </p:nvGrpSpPr>
            <p:grpSpPr bwMode="auto">
              <a:xfrm>
                <a:off x="4032" y="2297"/>
                <a:ext cx="1535" cy="1639"/>
                <a:chOff x="1680" y="2352"/>
                <a:chExt cx="1535" cy="1639"/>
              </a:xfrm>
            </p:grpSpPr>
            <p:sp>
              <p:nvSpPr>
                <p:cNvPr id="901129" name="Freeform 9"/>
                <p:cNvSpPr>
                  <a:spLocks/>
                </p:cNvSpPr>
                <p:nvPr/>
              </p:nvSpPr>
              <p:spPr bwMode="auto">
                <a:xfrm>
                  <a:off x="1680" y="3037"/>
                  <a:ext cx="1514" cy="470"/>
                </a:xfrm>
                <a:custGeom>
                  <a:avLst/>
                  <a:gdLst>
                    <a:gd name="T0" fmla="*/ 3311 w 3311"/>
                    <a:gd name="T1" fmla="*/ 911 h 911"/>
                    <a:gd name="T2" fmla="*/ 3311 w 3311"/>
                    <a:gd name="T3" fmla="*/ 2 h 911"/>
                    <a:gd name="T4" fmla="*/ 0 w 3311"/>
                    <a:gd name="T5" fmla="*/ 0 h 911"/>
                    <a:gd name="T6" fmla="*/ 0 w 3311"/>
                    <a:gd name="T7" fmla="*/ 909 h 911"/>
                    <a:gd name="T8" fmla="*/ 3311 w 3311"/>
                    <a:gd name="T9" fmla="*/ 911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11" h="911">
                      <a:moveTo>
                        <a:pt x="3311" y="911"/>
                      </a:moveTo>
                      <a:lnTo>
                        <a:pt x="3311" y="2"/>
                      </a:lnTo>
                      <a:lnTo>
                        <a:pt x="0" y="0"/>
                      </a:lnTo>
                      <a:lnTo>
                        <a:pt x="0" y="909"/>
                      </a:lnTo>
                      <a:lnTo>
                        <a:pt x="3311" y="911"/>
                      </a:lnTo>
                      <a:close/>
                    </a:path>
                  </a:pathLst>
                </a:custGeom>
                <a:solidFill>
                  <a:srgbClr val="8C8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30" name="Rectangle 10"/>
                <p:cNvSpPr>
                  <a:spLocks noChangeArrowheads="1"/>
                </p:cNvSpPr>
                <p:nvPr/>
              </p:nvSpPr>
              <p:spPr bwMode="auto">
                <a:xfrm>
                  <a:off x="1681" y="3497"/>
                  <a:ext cx="1513" cy="131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31" name="Freeform 11"/>
                <p:cNvSpPr>
                  <a:spLocks/>
                </p:cNvSpPr>
                <p:nvPr/>
              </p:nvSpPr>
              <p:spPr bwMode="auto">
                <a:xfrm>
                  <a:off x="2869" y="2868"/>
                  <a:ext cx="179" cy="316"/>
                </a:xfrm>
                <a:custGeom>
                  <a:avLst/>
                  <a:gdLst>
                    <a:gd name="T0" fmla="*/ 113 w 391"/>
                    <a:gd name="T1" fmla="*/ 0 h 613"/>
                    <a:gd name="T2" fmla="*/ 88 w 391"/>
                    <a:gd name="T3" fmla="*/ 27 h 613"/>
                    <a:gd name="T4" fmla="*/ 75 w 391"/>
                    <a:gd name="T5" fmla="*/ 64 h 613"/>
                    <a:gd name="T6" fmla="*/ 69 w 391"/>
                    <a:gd name="T7" fmla="*/ 97 h 613"/>
                    <a:gd name="T8" fmla="*/ 69 w 391"/>
                    <a:gd name="T9" fmla="*/ 111 h 613"/>
                    <a:gd name="T10" fmla="*/ 68 w 391"/>
                    <a:gd name="T11" fmla="*/ 111 h 613"/>
                    <a:gd name="T12" fmla="*/ 64 w 391"/>
                    <a:gd name="T13" fmla="*/ 113 h 613"/>
                    <a:gd name="T14" fmla="*/ 58 w 391"/>
                    <a:gd name="T15" fmla="*/ 114 h 613"/>
                    <a:gd name="T16" fmla="*/ 51 w 391"/>
                    <a:gd name="T17" fmla="*/ 118 h 613"/>
                    <a:gd name="T18" fmla="*/ 42 w 391"/>
                    <a:gd name="T19" fmla="*/ 123 h 613"/>
                    <a:gd name="T20" fmla="*/ 34 w 391"/>
                    <a:gd name="T21" fmla="*/ 129 h 613"/>
                    <a:gd name="T22" fmla="*/ 26 w 391"/>
                    <a:gd name="T23" fmla="*/ 138 h 613"/>
                    <a:gd name="T24" fmla="*/ 19 w 391"/>
                    <a:gd name="T25" fmla="*/ 148 h 613"/>
                    <a:gd name="T26" fmla="*/ 7 w 391"/>
                    <a:gd name="T27" fmla="*/ 175 h 613"/>
                    <a:gd name="T28" fmla="*/ 0 w 391"/>
                    <a:gd name="T29" fmla="*/ 205 h 613"/>
                    <a:gd name="T30" fmla="*/ 0 w 391"/>
                    <a:gd name="T31" fmla="*/ 234 h 613"/>
                    <a:gd name="T32" fmla="*/ 7 w 391"/>
                    <a:gd name="T33" fmla="*/ 254 h 613"/>
                    <a:gd name="T34" fmla="*/ 16 w 391"/>
                    <a:gd name="T35" fmla="*/ 266 h 613"/>
                    <a:gd name="T36" fmla="*/ 21 w 391"/>
                    <a:gd name="T37" fmla="*/ 278 h 613"/>
                    <a:gd name="T38" fmla="*/ 21 w 391"/>
                    <a:gd name="T39" fmla="*/ 295 h 613"/>
                    <a:gd name="T40" fmla="*/ 16 w 391"/>
                    <a:gd name="T41" fmla="*/ 322 h 613"/>
                    <a:gd name="T42" fmla="*/ 9 w 391"/>
                    <a:gd name="T43" fmla="*/ 352 h 613"/>
                    <a:gd name="T44" fmla="*/ 10 w 391"/>
                    <a:gd name="T45" fmla="*/ 377 h 613"/>
                    <a:gd name="T46" fmla="*/ 16 w 391"/>
                    <a:gd name="T47" fmla="*/ 403 h 613"/>
                    <a:gd name="T48" fmla="*/ 24 w 391"/>
                    <a:gd name="T49" fmla="*/ 430 h 613"/>
                    <a:gd name="T50" fmla="*/ 29 w 391"/>
                    <a:gd name="T51" fmla="*/ 448 h 613"/>
                    <a:gd name="T52" fmla="*/ 29 w 391"/>
                    <a:gd name="T53" fmla="*/ 458 h 613"/>
                    <a:gd name="T54" fmla="*/ 29 w 391"/>
                    <a:gd name="T55" fmla="*/ 467 h 613"/>
                    <a:gd name="T56" fmla="*/ 34 w 391"/>
                    <a:gd name="T57" fmla="*/ 485 h 613"/>
                    <a:gd name="T58" fmla="*/ 41 w 391"/>
                    <a:gd name="T59" fmla="*/ 499 h 613"/>
                    <a:gd name="T60" fmla="*/ 53 w 391"/>
                    <a:gd name="T61" fmla="*/ 511 h 613"/>
                    <a:gd name="T62" fmla="*/ 66 w 391"/>
                    <a:gd name="T63" fmla="*/ 519 h 613"/>
                    <a:gd name="T64" fmla="*/ 81 w 391"/>
                    <a:gd name="T65" fmla="*/ 526 h 613"/>
                    <a:gd name="T66" fmla="*/ 96 w 391"/>
                    <a:gd name="T67" fmla="*/ 531 h 613"/>
                    <a:gd name="T68" fmla="*/ 108 w 391"/>
                    <a:gd name="T69" fmla="*/ 534 h 613"/>
                    <a:gd name="T70" fmla="*/ 117 w 391"/>
                    <a:gd name="T71" fmla="*/ 536 h 613"/>
                    <a:gd name="T72" fmla="*/ 120 w 391"/>
                    <a:gd name="T73" fmla="*/ 536 h 613"/>
                    <a:gd name="T74" fmla="*/ 174 w 391"/>
                    <a:gd name="T75" fmla="*/ 512 h 613"/>
                    <a:gd name="T76" fmla="*/ 226 w 391"/>
                    <a:gd name="T77" fmla="*/ 613 h 613"/>
                    <a:gd name="T78" fmla="*/ 391 w 391"/>
                    <a:gd name="T79" fmla="*/ 499 h 613"/>
                    <a:gd name="T80" fmla="*/ 391 w 391"/>
                    <a:gd name="T81" fmla="*/ 462 h 613"/>
                    <a:gd name="T82" fmla="*/ 390 w 391"/>
                    <a:gd name="T83" fmla="*/ 374 h 613"/>
                    <a:gd name="T84" fmla="*/ 386 w 391"/>
                    <a:gd name="T85" fmla="*/ 280 h 613"/>
                    <a:gd name="T86" fmla="*/ 378 w 391"/>
                    <a:gd name="T87" fmla="*/ 217 h 613"/>
                    <a:gd name="T88" fmla="*/ 371 w 391"/>
                    <a:gd name="T89" fmla="*/ 202 h 613"/>
                    <a:gd name="T90" fmla="*/ 359 w 391"/>
                    <a:gd name="T91" fmla="*/ 187 h 613"/>
                    <a:gd name="T92" fmla="*/ 344 w 391"/>
                    <a:gd name="T93" fmla="*/ 175 h 613"/>
                    <a:gd name="T94" fmla="*/ 327 w 391"/>
                    <a:gd name="T95" fmla="*/ 163 h 613"/>
                    <a:gd name="T96" fmla="*/ 307 w 391"/>
                    <a:gd name="T97" fmla="*/ 153 h 613"/>
                    <a:gd name="T98" fmla="*/ 287 w 391"/>
                    <a:gd name="T99" fmla="*/ 145 h 613"/>
                    <a:gd name="T100" fmla="*/ 267 w 391"/>
                    <a:gd name="T101" fmla="*/ 136 h 613"/>
                    <a:gd name="T102" fmla="*/ 248 w 391"/>
                    <a:gd name="T103" fmla="*/ 128 h 613"/>
                    <a:gd name="T104" fmla="*/ 236 w 391"/>
                    <a:gd name="T105" fmla="*/ 119 h 613"/>
                    <a:gd name="T106" fmla="*/ 223 w 391"/>
                    <a:gd name="T107" fmla="*/ 101 h 613"/>
                    <a:gd name="T108" fmla="*/ 206 w 391"/>
                    <a:gd name="T109" fmla="*/ 79 h 613"/>
                    <a:gd name="T110" fmla="*/ 189 w 391"/>
                    <a:gd name="T111" fmla="*/ 54 h 613"/>
                    <a:gd name="T112" fmla="*/ 169 w 391"/>
                    <a:gd name="T113" fmla="*/ 28 h 613"/>
                    <a:gd name="T114" fmla="*/ 150 w 391"/>
                    <a:gd name="T115" fmla="*/ 10 h 613"/>
                    <a:gd name="T116" fmla="*/ 132 w 391"/>
                    <a:gd name="T117" fmla="*/ 0 h 613"/>
                    <a:gd name="T118" fmla="*/ 113 w 391"/>
                    <a:gd name="T119" fmla="*/ 0 h 6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91" h="613">
                      <a:moveTo>
                        <a:pt x="113" y="0"/>
                      </a:moveTo>
                      <a:lnTo>
                        <a:pt x="88" y="27"/>
                      </a:lnTo>
                      <a:lnTo>
                        <a:pt x="75" y="64"/>
                      </a:lnTo>
                      <a:lnTo>
                        <a:pt x="69" y="97"/>
                      </a:lnTo>
                      <a:lnTo>
                        <a:pt x="69" y="111"/>
                      </a:lnTo>
                      <a:lnTo>
                        <a:pt x="68" y="111"/>
                      </a:lnTo>
                      <a:lnTo>
                        <a:pt x="64" y="113"/>
                      </a:lnTo>
                      <a:lnTo>
                        <a:pt x="58" y="114"/>
                      </a:lnTo>
                      <a:lnTo>
                        <a:pt x="51" y="118"/>
                      </a:lnTo>
                      <a:lnTo>
                        <a:pt x="42" y="123"/>
                      </a:lnTo>
                      <a:lnTo>
                        <a:pt x="34" y="129"/>
                      </a:lnTo>
                      <a:lnTo>
                        <a:pt x="26" y="138"/>
                      </a:lnTo>
                      <a:lnTo>
                        <a:pt x="19" y="148"/>
                      </a:lnTo>
                      <a:lnTo>
                        <a:pt x="7" y="175"/>
                      </a:lnTo>
                      <a:lnTo>
                        <a:pt x="0" y="205"/>
                      </a:lnTo>
                      <a:lnTo>
                        <a:pt x="0" y="234"/>
                      </a:lnTo>
                      <a:lnTo>
                        <a:pt x="7" y="254"/>
                      </a:lnTo>
                      <a:lnTo>
                        <a:pt x="16" y="266"/>
                      </a:lnTo>
                      <a:lnTo>
                        <a:pt x="21" y="278"/>
                      </a:lnTo>
                      <a:lnTo>
                        <a:pt x="21" y="295"/>
                      </a:lnTo>
                      <a:lnTo>
                        <a:pt x="16" y="322"/>
                      </a:lnTo>
                      <a:lnTo>
                        <a:pt x="9" y="352"/>
                      </a:lnTo>
                      <a:lnTo>
                        <a:pt x="10" y="377"/>
                      </a:lnTo>
                      <a:lnTo>
                        <a:pt x="16" y="403"/>
                      </a:lnTo>
                      <a:lnTo>
                        <a:pt x="24" y="430"/>
                      </a:lnTo>
                      <a:lnTo>
                        <a:pt x="29" y="448"/>
                      </a:lnTo>
                      <a:lnTo>
                        <a:pt x="29" y="458"/>
                      </a:lnTo>
                      <a:lnTo>
                        <a:pt x="29" y="467"/>
                      </a:lnTo>
                      <a:lnTo>
                        <a:pt x="34" y="485"/>
                      </a:lnTo>
                      <a:lnTo>
                        <a:pt x="41" y="499"/>
                      </a:lnTo>
                      <a:lnTo>
                        <a:pt x="53" y="511"/>
                      </a:lnTo>
                      <a:lnTo>
                        <a:pt x="66" y="519"/>
                      </a:lnTo>
                      <a:lnTo>
                        <a:pt x="81" y="526"/>
                      </a:lnTo>
                      <a:lnTo>
                        <a:pt x="96" y="531"/>
                      </a:lnTo>
                      <a:lnTo>
                        <a:pt x="108" y="534"/>
                      </a:lnTo>
                      <a:lnTo>
                        <a:pt x="117" y="536"/>
                      </a:lnTo>
                      <a:lnTo>
                        <a:pt x="120" y="536"/>
                      </a:lnTo>
                      <a:lnTo>
                        <a:pt x="174" y="512"/>
                      </a:lnTo>
                      <a:lnTo>
                        <a:pt x="226" y="613"/>
                      </a:lnTo>
                      <a:lnTo>
                        <a:pt x="391" y="499"/>
                      </a:lnTo>
                      <a:lnTo>
                        <a:pt x="391" y="462"/>
                      </a:lnTo>
                      <a:lnTo>
                        <a:pt x="390" y="374"/>
                      </a:lnTo>
                      <a:lnTo>
                        <a:pt x="386" y="280"/>
                      </a:lnTo>
                      <a:lnTo>
                        <a:pt x="378" y="217"/>
                      </a:lnTo>
                      <a:lnTo>
                        <a:pt x="371" y="202"/>
                      </a:lnTo>
                      <a:lnTo>
                        <a:pt x="359" y="187"/>
                      </a:lnTo>
                      <a:lnTo>
                        <a:pt x="344" y="175"/>
                      </a:lnTo>
                      <a:lnTo>
                        <a:pt x="327" y="163"/>
                      </a:lnTo>
                      <a:lnTo>
                        <a:pt x="307" y="153"/>
                      </a:lnTo>
                      <a:lnTo>
                        <a:pt x="287" y="145"/>
                      </a:lnTo>
                      <a:lnTo>
                        <a:pt x="267" y="136"/>
                      </a:lnTo>
                      <a:lnTo>
                        <a:pt x="248" y="128"/>
                      </a:lnTo>
                      <a:lnTo>
                        <a:pt x="236" y="119"/>
                      </a:lnTo>
                      <a:lnTo>
                        <a:pt x="223" y="101"/>
                      </a:lnTo>
                      <a:lnTo>
                        <a:pt x="206" y="79"/>
                      </a:lnTo>
                      <a:lnTo>
                        <a:pt x="189" y="54"/>
                      </a:lnTo>
                      <a:lnTo>
                        <a:pt x="169" y="28"/>
                      </a:lnTo>
                      <a:lnTo>
                        <a:pt x="150" y="10"/>
                      </a:lnTo>
                      <a:lnTo>
                        <a:pt x="132" y="0"/>
                      </a:lnTo>
                      <a:lnTo>
                        <a:pt x="113" y="0"/>
                      </a:lnTo>
                      <a:close/>
                    </a:path>
                  </a:pathLst>
                </a:custGeom>
                <a:solidFill>
                  <a:srgbClr val="F2BF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32" name="Freeform 12"/>
                <p:cNvSpPr>
                  <a:spLocks/>
                </p:cNvSpPr>
                <p:nvPr/>
              </p:nvSpPr>
              <p:spPr bwMode="auto">
                <a:xfrm>
                  <a:off x="1972" y="2352"/>
                  <a:ext cx="854" cy="789"/>
                </a:xfrm>
                <a:custGeom>
                  <a:avLst/>
                  <a:gdLst>
                    <a:gd name="T0" fmla="*/ 1795 w 1870"/>
                    <a:gd name="T1" fmla="*/ 1533 h 1533"/>
                    <a:gd name="T2" fmla="*/ 1811 w 1870"/>
                    <a:gd name="T3" fmla="*/ 1531 h 1533"/>
                    <a:gd name="T4" fmla="*/ 1824 w 1870"/>
                    <a:gd name="T5" fmla="*/ 1526 h 1533"/>
                    <a:gd name="T6" fmla="*/ 1836 w 1870"/>
                    <a:gd name="T7" fmla="*/ 1519 h 1533"/>
                    <a:gd name="T8" fmla="*/ 1848 w 1870"/>
                    <a:gd name="T9" fmla="*/ 1511 h 1533"/>
                    <a:gd name="T10" fmla="*/ 1856 w 1870"/>
                    <a:gd name="T11" fmla="*/ 1499 h 1533"/>
                    <a:gd name="T12" fmla="*/ 1865 w 1870"/>
                    <a:gd name="T13" fmla="*/ 1487 h 1533"/>
                    <a:gd name="T14" fmla="*/ 1868 w 1870"/>
                    <a:gd name="T15" fmla="*/ 1472 h 1533"/>
                    <a:gd name="T16" fmla="*/ 1870 w 1870"/>
                    <a:gd name="T17" fmla="*/ 1457 h 1533"/>
                    <a:gd name="T18" fmla="*/ 1870 w 1870"/>
                    <a:gd name="T19" fmla="*/ 91 h 1533"/>
                    <a:gd name="T20" fmla="*/ 1868 w 1870"/>
                    <a:gd name="T21" fmla="*/ 76 h 1533"/>
                    <a:gd name="T22" fmla="*/ 1865 w 1870"/>
                    <a:gd name="T23" fmla="*/ 62 h 1533"/>
                    <a:gd name="T24" fmla="*/ 1856 w 1870"/>
                    <a:gd name="T25" fmla="*/ 49 h 1533"/>
                    <a:gd name="T26" fmla="*/ 1848 w 1870"/>
                    <a:gd name="T27" fmla="*/ 37 h 1533"/>
                    <a:gd name="T28" fmla="*/ 1836 w 1870"/>
                    <a:gd name="T29" fmla="*/ 25 h 1533"/>
                    <a:gd name="T30" fmla="*/ 1824 w 1870"/>
                    <a:gd name="T31" fmla="*/ 15 h 1533"/>
                    <a:gd name="T32" fmla="*/ 1811 w 1870"/>
                    <a:gd name="T33" fmla="*/ 7 h 1533"/>
                    <a:gd name="T34" fmla="*/ 1795 w 1870"/>
                    <a:gd name="T35" fmla="*/ 0 h 1533"/>
                    <a:gd name="T36" fmla="*/ 91 w 1870"/>
                    <a:gd name="T37" fmla="*/ 0 h 1533"/>
                    <a:gd name="T38" fmla="*/ 76 w 1870"/>
                    <a:gd name="T39" fmla="*/ 7 h 1533"/>
                    <a:gd name="T40" fmla="*/ 62 w 1870"/>
                    <a:gd name="T41" fmla="*/ 15 h 1533"/>
                    <a:gd name="T42" fmla="*/ 49 w 1870"/>
                    <a:gd name="T43" fmla="*/ 25 h 1533"/>
                    <a:gd name="T44" fmla="*/ 37 w 1870"/>
                    <a:gd name="T45" fmla="*/ 37 h 1533"/>
                    <a:gd name="T46" fmla="*/ 25 w 1870"/>
                    <a:gd name="T47" fmla="*/ 49 h 1533"/>
                    <a:gd name="T48" fmla="*/ 15 w 1870"/>
                    <a:gd name="T49" fmla="*/ 62 h 1533"/>
                    <a:gd name="T50" fmla="*/ 7 w 1870"/>
                    <a:gd name="T51" fmla="*/ 76 h 1533"/>
                    <a:gd name="T52" fmla="*/ 0 w 1870"/>
                    <a:gd name="T53" fmla="*/ 91 h 1533"/>
                    <a:gd name="T54" fmla="*/ 0 w 1870"/>
                    <a:gd name="T55" fmla="*/ 1457 h 1533"/>
                    <a:gd name="T56" fmla="*/ 7 w 1870"/>
                    <a:gd name="T57" fmla="*/ 1472 h 1533"/>
                    <a:gd name="T58" fmla="*/ 15 w 1870"/>
                    <a:gd name="T59" fmla="*/ 1487 h 1533"/>
                    <a:gd name="T60" fmla="*/ 25 w 1870"/>
                    <a:gd name="T61" fmla="*/ 1499 h 1533"/>
                    <a:gd name="T62" fmla="*/ 37 w 1870"/>
                    <a:gd name="T63" fmla="*/ 1511 h 1533"/>
                    <a:gd name="T64" fmla="*/ 49 w 1870"/>
                    <a:gd name="T65" fmla="*/ 1519 h 1533"/>
                    <a:gd name="T66" fmla="*/ 62 w 1870"/>
                    <a:gd name="T67" fmla="*/ 1526 h 1533"/>
                    <a:gd name="T68" fmla="*/ 76 w 1870"/>
                    <a:gd name="T69" fmla="*/ 1531 h 1533"/>
                    <a:gd name="T70" fmla="*/ 91 w 1870"/>
                    <a:gd name="T71" fmla="*/ 1533 h 1533"/>
                    <a:gd name="T72" fmla="*/ 1795 w 1870"/>
                    <a:gd name="T73" fmla="*/ 1533 h 1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870" h="1533">
                      <a:moveTo>
                        <a:pt x="1795" y="1533"/>
                      </a:moveTo>
                      <a:lnTo>
                        <a:pt x="1811" y="1531"/>
                      </a:lnTo>
                      <a:lnTo>
                        <a:pt x="1824" y="1526"/>
                      </a:lnTo>
                      <a:lnTo>
                        <a:pt x="1836" y="1519"/>
                      </a:lnTo>
                      <a:lnTo>
                        <a:pt x="1848" y="1511"/>
                      </a:lnTo>
                      <a:lnTo>
                        <a:pt x="1856" y="1499"/>
                      </a:lnTo>
                      <a:lnTo>
                        <a:pt x="1865" y="1487"/>
                      </a:lnTo>
                      <a:lnTo>
                        <a:pt x="1868" y="1472"/>
                      </a:lnTo>
                      <a:lnTo>
                        <a:pt x="1870" y="1457"/>
                      </a:lnTo>
                      <a:lnTo>
                        <a:pt x="1870" y="91"/>
                      </a:lnTo>
                      <a:lnTo>
                        <a:pt x="1868" y="76"/>
                      </a:lnTo>
                      <a:lnTo>
                        <a:pt x="1865" y="62"/>
                      </a:lnTo>
                      <a:lnTo>
                        <a:pt x="1856" y="49"/>
                      </a:lnTo>
                      <a:lnTo>
                        <a:pt x="1848" y="37"/>
                      </a:lnTo>
                      <a:lnTo>
                        <a:pt x="1836" y="25"/>
                      </a:lnTo>
                      <a:lnTo>
                        <a:pt x="1824" y="15"/>
                      </a:lnTo>
                      <a:lnTo>
                        <a:pt x="1811" y="7"/>
                      </a:lnTo>
                      <a:lnTo>
                        <a:pt x="1795" y="0"/>
                      </a:lnTo>
                      <a:lnTo>
                        <a:pt x="91" y="0"/>
                      </a:lnTo>
                      <a:lnTo>
                        <a:pt x="76" y="7"/>
                      </a:lnTo>
                      <a:lnTo>
                        <a:pt x="62" y="15"/>
                      </a:lnTo>
                      <a:lnTo>
                        <a:pt x="49" y="25"/>
                      </a:lnTo>
                      <a:lnTo>
                        <a:pt x="37" y="37"/>
                      </a:lnTo>
                      <a:lnTo>
                        <a:pt x="25" y="49"/>
                      </a:lnTo>
                      <a:lnTo>
                        <a:pt x="15" y="62"/>
                      </a:lnTo>
                      <a:lnTo>
                        <a:pt x="7" y="76"/>
                      </a:lnTo>
                      <a:lnTo>
                        <a:pt x="0" y="91"/>
                      </a:lnTo>
                      <a:lnTo>
                        <a:pt x="0" y="1457"/>
                      </a:lnTo>
                      <a:lnTo>
                        <a:pt x="7" y="1472"/>
                      </a:lnTo>
                      <a:lnTo>
                        <a:pt x="15" y="1487"/>
                      </a:lnTo>
                      <a:lnTo>
                        <a:pt x="25" y="1499"/>
                      </a:lnTo>
                      <a:lnTo>
                        <a:pt x="37" y="1511"/>
                      </a:lnTo>
                      <a:lnTo>
                        <a:pt x="49" y="1519"/>
                      </a:lnTo>
                      <a:lnTo>
                        <a:pt x="62" y="1526"/>
                      </a:lnTo>
                      <a:lnTo>
                        <a:pt x="76" y="1531"/>
                      </a:lnTo>
                      <a:lnTo>
                        <a:pt x="91" y="1533"/>
                      </a:lnTo>
                      <a:lnTo>
                        <a:pt x="1795" y="1533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33" name="Freeform 13"/>
                <p:cNvSpPr>
                  <a:spLocks/>
                </p:cNvSpPr>
                <p:nvPr/>
              </p:nvSpPr>
              <p:spPr bwMode="auto">
                <a:xfrm>
                  <a:off x="1869" y="3184"/>
                  <a:ext cx="1050" cy="159"/>
                </a:xfrm>
                <a:custGeom>
                  <a:avLst/>
                  <a:gdLst>
                    <a:gd name="T0" fmla="*/ 2294 w 2294"/>
                    <a:gd name="T1" fmla="*/ 304 h 309"/>
                    <a:gd name="T2" fmla="*/ 2038 w 2294"/>
                    <a:gd name="T3" fmla="*/ 0 h 309"/>
                    <a:gd name="T4" fmla="*/ 224 w 2294"/>
                    <a:gd name="T5" fmla="*/ 4 h 309"/>
                    <a:gd name="T6" fmla="*/ 217 w 2294"/>
                    <a:gd name="T7" fmla="*/ 9 h 309"/>
                    <a:gd name="T8" fmla="*/ 199 w 2294"/>
                    <a:gd name="T9" fmla="*/ 24 h 309"/>
                    <a:gd name="T10" fmla="*/ 170 w 2294"/>
                    <a:gd name="T11" fmla="*/ 46 h 309"/>
                    <a:gd name="T12" fmla="*/ 138 w 2294"/>
                    <a:gd name="T13" fmla="*/ 73 h 309"/>
                    <a:gd name="T14" fmla="*/ 104 w 2294"/>
                    <a:gd name="T15" fmla="*/ 102 h 309"/>
                    <a:gd name="T16" fmla="*/ 74 w 2294"/>
                    <a:gd name="T17" fmla="*/ 129 h 309"/>
                    <a:gd name="T18" fmla="*/ 47 w 2294"/>
                    <a:gd name="T19" fmla="*/ 152 h 309"/>
                    <a:gd name="T20" fmla="*/ 30 w 2294"/>
                    <a:gd name="T21" fmla="*/ 169 h 309"/>
                    <a:gd name="T22" fmla="*/ 20 w 2294"/>
                    <a:gd name="T23" fmla="*/ 184 h 309"/>
                    <a:gd name="T24" fmla="*/ 10 w 2294"/>
                    <a:gd name="T25" fmla="*/ 204 h 309"/>
                    <a:gd name="T26" fmla="*/ 3 w 2294"/>
                    <a:gd name="T27" fmla="*/ 226 h 309"/>
                    <a:gd name="T28" fmla="*/ 0 w 2294"/>
                    <a:gd name="T29" fmla="*/ 247 h 309"/>
                    <a:gd name="T30" fmla="*/ 0 w 2294"/>
                    <a:gd name="T31" fmla="*/ 269 h 309"/>
                    <a:gd name="T32" fmla="*/ 3 w 2294"/>
                    <a:gd name="T33" fmla="*/ 285 h 309"/>
                    <a:gd name="T34" fmla="*/ 12 w 2294"/>
                    <a:gd name="T35" fmla="*/ 299 h 309"/>
                    <a:gd name="T36" fmla="*/ 27 w 2294"/>
                    <a:gd name="T37" fmla="*/ 306 h 309"/>
                    <a:gd name="T38" fmla="*/ 37 w 2294"/>
                    <a:gd name="T39" fmla="*/ 306 h 309"/>
                    <a:gd name="T40" fmla="*/ 60 w 2294"/>
                    <a:gd name="T41" fmla="*/ 307 h 309"/>
                    <a:gd name="T42" fmla="*/ 94 w 2294"/>
                    <a:gd name="T43" fmla="*/ 307 h 309"/>
                    <a:gd name="T44" fmla="*/ 138 w 2294"/>
                    <a:gd name="T45" fmla="*/ 307 h 309"/>
                    <a:gd name="T46" fmla="*/ 192 w 2294"/>
                    <a:gd name="T47" fmla="*/ 309 h 309"/>
                    <a:gd name="T48" fmla="*/ 254 w 2294"/>
                    <a:gd name="T49" fmla="*/ 309 h 309"/>
                    <a:gd name="T50" fmla="*/ 325 w 2294"/>
                    <a:gd name="T51" fmla="*/ 309 h 309"/>
                    <a:gd name="T52" fmla="*/ 401 w 2294"/>
                    <a:gd name="T53" fmla="*/ 309 h 309"/>
                    <a:gd name="T54" fmla="*/ 485 w 2294"/>
                    <a:gd name="T55" fmla="*/ 309 h 309"/>
                    <a:gd name="T56" fmla="*/ 575 w 2294"/>
                    <a:gd name="T57" fmla="*/ 309 h 309"/>
                    <a:gd name="T58" fmla="*/ 667 w 2294"/>
                    <a:gd name="T59" fmla="*/ 309 h 309"/>
                    <a:gd name="T60" fmla="*/ 765 w 2294"/>
                    <a:gd name="T61" fmla="*/ 309 h 309"/>
                    <a:gd name="T62" fmla="*/ 866 w 2294"/>
                    <a:gd name="T63" fmla="*/ 309 h 309"/>
                    <a:gd name="T64" fmla="*/ 969 w 2294"/>
                    <a:gd name="T65" fmla="*/ 309 h 309"/>
                    <a:gd name="T66" fmla="*/ 1074 w 2294"/>
                    <a:gd name="T67" fmla="*/ 309 h 309"/>
                    <a:gd name="T68" fmla="*/ 1178 w 2294"/>
                    <a:gd name="T69" fmla="*/ 307 h 309"/>
                    <a:gd name="T70" fmla="*/ 1284 w 2294"/>
                    <a:gd name="T71" fmla="*/ 307 h 309"/>
                    <a:gd name="T72" fmla="*/ 1387 w 2294"/>
                    <a:gd name="T73" fmla="*/ 307 h 309"/>
                    <a:gd name="T74" fmla="*/ 1490 w 2294"/>
                    <a:gd name="T75" fmla="*/ 307 h 309"/>
                    <a:gd name="T76" fmla="*/ 1590 w 2294"/>
                    <a:gd name="T77" fmla="*/ 307 h 309"/>
                    <a:gd name="T78" fmla="*/ 1686 w 2294"/>
                    <a:gd name="T79" fmla="*/ 306 h 309"/>
                    <a:gd name="T80" fmla="*/ 1778 w 2294"/>
                    <a:gd name="T81" fmla="*/ 306 h 309"/>
                    <a:gd name="T82" fmla="*/ 1866 w 2294"/>
                    <a:gd name="T83" fmla="*/ 306 h 309"/>
                    <a:gd name="T84" fmla="*/ 1947 w 2294"/>
                    <a:gd name="T85" fmla="*/ 306 h 309"/>
                    <a:gd name="T86" fmla="*/ 2021 w 2294"/>
                    <a:gd name="T87" fmla="*/ 306 h 309"/>
                    <a:gd name="T88" fmla="*/ 2089 w 2294"/>
                    <a:gd name="T89" fmla="*/ 306 h 309"/>
                    <a:gd name="T90" fmla="*/ 2149 w 2294"/>
                    <a:gd name="T91" fmla="*/ 304 h 309"/>
                    <a:gd name="T92" fmla="*/ 2198 w 2294"/>
                    <a:gd name="T93" fmla="*/ 304 h 309"/>
                    <a:gd name="T94" fmla="*/ 2239 w 2294"/>
                    <a:gd name="T95" fmla="*/ 304 h 309"/>
                    <a:gd name="T96" fmla="*/ 2269 w 2294"/>
                    <a:gd name="T97" fmla="*/ 304 h 309"/>
                    <a:gd name="T98" fmla="*/ 2287 w 2294"/>
                    <a:gd name="T99" fmla="*/ 304 h 309"/>
                    <a:gd name="T100" fmla="*/ 2294 w 2294"/>
                    <a:gd name="T101" fmla="*/ 304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294" h="309">
                      <a:moveTo>
                        <a:pt x="2294" y="304"/>
                      </a:moveTo>
                      <a:lnTo>
                        <a:pt x="2038" y="0"/>
                      </a:lnTo>
                      <a:lnTo>
                        <a:pt x="224" y="4"/>
                      </a:lnTo>
                      <a:lnTo>
                        <a:pt x="217" y="9"/>
                      </a:lnTo>
                      <a:lnTo>
                        <a:pt x="199" y="24"/>
                      </a:lnTo>
                      <a:lnTo>
                        <a:pt x="170" y="46"/>
                      </a:lnTo>
                      <a:lnTo>
                        <a:pt x="138" y="73"/>
                      </a:lnTo>
                      <a:lnTo>
                        <a:pt x="104" y="102"/>
                      </a:lnTo>
                      <a:lnTo>
                        <a:pt x="74" y="129"/>
                      </a:lnTo>
                      <a:lnTo>
                        <a:pt x="47" y="152"/>
                      </a:lnTo>
                      <a:lnTo>
                        <a:pt x="30" y="169"/>
                      </a:lnTo>
                      <a:lnTo>
                        <a:pt x="20" y="184"/>
                      </a:lnTo>
                      <a:lnTo>
                        <a:pt x="10" y="204"/>
                      </a:lnTo>
                      <a:lnTo>
                        <a:pt x="3" y="226"/>
                      </a:lnTo>
                      <a:lnTo>
                        <a:pt x="0" y="247"/>
                      </a:lnTo>
                      <a:lnTo>
                        <a:pt x="0" y="269"/>
                      </a:lnTo>
                      <a:lnTo>
                        <a:pt x="3" y="285"/>
                      </a:lnTo>
                      <a:lnTo>
                        <a:pt x="12" y="299"/>
                      </a:lnTo>
                      <a:lnTo>
                        <a:pt x="27" y="306"/>
                      </a:lnTo>
                      <a:lnTo>
                        <a:pt x="37" y="306"/>
                      </a:lnTo>
                      <a:lnTo>
                        <a:pt x="60" y="307"/>
                      </a:lnTo>
                      <a:lnTo>
                        <a:pt x="94" y="307"/>
                      </a:lnTo>
                      <a:lnTo>
                        <a:pt x="138" y="307"/>
                      </a:lnTo>
                      <a:lnTo>
                        <a:pt x="192" y="309"/>
                      </a:lnTo>
                      <a:lnTo>
                        <a:pt x="254" y="309"/>
                      </a:lnTo>
                      <a:lnTo>
                        <a:pt x="325" y="309"/>
                      </a:lnTo>
                      <a:lnTo>
                        <a:pt x="401" y="309"/>
                      </a:lnTo>
                      <a:lnTo>
                        <a:pt x="485" y="309"/>
                      </a:lnTo>
                      <a:lnTo>
                        <a:pt x="575" y="309"/>
                      </a:lnTo>
                      <a:lnTo>
                        <a:pt x="667" y="309"/>
                      </a:lnTo>
                      <a:lnTo>
                        <a:pt x="765" y="309"/>
                      </a:lnTo>
                      <a:lnTo>
                        <a:pt x="866" y="309"/>
                      </a:lnTo>
                      <a:lnTo>
                        <a:pt x="969" y="309"/>
                      </a:lnTo>
                      <a:lnTo>
                        <a:pt x="1074" y="309"/>
                      </a:lnTo>
                      <a:lnTo>
                        <a:pt x="1178" y="307"/>
                      </a:lnTo>
                      <a:lnTo>
                        <a:pt x="1284" y="307"/>
                      </a:lnTo>
                      <a:lnTo>
                        <a:pt x="1387" y="307"/>
                      </a:lnTo>
                      <a:lnTo>
                        <a:pt x="1490" y="307"/>
                      </a:lnTo>
                      <a:lnTo>
                        <a:pt x="1590" y="307"/>
                      </a:lnTo>
                      <a:lnTo>
                        <a:pt x="1686" y="306"/>
                      </a:lnTo>
                      <a:lnTo>
                        <a:pt x="1778" y="306"/>
                      </a:lnTo>
                      <a:lnTo>
                        <a:pt x="1866" y="306"/>
                      </a:lnTo>
                      <a:lnTo>
                        <a:pt x="1947" y="306"/>
                      </a:lnTo>
                      <a:lnTo>
                        <a:pt x="2021" y="306"/>
                      </a:lnTo>
                      <a:lnTo>
                        <a:pt x="2089" y="306"/>
                      </a:lnTo>
                      <a:lnTo>
                        <a:pt x="2149" y="304"/>
                      </a:lnTo>
                      <a:lnTo>
                        <a:pt x="2198" y="304"/>
                      </a:lnTo>
                      <a:lnTo>
                        <a:pt x="2239" y="304"/>
                      </a:lnTo>
                      <a:lnTo>
                        <a:pt x="2269" y="304"/>
                      </a:lnTo>
                      <a:lnTo>
                        <a:pt x="2287" y="304"/>
                      </a:lnTo>
                      <a:lnTo>
                        <a:pt x="2294" y="304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34" name="Freeform 14"/>
                <p:cNvSpPr>
                  <a:spLocks/>
                </p:cNvSpPr>
                <p:nvPr/>
              </p:nvSpPr>
              <p:spPr bwMode="auto">
                <a:xfrm>
                  <a:off x="2080" y="3098"/>
                  <a:ext cx="369" cy="100"/>
                </a:xfrm>
                <a:custGeom>
                  <a:avLst/>
                  <a:gdLst>
                    <a:gd name="T0" fmla="*/ 810 w 810"/>
                    <a:gd name="T1" fmla="*/ 193 h 193"/>
                    <a:gd name="T2" fmla="*/ 810 w 810"/>
                    <a:gd name="T3" fmla="*/ 3 h 193"/>
                    <a:gd name="T4" fmla="*/ 0 w 810"/>
                    <a:gd name="T5" fmla="*/ 0 h 193"/>
                    <a:gd name="T6" fmla="*/ 0 w 810"/>
                    <a:gd name="T7" fmla="*/ 188 h 193"/>
                    <a:gd name="T8" fmla="*/ 810 w 810"/>
                    <a:gd name="T9" fmla="*/ 193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0" h="193">
                      <a:moveTo>
                        <a:pt x="810" y="193"/>
                      </a:moveTo>
                      <a:lnTo>
                        <a:pt x="810" y="3"/>
                      </a:lnTo>
                      <a:lnTo>
                        <a:pt x="0" y="0"/>
                      </a:lnTo>
                      <a:lnTo>
                        <a:pt x="0" y="188"/>
                      </a:lnTo>
                      <a:lnTo>
                        <a:pt x="810" y="193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35" name="Freeform 15"/>
                <p:cNvSpPr>
                  <a:spLocks/>
                </p:cNvSpPr>
                <p:nvPr/>
              </p:nvSpPr>
              <p:spPr bwMode="auto">
                <a:xfrm>
                  <a:off x="2184" y="3067"/>
                  <a:ext cx="600" cy="264"/>
                </a:xfrm>
                <a:custGeom>
                  <a:avLst/>
                  <a:gdLst>
                    <a:gd name="T0" fmla="*/ 551 w 1313"/>
                    <a:gd name="T1" fmla="*/ 72 h 512"/>
                    <a:gd name="T2" fmla="*/ 507 w 1313"/>
                    <a:gd name="T3" fmla="*/ 69 h 512"/>
                    <a:gd name="T4" fmla="*/ 435 w 1313"/>
                    <a:gd name="T5" fmla="*/ 71 h 512"/>
                    <a:gd name="T6" fmla="*/ 354 w 1313"/>
                    <a:gd name="T7" fmla="*/ 86 h 512"/>
                    <a:gd name="T8" fmla="*/ 283 w 1313"/>
                    <a:gd name="T9" fmla="*/ 116 h 512"/>
                    <a:gd name="T10" fmla="*/ 236 w 1313"/>
                    <a:gd name="T11" fmla="*/ 150 h 512"/>
                    <a:gd name="T12" fmla="*/ 204 w 1313"/>
                    <a:gd name="T13" fmla="*/ 185 h 512"/>
                    <a:gd name="T14" fmla="*/ 172 w 1313"/>
                    <a:gd name="T15" fmla="*/ 221 h 512"/>
                    <a:gd name="T16" fmla="*/ 128 w 1313"/>
                    <a:gd name="T17" fmla="*/ 259 h 512"/>
                    <a:gd name="T18" fmla="*/ 77 w 1313"/>
                    <a:gd name="T19" fmla="*/ 329 h 512"/>
                    <a:gd name="T20" fmla="*/ 32 w 1313"/>
                    <a:gd name="T21" fmla="*/ 401 h 512"/>
                    <a:gd name="T22" fmla="*/ 3 w 1313"/>
                    <a:gd name="T23" fmla="*/ 452 h 512"/>
                    <a:gd name="T24" fmla="*/ 8 w 1313"/>
                    <a:gd name="T25" fmla="*/ 460 h 512"/>
                    <a:gd name="T26" fmla="*/ 65 w 1313"/>
                    <a:gd name="T27" fmla="*/ 465 h 512"/>
                    <a:gd name="T28" fmla="*/ 145 w 1313"/>
                    <a:gd name="T29" fmla="*/ 469 h 512"/>
                    <a:gd name="T30" fmla="*/ 209 w 1313"/>
                    <a:gd name="T31" fmla="*/ 474 h 512"/>
                    <a:gd name="T32" fmla="*/ 231 w 1313"/>
                    <a:gd name="T33" fmla="*/ 474 h 512"/>
                    <a:gd name="T34" fmla="*/ 263 w 1313"/>
                    <a:gd name="T35" fmla="*/ 477 h 512"/>
                    <a:gd name="T36" fmla="*/ 313 w 1313"/>
                    <a:gd name="T37" fmla="*/ 482 h 512"/>
                    <a:gd name="T38" fmla="*/ 372 w 1313"/>
                    <a:gd name="T39" fmla="*/ 489 h 512"/>
                    <a:gd name="T40" fmla="*/ 436 w 1313"/>
                    <a:gd name="T41" fmla="*/ 497 h 512"/>
                    <a:gd name="T42" fmla="*/ 494 w 1313"/>
                    <a:gd name="T43" fmla="*/ 504 h 512"/>
                    <a:gd name="T44" fmla="*/ 541 w 1313"/>
                    <a:gd name="T45" fmla="*/ 509 h 512"/>
                    <a:gd name="T46" fmla="*/ 568 w 1313"/>
                    <a:gd name="T47" fmla="*/ 512 h 512"/>
                    <a:gd name="T48" fmla="*/ 664 w 1313"/>
                    <a:gd name="T49" fmla="*/ 433 h 512"/>
                    <a:gd name="T50" fmla="*/ 692 w 1313"/>
                    <a:gd name="T51" fmla="*/ 423 h 512"/>
                    <a:gd name="T52" fmla="*/ 755 w 1313"/>
                    <a:gd name="T53" fmla="*/ 401 h 512"/>
                    <a:gd name="T54" fmla="*/ 824 w 1313"/>
                    <a:gd name="T55" fmla="*/ 381 h 512"/>
                    <a:gd name="T56" fmla="*/ 866 w 1313"/>
                    <a:gd name="T57" fmla="*/ 374 h 512"/>
                    <a:gd name="T58" fmla="*/ 885 w 1313"/>
                    <a:gd name="T59" fmla="*/ 379 h 512"/>
                    <a:gd name="T60" fmla="*/ 918 w 1313"/>
                    <a:gd name="T61" fmla="*/ 386 h 512"/>
                    <a:gd name="T62" fmla="*/ 961 w 1313"/>
                    <a:gd name="T63" fmla="*/ 394 h 512"/>
                    <a:gd name="T64" fmla="*/ 1008 w 1313"/>
                    <a:gd name="T65" fmla="*/ 405 h 512"/>
                    <a:gd name="T66" fmla="*/ 1053 w 1313"/>
                    <a:gd name="T67" fmla="*/ 415 h 512"/>
                    <a:gd name="T68" fmla="*/ 1095 w 1313"/>
                    <a:gd name="T69" fmla="*/ 423 h 512"/>
                    <a:gd name="T70" fmla="*/ 1126 w 1313"/>
                    <a:gd name="T71" fmla="*/ 430 h 512"/>
                    <a:gd name="T72" fmla="*/ 1143 w 1313"/>
                    <a:gd name="T73" fmla="*/ 433 h 512"/>
                    <a:gd name="T74" fmla="*/ 1178 w 1313"/>
                    <a:gd name="T75" fmla="*/ 433 h 512"/>
                    <a:gd name="T76" fmla="*/ 1235 w 1313"/>
                    <a:gd name="T77" fmla="*/ 426 h 512"/>
                    <a:gd name="T78" fmla="*/ 1289 w 1313"/>
                    <a:gd name="T79" fmla="*/ 418 h 512"/>
                    <a:gd name="T80" fmla="*/ 1313 w 1313"/>
                    <a:gd name="T81" fmla="*/ 415 h 512"/>
                    <a:gd name="T82" fmla="*/ 1303 w 1313"/>
                    <a:gd name="T83" fmla="*/ 394 h 512"/>
                    <a:gd name="T84" fmla="*/ 1277 w 1313"/>
                    <a:gd name="T85" fmla="*/ 345 h 512"/>
                    <a:gd name="T86" fmla="*/ 1249 w 1313"/>
                    <a:gd name="T87" fmla="*/ 292 h 512"/>
                    <a:gd name="T88" fmla="*/ 1229 w 1313"/>
                    <a:gd name="T89" fmla="*/ 256 h 512"/>
                    <a:gd name="T90" fmla="*/ 1207 w 1313"/>
                    <a:gd name="T91" fmla="*/ 229 h 512"/>
                    <a:gd name="T92" fmla="*/ 1176 w 1313"/>
                    <a:gd name="T93" fmla="*/ 192 h 512"/>
                    <a:gd name="T94" fmla="*/ 1144 w 1313"/>
                    <a:gd name="T95" fmla="*/ 152 h 512"/>
                    <a:gd name="T96" fmla="*/ 1122 w 1313"/>
                    <a:gd name="T97" fmla="*/ 113 h 512"/>
                    <a:gd name="T98" fmla="*/ 1063 w 1313"/>
                    <a:gd name="T99" fmla="*/ 54 h 512"/>
                    <a:gd name="T100" fmla="*/ 974 w 1313"/>
                    <a:gd name="T101" fmla="*/ 18 h 512"/>
                    <a:gd name="T102" fmla="*/ 891 w 1313"/>
                    <a:gd name="T103" fmla="*/ 3 h 512"/>
                    <a:gd name="T104" fmla="*/ 854 w 1313"/>
                    <a:gd name="T105" fmla="*/ 0 h 512"/>
                    <a:gd name="T106" fmla="*/ 558 w 1313"/>
                    <a:gd name="T107" fmla="*/ 72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313" h="512">
                      <a:moveTo>
                        <a:pt x="558" y="72"/>
                      </a:moveTo>
                      <a:lnTo>
                        <a:pt x="551" y="72"/>
                      </a:lnTo>
                      <a:lnTo>
                        <a:pt x="534" y="71"/>
                      </a:lnTo>
                      <a:lnTo>
                        <a:pt x="507" y="69"/>
                      </a:lnTo>
                      <a:lnTo>
                        <a:pt x="473" y="69"/>
                      </a:lnTo>
                      <a:lnTo>
                        <a:pt x="435" y="71"/>
                      </a:lnTo>
                      <a:lnTo>
                        <a:pt x="394" y="76"/>
                      </a:lnTo>
                      <a:lnTo>
                        <a:pt x="354" y="86"/>
                      </a:lnTo>
                      <a:lnTo>
                        <a:pt x="315" y="99"/>
                      </a:lnTo>
                      <a:lnTo>
                        <a:pt x="283" y="116"/>
                      </a:lnTo>
                      <a:lnTo>
                        <a:pt x="256" y="133"/>
                      </a:lnTo>
                      <a:lnTo>
                        <a:pt x="236" y="150"/>
                      </a:lnTo>
                      <a:lnTo>
                        <a:pt x="219" y="168"/>
                      </a:lnTo>
                      <a:lnTo>
                        <a:pt x="204" y="185"/>
                      </a:lnTo>
                      <a:lnTo>
                        <a:pt x="188" y="202"/>
                      </a:lnTo>
                      <a:lnTo>
                        <a:pt x="172" y="221"/>
                      </a:lnTo>
                      <a:lnTo>
                        <a:pt x="151" y="238"/>
                      </a:lnTo>
                      <a:lnTo>
                        <a:pt x="128" y="259"/>
                      </a:lnTo>
                      <a:lnTo>
                        <a:pt x="102" y="292"/>
                      </a:lnTo>
                      <a:lnTo>
                        <a:pt x="77" y="329"/>
                      </a:lnTo>
                      <a:lnTo>
                        <a:pt x="54" y="366"/>
                      </a:lnTo>
                      <a:lnTo>
                        <a:pt x="32" y="401"/>
                      </a:lnTo>
                      <a:lnTo>
                        <a:pt x="15" y="431"/>
                      </a:lnTo>
                      <a:lnTo>
                        <a:pt x="3" y="452"/>
                      </a:lnTo>
                      <a:lnTo>
                        <a:pt x="0" y="460"/>
                      </a:lnTo>
                      <a:lnTo>
                        <a:pt x="8" y="460"/>
                      </a:lnTo>
                      <a:lnTo>
                        <a:pt x="32" y="462"/>
                      </a:lnTo>
                      <a:lnTo>
                        <a:pt x="65" y="465"/>
                      </a:lnTo>
                      <a:lnTo>
                        <a:pt x="104" y="467"/>
                      </a:lnTo>
                      <a:lnTo>
                        <a:pt x="145" y="469"/>
                      </a:lnTo>
                      <a:lnTo>
                        <a:pt x="180" y="472"/>
                      </a:lnTo>
                      <a:lnTo>
                        <a:pt x="209" y="474"/>
                      </a:lnTo>
                      <a:lnTo>
                        <a:pt x="224" y="474"/>
                      </a:lnTo>
                      <a:lnTo>
                        <a:pt x="231" y="474"/>
                      </a:lnTo>
                      <a:lnTo>
                        <a:pt x="244" y="475"/>
                      </a:lnTo>
                      <a:lnTo>
                        <a:pt x="263" y="477"/>
                      </a:lnTo>
                      <a:lnTo>
                        <a:pt x="286" y="480"/>
                      </a:lnTo>
                      <a:lnTo>
                        <a:pt x="313" y="482"/>
                      </a:lnTo>
                      <a:lnTo>
                        <a:pt x="342" y="485"/>
                      </a:lnTo>
                      <a:lnTo>
                        <a:pt x="372" y="489"/>
                      </a:lnTo>
                      <a:lnTo>
                        <a:pt x="404" y="492"/>
                      </a:lnTo>
                      <a:lnTo>
                        <a:pt x="436" y="497"/>
                      </a:lnTo>
                      <a:lnTo>
                        <a:pt x="467" y="501"/>
                      </a:lnTo>
                      <a:lnTo>
                        <a:pt x="494" y="504"/>
                      </a:lnTo>
                      <a:lnTo>
                        <a:pt x="519" y="506"/>
                      </a:lnTo>
                      <a:lnTo>
                        <a:pt x="541" y="509"/>
                      </a:lnTo>
                      <a:lnTo>
                        <a:pt x="558" y="511"/>
                      </a:lnTo>
                      <a:lnTo>
                        <a:pt x="568" y="512"/>
                      </a:lnTo>
                      <a:lnTo>
                        <a:pt x="571" y="512"/>
                      </a:lnTo>
                      <a:lnTo>
                        <a:pt x="664" y="433"/>
                      </a:lnTo>
                      <a:lnTo>
                        <a:pt x="672" y="430"/>
                      </a:lnTo>
                      <a:lnTo>
                        <a:pt x="692" y="423"/>
                      </a:lnTo>
                      <a:lnTo>
                        <a:pt x="721" y="413"/>
                      </a:lnTo>
                      <a:lnTo>
                        <a:pt x="755" y="401"/>
                      </a:lnTo>
                      <a:lnTo>
                        <a:pt x="790" y="391"/>
                      </a:lnTo>
                      <a:lnTo>
                        <a:pt x="824" y="381"/>
                      </a:lnTo>
                      <a:lnTo>
                        <a:pt x="851" y="376"/>
                      </a:lnTo>
                      <a:lnTo>
                        <a:pt x="866" y="374"/>
                      </a:lnTo>
                      <a:lnTo>
                        <a:pt x="873" y="376"/>
                      </a:lnTo>
                      <a:lnTo>
                        <a:pt x="885" y="379"/>
                      </a:lnTo>
                      <a:lnTo>
                        <a:pt x="900" y="381"/>
                      </a:lnTo>
                      <a:lnTo>
                        <a:pt x="918" y="386"/>
                      </a:lnTo>
                      <a:lnTo>
                        <a:pt x="939" y="389"/>
                      </a:lnTo>
                      <a:lnTo>
                        <a:pt x="961" y="394"/>
                      </a:lnTo>
                      <a:lnTo>
                        <a:pt x="982" y="399"/>
                      </a:lnTo>
                      <a:lnTo>
                        <a:pt x="1008" y="405"/>
                      </a:lnTo>
                      <a:lnTo>
                        <a:pt x="1030" y="410"/>
                      </a:lnTo>
                      <a:lnTo>
                        <a:pt x="1053" y="415"/>
                      </a:lnTo>
                      <a:lnTo>
                        <a:pt x="1075" y="418"/>
                      </a:lnTo>
                      <a:lnTo>
                        <a:pt x="1095" y="423"/>
                      </a:lnTo>
                      <a:lnTo>
                        <a:pt x="1112" y="426"/>
                      </a:lnTo>
                      <a:lnTo>
                        <a:pt x="1126" y="430"/>
                      </a:lnTo>
                      <a:lnTo>
                        <a:pt x="1136" y="431"/>
                      </a:lnTo>
                      <a:lnTo>
                        <a:pt x="1143" y="433"/>
                      </a:lnTo>
                      <a:lnTo>
                        <a:pt x="1156" y="435"/>
                      </a:lnTo>
                      <a:lnTo>
                        <a:pt x="1178" y="433"/>
                      </a:lnTo>
                      <a:lnTo>
                        <a:pt x="1205" y="430"/>
                      </a:lnTo>
                      <a:lnTo>
                        <a:pt x="1235" y="426"/>
                      </a:lnTo>
                      <a:lnTo>
                        <a:pt x="1264" y="423"/>
                      </a:lnTo>
                      <a:lnTo>
                        <a:pt x="1289" y="418"/>
                      </a:lnTo>
                      <a:lnTo>
                        <a:pt x="1306" y="416"/>
                      </a:lnTo>
                      <a:lnTo>
                        <a:pt x="1313" y="415"/>
                      </a:lnTo>
                      <a:lnTo>
                        <a:pt x="1310" y="410"/>
                      </a:lnTo>
                      <a:lnTo>
                        <a:pt x="1303" y="394"/>
                      </a:lnTo>
                      <a:lnTo>
                        <a:pt x="1291" y="371"/>
                      </a:lnTo>
                      <a:lnTo>
                        <a:pt x="1277" y="345"/>
                      </a:lnTo>
                      <a:lnTo>
                        <a:pt x="1264" y="319"/>
                      </a:lnTo>
                      <a:lnTo>
                        <a:pt x="1249" y="292"/>
                      </a:lnTo>
                      <a:lnTo>
                        <a:pt x="1237" y="271"/>
                      </a:lnTo>
                      <a:lnTo>
                        <a:pt x="1229" y="256"/>
                      </a:lnTo>
                      <a:lnTo>
                        <a:pt x="1218" y="244"/>
                      </a:lnTo>
                      <a:lnTo>
                        <a:pt x="1207" y="229"/>
                      </a:lnTo>
                      <a:lnTo>
                        <a:pt x="1192" y="212"/>
                      </a:lnTo>
                      <a:lnTo>
                        <a:pt x="1176" y="192"/>
                      </a:lnTo>
                      <a:lnTo>
                        <a:pt x="1159" y="172"/>
                      </a:lnTo>
                      <a:lnTo>
                        <a:pt x="1144" y="152"/>
                      </a:lnTo>
                      <a:lnTo>
                        <a:pt x="1133" y="131"/>
                      </a:lnTo>
                      <a:lnTo>
                        <a:pt x="1122" y="113"/>
                      </a:lnTo>
                      <a:lnTo>
                        <a:pt x="1100" y="79"/>
                      </a:lnTo>
                      <a:lnTo>
                        <a:pt x="1063" y="54"/>
                      </a:lnTo>
                      <a:lnTo>
                        <a:pt x="1021" y="34"/>
                      </a:lnTo>
                      <a:lnTo>
                        <a:pt x="974" y="18"/>
                      </a:lnTo>
                      <a:lnTo>
                        <a:pt x="929" y="10"/>
                      </a:lnTo>
                      <a:lnTo>
                        <a:pt x="891" y="3"/>
                      </a:lnTo>
                      <a:lnTo>
                        <a:pt x="864" y="0"/>
                      </a:lnTo>
                      <a:lnTo>
                        <a:pt x="854" y="0"/>
                      </a:lnTo>
                      <a:lnTo>
                        <a:pt x="644" y="47"/>
                      </a:lnTo>
                      <a:lnTo>
                        <a:pt x="558" y="72"/>
                      </a:lnTo>
                      <a:close/>
                    </a:path>
                  </a:pathLst>
                </a:custGeom>
                <a:solidFill>
                  <a:srgbClr val="E28C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36" name="Freeform 16"/>
                <p:cNvSpPr>
                  <a:spLocks/>
                </p:cNvSpPr>
                <p:nvPr/>
              </p:nvSpPr>
              <p:spPr bwMode="auto">
                <a:xfrm>
                  <a:off x="1968" y="3108"/>
                  <a:ext cx="1247" cy="883"/>
                </a:xfrm>
                <a:custGeom>
                  <a:avLst/>
                  <a:gdLst>
                    <a:gd name="T0" fmla="*/ 937 w 2727"/>
                    <a:gd name="T1" fmla="*/ 385 h 1715"/>
                    <a:gd name="T2" fmla="*/ 871 w 2727"/>
                    <a:gd name="T3" fmla="*/ 369 h 1715"/>
                    <a:gd name="T4" fmla="*/ 763 w 2727"/>
                    <a:gd name="T5" fmla="*/ 352 h 1715"/>
                    <a:gd name="T6" fmla="*/ 627 w 2727"/>
                    <a:gd name="T7" fmla="*/ 342 h 1715"/>
                    <a:gd name="T8" fmla="*/ 505 w 2727"/>
                    <a:gd name="T9" fmla="*/ 344 h 1715"/>
                    <a:gd name="T10" fmla="*/ 411 w 2727"/>
                    <a:gd name="T11" fmla="*/ 354 h 1715"/>
                    <a:gd name="T12" fmla="*/ 332 w 2727"/>
                    <a:gd name="T13" fmla="*/ 368 h 1715"/>
                    <a:gd name="T14" fmla="*/ 264 w 2727"/>
                    <a:gd name="T15" fmla="*/ 385 h 1715"/>
                    <a:gd name="T16" fmla="*/ 145 w 2727"/>
                    <a:gd name="T17" fmla="*/ 420 h 1715"/>
                    <a:gd name="T18" fmla="*/ 27 w 2727"/>
                    <a:gd name="T19" fmla="*/ 489 h 1715"/>
                    <a:gd name="T20" fmla="*/ 8 w 2727"/>
                    <a:gd name="T21" fmla="*/ 629 h 1715"/>
                    <a:gd name="T22" fmla="*/ 84 w 2727"/>
                    <a:gd name="T23" fmla="*/ 732 h 1715"/>
                    <a:gd name="T24" fmla="*/ 217 w 2727"/>
                    <a:gd name="T25" fmla="*/ 784 h 1715"/>
                    <a:gd name="T26" fmla="*/ 365 w 2727"/>
                    <a:gd name="T27" fmla="*/ 813 h 1715"/>
                    <a:gd name="T28" fmla="*/ 477 w 2727"/>
                    <a:gd name="T29" fmla="*/ 831 h 1715"/>
                    <a:gd name="T30" fmla="*/ 561 w 2727"/>
                    <a:gd name="T31" fmla="*/ 885 h 1715"/>
                    <a:gd name="T32" fmla="*/ 613 w 2727"/>
                    <a:gd name="T33" fmla="*/ 990 h 1715"/>
                    <a:gd name="T34" fmla="*/ 642 w 2727"/>
                    <a:gd name="T35" fmla="*/ 1258 h 1715"/>
                    <a:gd name="T36" fmla="*/ 692 w 2727"/>
                    <a:gd name="T37" fmla="*/ 1686 h 1715"/>
                    <a:gd name="T38" fmla="*/ 2029 w 2727"/>
                    <a:gd name="T39" fmla="*/ 931 h 1715"/>
                    <a:gd name="T40" fmla="*/ 2078 w 2727"/>
                    <a:gd name="T41" fmla="*/ 906 h 1715"/>
                    <a:gd name="T42" fmla="*/ 2171 w 2727"/>
                    <a:gd name="T43" fmla="*/ 855 h 1715"/>
                    <a:gd name="T44" fmla="*/ 2279 w 2727"/>
                    <a:gd name="T45" fmla="*/ 796 h 1715"/>
                    <a:gd name="T46" fmla="*/ 2378 w 2727"/>
                    <a:gd name="T47" fmla="*/ 744 h 1715"/>
                    <a:gd name="T48" fmla="*/ 2469 w 2727"/>
                    <a:gd name="T49" fmla="*/ 698 h 1715"/>
                    <a:gd name="T50" fmla="*/ 2555 w 2727"/>
                    <a:gd name="T51" fmla="*/ 653 h 1715"/>
                    <a:gd name="T52" fmla="*/ 2636 w 2727"/>
                    <a:gd name="T53" fmla="*/ 592 h 1715"/>
                    <a:gd name="T54" fmla="*/ 2704 w 2727"/>
                    <a:gd name="T55" fmla="*/ 513 h 1715"/>
                    <a:gd name="T56" fmla="*/ 2727 w 2727"/>
                    <a:gd name="T57" fmla="*/ 435 h 1715"/>
                    <a:gd name="T58" fmla="*/ 2719 w 2727"/>
                    <a:gd name="T59" fmla="*/ 363 h 1715"/>
                    <a:gd name="T60" fmla="*/ 2648 w 2727"/>
                    <a:gd name="T61" fmla="*/ 248 h 1715"/>
                    <a:gd name="T62" fmla="*/ 2517 w 2727"/>
                    <a:gd name="T63" fmla="*/ 98 h 1715"/>
                    <a:gd name="T64" fmla="*/ 2432 w 2727"/>
                    <a:gd name="T65" fmla="*/ 25 h 1715"/>
                    <a:gd name="T66" fmla="*/ 2390 w 2727"/>
                    <a:gd name="T67" fmla="*/ 2 h 1715"/>
                    <a:gd name="T68" fmla="*/ 2380 w 2727"/>
                    <a:gd name="T69" fmla="*/ 0 h 1715"/>
                    <a:gd name="T70" fmla="*/ 2324 w 2727"/>
                    <a:gd name="T71" fmla="*/ 7 h 1715"/>
                    <a:gd name="T72" fmla="*/ 2211 w 2727"/>
                    <a:gd name="T73" fmla="*/ 54 h 1715"/>
                    <a:gd name="T74" fmla="*/ 2136 w 2727"/>
                    <a:gd name="T75" fmla="*/ 118 h 1715"/>
                    <a:gd name="T76" fmla="*/ 2179 w 2727"/>
                    <a:gd name="T77" fmla="*/ 290 h 1715"/>
                    <a:gd name="T78" fmla="*/ 1920 w 2727"/>
                    <a:gd name="T79" fmla="*/ 312 h 1715"/>
                    <a:gd name="T80" fmla="*/ 1817 w 2727"/>
                    <a:gd name="T81" fmla="*/ 287 h 1715"/>
                    <a:gd name="T82" fmla="*/ 1689 w 2727"/>
                    <a:gd name="T83" fmla="*/ 297 h 1715"/>
                    <a:gd name="T84" fmla="*/ 1578 w 2727"/>
                    <a:gd name="T85" fmla="*/ 320 h 1715"/>
                    <a:gd name="T86" fmla="*/ 1515 w 2727"/>
                    <a:gd name="T87" fmla="*/ 290 h 1715"/>
                    <a:gd name="T88" fmla="*/ 1404 w 2727"/>
                    <a:gd name="T89" fmla="*/ 265 h 1715"/>
                    <a:gd name="T90" fmla="*/ 1249 w 2727"/>
                    <a:gd name="T91" fmla="*/ 272 h 1715"/>
                    <a:gd name="T92" fmla="*/ 1134 w 2727"/>
                    <a:gd name="T93" fmla="*/ 297 h 1715"/>
                    <a:gd name="T94" fmla="*/ 1043 w 2727"/>
                    <a:gd name="T95" fmla="*/ 336 h 1715"/>
                    <a:gd name="T96" fmla="*/ 957 w 2727"/>
                    <a:gd name="T97" fmla="*/ 385 h 17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727" h="1715">
                      <a:moveTo>
                        <a:pt x="952" y="388"/>
                      </a:moveTo>
                      <a:lnTo>
                        <a:pt x="950" y="388"/>
                      </a:lnTo>
                      <a:lnTo>
                        <a:pt x="945" y="386"/>
                      </a:lnTo>
                      <a:lnTo>
                        <a:pt x="937" y="385"/>
                      </a:lnTo>
                      <a:lnTo>
                        <a:pt x="923" y="381"/>
                      </a:lnTo>
                      <a:lnTo>
                        <a:pt x="910" y="378"/>
                      </a:lnTo>
                      <a:lnTo>
                        <a:pt x="891" y="373"/>
                      </a:lnTo>
                      <a:lnTo>
                        <a:pt x="871" y="369"/>
                      </a:lnTo>
                      <a:lnTo>
                        <a:pt x="848" y="364"/>
                      </a:lnTo>
                      <a:lnTo>
                        <a:pt x="822" y="361"/>
                      </a:lnTo>
                      <a:lnTo>
                        <a:pt x="794" y="358"/>
                      </a:lnTo>
                      <a:lnTo>
                        <a:pt x="763" y="352"/>
                      </a:lnTo>
                      <a:lnTo>
                        <a:pt x="733" y="349"/>
                      </a:lnTo>
                      <a:lnTo>
                        <a:pt x="699" y="346"/>
                      </a:lnTo>
                      <a:lnTo>
                        <a:pt x="664" y="344"/>
                      </a:lnTo>
                      <a:lnTo>
                        <a:pt x="627" y="342"/>
                      </a:lnTo>
                      <a:lnTo>
                        <a:pt x="590" y="342"/>
                      </a:lnTo>
                      <a:lnTo>
                        <a:pt x="561" y="342"/>
                      </a:lnTo>
                      <a:lnTo>
                        <a:pt x="532" y="344"/>
                      </a:lnTo>
                      <a:lnTo>
                        <a:pt x="505" y="344"/>
                      </a:lnTo>
                      <a:lnTo>
                        <a:pt x="480" y="347"/>
                      </a:lnTo>
                      <a:lnTo>
                        <a:pt x="456" y="349"/>
                      </a:lnTo>
                      <a:lnTo>
                        <a:pt x="433" y="351"/>
                      </a:lnTo>
                      <a:lnTo>
                        <a:pt x="411" y="354"/>
                      </a:lnTo>
                      <a:lnTo>
                        <a:pt x="389" y="358"/>
                      </a:lnTo>
                      <a:lnTo>
                        <a:pt x="369" y="361"/>
                      </a:lnTo>
                      <a:lnTo>
                        <a:pt x="350" y="364"/>
                      </a:lnTo>
                      <a:lnTo>
                        <a:pt x="332" y="368"/>
                      </a:lnTo>
                      <a:lnTo>
                        <a:pt x="313" y="373"/>
                      </a:lnTo>
                      <a:lnTo>
                        <a:pt x="296" y="376"/>
                      </a:lnTo>
                      <a:lnTo>
                        <a:pt x="279" y="379"/>
                      </a:lnTo>
                      <a:lnTo>
                        <a:pt x="264" y="385"/>
                      </a:lnTo>
                      <a:lnTo>
                        <a:pt x="249" y="388"/>
                      </a:lnTo>
                      <a:lnTo>
                        <a:pt x="217" y="396"/>
                      </a:lnTo>
                      <a:lnTo>
                        <a:pt x="182" y="406"/>
                      </a:lnTo>
                      <a:lnTo>
                        <a:pt x="145" y="420"/>
                      </a:lnTo>
                      <a:lnTo>
                        <a:pt x="109" y="433"/>
                      </a:lnTo>
                      <a:lnTo>
                        <a:pt x="75" y="450"/>
                      </a:lnTo>
                      <a:lnTo>
                        <a:pt x="47" y="469"/>
                      </a:lnTo>
                      <a:lnTo>
                        <a:pt x="27" y="489"/>
                      </a:lnTo>
                      <a:lnTo>
                        <a:pt x="13" y="513"/>
                      </a:lnTo>
                      <a:lnTo>
                        <a:pt x="0" y="562"/>
                      </a:lnTo>
                      <a:lnTo>
                        <a:pt x="0" y="597"/>
                      </a:lnTo>
                      <a:lnTo>
                        <a:pt x="8" y="629"/>
                      </a:lnTo>
                      <a:lnTo>
                        <a:pt x="27" y="670"/>
                      </a:lnTo>
                      <a:lnTo>
                        <a:pt x="40" y="693"/>
                      </a:lnTo>
                      <a:lnTo>
                        <a:pt x="60" y="713"/>
                      </a:lnTo>
                      <a:lnTo>
                        <a:pt x="84" y="732"/>
                      </a:lnTo>
                      <a:lnTo>
                        <a:pt x="114" y="747"/>
                      </a:lnTo>
                      <a:lnTo>
                        <a:pt x="146" y="761"/>
                      </a:lnTo>
                      <a:lnTo>
                        <a:pt x="182" y="774"/>
                      </a:lnTo>
                      <a:lnTo>
                        <a:pt x="217" y="784"/>
                      </a:lnTo>
                      <a:lnTo>
                        <a:pt x="256" y="793"/>
                      </a:lnTo>
                      <a:lnTo>
                        <a:pt x="293" y="801"/>
                      </a:lnTo>
                      <a:lnTo>
                        <a:pt x="330" y="808"/>
                      </a:lnTo>
                      <a:lnTo>
                        <a:pt x="365" y="813"/>
                      </a:lnTo>
                      <a:lnTo>
                        <a:pt x="399" y="818"/>
                      </a:lnTo>
                      <a:lnTo>
                        <a:pt x="429" y="823"/>
                      </a:lnTo>
                      <a:lnTo>
                        <a:pt x="455" y="828"/>
                      </a:lnTo>
                      <a:lnTo>
                        <a:pt x="477" y="831"/>
                      </a:lnTo>
                      <a:lnTo>
                        <a:pt x="492" y="835"/>
                      </a:lnTo>
                      <a:lnTo>
                        <a:pt x="515" y="845"/>
                      </a:lnTo>
                      <a:lnTo>
                        <a:pt x="539" y="863"/>
                      </a:lnTo>
                      <a:lnTo>
                        <a:pt x="561" y="885"/>
                      </a:lnTo>
                      <a:lnTo>
                        <a:pt x="579" y="911"/>
                      </a:lnTo>
                      <a:lnTo>
                        <a:pt x="595" y="938"/>
                      </a:lnTo>
                      <a:lnTo>
                        <a:pt x="606" y="965"/>
                      </a:lnTo>
                      <a:lnTo>
                        <a:pt x="613" y="990"/>
                      </a:lnTo>
                      <a:lnTo>
                        <a:pt x="617" y="1012"/>
                      </a:lnTo>
                      <a:lnTo>
                        <a:pt x="620" y="1057"/>
                      </a:lnTo>
                      <a:lnTo>
                        <a:pt x="628" y="1143"/>
                      </a:lnTo>
                      <a:lnTo>
                        <a:pt x="642" y="1258"/>
                      </a:lnTo>
                      <a:lnTo>
                        <a:pt x="657" y="1383"/>
                      </a:lnTo>
                      <a:lnTo>
                        <a:pt x="671" y="1506"/>
                      </a:lnTo>
                      <a:lnTo>
                        <a:pt x="684" y="1612"/>
                      </a:lnTo>
                      <a:lnTo>
                        <a:pt x="692" y="1686"/>
                      </a:lnTo>
                      <a:lnTo>
                        <a:pt x="696" y="1715"/>
                      </a:lnTo>
                      <a:lnTo>
                        <a:pt x="2036" y="1715"/>
                      </a:lnTo>
                      <a:lnTo>
                        <a:pt x="2028" y="933"/>
                      </a:lnTo>
                      <a:lnTo>
                        <a:pt x="2029" y="931"/>
                      </a:lnTo>
                      <a:lnTo>
                        <a:pt x="2036" y="928"/>
                      </a:lnTo>
                      <a:lnTo>
                        <a:pt x="2048" y="922"/>
                      </a:lnTo>
                      <a:lnTo>
                        <a:pt x="2061" y="914"/>
                      </a:lnTo>
                      <a:lnTo>
                        <a:pt x="2078" y="906"/>
                      </a:lnTo>
                      <a:lnTo>
                        <a:pt x="2098" y="894"/>
                      </a:lnTo>
                      <a:lnTo>
                        <a:pt x="2120" y="882"/>
                      </a:lnTo>
                      <a:lnTo>
                        <a:pt x="2146" y="868"/>
                      </a:lnTo>
                      <a:lnTo>
                        <a:pt x="2171" y="855"/>
                      </a:lnTo>
                      <a:lnTo>
                        <a:pt x="2198" y="840"/>
                      </a:lnTo>
                      <a:lnTo>
                        <a:pt x="2225" y="826"/>
                      </a:lnTo>
                      <a:lnTo>
                        <a:pt x="2252" y="811"/>
                      </a:lnTo>
                      <a:lnTo>
                        <a:pt x="2279" y="796"/>
                      </a:lnTo>
                      <a:lnTo>
                        <a:pt x="2306" y="782"/>
                      </a:lnTo>
                      <a:lnTo>
                        <a:pt x="2331" y="769"/>
                      </a:lnTo>
                      <a:lnTo>
                        <a:pt x="2355" y="756"/>
                      </a:lnTo>
                      <a:lnTo>
                        <a:pt x="2378" y="744"/>
                      </a:lnTo>
                      <a:lnTo>
                        <a:pt x="2402" y="732"/>
                      </a:lnTo>
                      <a:lnTo>
                        <a:pt x="2424" y="720"/>
                      </a:lnTo>
                      <a:lnTo>
                        <a:pt x="2447" y="710"/>
                      </a:lnTo>
                      <a:lnTo>
                        <a:pt x="2469" y="698"/>
                      </a:lnTo>
                      <a:lnTo>
                        <a:pt x="2491" y="688"/>
                      </a:lnTo>
                      <a:lnTo>
                        <a:pt x="2513" y="676"/>
                      </a:lnTo>
                      <a:lnTo>
                        <a:pt x="2535" y="664"/>
                      </a:lnTo>
                      <a:lnTo>
                        <a:pt x="2555" y="653"/>
                      </a:lnTo>
                      <a:lnTo>
                        <a:pt x="2576" y="639"/>
                      </a:lnTo>
                      <a:lnTo>
                        <a:pt x="2596" y="624"/>
                      </a:lnTo>
                      <a:lnTo>
                        <a:pt x="2616" y="609"/>
                      </a:lnTo>
                      <a:lnTo>
                        <a:pt x="2636" y="592"/>
                      </a:lnTo>
                      <a:lnTo>
                        <a:pt x="2655" y="573"/>
                      </a:lnTo>
                      <a:lnTo>
                        <a:pt x="2673" y="555"/>
                      </a:lnTo>
                      <a:lnTo>
                        <a:pt x="2690" y="533"/>
                      </a:lnTo>
                      <a:lnTo>
                        <a:pt x="2704" y="513"/>
                      </a:lnTo>
                      <a:lnTo>
                        <a:pt x="2712" y="492"/>
                      </a:lnTo>
                      <a:lnTo>
                        <a:pt x="2719" y="472"/>
                      </a:lnTo>
                      <a:lnTo>
                        <a:pt x="2724" y="454"/>
                      </a:lnTo>
                      <a:lnTo>
                        <a:pt x="2727" y="435"/>
                      </a:lnTo>
                      <a:lnTo>
                        <a:pt x="2727" y="418"/>
                      </a:lnTo>
                      <a:lnTo>
                        <a:pt x="2727" y="401"/>
                      </a:lnTo>
                      <a:lnTo>
                        <a:pt x="2724" y="385"/>
                      </a:lnTo>
                      <a:lnTo>
                        <a:pt x="2719" y="363"/>
                      </a:lnTo>
                      <a:lnTo>
                        <a:pt x="2710" y="341"/>
                      </a:lnTo>
                      <a:lnTo>
                        <a:pt x="2702" y="320"/>
                      </a:lnTo>
                      <a:lnTo>
                        <a:pt x="2690" y="302"/>
                      </a:lnTo>
                      <a:lnTo>
                        <a:pt x="2648" y="248"/>
                      </a:lnTo>
                      <a:lnTo>
                        <a:pt x="2611" y="202"/>
                      </a:lnTo>
                      <a:lnTo>
                        <a:pt x="2576" y="162"/>
                      </a:lnTo>
                      <a:lnTo>
                        <a:pt x="2545" y="128"/>
                      </a:lnTo>
                      <a:lnTo>
                        <a:pt x="2517" y="98"/>
                      </a:lnTo>
                      <a:lnTo>
                        <a:pt x="2491" y="74"/>
                      </a:lnTo>
                      <a:lnTo>
                        <a:pt x="2469" y="54"/>
                      </a:lnTo>
                      <a:lnTo>
                        <a:pt x="2449" y="37"/>
                      </a:lnTo>
                      <a:lnTo>
                        <a:pt x="2432" y="25"/>
                      </a:lnTo>
                      <a:lnTo>
                        <a:pt x="2419" y="15"/>
                      </a:lnTo>
                      <a:lnTo>
                        <a:pt x="2407" y="8"/>
                      </a:lnTo>
                      <a:lnTo>
                        <a:pt x="2397" y="5"/>
                      </a:lnTo>
                      <a:lnTo>
                        <a:pt x="2390" y="2"/>
                      </a:lnTo>
                      <a:lnTo>
                        <a:pt x="2385" y="0"/>
                      </a:lnTo>
                      <a:lnTo>
                        <a:pt x="2383" y="0"/>
                      </a:lnTo>
                      <a:lnTo>
                        <a:pt x="2382" y="0"/>
                      </a:lnTo>
                      <a:lnTo>
                        <a:pt x="2380" y="0"/>
                      </a:lnTo>
                      <a:lnTo>
                        <a:pt x="2372" y="0"/>
                      </a:lnTo>
                      <a:lnTo>
                        <a:pt x="2360" y="0"/>
                      </a:lnTo>
                      <a:lnTo>
                        <a:pt x="2345" y="2"/>
                      </a:lnTo>
                      <a:lnTo>
                        <a:pt x="2324" y="7"/>
                      </a:lnTo>
                      <a:lnTo>
                        <a:pt x="2301" y="14"/>
                      </a:lnTo>
                      <a:lnTo>
                        <a:pt x="2272" y="24"/>
                      </a:lnTo>
                      <a:lnTo>
                        <a:pt x="2242" y="37"/>
                      </a:lnTo>
                      <a:lnTo>
                        <a:pt x="2211" y="54"/>
                      </a:lnTo>
                      <a:lnTo>
                        <a:pt x="2186" y="71"/>
                      </a:lnTo>
                      <a:lnTo>
                        <a:pt x="2164" y="88"/>
                      </a:lnTo>
                      <a:lnTo>
                        <a:pt x="2149" y="103"/>
                      </a:lnTo>
                      <a:lnTo>
                        <a:pt x="2136" y="118"/>
                      </a:lnTo>
                      <a:lnTo>
                        <a:pt x="2127" y="128"/>
                      </a:lnTo>
                      <a:lnTo>
                        <a:pt x="2122" y="135"/>
                      </a:lnTo>
                      <a:lnTo>
                        <a:pt x="2120" y="138"/>
                      </a:lnTo>
                      <a:lnTo>
                        <a:pt x="2179" y="290"/>
                      </a:lnTo>
                      <a:lnTo>
                        <a:pt x="1943" y="322"/>
                      </a:lnTo>
                      <a:lnTo>
                        <a:pt x="1940" y="320"/>
                      </a:lnTo>
                      <a:lnTo>
                        <a:pt x="1933" y="317"/>
                      </a:lnTo>
                      <a:lnTo>
                        <a:pt x="1920" y="312"/>
                      </a:lnTo>
                      <a:lnTo>
                        <a:pt x="1903" y="305"/>
                      </a:lnTo>
                      <a:lnTo>
                        <a:pt x="1879" y="299"/>
                      </a:lnTo>
                      <a:lnTo>
                        <a:pt x="1851" y="292"/>
                      </a:lnTo>
                      <a:lnTo>
                        <a:pt x="1817" y="287"/>
                      </a:lnTo>
                      <a:lnTo>
                        <a:pt x="1778" y="283"/>
                      </a:lnTo>
                      <a:lnTo>
                        <a:pt x="1751" y="283"/>
                      </a:lnTo>
                      <a:lnTo>
                        <a:pt x="1721" y="288"/>
                      </a:lnTo>
                      <a:lnTo>
                        <a:pt x="1689" y="297"/>
                      </a:lnTo>
                      <a:lnTo>
                        <a:pt x="1658" y="305"/>
                      </a:lnTo>
                      <a:lnTo>
                        <a:pt x="1628" y="312"/>
                      </a:lnTo>
                      <a:lnTo>
                        <a:pt x="1601" y="319"/>
                      </a:lnTo>
                      <a:lnTo>
                        <a:pt x="1578" y="320"/>
                      </a:lnTo>
                      <a:lnTo>
                        <a:pt x="1562" y="315"/>
                      </a:lnTo>
                      <a:lnTo>
                        <a:pt x="1549" y="307"/>
                      </a:lnTo>
                      <a:lnTo>
                        <a:pt x="1534" y="299"/>
                      </a:lnTo>
                      <a:lnTo>
                        <a:pt x="1515" y="290"/>
                      </a:lnTo>
                      <a:lnTo>
                        <a:pt x="1493" y="282"/>
                      </a:lnTo>
                      <a:lnTo>
                        <a:pt x="1468" y="275"/>
                      </a:lnTo>
                      <a:lnTo>
                        <a:pt x="1438" y="268"/>
                      </a:lnTo>
                      <a:lnTo>
                        <a:pt x="1404" y="265"/>
                      </a:lnTo>
                      <a:lnTo>
                        <a:pt x="1365" y="263"/>
                      </a:lnTo>
                      <a:lnTo>
                        <a:pt x="1325" y="265"/>
                      </a:lnTo>
                      <a:lnTo>
                        <a:pt x="1286" y="268"/>
                      </a:lnTo>
                      <a:lnTo>
                        <a:pt x="1249" y="272"/>
                      </a:lnTo>
                      <a:lnTo>
                        <a:pt x="1215" y="278"/>
                      </a:lnTo>
                      <a:lnTo>
                        <a:pt x="1185" y="285"/>
                      </a:lnTo>
                      <a:lnTo>
                        <a:pt x="1158" y="290"/>
                      </a:lnTo>
                      <a:lnTo>
                        <a:pt x="1134" y="297"/>
                      </a:lnTo>
                      <a:lnTo>
                        <a:pt x="1116" y="302"/>
                      </a:lnTo>
                      <a:lnTo>
                        <a:pt x="1095" y="309"/>
                      </a:lnTo>
                      <a:lnTo>
                        <a:pt x="1070" y="320"/>
                      </a:lnTo>
                      <a:lnTo>
                        <a:pt x="1043" y="336"/>
                      </a:lnTo>
                      <a:lnTo>
                        <a:pt x="1016" y="349"/>
                      </a:lnTo>
                      <a:lnTo>
                        <a:pt x="993" y="364"/>
                      </a:lnTo>
                      <a:lnTo>
                        <a:pt x="971" y="376"/>
                      </a:lnTo>
                      <a:lnTo>
                        <a:pt x="957" y="385"/>
                      </a:lnTo>
                      <a:lnTo>
                        <a:pt x="952" y="388"/>
                      </a:lnTo>
                      <a:close/>
                    </a:path>
                  </a:pathLst>
                </a:custGeom>
                <a:solidFill>
                  <a:srgbClr val="FF16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37" name="Freeform 17"/>
                <p:cNvSpPr>
                  <a:spLocks/>
                </p:cNvSpPr>
                <p:nvPr/>
              </p:nvSpPr>
              <p:spPr bwMode="auto">
                <a:xfrm>
                  <a:off x="3031" y="3673"/>
                  <a:ext cx="124" cy="226"/>
                </a:xfrm>
                <a:custGeom>
                  <a:avLst/>
                  <a:gdLst>
                    <a:gd name="T0" fmla="*/ 129 w 270"/>
                    <a:gd name="T1" fmla="*/ 442 h 442"/>
                    <a:gd name="T2" fmla="*/ 167 w 270"/>
                    <a:gd name="T3" fmla="*/ 439 h 442"/>
                    <a:gd name="T4" fmla="*/ 198 w 270"/>
                    <a:gd name="T5" fmla="*/ 425 h 442"/>
                    <a:gd name="T6" fmla="*/ 223 w 270"/>
                    <a:gd name="T7" fmla="*/ 405 h 442"/>
                    <a:gd name="T8" fmla="*/ 241 w 270"/>
                    <a:gd name="T9" fmla="*/ 376 h 442"/>
                    <a:gd name="T10" fmla="*/ 255 w 270"/>
                    <a:gd name="T11" fmla="*/ 342 h 442"/>
                    <a:gd name="T12" fmla="*/ 263 w 270"/>
                    <a:gd name="T13" fmla="*/ 304 h 442"/>
                    <a:gd name="T14" fmla="*/ 268 w 270"/>
                    <a:gd name="T15" fmla="*/ 262 h 442"/>
                    <a:gd name="T16" fmla="*/ 270 w 270"/>
                    <a:gd name="T17" fmla="*/ 218 h 442"/>
                    <a:gd name="T18" fmla="*/ 268 w 270"/>
                    <a:gd name="T19" fmla="*/ 174 h 442"/>
                    <a:gd name="T20" fmla="*/ 265 w 270"/>
                    <a:gd name="T21" fmla="*/ 132 h 442"/>
                    <a:gd name="T22" fmla="*/ 258 w 270"/>
                    <a:gd name="T23" fmla="*/ 95 h 442"/>
                    <a:gd name="T24" fmla="*/ 247 w 270"/>
                    <a:gd name="T25" fmla="*/ 61 h 442"/>
                    <a:gd name="T26" fmla="*/ 228 w 270"/>
                    <a:gd name="T27" fmla="*/ 34 h 442"/>
                    <a:gd name="T28" fmla="*/ 206 w 270"/>
                    <a:gd name="T29" fmla="*/ 14 h 442"/>
                    <a:gd name="T30" fmla="*/ 176 w 270"/>
                    <a:gd name="T31" fmla="*/ 2 h 442"/>
                    <a:gd name="T32" fmla="*/ 137 w 270"/>
                    <a:gd name="T33" fmla="*/ 0 h 442"/>
                    <a:gd name="T34" fmla="*/ 105 w 270"/>
                    <a:gd name="T35" fmla="*/ 10 h 442"/>
                    <a:gd name="T36" fmla="*/ 75 w 270"/>
                    <a:gd name="T37" fmla="*/ 32 h 442"/>
                    <a:gd name="T38" fmla="*/ 51 w 270"/>
                    <a:gd name="T39" fmla="*/ 68 h 442"/>
                    <a:gd name="T40" fmla="*/ 31 w 270"/>
                    <a:gd name="T41" fmla="*/ 111 h 442"/>
                    <a:gd name="T42" fmla="*/ 16 w 270"/>
                    <a:gd name="T43" fmla="*/ 159 h 442"/>
                    <a:gd name="T44" fmla="*/ 5 w 270"/>
                    <a:gd name="T45" fmla="*/ 211 h 442"/>
                    <a:gd name="T46" fmla="*/ 0 w 270"/>
                    <a:gd name="T47" fmla="*/ 262 h 442"/>
                    <a:gd name="T48" fmla="*/ 2 w 270"/>
                    <a:gd name="T49" fmla="*/ 309 h 442"/>
                    <a:gd name="T50" fmla="*/ 7 w 270"/>
                    <a:gd name="T51" fmla="*/ 348 h 442"/>
                    <a:gd name="T52" fmla="*/ 16 w 270"/>
                    <a:gd name="T53" fmla="*/ 380 h 442"/>
                    <a:gd name="T54" fmla="*/ 27 w 270"/>
                    <a:gd name="T55" fmla="*/ 401 h 442"/>
                    <a:gd name="T56" fmla="*/ 41 w 270"/>
                    <a:gd name="T57" fmla="*/ 418 h 442"/>
                    <a:gd name="T58" fmla="*/ 59 w 270"/>
                    <a:gd name="T59" fmla="*/ 430 h 442"/>
                    <a:gd name="T60" fmla="*/ 80 w 270"/>
                    <a:gd name="T61" fmla="*/ 437 h 442"/>
                    <a:gd name="T62" fmla="*/ 103 w 270"/>
                    <a:gd name="T63" fmla="*/ 440 h 442"/>
                    <a:gd name="T64" fmla="*/ 129 w 270"/>
                    <a:gd name="T65" fmla="*/ 442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70" h="442">
                      <a:moveTo>
                        <a:pt x="129" y="442"/>
                      </a:moveTo>
                      <a:lnTo>
                        <a:pt x="167" y="439"/>
                      </a:lnTo>
                      <a:lnTo>
                        <a:pt x="198" y="425"/>
                      </a:lnTo>
                      <a:lnTo>
                        <a:pt x="223" y="405"/>
                      </a:lnTo>
                      <a:lnTo>
                        <a:pt x="241" y="376"/>
                      </a:lnTo>
                      <a:lnTo>
                        <a:pt x="255" y="342"/>
                      </a:lnTo>
                      <a:lnTo>
                        <a:pt x="263" y="304"/>
                      </a:lnTo>
                      <a:lnTo>
                        <a:pt x="268" y="262"/>
                      </a:lnTo>
                      <a:lnTo>
                        <a:pt x="270" y="218"/>
                      </a:lnTo>
                      <a:lnTo>
                        <a:pt x="268" y="174"/>
                      </a:lnTo>
                      <a:lnTo>
                        <a:pt x="265" y="132"/>
                      </a:lnTo>
                      <a:lnTo>
                        <a:pt x="258" y="95"/>
                      </a:lnTo>
                      <a:lnTo>
                        <a:pt x="247" y="61"/>
                      </a:lnTo>
                      <a:lnTo>
                        <a:pt x="228" y="34"/>
                      </a:lnTo>
                      <a:lnTo>
                        <a:pt x="206" y="14"/>
                      </a:lnTo>
                      <a:lnTo>
                        <a:pt x="176" y="2"/>
                      </a:lnTo>
                      <a:lnTo>
                        <a:pt x="137" y="0"/>
                      </a:lnTo>
                      <a:lnTo>
                        <a:pt x="105" y="10"/>
                      </a:lnTo>
                      <a:lnTo>
                        <a:pt x="75" y="32"/>
                      </a:lnTo>
                      <a:lnTo>
                        <a:pt x="51" y="68"/>
                      </a:lnTo>
                      <a:lnTo>
                        <a:pt x="31" y="111"/>
                      </a:lnTo>
                      <a:lnTo>
                        <a:pt x="16" y="159"/>
                      </a:lnTo>
                      <a:lnTo>
                        <a:pt x="5" y="211"/>
                      </a:lnTo>
                      <a:lnTo>
                        <a:pt x="0" y="262"/>
                      </a:lnTo>
                      <a:lnTo>
                        <a:pt x="2" y="309"/>
                      </a:lnTo>
                      <a:lnTo>
                        <a:pt x="7" y="348"/>
                      </a:lnTo>
                      <a:lnTo>
                        <a:pt x="16" y="380"/>
                      </a:lnTo>
                      <a:lnTo>
                        <a:pt x="27" y="401"/>
                      </a:lnTo>
                      <a:lnTo>
                        <a:pt x="41" y="418"/>
                      </a:lnTo>
                      <a:lnTo>
                        <a:pt x="59" y="430"/>
                      </a:lnTo>
                      <a:lnTo>
                        <a:pt x="80" y="437"/>
                      </a:lnTo>
                      <a:lnTo>
                        <a:pt x="103" y="440"/>
                      </a:lnTo>
                      <a:lnTo>
                        <a:pt x="129" y="442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38" name="Freeform 18"/>
                <p:cNvSpPr>
                  <a:spLocks/>
                </p:cNvSpPr>
                <p:nvPr/>
              </p:nvSpPr>
              <p:spPr bwMode="auto">
                <a:xfrm>
                  <a:off x="1701" y="2491"/>
                  <a:ext cx="272" cy="771"/>
                </a:xfrm>
                <a:custGeom>
                  <a:avLst/>
                  <a:gdLst>
                    <a:gd name="T0" fmla="*/ 593 w 596"/>
                    <a:gd name="T1" fmla="*/ 1496 h 1496"/>
                    <a:gd name="T2" fmla="*/ 596 w 596"/>
                    <a:gd name="T3" fmla="*/ 66 h 1496"/>
                    <a:gd name="T4" fmla="*/ 579 w 596"/>
                    <a:gd name="T5" fmla="*/ 55 h 1496"/>
                    <a:gd name="T6" fmla="*/ 561 w 596"/>
                    <a:gd name="T7" fmla="*/ 47 h 1496"/>
                    <a:gd name="T8" fmla="*/ 539 w 596"/>
                    <a:gd name="T9" fmla="*/ 39 h 1496"/>
                    <a:gd name="T10" fmla="*/ 515 w 596"/>
                    <a:gd name="T11" fmla="*/ 32 h 1496"/>
                    <a:gd name="T12" fmla="*/ 492 w 596"/>
                    <a:gd name="T13" fmla="*/ 25 h 1496"/>
                    <a:gd name="T14" fmla="*/ 467 w 596"/>
                    <a:gd name="T15" fmla="*/ 20 h 1496"/>
                    <a:gd name="T16" fmla="*/ 441 w 596"/>
                    <a:gd name="T17" fmla="*/ 15 h 1496"/>
                    <a:gd name="T18" fmla="*/ 416 w 596"/>
                    <a:gd name="T19" fmla="*/ 12 h 1496"/>
                    <a:gd name="T20" fmla="*/ 392 w 596"/>
                    <a:gd name="T21" fmla="*/ 8 h 1496"/>
                    <a:gd name="T22" fmla="*/ 369 w 596"/>
                    <a:gd name="T23" fmla="*/ 7 h 1496"/>
                    <a:gd name="T24" fmla="*/ 349 w 596"/>
                    <a:gd name="T25" fmla="*/ 3 h 1496"/>
                    <a:gd name="T26" fmla="*/ 330 w 596"/>
                    <a:gd name="T27" fmla="*/ 1 h 1496"/>
                    <a:gd name="T28" fmla="*/ 315 w 596"/>
                    <a:gd name="T29" fmla="*/ 1 h 1496"/>
                    <a:gd name="T30" fmla="*/ 305 w 596"/>
                    <a:gd name="T31" fmla="*/ 0 h 1496"/>
                    <a:gd name="T32" fmla="*/ 296 w 596"/>
                    <a:gd name="T33" fmla="*/ 0 h 1496"/>
                    <a:gd name="T34" fmla="*/ 295 w 596"/>
                    <a:gd name="T35" fmla="*/ 0 h 1496"/>
                    <a:gd name="T36" fmla="*/ 274 w 596"/>
                    <a:gd name="T37" fmla="*/ 1 h 1496"/>
                    <a:gd name="T38" fmla="*/ 251 w 596"/>
                    <a:gd name="T39" fmla="*/ 3 h 1496"/>
                    <a:gd name="T40" fmla="*/ 227 w 596"/>
                    <a:gd name="T41" fmla="*/ 5 h 1496"/>
                    <a:gd name="T42" fmla="*/ 204 w 596"/>
                    <a:gd name="T43" fmla="*/ 8 h 1496"/>
                    <a:gd name="T44" fmla="*/ 180 w 596"/>
                    <a:gd name="T45" fmla="*/ 10 h 1496"/>
                    <a:gd name="T46" fmla="*/ 156 w 596"/>
                    <a:gd name="T47" fmla="*/ 13 h 1496"/>
                    <a:gd name="T48" fmla="*/ 133 w 596"/>
                    <a:gd name="T49" fmla="*/ 18 h 1496"/>
                    <a:gd name="T50" fmla="*/ 109 w 596"/>
                    <a:gd name="T51" fmla="*/ 22 h 1496"/>
                    <a:gd name="T52" fmla="*/ 87 w 596"/>
                    <a:gd name="T53" fmla="*/ 27 h 1496"/>
                    <a:gd name="T54" fmla="*/ 67 w 596"/>
                    <a:gd name="T55" fmla="*/ 32 h 1496"/>
                    <a:gd name="T56" fmla="*/ 48 w 596"/>
                    <a:gd name="T57" fmla="*/ 39 h 1496"/>
                    <a:gd name="T58" fmla="*/ 33 w 596"/>
                    <a:gd name="T59" fmla="*/ 44 h 1496"/>
                    <a:gd name="T60" fmla="*/ 20 w 596"/>
                    <a:gd name="T61" fmla="*/ 50 h 1496"/>
                    <a:gd name="T62" fmla="*/ 10 w 596"/>
                    <a:gd name="T63" fmla="*/ 59 h 1496"/>
                    <a:gd name="T64" fmla="*/ 3 w 596"/>
                    <a:gd name="T65" fmla="*/ 67 h 1496"/>
                    <a:gd name="T66" fmla="*/ 0 w 596"/>
                    <a:gd name="T67" fmla="*/ 76 h 1496"/>
                    <a:gd name="T68" fmla="*/ 0 w 596"/>
                    <a:gd name="T69" fmla="*/ 1496 h 1496"/>
                    <a:gd name="T70" fmla="*/ 593 w 596"/>
                    <a:gd name="T71" fmla="*/ 1496 h 1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596" h="1496">
                      <a:moveTo>
                        <a:pt x="593" y="1496"/>
                      </a:moveTo>
                      <a:lnTo>
                        <a:pt x="596" y="66"/>
                      </a:lnTo>
                      <a:lnTo>
                        <a:pt x="579" y="55"/>
                      </a:lnTo>
                      <a:lnTo>
                        <a:pt x="561" y="47"/>
                      </a:lnTo>
                      <a:lnTo>
                        <a:pt x="539" y="39"/>
                      </a:lnTo>
                      <a:lnTo>
                        <a:pt x="515" y="32"/>
                      </a:lnTo>
                      <a:lnTo>
                        <a:pt x="492" y="25"/>
                      </a:lnTo>
                      <a:lnTo>
                        <a:pt x="467" y="20"/>
                      </a:lnTo>
                      <a:lnTo>
                        <a:pt x="441" y="15"/>
                      </a:lnTo>
                      <a:lnTo>
                        <a:pt x="416" y="12"/>
                      </a:lnTo>
                      <a:lnTo>
                        <a:pt x="392" y="8"/>
                      </a:lnTo>
                      <a:lnTo>
                        <a:pt x="369" y="7"/>
                      </a:lnTo>
                      <a:lnTo>
                        <a:pt x="349" y="3"/>
                      </a:lnTo>
                      <a:lnTo>
                        <a:pt x="330" y="1"/>
                      </a:lnTo>
                      <a:lnTo>
                        <a:pt x="315" y="1"/>
                      </a:lnTo>
                      <a:lnTo>
                        <a:pt x="305" y="0"/>
                      </a:lnTo>
                      <a:lnTo>
                        <a:pt x="296" y="0"/>
                      </a:lnTo>
                      <a:lnTo>
                        <a:pt x="295" y="0"/>
                      </a:lnTo>
                      <a:lnTo>
                        <a:pt x="274" y="1"/>
                      </a:lnTo>
                      <a:lnTo>
                        <a:pt x="251" y="3"/>
                      </a:lnTo>
                      <a:lnTo>
                        <a:pt x="227" y="5"/>
                      </a:lnTo>
                      <a:lnTo>
                        <a:pt x="204" y="8"/>
                      </a:lnTo>
                      <a:lnTo>
                        <a:pt x="180" y="10"/>
                      </a:lnTo>
                      <a:lnTo>
                        <a:pt x="156" y="13"/>
                      </a:lnTo>
                      <a:lnTo>
                        <a:pt x="133" y="18"/>
                      </a:lnTo>
                      <a:lnTo>
                        <a:pt x="109" y="22"/>
                      </a:lnTo>
                      <a:lnTo>
                        <a:pt x="87" y="27"/>
                      </a:lnTo>
                      <a:lnTo>
                        <a:pt x="67" y="32"/>
                      </a:lnTo>
                      <a:lnTo>
                        <a:pt x="48" y="39"/>
                      </a:lnTo>
                      <a:lnTo>
                        <a:pt x="33" y="44"/>
                      </a:lnTo>
                      <a:lnTo>
                        <a:pt x="20" y="50"/>
                      </a:lnTo>
                      <a:lnTo>
                        <a:pt x="10" y="59"/>
                      </a:lnTo>
                      <a:lnTo>
                        <a:pt x="3" y="67"/>
                      </a:lnTo>
                      <a:lnTo>
                        <a:pt x="0" y="76"/>
                      </a:lnTo>
                      <a:lnTo>
                        <a:pt x="0" y="1496"/>
                      </a:lnTo>
                      <a:lnTo>
                        <a:pt x="593" y="1496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39" name="Freeform 19"/>
                <p:cNvSpPr>
                  <a:spLocks/>
                </p:cNvSpPr>
                <p:nvPr/>
              </p:nvSpPr>
              <p:spPr bwMode="auto">
                <a:xfrm>
                  <a:off x="2075" y="2461"/>
                  <a:ext cx="661" cy="593"/>
                </a:xfrm>
                <a:custGeom>
                  <a:avLst/>
                  <a:gdLst>
                    <a:gd name="T0" fmla="*/ 1369 w 1444"/>
                    <a:gd name="T1" fmla="*/ 1151 h 1151"/>
                    <a:gd name="T2" fmla="*/ 1384 w 1444"/>
                    <a:gd name="T3" fmla="*/ 1149 h 1151"/>
                    <a:gd name="T4" fmla="*/ 1399 w 1444"/>
                    <a:gd name="T5" fmla="*/ 1144 h 1151"/>
                    <a:gd name="T6" fmla="*/ 1411 w 1444"/>
                    <a:gd name="T7" fmla="*/ 1137 h 1151"/>
                    <a:gd name="T8" fmla="*/ 1422 w 1444"/>
                    <a:gd name="T9" fmla="*/ 1129 h 1151"/>
                    <a:gd name="T10" fmla="*/ 1431 w 1444"/>
                    <a:gd name="T11" fmla="*/ 1117 h 1151"/>
                    <a:gd name="T12" fmla="*/ 1438 w 1444"/>
                    <a:gd name="T13" fmla="*/ 1105 h 1151"/>
                    <a:gd name="T14" fmla="*/ 1443 w 1444"/>
                    <a:gd name="T15" fmla="*/ 1090 h 1151"/>
                    <a:gd name="T16" fmla="*/ 1444 w 1444"/>
                    <a:gd name="T17" fmla="*/ 1075 h 1151"/>
                    <a:gd name="T18" fmla="*/ 1444 w 1444"/>
                    <a:gd name="T19" fmla="*/ 76 h 1151"/>
                    <a:gd name="T20" fmla="*/ 1443 w 1444"/>
                    <a:gd name="T21" fmla="*/ 61 h 1151"/>
                    <a:gd name="T22" fmla="*/ 1438 w 1444"/>
                    <a:gd name="T23" fmla="*/ 48 h 1151"/>
                    <a:gd name="T24" fmla="*/ 1431 w 1444"/>
                    <a:gd name="T25" fmla="*/ 34 h 1151"/>
                    <a:gd name="T26" fmla="*/ 1422 w 1444"/>
                    <a:gd name="T27" fmla="*/ 22 h 1151"/>
                    <a:gd name="T28" fmla="*/ 1411 w 1444"/>
                    <a:gd name="T29" fmla="*/ 14 h 1151"/>
                    <a:gd name="T30" fmla="*/ 1399 w 1444"/>
                    <a:gd name="T31" fmla="*/ 7 h 1151"/>
                    <a:gd name="T32" fmla="*/ 1384 w 1444"/>
                    <a:gd name="T33" fmla="*/ 2 h 1151"/>
                    <a:gd name="T34" fmla="*/ 1369 w 1444"/>
                    <a:gd name="T35" fmla="*/ 0 h 1151"/>
                    <a:gd name="T36" fmla="*/ 75 w 1444"/>
                    <a:gd name="T37" fmla="*/ 0 h 1151"/>
                    <a:gd name="T38" fmla="*/ 60 w 1444"/>
                    <a:gd name="T39" fmla="*/ 2 h 1151"/>
                    <a:gd name="T40" fmla="*/ 45 w 1444"/>
                    <a:gd name="T41" fmla="*/ 7 h 1151"/>
                    <a:gd name="T42" fmla="*/ 33 w 1444"/>
                    <a:gd name="T43" fmla="*/ 14 h 1151"/>
                    <a:gd name="T44" fmla="*/ 21 w 1444"/>
                    <a:gd name="T45" fmla="*/ 22 h 1151"/>
                    <a:gd name="T46" fmla="*/ 13 w 1444"/>
                    <a:gd name="T47" fmla="*/ 34 h 1151"/>
                    <a:gd name="T48" fmla="*/ 6 w 1444"/>
                    <a:gd name="T49" fmla="*/ 48 h 1151"/>
                    <a:gd name="T50" fmla="*/ 1 w 1444"/>
                    <a:gd name="T51" fmla="*/ 61 h 1151"/>
                    <a:gd name="T52" fmla="*/ 0 w 1444"/>
                    <a:gd name="T53" fmla="*/ 76 h 1151"/>
                    <a:gd name="T54" fmla="*/ 0 w 1444"/>
                    <a:gd name="T55" fmla="*/ 1075 h 1151"/>
                    <a:gd name="T56" fmla="*/ 1 w 1444"/>
                    <a:gd name="T57" fmla="*/ 1090 h 1151"/>
                    <a:gd name="T58" fmla="*/ 6 w 1444"/>
                    <a:gd name="T59" fmla="*/ 1105 h 1151"/>
                    <a:gd name="T60" fmla="*/ 13 w 1444"/>
                    <a:gd name="T61" fmla="*/ 1117 h 1151"/>
                    <a:gd name="T62" fmla="*/ 21 w 1444"/>
                    <a:gd name="T63" fmla="*/ 1129 h 1151"/>
                    <a:gd name="T64" fmla="*/ 33 w 1444"/>
                    <a:gd name="T65" fmla="*/ 1137 h 1151"/>
                    <a:gd name="T66" fmla="*/ 45 w 1444"/>
                    <a:gd name="T67" fmla="*/ 1144 h 1151"/>
                    <a:gd name="T68" fmla="*/ 60 w 1444"/>
                    <a:gd name="T69" fmla="*/ 1149 h 1151"/>
                    <a:gd name="T70" fmla="*/ 75 w 1444"/>
                    <a:gd name="T71" fmla="*/ 1151 h 1151"/>
                    <a:gd name="T72" fmla="*/ 1369 w 1444"/>
                    <a:gd name="T73" fmla="*/ 1151 h 1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44" h="1151">
                      <a:moveTo>
                        <a:pt x="1369" y="1151"/>
                      </a:moveTo>
                      <a:lnTo>
                        <a:pt x="1384" y="1149"/>
                      </a:lnTo>
                      <a:lnTo>
                        <a:pt x="1399" y="1144"/>
                      </a:lnTo>
                      <a:lnTo>
                        <a:pt x="1411" y="1137"/>
                      </a:lnTo>
                      <a:lnTo>
                        <a:pt x="1422" y="1129"/>
                      </a:lnTo>
                      <a:lnTo>
                        <a:pt x="1431" y="1117"/>
                      </a:lnTo>
                      <a:lnTo>
                        <a:pt x="1438" y="1105"/>
                      </a:lnTo>
                      <a:lnTo>
                        <a:pt x="1443" y="1090"/>
                      </a:lnTo>
                      <a:lnTo>
                        <a:pt x="1444" y="1075"/>
                      </a:lnTo>
                      <a:lnTo>
                        <a:pt x="1444" y="76"/>
                      </a:lnTo>
                      <a:lnTo>
                        <a:pt x="1443" y="61"/>
                      </a:lnTo>
                      <a:lnTo>
                        <a:pt x="1438" y="48"/>
                      </a:lnTo>
                      <a:lnTo>
                        <a:pt x="1431" y="34"/>
                      </a:lnTo>
                      <a:lnTo>
                        <a:pt x="1422" y="22"/>
                      </a:lnTo>
                      <a:lnTo>
                        <a:pt x="1411" y="14"/>
                      </a:lnTo>
                      <a:lnTo>
                        <a:pt x="1399" y="7"/>
                      </a:lnTo>
                      <a:lnTo>
                        <a:pt x="1384" y="2"/>
                      </a:lnTo>
                      <a:lnTo>
                        <a:pt x="1369" y="0"/>
                      </a:lnTo>
                      <a:lnTo>
                        <a:pt x="75" y="0"/>
                      </a:lnTo>
                      <a:lnTo>
                        <a:pt x="60" y="2"/>
                      </a:lnTo>
                      <a:lnTo>
                        <a:pt x="45" y="7"/>
                      </a:lnTo>
                      <a:lnTo>
                        <a:pt x="33" y="14"/>
                      </a:lnTo>
                      <a:lnTo>
                        <a:pt x="21" y="22"/>
                      </a:lnTo>
                      <a:lnTo>
                        <a:pt x="13" y="34"/>
                      </a:lnTo>
                      <a:lnTo>
                        <a:pt x="6" y="48"/>
                      </a:lnTo>
                      <a:lnTo>
                        <a:pt x="1" y="61"/>
                      </a:lnTo>
                      <a:lnTo>
                        <a:pt x="0" y="76"/>
                      </a:lnTo>
                      <a:lnTo>
                        <a:pt x="0" y="1075"/>
                      </a:lnTo>
                      <a:lnTo>
                        <a:pt x="1" y="1090"/>
                      </a:lnTo>
                      <a:lnTo>
                        <a:pt x="6" y="1105"/>
                      </a:lnTo>
                      <a:lnTo>
                        <a:pt x="13" y="1117"/>
                      </a:lnTo>
                      <a:lnTo>
                        <a:pt x="21" y="1129"/>
                      </a:lnTo>
                      <a:lnTo>
                        <a:pt x="33" y="1137"/>
                      </a:lnTo>
                      <a:lnTo>
                        <a:pt x="45" y="1144"/>
                      </a:lnTo>
                      <a:lnTo>
                        <a:pt x="60" y="1149"/>
                      </a:lnTo>
                      <a:lnTo>
                        <a:pt x="75" y="1151"/>
                      </a:lnTo>
                      <a:lnTo>
                        <a:pt x="1369" y="1151"/>
                      </a:lnTo>
                      <a:close/>
                    </a:path>
                  </a:pathLst>
                </a:custGeom>
                <a:solidFill>
                  <a:srgbClr val="003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40" name="Freeform 20"/>
                <p:cNvSpPr>
                  <a:spLocks/>
                </p:cNvSpPr>
                <p:nvPr/>
              </p:nvSpPr>
              <p:spPr bwMode="auto">
                <a:xfrm>
                  <a:off x="1989" y="2375"/>
                  <a:ext cx="818" cy="791"/>
                </a:xfrm>
                <a:custGeom>
                  <a:avLst/>
                  <a:gdLst>
                    <a:gd name="T0" fmla="*/ 1735 w 1790"/>
                    <a:gd name="T1" fmla="*/ 1405 h 1536"/>
                    <a:gd name="T2" fmla="*/ 1726 w 1790"/>
                    <a:gd name="T3" fmla="*/ 55 h 1536"/>
                    <a:gd name="T4" fmla="*/ 1701 w 1790"/>
                    <a:gd name="T5" fmla="*/ 50 h 1536"/>
                    <a:gd name="T6" fmla="*/ 1688 w 1790"/>
                    <a:gd name="T7" fmla="*/ 45 h 1536"/>
                    <a:gd name="T8" fmla="*/ 1659 w 1790"/>
                    <a:gd name="T9" fmla="*/ 45 h 1536"/>
                    <a:gd name="T10" fmla="*/ 1607 w 1790"/>
                    <a:gd name="T11" fmla="*/ 45 h 1536"/>
                    <a:gd name="T12" fmla="*/ 1531 w 1790"/>
                    <a:gd name="T13" fmla="*/ 45 h 1536"/>
                    <a:gd name="T14" fmla="*/ 1438 w 1790"/>
                    <a:gd name="T15" fmla="*/ 45 h 1536"/>
                    <a:gd name="T16" fmla="*/ 1330 w 1790"/>
                    <a:gd name="T17" fmla="*/ 45 h 1536"/>
                    <a:gd name="T18" fmla="*/ 1211 w 1790"/>
                    <a:gd name="T19" fmla="*/ 45 h 1536"/>
                    <a:gd name="T20" fmla="*/ 1081 w 1790"/>
                    <a:gd name="T21" fmla="*/ 45 h 1536"/>
                    <a:gd name="T22" fmla="*/ 948 w 1790"/>
                    <a:gd name="T23" fmla="*/ 45 h 1536"/>
                    <a:gd name="T24" fmla="*/ 813 w 1790"/>
                    <a:gd name="T25" fmla="*/ 45 h 1536"/>
                    <a:gd name="T26" fmla="*/ 679 w 1790"/>
                    <a:gd name="T27" fmla="*/ 45 h 1536"/>
                    <a:gd name="T28" fmla="*/ 550 w 1790"/>
                    <a:gd name="T29" fmla="*/ 45 h 1536"/>
                    <a:gd name="T30" fmla="*/ 428 w 1790"/>
                    <a:gd name="T31" fmla="*/ 45 h 1536"/>
                    <a:gd name="T32" fmla="*/ 320 w 1790"/>
                    <a:gd name="T33" fmla="*/ 47 h 1536"/>
                    <a:gd name="T34" fmla="*/ 224 w 1790"/>
                    <a:gd name="T35" fmla="*/ 47 h 1536"/>
                    <a:gd name="T36" fmla="*/ 148 w 1790"/>
                    <a:gd name="T37" fmla="*/ 47 h 1536"/>
                    <a:gd name="T38" fmla="*/ 106 w 1790"/>
                    <a:gd name="T39" fmla="*/ 49 h 1536"/>
                    <a:gd name="T40" fmla="*/ 86 w 1790"/>
                    <a:gd name="T41" fmla="*/ 55 h 1536"/>
                    <a:gd name="T42" fmla="*/ 71 w 1790"/>
                    <a:gd name="T43" fmla="*/ 64 h 1536"/>
                    <a:gd name="T44" fmla="*/ 62 w 1790"/>
                    <a:gd name="T45" fmla="*/ 71 h 1536"/>
                    <a:gd name="T46" fmla="*/ 57 w 1790"/>
                    <a:gd name="T47" fmla="*/ 1410 h 1536"/>
                    <a:gd name="T48" fmla="*/ 718 w 1790"/>
                    <a:gd name="T49" fmla="*/ 1467 h 1536"/>
                    <a:gd name="T50" fmla="*/ 263 w 1790"/>
                    <a:gd name="T51" fmla="*/ 1489 h 1536"/>
                    <a:gd name="T52" fmla="*/ 251 w 1790"/>
                    <a:gd name="T53" fmla="*/ 1528 h 1536"/>
                    <a:gd name="T54" fmla="*/ 233 w 1790"/>
                    <a:gd name="T55" fmla="*/ 1528 h 1536"/>
                    <a:gd name="T56" fmla="*/ 228 w 1790"/>
                    <a:gd name="T57" fmla="*/ 1485 h 1536"/>
                    <a:gd name="T58" fmla="*/ 0 w 1790"/>
                    <a:gd name="T59" fmla="*/ 1464 h 1536"/>
                    <a:gd name="T60" fmla="*/ 14 w 1790"/>
                    <a:gd name="T61" fmla="*/ 47 h 1536"/>
                    <a:gd name="T62" fmla="*/ 34 w 1790"/>
                    <a:gd name="T63" fmla="*/ 10 h 1536"/>
                    <a:gd name="T64" fmla="*/ 1731 w 1790"/>
                    <a:gd name="T65" fmla="*/ 0 h 1536"/>
                    <a:gd name="T66" fmla="*/ 1753 w 1790"/>
                    <a:gd name="T67" fmla="*/ 12 h 1536"/>
                    <a:gd name="T68" fmla="*/ 1772 w 1790"/>
                    <a:gd name="T69" fmla="*/ 32 h 1536"/>
                    <a:gd name="T70" fmla="*/ 1784 w 1790"/>
                    <a:gd name="T71" fmla="*/ 57 h 1536"/>
                    <a:gd name="T72" fmla="*/ 1790 w 1790"/>
                    <a:gd name="T73" fmla="*/ 88 h 1536"/>
                    <a:gd name="T74" fmla="*/ 1590 w 1790"/>
                    <a:gd name="T75" fmla="*/ 1467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90" h="1536">
                      <a:moveTo>
                        <a:pt x="1534" y="1408"/>
                      </a:moveTo>
                      <a:lnTo>
                        <a:pt x="1735" y="1405"/>
                      </a:lnTo>
                      <a:lnTo>
                        <a:pt x="1733" y="62"/>
                      </a:lnTo>
                      <a:lnTo>
                        <a:pt x="1726" y="55"/>
                      </a:lnTo>
                      <a:lnTo>
                        <a:pt x="1713" y="52"/>
                      </a:lnTo>
                      <a:lnTo>
                        <a:pt x="1701" y="50"/>
                      </a:lnTo>
                      <a:lnTo>
                        <a:pt x="1691" y="45"/>
                      </a:lnTo>
                      <a:lnTo>
                        <a:pt x="1688" y="45"/>
                      </a:lnTo>
                      <a:lnTo>
                        <a:pt x="1676" y="45"/>
                      </a:lnTo>
                      <a:lnTo>
                        <a:pt x="1659" y="45"/>
                      </a:lnTo>
                      <a:lnTo>
                        <a:pt x="1635" y="45"/>
                      </a:lnTo>
                      <a:lnTo>
                        <a:pt x="1607" y="45"/>
                      </a:lnTo>
                      <a:lnTo>
                        <a:pt x="1571" y="45"/>
                      </a:lnTo>
                      <a:lnTo>
                        <a:pt x="1531" y="45"/>
                      </a:lnTo>
                      <a:lnTo>
                        <a:pt x="1487" y="45"/>
                      </a:lnTo>
                      <a:lnTo>
                        <a:pt x="1438" y="45"/>
                      </a:lnTo>
                      <a:lnTo>
                        <a:pt x="1386" y="45"/>
                      </a:lnTo>
                      <a:lnTo>
                        <a:pt x="1330" y="45"/>
                      </a:lnTo>
                      <a:lnTo>
                        <a:pt x="1271" y="45"/>
                      </a:lnTo>
                      <a:lnTo>
                        <a:pt x="1211" y="45"/>
                      </a:lnTo>
                      <a:lnTo>
                        <a:pt x="1146" y="45"/>
                      </a:lnTo>
                      <a:lnTo>
                        <a:pt x="1081" y="45"/>
                      </a:lnTo>
                      <a:lnTo>
                        <a:pt x="1015" y="45"/>
                      </a:lnTo>
                      <a:lnTo>
                        <a:pt x="948" y="45"/>
                      </a:lnTo>
                      <a:lnTo>
                        <a:pt x="880" y="45"/>
                      </a:lnTo>
                      <a:lnTo>
                        <a:pt x="813" y="45"/>
                      </a:lnTo>
                      <a:lnTo>
                        <a:pt x="745" y="45"/>
                      </a:lnTo>
                      <a:lnTo>
                        <a:pt x="679" y="45"/>
                      </a:lnTo>
                      <a:lnTo>
                        <a:pt x="614" y="45"/>
                      </a:lnTo>
                      <a:lnTo>
                        <a:pt x="550" y="45"/>
                      </a:lnTo>
                      <a:lnTo>
                        <a:pt x="489" y="45"/>
                      </a:lnTo>
                      <a:lnTo>
                        <a:pt x="428" y="45"/>
                      </a:lnTo>
                      <a:lnTo>
                        <a:pt x="373" y="47"/>
                      </a:lnTo>
                      <a:lnTo>
                        <a:pt x="320" y="47"/>
                      </a:lnTo>
                      <a:lnTo>
                        <a:pt x="270" y="47"/>
                      </a:lnTo>
                      <a:lnTo>
                        <a:pt x="224" y="47"/>
                      </a:lnTo>
                      <a:lnTo>
                        <a:pt x="184" y="47"/>
                      </a:lnTo>
                      <a:lnTo>
                        <a:pt x="148" y="47"/>
                      </a:lnTo>
                      <a:lnTo>
                        <a:pt x="118" y="47"/>
                      </a:lnTo>
                      <a:lnTo>
                        <a:pt x="106" y="49"/>
                      </a:lnTo>
                      <a:lnTo>
                        <a:pt x="96" y="50"/>
                      </a:lnTo>
                      <a:lnTo>
                        <a:pt x="86" y="55"/>
                      </a:lnTo>
                      <a:lnTo>
                        <a:pt x="78" y="59"/>
                      </a:lnTo>
                      <a:lnTo>
                        <a:pt x="71" y="64"/>
                      </a:lnTo>
                      <a:lnTo>
                        <a:pt x="66" y="69"/>
                      </a:lnTo>
                      <a:lnTo>
                        <a:pt x="62" y="71"/>
                      </a:lnTo>
                      <a:lnTo>
                        <a:pt x="59" y="72"/>
                      </a:lnTo>
                      <a:lnTo>
                        <a:pt x="57" y="1410"/>
                      </a:lnTo>
                      <a:lnTo>
                        <a:pt x="824" y="1411"/>
                      </a:lnTo>
                      <a:lnTo>
                        <a:pt x="718" y="1467"/>
                      </a:lnTo>
                      <a:lnTo>
                        <a:pt x="280" y="1469"/>
                      </a:lnTo>
                      <a:lnTo>
                        <a:pt x="263" y="1489"/>
                      </a:lnTo>
                      <a:lnTo>
                        <a:pt x="256" y="1511"/>
                      </a:lnTo>
                      <a:lnTo>
                        <a:pt x="251" y="1528"/>
                      </a:lnTo>
                      <a:lnTo>
                        <a:pt x="246" y="1536"/>
                      </a:lnTo>
                      <a:lnTo>
                        <a:pt x="233" y="1528"/>
                      </a:lnTo>
                      <a:lnTo>
                        <a:pt x="228" y="1509"/>
                      </a:lnTo>
                      <a:lnTo>
                        <a:pt x="228" y="1485"/>
                      </a:lnTo>
                      <a:lnTo>
                        <a:pt x="234" y="1464"/>
                      </a:lnTo>
                      <a:lnTo>
                        <a:pt x="0" y="1464"/>
                      </a:lnTo>
                      <a:lnTo>
                        <a:pt x="3" y="67"/>
                      </a:lnTo>
                      <a:lnTo>
                        <a:pt x="14" y="47"/>
                      </a:lnTo>
                      <a:lnTo>
                        <a:pt x="24" y="27"/>
                      </a:lnTo>
                      <a:lnTo>
                        <a:pt x="34" y="10"/>
                      </a:lnTo>
                      <a:lnTo>
                        <a:pt x="47" y="0"/>
                      </a:lnTo>
                      <a:lnTo>
                        <a:pt x="1731" y="0"/>
                      </a:lnTo>
                      <a:lnTo>
                        <a:pt x="1743" y="5"/>
                      </a:lnTo>
                      <a:lnTo>
                        <a:pt x="1753" y="12"/>
                      </a:lnTo>
                      <a:lnTo>
                        <a:pt x="1763" y="22"/>
                      </a:lnTo>
                      <a:lnTo>
                        <a:pt x="1772" y="32"/>
                      </a:lnTo>
                      <a:lnTo>
                        <a:pt x="1777" y="44"/>
                      </a:lnTo>
                      <a:lnTo>
                        <a:pt x="1784" y="57"/>
                      </a:lnTo>
                      <a:lnTo>
                        <a:pt x="1787" y="72"/>
                      </a:lnTo>
                      <a:lnTo>
                        <a:pt x="1790" y="88"/>
                      </a:lnTo>
                      <a:lnTo>
                        <a:pt x="1790" y="1467"/>
                      </a:lnTo>
                      <a:lnTo>
                        <a:pt x="1590" y="1467"/>
                      </a:lnTo>
                      <a:lnTo>
                        <a:pt x="1534" y="1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41" name="Freeform 21"/>
                <p:cNvSpPr>
                  <a:spLocks/>
                </p:cNvSpPr>
                <p:nvPr/>
              </p:nvSpPr>
              <p:spPr bwMode="auto">
                <a:xfrm>
                  <a:off x="2082" y="2469"/>
                  <a:ext cx="640" cy="575"/>
                </a:xfrm>
                <a:custGeom>
                  <a:avLst/>
                  <a:gdLst>
                    <a:gd name="T0" fmla="*/ 41 w 1399"/>
                    <a:gd name="T1" fmla="*/ 1109 h 1116"/>
                    <a:gd name="T2" fmla="*/ 22 w 1399"/>
                    <a:gd name="T3" fmla="*/ 1089 h 1116"/>
                    <a:gd name="T4" fmla="*/ 8 w 1399"/>
                    <a:gd name="T5" fmla="*/ 1064 h 1116"/>
                    <a:gd name="T6" fmla="*/ 2 w 1399"/>
                    <a:gd name="T7" fmla="*/ 1045 h 1116"/>
                    <a:gd name="T8" fmla="*/ 0 w 1399"/>
                    <a:gd name="T9" fmla="*/ 72 h 1116"/>
                    <a:gd name="T10" fmla="*/ 14 w 1399"/>
                    <a:gd name="T11" fmla="*/ 38 h 1116"/>
                    <a:gd name="T12" fmla="*/ 37 w 1399"/>
                    <a:gd name="T13" fmla="*/ 18 h 1116"/>
                    <a:gd name="T14" fmla="*/ 73 w 1399"/>
                    <a:gd name="T15" fmla="*/ 5 h 1116"/>
                    <a:gd name="T16" fmla="*/ 120 w 1399"/>
                    <a:gd name="T17" fmla="*/ 0 h 1116"/>
                    <a:gd name="T18" fmla="*/ 1318 w 1399"/>
                    <a:gd name="T19" fmla="*/ 6 h 1116"/>
                    <a:gd name="T20" fmla="*/ 1352 w 1399"/>
                    <a:gd name="T21" fmla="*/ 23 h 1116"/>
                    <a:gd name="T22" fmla="*/ 1376 w 1399"/>
                    <a:gd name="T23" fmla="*/ 42 h 1116"/>
                    <a:gd name="T24" fmla="*/ 1393 w 1399"/>
                    <a:gd name="T25" fmla="*/ 64 h 1116"/>
                    <a:gd name="T26" fmla="*/ 1398 w 1399"/>
                    <a:gd name="T27" fmla="*/ 1018 h 1116"/>
                    <a:gd name="T28" fmla="*/ 1389 w 1399"/>
                    <a:gd name="T29" fmla="*/ 1057 h 1116"/>
                    <a:gd name="T30" fmla="*/ 1377 w 1399"/>
                    <a:gd name="T31" fmla="*/ 1084 h 1116"/>
                    <a:gd name="T32" fmla="*/ 1359 w 1399"/>
                    <a:gd name="T33" fmla="*/ 1104 h 1116"/>
                    <a:gd name="T34" fmla="*/ 1337 w 1399"/>
                    <a:gd name="T35" fmla="*/ 1114 h 1116"/>
                    <a:gd name="T36" fmla="*/ 1077 w 1399"/>
                    <a:gd name="T37" fmla="*/ 1079 h 1116"/>
                    <a:gd name="T38" fmla="*/ 1108 w 1399"/>
                    <a:gd name="T39" fmla="*/ 1079 h 1116"/>
                    <a:gd name="T40" fmla="*/ 1177 w 1399"/>
                    <a:gd name="T41" fmla="*/ 1077 h 1116"/>
                    <a:gd name="T42" fmla="*/ 1251 w 1399"/>
                    <a:gd name="T43" fmla="*/ 1077 h 1116"/>
                    <a:gd name="T44" fmla="*/ 1302 w 1399"/>
                    <a:gd name="T45" fmla="*/ 1079 h 1116"/>
                    <a:gd name="T46" fmla="*/ 1335 w 1399"/>
                    <a:gd name="T47" fmla="*/ 1045 h 1116"/>
                    <a:gd name="T48" fmla="*/ 1344 w 1399"/>
                    <a:gd name="T49" fmla="*/ 1008 h 1116"/>
                    <a:gd name="T50" fmla="*/ 1344 w 1399"/>
                    <a:gd name="T51" fmla="*/ 109 h 1116"/>
                    <a:gd name="T52" fmla="*/ 1329 w 1399"/>
                    <a:gd name="T53" fmla="*/ 81 h 1116"/>
                    <a:gd name="T54" fmla="*/ 1308 w 1399"/>
                    <a:gd name="T55" fmla="*/ 57 h 1116"/>
                    <a:gd name="T56" fmla="*/ 1281 w 1399"/>
                    <a:gd name="T57" fmla="*/ 43 h 1116"/>
                    <a:gd name="T58" fmla="*/ 89 w 1399"/>
                    <a:gd name="T59" fmla="*/ 38 h 1116"/>
                    <a:gd name="T60" fmla="*/ 67 w 1399"/>
                    <a:gd name="T61" fmla="*/ 57 h 1116"/>
                    <a:gd name="T62" fmla="*/ 51 w 1399"/>
                    <a:gd name="T63" fmla="*/ 123 h 1116"/>
                    <a:gd name="T64" fmla="*/ 52 w 1399"/>
                    <a:gd name="T65" fmla="*/ 1038 h 1116"/>
                    <a:gd name="T66" fmla="*/ 69 w 1399"/>
                    <a:gd name="T67" fmla="*/ 1075 h 1116"/>
                    <a:gd name="T68" fmla="*/ 868 w 1399"/>
                    <a:gd name="T69" fmla="*/ 1079 h 1116"/>
                    <a:gd name="T70" fmla="*/ 867 w 1399"/>
                    <a:gd name="T71" fmla="*/ 1087 h 1116"/>
                    <a:gd name="T72" fmla="*/ 860 w 1399"/>
                    <a:gd name="T73" fmla="*/ 1113 h 1116"/>
                    <a:gd name="T74" fmla="*/ 851 w 1399"/>
                    <a:gd name="T75" fmla="*/ 1114 h 1116"/>
                    <a:gd name="T76" fmla="*/ 787 w 1399"/>
                    <a:gd name="T77" fmla="*/ 1114 h 1116"/>
                    <a:gd name="T78" fmla="*/ 678 w 1399"/>
                    <a:gd name="T79" fmla="*/ 1114 h 1116"/>
                    <a:gd name="T80" fmla="*/ 540 w 1399"/>
                    <a:gd name="T81" fmla="*/ 1116 h 1116"/>
                    <a:gd name="T82" fmla="*/ 391 w 1399"/>
                    <a:gd name="T83" fmla="*/ 1116 h 1116"/>
                    <a:gd name="T84" fmla="*/ 250 w 1399"/>
                    <a:gd name="T85" fmla="*/ 1116 h 1116"/>
                    <a:gd name="T86" fmla="*/ 135 w 1399"/>
                    <a:gd name="T87" fmla="*/ 1114 h 1116"/>
                    <a:gd name="T88" fmla="*/ 64 w 1399"/>
                    <a:gd name="T89" fmla="*/ 1114 h 1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399" h="1116">
                      <a:moveTo>
                        <a:pt x="51" y="1113"/>
                      </a:moveTo>
                      <a:lnTo>
                        <a:pt x="41" y="1109"/>
                      </a:lnTo>
                      <a:lnTo>
                        <a:pt x="30" y="1101"/>
                      </a:lnTo>
                      <a:lnTo>
                        <a:pt x="22" y="1089"/>
                      </a:lnTo>
                      <a:lnTo>
                        <a:pt x="14" y="1075"/>
                      </a:lnTo>
                      <a:lnTo>
                        <a:pt x="8" y="1064"/>
                      </a:lnTo>
                      <a:lnTo>
                        <a:pt x="3" y="1052"/>
                      </a:lnTo>
                      <a:lnTo>
                        <a:pt x="2" y="1045"/>
                      </a:lnTo>
                      <a:lnTo>
                        <a:pt x="0" y="1042"/>
                      </a:lnTo>
                      <a:lnTo>
                        <a:pt x="0" y="72"/>
                      </a:lnTo>
                      <a:lnTo>
                        <a:pt x="5" y="54"/>
                      </a:lnTo>
                      <a:lnTo>
                        <a:pt x="14" y="38"/>
                      </a:lnTo>
                      <a:lnTo>
                        <a:pt x="24" y="27"/>
                      </a:lnTo>
                      <a:lnTo>
                        <a:pt x="37" y="18"/>
                      </a:lnTo>
                      <a:lnTo>
                        <a:pt x="52" y="10"/>
                      </a:lnTo>
                      <a:lnTo>
                        <a:pt x="73" y="5"/>
                      </a:lnTo>
                      <a:lnTo>
                        <a:pt x="94" y="1"/>
                      </a:lnTo>
                      <a:lnTo>
                        <a:pt x="120" y="0"/>
                      </a:lnTo>
                      <a:lnTo>
                        <a:pt x="1296" y="0"/>
                      </a:lnTo>
                      <a:lnTo>
                        <a:pt x="1318" y="6"/>
                      </a:lnTo>
                      <a:lnTo>
                        <a:pt x="1337" y="15"/>
                      </a:lnTo>
                      <a:lnTo>
                        <a:pt x="1352" y="23"/>
                      </a:lnTo>
                      <a:lnTo>
                        <a:pt x="1364" y="32"/>
                      </a:lnTo>
                      <a:lnTo>
                        <a:pt x="1376" y="42"/>
                      </a:lnTo>
                      <a:lnTo>
                        <a:pt x="1384" y="52"/>
                      </a:lnTo>
                      <a:lnTo>
                        <a:pt x="1393" y="64"/>
                      </a:lnTo>
                      <a:lnTo>
                        <a:pt x="1399" y="74"/>
                      </a:lnTo>
                      <a:lnTo>
                        <a:pt x="1398" y="1018"/>
                      </a:lnTo>
                      <a:lnTo>
                        <a:pt x="1394" y="1038"/>
                      </a:lnTo>
                      <a:lnTo>
                        <a:pt x="1389" y="1057"/>
                      </a:lnTo>
                      <a:lnTo>
                        <a:pt x="1384" y="1072"/>
                      </a:lnTo>
                      <a:lnTo>
                        <a:pt x="1377" y="1084"/>
                      </a:lnTo>
                      <a:lnTo>
                        <a:pt x="1369" y="1096"/>
                      </a:lnTo>
                      <a:lnTo>
                        <a:pt x="1359" y="1104"/>
                      </a:lnTo>
                      <a:lnTo>
                        <a:pt x="1349" y="1111"/>
                      </a:lnTo>
                      <a:lnTo>
                        <a:pt x="1337" y="1114"/>
                      </a:lnTo>
                      <a:lnTo>
                        <a:pt x="1103" y="1111"/>
                      </a:lnTo>
                      <a:lnTo>
                        <a:pt x="1077" y="1079"/>
                      </a:lnTo>
                      <a:lnTo>
                        <a:pt x="1086" y="1079"/>
                      </a:lnTo>
                      <a:lnTo>
                        <a:pt x="1108" y="1079"/>
                      </a:lnTo>
                      <a:lnTo>
                        <a:pt x="1140" y="1077"/>
                      </a:lnTo>
                      <a:lnTo>
                        <a:pt x="1177" y="1077"/>
                      </a:lnTo>
                      <a:lnTo>
                        <a:pt x="1216" y="1077"/>
                      </a:lnTo>
                      <a:lnTo>
                        <a:pt x="1251" y="1077"/>
                      </a:lnTo>
                      <a:lnTo>
                        <a:pt x="1281" y="1077"/>
                      </a:lnTo>
                      <a:lnTo>
                        <a:pt x="1302" y="1079"/>
                      </a:lnTo>
                      <a:lnTo>
                        <a:pt x="1322" y="1069"/>
                      </a:lnTo>
                      <a:lnTo>
                        <a:pt x="1335" y="1045"/>
                      </a:lnTo>
                      <a:lnTo>
                        <a:pt x="1342" y="1020"/>
                      </a:lnTo>
                      <a:lnTo>
                        <a:pt x="1344" y="1008"/>
                      </a:lnTo>
                      <a:lnTo>
                        <a:pt x="1347" y="128"/>
                      </a:lnTo>
                      <a:lnTo>
                        <a:pt x="1344" y="109"/>
                      </a:lnTo>
                      <a:lnTo>
                        <a:pt x="1337" y="94"/>
                      </a:lnTo>
                      <a:lnTo>
                        <a:pt x="1329" y="81"/>
                      </a:lnTo>
                      <a:lnTo>
                        <a:pt x="1320" y="67"/>
                      </a:lnTo>
                      <a:lnTo>
                        <a:pt x="1308" y="57"/>
                      </a:lnTo>
                      <a:lnTo>
                        <a:pt x="1296" y="50"/>
                      </a:lnTo>
                      <a:lnTo>
                        <a:pt x="1281" y="43"/>
                      </a:lnTo>
                      <a:lnTo>
                        <a:pt x="1266" y="38"/>
                      </a:lnTo>
                      <a:lnTo>
                        <a:pt x="89" y="38"/>
                      </a:lnTo>
                      <a:lnTo>
                        <a:pt x="83" y="43"/>
                      </a:lnTo>
                      <a:lnTo>
                        <a:pt x="67" y="57"/>
                      </a:lnTo>
                      <a:lnTo>
                        <a:pt x="54" y="82"/>
                      </a:lnTo>
                      <a:lnTo>
                        <a:pt x="51" y="123"/>
                      </a:lnTo>
                      <a:lnTo>
                        <a:pt x="51" y="1005"/>
                      </a:lnTo>
                      <a:lnTo>
                        <a:pt x="52" y="1038"/>
                      </a:lnTo>
                      <a:lnTo>
                        <a:pt x="61" y="1062"/>
                      </a:lnTo>
                      <a:lnTo>
                        <a:pt x="69" y="1075"/>
                      </a:lnTo>
                      <a:lnTo>
                        <a:pt x="74" y="1081"/>
                      </a:lnTo>
                      <a:lnTo>
                        <a:pt x="868" y="1079"/>
                      </a:lnTo>
                      <a:lnTo>
                        <a:pt x="870" y="1081"/>
                      </a:lnTo>
                      <a:lnTo>
                        <a:pt x="867" y="1087"/>
                      </a:lnTo>
                      <a:lnTo>
                        <a:pt x="862" y="1099"/>
                      </a:lnTo>
                      <a:lnTo>
                        <a:pt x="860" y="1113"/>
                      </a:lnTo>
                      <a:lnTo>
                        <a:pt x="860" y="1114"/>
                      </a:lnTo>
                      <a:lnTo>
                        <a:pt x="851" y="1114"/>
                      </a:lnTo>
                      <a:lnTo>
                        <a:pt x="826" y="1114"/>
                      </a:lnTo>
                      <a:lnTo>
                        <a:pt x="787" y="1114"/>
                      </a:lnTo>
                      <a:lnTo>
                        <a:pt x="737" y="1114"/>
                      </a:lnTo>
                      <a:lnTo>
                        <a:pt x="678" y="1114"/>
                      </a:lnTo>
                      <a:lnTo>
                        <a:pt x="610" y="1114"/>
                      </a:lnTo>
                      <a:lnTo>
                        <a:pt x="540" y="1116"/>
                      </a:lnTo>
                      <a:lnTo>
                        <a:pt x="465" y="1116"/>
                      </a:lnTo>
                      <a:lnTo>
                        <a:pt x="391" y="1116"/>
                      </a:lnTo>
                      <a:lnTo>
                        <a:pt x="319" y="1116"/>
                      </a:lnTo>
                      <a:lnTo>
                        <a:pt x="250" y="1116"/>
                      </a:lnTo>
                      <a:lnTo>
                        <a:pt x="189" y="1114"/>
                      </a:lnTo>
                      <a:lnTo>
                        <a:pt x="135" y="1114"/>
                      </a:lnTo>
                      <a:lnTo>
                        <a:pt x="93" y="1114"/>
                      </a:lnTo>
                      <a:lnTo>
                        <a:pt x="64" y="1114"/>
                      </a:lnTo>
                      <a:lnTo>
                        <a:pt x="51" y="11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42" name="Freeform 22"/>
                <p:cNvSpPr>
                  <a:spLocks/>
                </p:cNvSpPr>
                <p:nvPr/>
              </p:nvSpPr>
              <p:spPr bwMode="auto">
                <a:xfrm>
                  <a:off x="1716" y="2510"/>
                  <a:ext cx="246" cy="736"/>
                </a:xfrm>
                <a:custGeom>
                  <a:avLst/>
                  <a:gdLst>
                    <a:gd name="T0" fmla="*/ 5 w 541"/>
                    <a:gd name="T1" fmla="*/ 49 h 1430"/>
                    <a:gd name="T2" fmla="*/ 45 w 541"/>
                    <a:gd name="T3" fmla="*/ 35 h 1430"/>
                    <a:gd name="T4" fmla="*/ 116 w 541"/>
                    <a:gd name="T5" fmla="*/ 18 h 1430"/>
                    <a:gd name="T6" fmla="*/ 202 w 541"/>
                    <a:gd name="T7" fmla="*/ 3 h 1430"/>
                    <a:gd name="T8" fmla="*/ 268 w 541"/>
                    <a:gd name="T9" fmla="*/ 0 h 1430"/>
                    <a:gd name="T10" fmla="*/ 315 w 541"/>
                    <a:gd name="T11" fmla="*/ 0 h 1430"/>
                    <a:gd name="T12" fmla="*/ 360 w 541"/>
                    <a:gd name="T13" fmla="*/ 3 h 1430"/>
                    <a:gd name="T14" fmla="*/ 404 w 541"/>
                    <a:gd name="T15" fmla="*/ 12 h 1430"/>
                    <a:gd name="T16" fmla="*/ 446 w 541"/>
                    <a:gd name="T17" fmla="*/ 20 h 1430"/>
                    <a:gd name="T18" fmla="*/ 483 w 541"/>
                    <a:gd name="T19" fmla="*/ 32 h 1430"/>
                    <a:gd name="T20" fmla="*/ 512 w 541"/>
                    <a:gd name="T21" fmla="*/ 45 h 1430"/>
                    <a:gd name="T22" fmla="*/ 534 w 541"/>
                    <a:gd name="T23" fmla="*/ 59 h 1430"/>
                    <a:gd name="T24" fmla="*/ 539 w 541"/>
                    <a:gd name="T25" fmla="*/ 1290 h 1430"/>
                    <a:gd name="T26" fmla="*/ 494 w 541"/>
                    <a:gd name="T27" fmla="*/ 81 h 1430"/>
                    <a:gd name="T28" fmla="*/ 455 w 541"/>
                    <a:gd name="T29" fmla="*/ 61 h 1430"/>
                    <a:gd name="T30" fmla="*/ 389 w 541"/>
                    <a:gd name="T31" fmla="*/ 47 h 1430"/>
                    <a:gd name="T32" fmla="*/ 311 w 541"/>
                    <a:gd name="T33" fmla="*/ 39 h 1430"/>
                    <a:gd name="T34" fmla="*/ 241 w 541"/>
                    <a:gd name="T35" fmla="*/ 37 h 1430"/>
                    <a:gd name="T36" fmla="*/ 173 w 541"/>
                    <a:gd name="T37" fmla="*/ 40 h 1430"/>
                    <a:gd name="T38" fmla="*/ 109 w 541"/>
                    <a:gd name="T39" fmla="*/ 47 h 1430"/>
                    <a:gd name="T40" fmla="*/ 60 w 541"/>
                    <a:gd name="T41" fmla="*/ 59 h 1430"/>
                    <a:gd name="T42" fmla="*/ 38 w 541"/>
                    <a:gd name="T43" fmla="*/ 76 h 1430"/>
                    <a:gd name="T44" fmla="*/ 48 w 541"/>
                    <a:gd name="T45" fmla="*/ 1381 h 1430"/>
                    <a:gd name="T46" fmla="*/ 70 w 541"/>
                    <a:gd name="T47" fmla="*/ 1373 h 1430"/>
                    <a:gd name="T48" fmla="*/ 99 w 541"/>
                    <a:gd name="T49" fmla="*/ 1366 h 1430"/>
                    <a:gd name="T50" fmla="*/ 138 w 541"/>
                    <a:gd name="T51" fmla="*/ 1361 h 1430"/>
                    <a:gd name="T52" fmla="*/ 183 w 541"/>
                    <a:gd name="T53" fmla="*/ 1357 h 1430"/>
                    <a:gd name="T54" fmla="*/ 241 w 541"/>
                    <a:gd name="T55" fmla="*/ 1356 h 1430"/>
                    <a:gd name="T56" fmla="*/ 306 w 541"/>
                    <a:gd name="T57" fmla="*/ 1357 h 1430"/>
                    <a:gd name="T58" fmla="*/ 382 w 541"/>
                    <a:gd name="T59" fmla="*/ 1361 h 1430"/>
                    <a:gd name="T60" fmla="*/ 397 w 541"/>
                    <a:gd name="T61" fmla="*/ 1405 h 1430"/>
                    <a:gd name="T62" fmla="*/ 360 w 541"/>
                    <a:gd name="T63" fmla="*/ 1398 h 1430"/>
                    <a:gd name="T64" fmla="*/ 320 w 541"/>
                    <a:gd name="T65" fmla="*/ 1394 h 1430"/>
                    <a:gd name="T66" fmla="*/ 276 w 541"/>
                    <a:gd name="T67" fmla="*/ 1391 h 1430"/>
                    <a:gd name="T68" fmla="*/ 234 w 541"/>
                    <a:gd name="T69" fmla="*/ 1391 h 1430"/>
                    <a:gd name="T70" fmla="*/ 192 w 541"/>
                    <a:gd name="T71" fmla="*/ 1394 h 1430"/>
                    <a:gd name="T72" fmla="*/ 155 w 541"/>
                    <a:gd name="T73" fmla="*/ 1400 h 1430"/>
                    <a:gd name="T74" fmla="*/ 123 w 541"/>
                    <a:gd name="T75" fmla="*/ 1411 h 1430"/>
                    <a:gd name="T76" fmla="*/ 99 w 541"/>
                    <a:gd name="T77" fmla="*/ 1426 h 1430"/>
                    <a:gd name="T78" fmla="*/ 77 w 541"/>
                    <a:gd name="T79" fmla="*/ 1428 h 1430"/>
                    <a:gd name="T80" fmla="*/ 48 w 541"/>
                    <a:gd name="T81" fmla="*/ 1428 h 1430"/>
                    <a:gd name="T82" fmla="*/ 20 w 541"/>
                    <a:gd name="T83" fmla="*/ 1428 h 1430"/>
                    <a:gd name="T84" fmla="*/ 0 w 541"/>
                    <a:gd name="T85" fmla="*/ 1426 h 1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541" h="1430">
                      <a:moveTo>
                        <a:pt x="0" y="54"/>
                      </a:moveTo>
                      <a:lnTo>
                        <a:pt x="5" y="49"/>
                      </a:lnTo>
                      <a:lnTo>
                        <a:pt x="20" y="42"/>
                      </a:lnTo>
                      <a:lnTo>
                        <a:pt x="45" y="35"/>
                      </a:lnTo>
                      <a:lnTo>
                        <a:pt x="77" y="27"/>
                      </a:lnTo>
                      <a:lnTo>
                        <a:pt x="116" y="18"/>
                      </a:lnTo>
                      <a:lnTo>
                        <a:pt x="156" y="10"/>
                      </a:lnTo>
                      <a:lnTo>
                        <a:pt x="202" y="3"/>
                      </a:lnTo>
                      <a:lnTo>
                        <a:pt x="246" y="0"/>
                      </a:lnTo>
                      <a:lnTo>
                        <a:pt x="268" y="0"/>
                      </a:lnTo>
                      <a:lnTo>
                        <a:pt x="291" y="0"/>
                      </a:lnTo>
                      <a:lnTo>
                        <a:pt x="315" y="0"/>
                      </a:lnTo>
                      <a:lnTo>
                        <a:pt x="337" y="2"/>
                      </a:lnTo>
                      <a:lnTo>
                        <a:pt x="360" y="3"/>
                      </a:lnTo>
                      <a:lnTo>
                        <a:pt x="382" y="7"/>
                      </a:lnTo>
                      <a:lnTo>
                        <a:pt x="404" y="12"/>
                      </a:lnTo>
                      <a:lnTo>
                        <a:pt x="426" y="15"/>
                      </a:lnTo>
                      <a:lnTo>
                        <a:pt x="446" y="20"/>
                      </a:lnTo>
                      <a:lnTo>
                        <a:pt x="465" y="25"/>
                      </a:lnTo>
                      <a:lnTo>
                        <a:pt x="483" y="32"/>
                      </a:lnTo>
                      <a:lnTo>
                        <a:pt x="499" y="39"/>
                      </a:lnTo>
                      <a:lnTo>
                        <a:pt x="512" y="45"/>
                      </a:lnTo>
                      <a:lnTo>
                        <a:pt x="524" y="52"/>
                      </a:lnTo>
                      <a:lnTo>
                        <a:pt x="534" y="59"/>
                      </a:lnTo>
                      <a:lnTo>
                        <a:pt x="541" y="67"/>
                      </a:lnTo>
                      <a:lnTo>
                        <a:pt x="539" y="1290"/>
                      </a:lnTo>
                      <a:lnTo>
                        <a:pt x="495" y="1330"/>
                      </a:lnTo>
                      <a:lnTo>
                        <a:pt x="494" y="81"/>
                      </a:lnTo>
                      <a:lnTo>
                        <a:pt x="478" y="69"/>
                      </a:lnTo>
                      <a:lnTo>
                        <a:pt x="455" y="61"/>
                      </a:lnTo>
                      <a:lnTo>
                        <a:pt x="424" y="52"/>
                      </a:lnTo>
                      <a:lnTo>
                        <a:pt x="389" y="47"/>
                      </a:lnTo>
                      <a:lnTo>
                        <a:pt x="350" y="42"/>
                      </a:lnTo>
                      <a:lnTo>
                        <a:pt x="311" y="39"/>
                      </a:lnTo>
                      <a:lnTo>
                        <a:pt x="274" y="37"/>
                      </a:lnTo>
                      <a:lnTo>
                        <a:pt x="241" y="37"/>
                      </a:lnTo>
                      <a:lnTo>
                        <a:pt x="207" y="37"/>
                      </a:lnTo>
                      <a:lnTo>
                        <a:pt x="173" y="40"/>
                      </a:lnTo>
                      <a:lnTo>
                        <a:pt x="141" y="44"/>
                      </a:lnTo>
                      <a:lnTo>
                        <a:pt x="109" y="47"/>
                      </a:lnTo>
                      <a:lnTo>
                        <a:pt x="82" y="54"/>
                      </a:lnTo>
                      <a:lnTo>
                        <a:pt x="60" y="59"/>
                      </a:lnTo>
                      <a:lnTo>
                        <a:pt x="45" y="67"/>
                      </a:lnTo>
                      <a:lnTo>
                        <a:pt x="38" y="76"/>
                      </a:lnTo>
                      <a:lnTo>
                        <a:pt x="40" y="1386"/>
                      </a:lnTo>
                      <a:lnTo>
                        <a:pt x="48" y="1381"/>
                      </a:lnTo>
                      <a:lnTo>
                        <a:pt x="59" y="1378"/>
                      </a:lnTo>
                      <a:lnTo>
                        <a:pt x="70" y="1373"/>
                      </a:lnTo>
                      <a:lnTo>
                        <a:pt x="84" y="1369"/>
                      </a:lnTo>
                      <a:lnTo>
                        <a:pt x="99" y="1366"/>
                      </a:lnTo>
                      <a:lnTo>
                        <a:pt x="118" y="1362"/>
                      </a:lnTo>
                      <a:lnTo>
                        <a:pt x="138" y="1361"/>
                      </a:lnTo>
                      <a:lnTo>
                        <a:pt x="160" y="1359"/>
                      </a:lnTo>
                      <a:lnTo>
                        <a:pt x="183" y="1357"/>
                      </a:lnTo>
                      <a:lnTo>
                        <a:pt x="210" y="1356"/>
                      </a:lnTo>
                      <a:lnTo>
                        <a:pt x="241" y="1356"/>
                      </a:lnTo>
                      <a:lnTo>
                        <a:pt x="271" y="1356"/>
                      </a:lnTo>
                      <a:lnTo>
                        <a:pt x="306" y="1357"/>
                      </a:lnTo>
                      <a:lnTo>
                        <a:pt x="343" y="1359"/>
                      </a:lnTo>
                      <a:lnTo>
                        <a:pt x="382" y="1361"/>
                      </a:lnTo>
                      <a:lnTo>
                        <a:pt x="424" y="1364"/>
                      </a:lnTo>
                      <a:lnTo>
                        <a:pt x="397" y="1405"/>
                      </a:lnTo>
                      <a:lnTo>
                        <a:pt x="379" y="1401"/>
                      </a:lnTo>
                      <a:lnTo>
                        <a:pt x="360" y="1398"/>
                      </a:lnTo>
                      <a:lnTo>
                        <a:pt x="340" y="1396"/>
                      </a:lnTo>
                      <a:lnTo>
                        <a:pt x="320" y="1394"/>
                      </a:lnTo>
                      <a:lnTo>
                        <a:pt x="298" y="1393"/>
                      </a:lnTo>
                      <a:lnTo>
                        <a:pt x="276" y="1391"/>
                      </a:lnTo>
                      <a:lnTo>
                        <a:pt x="256" y="1391"/>
                      </a:lnTo>
                      <a:lnTo>
                        <a:pt x="234" y="1391"/>
                      </a:lnTo>
                      <a:lnTo>
                        <a:pt x="212" y="1391"/>
                      </a:lnTo>
                      <a:lnTo>
                        <a:pt x="192" y="1394"/>
                      </a:lnTo>
                      <a:lnTo>
                        <a:pt x="173" y="1396"/>
                      </a:lnTo>
                      <a:lnTo>
                        <a:pt x="155" y="1400"/>
                      </a:lnTo>
                      <a:lnTo>
                        <a:pt x="138" y="1405"/>
                      </a:lnTo>
                      <a:lnTo>
                        <a:pt x="123" y="1411"/>
                      </a:lnTo>
                      <a:lnTo>
                        <a:pt x="111" y="1418"/>
                      </a:lnTo>
                      <a:lnTo>
                        <a:pt x="99" y="1426"/>
                      </a:lnTo>
                      <a:lnTo>
                        <a:pt x="89" y="1426"/>
                      </a:lnTo>
                      <a:lnTo>
                        <a:pt x="77" y="1428"/>
                      </a:lnTo>
                      <a:lnTo>
                        <a:pt x="64" y="1428"/>
                      </a:lnTo>
                      <a:lnTo>
                        <a:pt x="48" y="1428"/>
                      </a:lnTo>
                      <a:lnTo>
                        <a:pt x="35" y="1430"/>
                      </a:lnTo>
                      <a:lnTo>
                        <a:pt x="20" y="1428"/>
                      </a:lnTo>
                      <a:lnTo>
                        <a:pt x="8" y="1428"/>
                      </a:lnTo>
                      <a:lnTo>
                        <a:pt x="0" y="142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43" name="Freeform 23"/>
                <p:cNvSpPr>
                  <a:spLocks/>
                </p:cNvSpPr>
                <p:nvPr/>
              </p:nvSpPr>
              <p:spPr bwMode="auto">
                <a:xfrm>
                  <a:off x="1763" y="2713"/>
                  <a:ext cx="147" cy="33"/>
                </a:xfrm>
                <a:custGeom>
                  <a:avLst/>
                  <a:gdLst>
                    <a:gd name="T0" fmla="*/ 0 w 322"/>
                    <a:gd name="T1" fmla="*/ 1 h 64"/>
                    <a:gd name="T2" fmla="*/ 5 w 322"/>
                    <a:gd name="T3" fmla="*/ 0 h 64"/>
                    <a:gd name="T4" fmla="*/ 14 w 322"/>
                    <a:gd name="T5" fmla="*/ 8 h 64"/>
                    <a:gd name="T6" fmla="*/ 22 w 322"/>
                    <a:gd name="T7" fmla="*/ 22 h 64"/>
                    <a:gd name="T8" fmla="*/ 25 w 322"/>
                    <a:gd name="T9" fmla="*/ 34 h 64"/>
                    <a:gd name="T10" fmla="*/ 292 w 322"/>
                    <a:gd name="T11" fmla="*/ 34 h 64"/>
                    <a:gd name="T12" fmla="*/ 297 w 322"/>
                    <a:gd name="T13" fmla="*/ 23 h 64"/>
                    <a:gd name="T14" fmla="*/ 305 w 322"/>
                    <a:gd name="T15" fmla="*/ 13 h 64"/>
                    <a:gd name="T16" fmla="*/ 314 w 322"/>
                    <a:gd name="T17" fmla="*/ 7 h 64"/>
                    <a:gd name="T18" fmla="*/ 322 w 322"/>
                    <a:gd name="T19" fmla="*/ 0 h 64"/>
                    <a:gd name="T20" fmla="*/ 322 w 322"/>
                    <a:gd name="T21" fmla="*/ 64 h 64"/>
                    <a:gd name="T22" fmla="*/ 2 w 322"/>
                    <a:gd name="T23" fmla="*/ 62 h 64"/>
                    <a:gd name="T24" fmla="*/ 0 w 322"/>
                    <a:gd name="T25" fmla="*/ 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22" h="64">
                      <a:moveTo>
                        <a:pt x="0" y="1"/>
                      </a:moveTo>
                      <a:lnTo>
                        <a:pt x="5" y="0"/>
                      </a:lnTo>
                      <a:lnTo>
                        <a:pt x="14" y="8"/>
                      </a:lnTo>
                      <a:lnTo>
                        <a:pt x="22" y="22"/>
                      </a:lnTo>
                      <a:lnTo>
                        <a:pt x="25" y="34"/>
                      </a:lnTo>
                      <a:lnTo>
                        <a:pt x="292" y="34"/>
                      </a:lnTo>
                      <a:lnTo>
                        <a:pt x="297" y="23"/>
                      </a:lnTo>
                      <a:lnTo>
                        <a:pt x="305" y="13"/>
                      </a:lnTo>
                      <a:lnTo>
                        <a:pt x="314" y="7"/>
                      </a:lnTo>
                      <a:lnTo>
                        <a:pt x="322" y="0"/>
                      </a:lnTo>
                      <a:lnTo>
                        <a:pt x="322" y="64"/>
                      </a:lnTo>
                      <a:lnTo>
                        <a:pt x="2" y="6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44" name="Freeform 24"/>
                <p:cNvSpPr>
                  <a:spLocks/>
                </p:cNvSpPr>
                <p:nvPr/>
              </p:nvSpPr>
              <p:spPr bwMode="auto">
                <a:xfrm>
                  <a:off x="1915" y="3182"/>
                  <a:ext cx="335" cy="69"/>
                </a:xfrm>
                <a:custGeom>
                  <a:avLst/>
                  <a:gdLst>
                    <a:gd name="T0" fmla="*/ 705 w 732"/>
                    <a:gd name="T1" fmla="*/ 30 h 133"/>
                    <a:gd name="T2" fmla="*/ 233 w 732"/>
                    <a:gd name="T3" fmla="*/ 30 h 133"/>
                    <a:gd name="T4" fmla="*/ 73 w 732"/>
                    <a:gd name="T5" fmla="*/ 133 h 133"/>
                    <a:gd name="T6" fmla="*/ 0 w 732"/>
                    <a:gd name="T7" fmla="*/ 132 h 133"/>
                    <a:gd name="T8" fmla="*/ 27 w 732"/>
                    <a:gd name="T9" fmla="*/ 113 h 133"/>
                    <a:gd name="T10" fmla="*/ 54 w 732"/>
                    <a:gd name="T11" fmla="*/ 95 h 133"/>
                    <a:gd name="T12" fmla="*/ 81 w 732"/>
                    <a:gd name="T13" fmla="*/ 76 h 133"/>
                    <a:gd name="T14" fmla="*/ 108 w 732"/>
                    <a:gd name="T15" fmla="*/ 57 h 133"/>
                    <a:gd name="T16" fmla="*/ 137 w 732"/>
                    <a:gd name="T17" fmla="*/ 42 h 133"/>
                    <a:gd name="T18" fmla="*/ 164 w 732"/>
                    <a:gd name="T19" fmla="*/ 25 h 133"/>
                    <a:gd name="T20" fmla="*/ 194 w 732"/>
                    <a:gd name="T21" fmla="*/ 12 h 133"/>
                    <a:gd name="T22" fmla="*/ 224 w 732"/>
                    <a:gd name="T23" fmla="*/ 0 h 133"/>
                    <a:gd name="T24" fmla="*/ 732 w 732"/>
                    <a:gd name="T25" fmla="*/ 0 h 133"/>
                    <a:gd name="T26" fmla="*/ 705 w 732"/>
                    <a:gd name="T27" fmla="*/ 3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32" h="133">
                      <a:moveTo>
                        <a:pt x="705" y="30"/>
                      </a:moveTo>
                      <a:lnTo>
                        <a:pt x="233" y="30"/>
                      </a:lnTo>
                      <a:lnTo>
                        <a:pt x="73" y="133"/>
                      </a:lnTo>
                      <a:lnTo>
                        <a:pt x="0" y="132"/>
                      </a:lnTo>
                      <a:lnTo>
                        <a:pt x="27" y="113"/>
                      </a:lnTo>
                      <a:lnTo>
                        <a:pt x="54" y="95"/>
                      </a:lnTo>
                      <a:lnTo>
                        <a:pt x="81" y="76"/>
                      </a:lnTo>
                      <a:lnTo>
                        <a:pt x="108" y="57"/>
                      </a:lnTo>
                      <a:lnTo>
                        <a:pt x="137" y="42"/>
                      </a:lnTo>
                      <a:lnTo>
                        <a:pt x="164" y="25"/>
                      </a:lnTo>
                      <a:lnTo>
                        <a:pt x="194" y="12"/>
                      </a:lnTo>
                      <a:lnTo>
                        <a:pt x="224" y="0"/>
                      </a:lnTo>
                      <a:lnTo>
                        <a:pt x="732" y="0"/>
                      </a:lnTo>
                      <a:lnTo>
                        <a:pt x="705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45" name="Freeform 25"/>
                <p:cNvSpPr>
                  <a:spLocks/>
                </p:cNvSpPr>
                <p:nvPr/>
              </p:nvSpPr>
              <p:spPr bwMode="auto">
                <a:xfrm>
                  <a:off x="1893" y="3266"/>
                  <a:ext cx="325" cy="66"/>
                </a:xfrm>
                <a:custGeom>
                  <a:avLst/>
                  <a:gdLst>
                    <a:gd name="T0" fmla="*/ 627 w 711"/>
                    <a:gd name="T1" fmla="*/ 44 h 128"/>
                    <a:gd name="T2" fmla="*/ 57 w 711"/>
                    <a:gd name="T3" fmla="*/ 42 h 128"/>
                    <a:gd name="T4" fmla="*/ 51 w 711"/>
                    <a:gd name="T5" fmla="*/ 49 h 128"/>
                    <a:gd name="T6" fmla="*/ 46 w 711"/>
                    <a:gd name="T7" fmla="*/ 64 h 128"/>
                    <a:gd name="T8" fmla="*/ 46 w 711"/>
                    <a:gd name="T9" fmla="*/ 81 h 128"/>
                    <a:gd name="T10" fmla="*/ 54 w 711"/>
                    <a:gd name="T11" fmla="*/ 93 h 128"/>
                    <a:gd name="T12" fmla="*/ 276 w 711"/>
                    <a:gd name="T13" fmla="*/ 93 h 128"/>
                    <a:gd name="T14" fmla="*/ 280 w 711"/>
                    <a:gd name="T15" fmla="*/ 96 h 128"/>
                    <a:gd name="T16" fmla="*/ 278 w 711"/>
                    <a:gd name="T17" fmla="*/ 106 h 128"/>
                    <a:gd name="T18" fmla="*/ 276 w 711"/>
                    <a:gd name="T19" fmla="*/ 118 h 128"/>
                    <a:gd name="T20" fmla="*/ 276 w 711"/>
                    <a:gd name="T21" fmla="*/ 128 h 128"/>
                    <a:gd name="T22" fmla="*/ 27 w 711"/>
                    <a:gd name="T23" fmla="*/ 128 h 128"/>
                    <a:gd name="T24" fmla="*/ 13 w 711"/>
                    <a:gd name="T25" fmla="*/ 118 h 128"/>
                    <a:gd name="T26" fmla="*/ 5 w 711"/>
                    <a:gd name="T27" fmla="*/ 103 h 128"/>
                    <a:gd name="T28" fmla="*/ 0 w 711"/>
                    <a:gd name="T29" fmla="*/ 84 h 128"/>
                    <a:gd name="T30" fmla="*/ 0 w 711"/>
                    <a:gd name="T31" fmla="*/ 66 h 128"/>
                    <a:gd name="T32" fmla="*/ 3 w 711"/>
                    <a:gd name="T33" fmla="*/ 45 h 128"/>
                    <a:gd name="T34" fmla="*/ 12 w 711"/>
                    <a:gd name="T35" fmla="*/ 27 h 128"/>
                    <a:gd name="T36" fmla="*/ 24 w 711"/>
                    <a:gd name="T37" fmla="*/ 12 h 128"/>
                    <a:gd name="T38" fmla="*/ 39 w 711"/>
                    <a:gd name="T39" fmla="*/ 0 h 128"/>
                    <a:gd name="T40" fmla="*/ 711 w 711"/>
                    <a:gd name="T41" fmla="*/ 0 h 128"/>
                    <a:gd name="T42" fmla="*/ 627 w 711"/>
                    <a:gd name="T43" fmla="*/ 44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11" h="128">
                      <a:moveTo>
                        <a:pt x="627" y="44"/>
                      </a:moveTo>
                      <a:lnTo>
                        <a:pt x="57" y="42"/>
                      </a:lnTo>
                      <a:lnTo>
                        <a:pt x="51" y="49"/>
                      </a:lnTo>
                      <a:lnTo>
                        <a:pt x="46" y="64"/>
                      </a:lnTo>
                      <a:lnTo>
                        <a:pt x="46" y="81"/>
                      </a:lnTo>
                      <a:lnTo>
                        <a:pt x="54" y="93"/>
                      </a:lnTo>
                      <a:lnTo>
                        <a:pt x="276" y="93"/>
                      </a:lnTo>
                      <a:lnTo>
                        <a:pt x="280" y="96"/>
                      </a:lnTo>
                      <a:lnTo>
                        <a:pt x="278" y="106"/>
                      </a:lnTo>
                      <a:lnTo>
                        <a:pt x="276" y="118"/>
                      </a:lnTo>
                      <a:lnTo>
                        <a:pt x="276" y="128"/>
                      </a:lnTo>
                      <a:lnTo>
                        <a:pt x="27" y="128"/>
                      </a:lnTo>
                      <a:lnTo>
                        <a:pt x="13" y="118"/>
                      </a:lnTo>
                      <a:lnTo>
                        <a:pt x="5" y="103"/>
                      </a:lnTo>
                      <a:lnTo>
                        <a:pt x="0" y="84"/>
                      </a:lnTo>
                      <a:lnTo>
                        <a:pt x="0" y="66"/>
                      </a:lnTo>
                      <a:lnTo>
                        <a:pt x="3" y="45"/>
                      </a:lnTo>
                      <a:lnTo>
                        <a:pt x="12" y="27"/>
                      </a:lnTo>
                      <a:lnTo>
                        <a:pt x="24" y="12"/>
                      </a:lnTo>
                      <a:lnTo>
                        <a:pt x="39" y="0"/>
                      </a:lnTo>
                      <a:lnTo>
                        <a:pt x="711" y="0"/>
                      </a:lnTo>
                      <a:lnTo>
                        <a:pt x="627" y="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46" name="Freeform 26"/>
                <p:cNvSpPr>
                  <a:spLocks/>
                </p:cNvSpPr>
                <p:nvPr/>
              </p:nvSpPr>
              <p:spPr bwMode="auto">
                <a:xfrm>
                  <a:off x="1756" y="2579"/>
                  <a:ext cx="164" cy="57"/>
                </a:xfrm>
                <a:custGeom>
                  <a:avLst/>
                  <a:gdLst>
                    <a:gd name="T0" fmla="*/ 346 w 361"/>
                    <a:gd name="T1" fmla="*/ 42 h 111"/>
                    <a:gd name="T2" fmla="*/ 342 w 361"/>
                    <a:gd name="T3" fmla="*/ 42 h 111"/>
                    <a:gd name="T4" fmla="*/ 331 w 361"/>
                    <a:gd name="T5" fmla="*/ 42 h 111"/>
                    <a:gd name="T6" fmla="*/ 314 w 361"/>
                    <a:gd name="T7" fmla="*/ 42 h 111"/>
                    <a:gd name="T8" fmla="*/ 294 w 361"/>
                    <a:gd name="T9" fmla="*/ 42 h 111"/>
                    <a:gd name="T10" fmla="*/ 270 w 361"/>
                    <a:gd name="T11" fmla="*/ 42 h 111"/>
                    <a:gd name="T12" fmla="*/ 248 w 361"/>
                    <a:gd name="T13" fmla="*/ 42 h 111"/>
                    <a:gd name="T14" fmla="*/ 228 w 361"/>
                    <a:gd name="T15" fmla="*/ 42 h 111"/>
                    <a:gd name="T16" fmla="*/ 211 w 361"/>
                    <a:gd name="T17" fmla="*/ 42 h 111"/>
                    <a:gd name="T18" fmla="*/ 187 w 361"/>
                    <a:gd name="T19" fmla="*/ 41 h 111"/>
                    <a:gd name="T20" fmla="*/ 176 w 361"/>
                    <a:gd name="T21" fmla="*/ 37 h 111"/>
                    <a:gd name="T22" fmla="*/ 169 w 361"/>
                    <a:gd name="T23" fmla="*/ 32 h 111"/>
                    <a:gd name="T24" fmla="*/ 164 w 361"/>
                    <a:gd name="T25" fmla="*/ 29 h 111"/>
                    <a:gd name="T26" fmla="*/ 165 w 361"/>
                    <a:gd name="T27" fmla="*/ 22 h 111"/>
                    <a:gd name="T28" fmla="*/ 174 w 361"/>
                    <a:gd name="T29" fmla="*/ 14 h 111"/>
                    <a:gd name="T30" fmla="*/ 182 w 361"/>
                    <a:gd name="T31" fmla="*/ 3 h 111"/>
                    <a:gd name="T32" fmla="*/ 182 w 361"/>
                    <a:gd name="T33" fmla="*/ 0 h 111"/>
                    <a:gd name="T34" fmla="*/ 170 w 361"/>
                    <a:gd name="T35" fmla="*/ 0 h 111"/>
                    <a:gd name="T36" fmla="*/ 157 w 361"/>
                    <a:gd name="T37" fmla="*/ 2 h 111"/>
                    <a:gd name="T38" fmla="*/ 145 w 361"/>
                    <a:gd name="T39" fmla="*/ 5 h 111"/>
                    <a:gd name="T40" fmla="*/ 132 w 361"/>
                    <a:gd name="T41" fmla="*/ 10 h 111"/>
                    <a:gd name="T42" fmla="*/ 122 w 361"/>
                    <a:gd name="T43" fmla="*/ 15 h 111"/>
                    <a:gd name="T44" fmla="*/ 111 w 361"/>
                    <a:gd name="T45" fmla="*/ 22 h 111"/>
                    <a:gd name="T46" fmla="*/ 105 w 361"/>
                    <a:gd name="T47" fmla="*/ 32 h 111"/>
                    <a:gd name="T48" fmla="*/ 101 w 361"/>
                    <a:gd name="T49" fmla="*/ 42 h 111"/>
                    <a:gd name="T50" fmla="*/ 14 w 361"/>
                    <a:gd name="T51" fmla="*/ 42 h 111"/>
                    <a:gd name="T52" fmla="*/ 9 w 361"/>
                    <a:gd name="T53" fmla="*/ 44 h 111"/>
                    <a:gd name="T54" fmla="*/ 5 w 361"/>
                    <a:gd name="T55" fmla="*/ 47 h 111"/>
                    <a:gd name="T56" fmla="*/ 2 w 361"/>
                    <a:gd name="T57" fmla="*/ 51 h 111"/>
                    <a:gd name="T58" fmla="*/ 0 w 361"/>
                    <a:gd name="T59" fmla="*/ 57 h 111"/>
                    <a:gd name="T60" fmla="*/ 2 w 361"/>
                    <a:gd name="T61" fmla="*/ 64 h 111"/>
                    <a:gd name="T62" fmla="*/ 5 w 361"/>
                    <a:gd name="T63" fmla="*/ 68 h 111"/>
                    <a:gd name="T64" fmla="*/ 9 w 361"/>
                    <a:gd name="T65" fmla="*/ 71 h 111"/>
                    <a:gd name="T66" fmla="*/ 14 w 361"/>
                    <a:gd name="T67" fmla="*/ 73 h 111"/>
                    <a:gd name="T68" fmla="*/ 98 w 361"/>
                    <a:gd name="T69" fmla="*/ 73 h 111"/>
                    <a:gd name="T70" fmla="*/ 101 w 361"/>
                    <a:gd name="T71" fmla="*/ 83 h 111"/>
                    <a:gd name="T72" fmla="*/ 110 w 361"/>
                    <a:gd name="T73" fmla="*/ 91 h 111"/>
                    <a:gd name="T74" fmla="*/ 118 w 361"/>
                    <a:gd name="T75" fmla="*/ 98 h 111"/>
                    <a:gd name="T76" fmla="*/ 130 w 361"/>
                    <a:gd name="T77" fmla="*/ 103 h 111"/>
                    <a:gd name="T78" fmla="*/ 142 w 361"/>
                    <a:gd name="T79" fmla="*/ 106 h 111"/>
                    <a:gd name="T80" fmla="*/ 154 w 361"/>
                    <a:gd name="T81" fmla="*/ 110 h 111"/>
                    <a:gd name="T82" fmla="*/ 167 w 361"/>
                    <a:gd name="T83" fmla="*/ 111 h 111"/>
                    <a:gd name="T84" fmla="*/ 179 w 361"/>
                    <a:gd name="T85" fmla="*/ 111 h 111"/>
                    <a:gd name="T86" fmla="*/ 191 w 361"/>
                    <a:gd name="T87" fmla="*/ 111 h 111"/>
                    <a:gd name="T88" fmla="*/ 203 w 361"/>
                    <a:gd name="T89" fmla="*/ 110 h 111"/>
                    <a:gd name="T90" fmla="*/ 214 w 361"/>
                    <a:gd name="T91" fmla="*/ 106 h 111"/>
                    <a:gd name="T92" fmla="*/ 226 w 361"/>
                    <a:gd name="T93" fmla="*/ 103 h 111"/>
                    <a:gd name="T94" fmla="*/ 236 w 361"/>
                    <a:gd name="T95" fmla="*/ 98 h 111"/>
                    <a:gd name="T96" fmla="*/ 246 w 361"/>
                    <a:gd name="T97" fmla="*/ 91 h 111"/>
                    <a:gd name="T98" fmla="*/ 253 w 361"/>
                    <a:gd name="T99" fmla="*/ 83 h 111"/>
                    <a:gd name="T100" fmla="*/ 256 w 361"/>
                    <a:gd name="T101" fmla="*/ 73 h 111"/>
                    <a:gd name="T102" fmla="*/ 346 w 361"/>
                    <a:gd name="T103" fmla="*/ 73 h 111"/>
                    <a:gd name="T104" fmla="*/ 353 w 361"/>
                    <a:gd name="T105" fmla="*/ 71 h 111"/>
                    <a:gd name="T106" fmla="*/ 356 w 361"/>
                    <a:gd name="T107" fmla="*/ 68 h 111"/>
                    <a:gd name="T108" fmla="*/ 359 w 361"/>
                    <a:gd name="T109" fmla="*/ 64 h 111"/>
                    <a:gd name="T110" fmla="*/ 361 w 361"/>
                    <a:gd name="T111" fmla="*/ 57 h 111"/>
                    <a:gd name="T112" fmla="*/ 359 w 361"/>
                    <a:gd name="T113" fmla="*/ 51 h 111"/>
                    <a:gd name="T114" fmla="*/ 356 w 361"/>
                    <a:gd name="T115" fmla="*/ 47 h 111"/>
                    <a:gd name="T116" fmla="*/ 353 w 361"/>
                    <a:gd name="T117" fmla="*/ 44 h 111"/>
                    <a:gd name="T118" fmla="*/ 346 w 361"/>
                    <a:gd name="T119" fmla="*/ 42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61" h="111">
                      <a:moveTo>
                        <a:pt x="346" y="42"/>
                      </a:moveTo>
                      <a:lnTo>
                        <a:pt x="342" y="42"/>
                      </a:lnTo>
                      <a:lnTo>
                        <a:pt x="331" y="42"/>
                      </a:lnTo>
                      <a:lnTo>
                        <a:pt x="314" y="42"/>
                      </a:lnTo>
                      <a:lnTo>
                        <a:pt x="294" y="42"/>
                      </a:lnTo>
                      <a:lnTo>
                        <a:pt x="270" y="42"/>
                      </a:lnTo>
                      <a:lnTo>
                        <a:pt x="248" y="42"/>
                      </a:lnTo>
                      <a:lnTo>
                        <a:pt x="228" y="42"/>
                      </a:lnTo>
                      <a:lnTo>
                        <a:pt x="211" y="42"/>
                      </a:lnTo>
                      <a:lnTo>
                        <a:pt x="187" y="41"/>
                      </a:lnTo>
                      <a:lnTo>
                        <a:pt x="176" y="37"/>
                      </a:lnTo>
                      <a:lnTo>
                        <a:pt x="169" y="32"/>
                      </a:lnTo>
                      <a:lnTo>
                        <a:pt x="164" y="29"/>
                      </a:lnTo>
                      <a:lnTo>
                        <a:pt x="165" y="22"/>
                      </a:lnTo>
                      <a:lnTo>
                        <a:pt x="174" y="14"/>
                      </a:lnTo>
                      <a:lnTo>
                        <a:pt x="182" y="3"/>
                      </a:lnTo>
                      <a:lnTo>
                        <a:pt x="182" y="0"/>
                      </a:lnTo>
                      <a:lnTo>
                        <a:pt x="170" y="0"/>
                      </a:lnTo>
                      <a:lnTo>
                        <a:pt x="157" y="2"/>
                      </a:lnTo>
                      <a:lnTo>
                        <a:pt x="145" y="5"/>
                      </a:lnTo>
                      <a:lnTo>
                        <a:pt x="132" y="10"/>
                      </a:lnTo>
                      <a:lnTo>
                        <a:pt x="122" y="15"/>
                      </a:lnTo>
                      <a:lnTo>
                        <a:pt x="111" y="22"/>
                      </a:lnTo>
                      <a:lnTo>
                        <a:pt x="105" y="32"/>
                      </a:lnTo>
                      <a:lnTo>
                        <a:pt x="101" y="42"/>
                      </a:lnTo>
                      <a:lnTo>
                        <a:pt x="14" y="42"/>
                      </a:lnTo>
                      <a:lnTo>
                        <a:pt x="9" y="44"/>
                      </a:lnTo>
                      <a:lnTo>
                        <a:pt x="5" y="47"/>
                      </a:lnTo>
                      <a:lnTo>
                        <a:pt x="2" y="51"/>
                      </a:lnTo>
                      <a:lnTo>
                        <a:pt x="0" y="57"/>
                      </a:lnTo>
                      <a:lnTo>
                        <a:pt x="2" y="64"/>
                      </a:lnTo>
                      <a:lnTo>
                        <a:pt x="5" y="68"/>
                      </a:lnTo>
                      <a:lnTo>
                        <a:pt x="9" y="71"/>
                      </a:lnTo>
                      <a:lnTo>
                        <a:pt x="14" y="73"/>
                      </a:lnTo>
                      <a:lnTo>
                        <a:pt x="98" y="73"/>
                      </a:lnTo>
                      <a:lnTo>
                        <a:pt x="101" y="83"/>
                      </a:lnTo>
                      <a:lnTo>
                        <a:pt x="110" y="91"/>
                      </a:lnTo>
                      <a:lnTo>
                        <a:pt x="118" y="98"/>
                      </a:lnTo>
                      <a:lnTo>
                        <a:pt x="130" y="103"/>
                      </a:lnTo>
                      <a:lnTo>
                        <a:pt x="142" y="106"/>
                      </a:lnTo>
                      <a:lnTo>
                        <a:pt x="154" y="110"/>
                      </a:lnTo>
                      <a:lnTo>
                        <a:pt x="167" y="111"/>
                      </a:lnTo>
                      <a:lnTo>
                        <a:pt x="179" y="111"/>
                      </a:lnTo>
                      <a:lnTo>
                        <a:pt x="191" y="111"/>
                      </a:lnTo>
                      <a:lnTo>
                        <a:pt x="203" y="110"/>
                      </a:lnTo>
                      <a:lnTo>
                        <a:pt x="214" y="106"/>
                      </a:lnTo>
                      <a:lnTo>
                        <a:pt x="226" y="103"/>
                      </a:lnTo>
                      <a:lnTo>
                        <a:pt x="236" y="98"/>
                      </a:lnTo>
                      <a:lnTo>
                        <a:pt x="246" y="91"/>
                      </a:lnTo>
                      <a:lnTo>
                        <a:pt x="253" y="83"/>
                      </a:lnTo>
                      <a:lnTo>
                        <a:pt x="256" y="73"/>
                      </a:lnTo>
                      <a:lnTo>
                        <a:pt x="346" y="73"/>
                      </a:lnTo>
                      <a:lnTo>
                        <a:pt x="353" y="71"/>
                      </a:lnTo>
                      <a:lnTo>
                        <a:pt x="356" y="68"/>
                      </a:lnTo>
                      <a:lnTo>
                        <a:pt x="359" y="64"/>
                      </a:lnTo>
                      <a:lnTo>
                        <a:pt x="361" y="57"/>
                      </a:lnTo>
                      <a:lnTo>
                        <a:pt x="359" y="51"/>
                      </a:lnTo>
                      <a:lnTo>
                        <a:pt x="356" y="47"/>
                      </a:lnTo>
                      <a:lnTo>
                        <a:pt x="353" y="44"/>
                      </a:lnTo>
                      <a:lnTo>
                        <a:pt x="346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47" name="Rectangle 27"/>
                <p:cNvSpPr>
                  <a:spLocks noChangeArrowheads="1"/>
                </p:cNvSpPr>
                <p:nvPr/>
              </p:nvSpPr>
              <p:spPr bwMode="auto">
                <a:xfrm>
                  <a:off x="1751" y="2663"/>
                  <a:ext cx="177" cy="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48" name="Rectangle 28"/>
                <p:cNvSpPr>
                  <a:spLocks noChangeArrowheads="1"/>
                </p:cNvSpPr>
                <p:nvPr/>
              </p:nvSpPr>
              <p:spPr bwMode="auto">
                <a:xfrm>
                  <a:off x="1745" y="2822"/>
                  <a:ext cx="183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49" name="Freeform 29"/>
                <p:cNvSpPr>
                  <a:spLocks/>
                </p:cNvSpPr>
                <p:nvPr/>
              </p:nvSpPr>
              <p:spPr bwMode="auto">
                <a:xfrm>
                  <a:off x="1763" y="2902"/>
                  <a:ext cx="147" cy="38"/>
                </a:xfrm>
                <a:custGeom>
                  <a:avLst/>
                  <a:gdLst>
                    <a:gd name="T0" fmla="*/ 320 w 322"/>
                    <a:gd name="T1" fmla="*/ 0 h 75"/>
                    <a:gd name="T2" fmla="*/ 32 w 322"/>
                    <a:gd name="T3" fmla="*/ 0 h 75"/>
                    <a:gd name="T4" fmla="*/ 32 w 322"/>
                    <a:gd name="T5" fmla="*/ 19 h 75"/>
                    <a:gd name="T6" fmla="*/ 310 w 322"/>
                    <a:gd name="T7" fmla="*/ 19 h 75"/>
                    <a:gd name="T8" fmla="*/ 304 w 322"/>
                    <a:gd name="T9" fmla="*/ 24 h 75"/>
                    <a:gd name="T10" fmla="*/ 298 w 322"/>
                    <a:gd name="T11" fmla="*/ 31 h 75"/>
                    <a:gd name="T12" fmla="*/ 293 w 322"/>
                    <a:gd name="T13" fmla="*/ 38 h 75"/>
                    <a:gd name="T14" fmla="*/ 292 w 322"/>
                    <a:gd name="T15" fmla="*/ 44 h 75"/>
                    <a:gd name="T16" fmla="*/ 25 w 322"/>
                    <a:gd name="T17" fmla="*/ 44 h 75"/>
                    <a:gd name="T18" fmla="*/ 22 w 322"/>
                    <a:gd name="T19" fmla="*/ 32 h 75"/>
                    <a:gd name="T20" fmla="*/ 14 w 322"/>
                    <a:gd name="T21" fmla="*/ 17 h 75"/>
                    <a:gd name="T22" fmla="*/ 5 w 322"/>
                    <a:gd name="T23" fmla="*/ 9 h 75"/>
                    <a:gd name="T24" fmla="*/ 0 w 322"/>
                    <a:gd name="T25" fmla="*/ 12 h 75"/>
                    <a:gd name="T26" fmla="*/ 2 w 322"/>
                    <a:gd name="T27" fmla="*/ 73 h 75"/>
                    <a:gd name="T28" fmla="*/ 322 w 322"/>
                    <a:gd name="T29" fmla="*/ 75 h 75"/>
                    <a:gd name="T30" fmla="*/ 320 w 322"/>
                    <a:gd name="T3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22" h="75">
                      <a:moveTo>
                        <a:pt x="320" y="0"/>
                      </a:moveTo>
                      <a:lnTo>
                        <a:pt x="32" y="0"/>
                      </a:lnTo>
                      <a:lnTo>
                        <a:pt x="32" y="19"/>
                      </a:lnTo>
                      <a:lnTo>
                        <a:pt x="310" y="19"/>
                      </a:lnTo>
                      <a:lnTo>
                        <a:pt x="304" y="24"/>
                      </a:lnTo>
                      <a:lnTo>
                        <a:pt x="298" y="31"/>
                      </a:lnTo>
                      <a:lnTo>
                        <a:pt x="293" y="38"/>
                      </a:lnTo>
                      <a:lnTo>
                        <a:pt x="292" y="44"/>
                      </a:lnTo>
                      <a:lnTo>
                        <a:pt x="25" y="44"/>
                      </a:lnTo>
                      <a:lnTo>
                        <a:pt x="22" y="32"/>
                      </a:lnTo>
                      <a:lnTo>
                        <a:pt x="14" y="17"/>
                      </a:lnTo>
                      <a:lnTo>
                        <a:pt x="5" y="9"/>
                      </a:lnTo>
                      <a:lnTo>
                        <a:pt x="0" y="12"/>
                      </a:lnTo>
                      <a:lnTo>
                        <a:pt x="2" y="73"/>
                      </a:lnTo>
                      <a:lnTo>
                        <a:pt x="322" y="75"/>
                      </a:lnTo>
                      <a:lnTo>
                        <a:pt x="3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50" name="Freeform 30"/>
                <p:cNvSpPr>
                  <a:spLocks/>
                </p:cNvSpPr>
                <p:nvPr/>
              </p:nvSpPr>
              <p:spPr bwMode="auto">
                <a:xfrm>
                  <a:off x="2240" y="3016"/>
                  <a:ext cx="692" cy="256"/>
                </a:xfrm>
                <a:custGeom>
                  <a:avLst/>
                  <a:gdLst>
                    <a:gd name="T0" fmla="*/ 1141 w 1512"/>
                    <a:gd name="T1" fmla="*/ 352 h 496"/>
                    <a:gd name="T2" fmla="*/ 1095 w 1512"/>
                    <a:gd name="T3" fmla="*/ 354 h 496"/>
                    <a:gd name="T4" fmla="*/ 1092 w 1512"/>
                    <a:gd name="T5" fmla="*/ 393 h 496"/>
                    <a:gd name="T6" fmla="*/ 1102 w 1512"/>
                    <a:gd name="T7" fmla="*/ 442 h 496"/>
                    <a:gd name="T8" fmla="*/ 1042 w 1512"/>
                    <a:gd name="T9" fmla="*/ 425 h 496"/>
                    <a:gd name="T10" fmla="*/ 1003 w 1512"/>
                    <a:gd name="T11" fmla="*/ 381 h 496"/>
                    <a:gd name="T12" fmla="*/ 950 w 1512"/>
                    <a:gd name="T13" fmla="*/ 309 h 496"/>
                    <a:gd name="T14" fmla="*/ 880 w 1512"/>
                    <a:gd name="T15" fmla="*/ 234 h 496"/>
                    <a:gd name="T16" fmla="*/ 792 w 1512"/>
                    <a:gd name="T17" fmla="*/ 182 h 496"/>
                    <a:gd name="T18" fmla="*/ 720 w 1512"/>
                    <a:gd name="T19" fmla="*/ 169 h 496"/>
                    <a:gd name="T20" fmla="*/ 672 w 1512"/>
                    <a:gd name="T21" fmla="*/ 169 h 496"/>
                    <a:gd name="T22" fmla="*/ 628 w 1512"/>
                    <a:gd name="T23" fmla="*/ 180 h 496"/>
                    <a:gd name="T24" fmla="*/ 583 w 1512"/>
                    <a:gd name="T25" fmla="*/ 197 h 496"/>
                    <a:gd name="T26" fmla="*/ 539 w 1512"/>
                    <a:gd name="T27" fmla="*/ 224 h 496"/>
                    <a:gd name="T28" fmla="*/ 468 w 1512"/>
                    <a:gd name="T29" fmla="*/ 221 h 496"/>
                    <a:gd name="T30" fmla="*/ 386 w 1512"/>
                    <a:gd name="T31" fmla="*/ 258 h 496"/>
                    <a:gd name="T32" fmla="*/ 315 w 1512"/>
                    <a:gd name="T33" fmla="*/ 302 h 496"/>
                    <a:gd name="T34" fmla="*/ 207 w 1512"/>
                    <a:gd name="T35" fmla="*/ 408 h 496"/>
                    <a:gd name="T36" fmla="*/ 165 w 1512"/>
                    <a:gd name="T37" fmla="*/ 462 h 496"/>
                    <a:gd name="T38" fmla="*/ 135 w 1512"/>
                    <a:gd name="T39" fmla="*/ 455 h 496"/>
                    <a:gd name="T40" fmla="*/ 151 w 1512"/>
                    <a:gd name="T41" fmla="*/ 395 h 496"/>
                    <a:gd name="T42" fmla="*/ 273 w 1512"/>
                    <a:gd name="T43" fmla="*/ 268 h 496"/>
                    <a:gd name="T44" fmla="*/ 276 w 1512"/>
                    <a:gd name="T45" fmla="*/ 251 h 496"/>
                    <a:gd name="T46" fmla="*/ 190 w 1512"/>
                    <a:gd name="T47" fmla="*/ 298 h 496"/>
                    <a:gd name="T48" fmla="*/ 92 w 1512"/>
                    <a:gd name="T49" fmla="*/ 417 h 496"/>
                    <a:gd name="T50" fmla="*/ 57 w 1512"/>
                    <a:gd name="T51" fmla="*/ 496 h 496"/>
                    <a:gd name="T52" fmla="*/ 18 w 1512"/>
                    <a:gd name="T53" fmla="*/ 491 h 496"/>
                    <a:gd name="T54" fmla="*/ 11 w 1512"/>
                    <a:gd name="T55" fmla="*/ 432 h 496"/>
                    <a:gd name="T56" fmla="*/ 69 w 1512"/>
                    <a:gd name="T57" fmla="*/ 332 h 496"/>
                    <a:gd name="T58" fmla="*/ 148 w 1512"/>
                    <a:gd name="T59" fmla="*/ 265 h 496"/>
                    <a:gd name="T60" fmla="*/ 200 w 1512"/>
                    <a:gd name="T61" fmla="*/ 234 h 496"/>
                    <a:gd name="T62" fmla="*/ 285 w 1512"/>
                    <a:gd name="T63" fmla="*/ 207 h 496"/>
                    <a:gd name="T64" fmla="*/ 328 w 1512"/>
                    <a:gd name="T65" fmla="*/ 201 h 496"/>
                    <a:gd name="T66" fmla="*/ 421 w 1512"/>
                    <a:gd name="T67" fmla="*/ 189 h 496"/>
                    <a:gd name="T68" fmla="*/ 419 w 1512"/>
                    <a:gd name="T69" fmla="*/ 177 h 496"/>
                    <a:gd name="T70" fmla="*/ 332 w 1512"/>
                    <a:gd name="T71" fmla="*/ 157 h 496"/>
                    <a:gd name="T72" fmla="*/ 359 w 1512"/>
                    <a:gd name="T73" fmla="*/ 138 h 496"/>
                    <a:gd name="T74" fmla="*/ 453 w 1512"/>
                    <a:gd name="T75" fmla="*/ 153 h 496"/>
                    <a:gd name="T76" fmla="*/ 458 w 1512"/>
                    <a:gd name="T77" fmla="*/ 120 h 496"/>
                    <a:gd name="T78" fmla="*/ 480 w 1512"/>
                    <a:gd name="T79" fmla="*/ 132 h 496"/>
                    <a:gd name="T80" fmla="*/ 519 w 1512"/>
                    <a:gd name="T81" fmla="*/ 123 h 496"/>
                    <a:gd name="T82" fmla="*/ 598 w 1512"/>
                    <a:gd name="T83" fmla="*/ 34 h 496"/>
                    <a:gd name="T84" fmla="*/ 644 w 1512"/>
                    <a:gd name="T85" fmla="*/ 17 h 496"/>
                    <a:gd name="T86" fmla="*/ 571 w 1512"/>
                    <a:gd name="T87" fmla="*/ 99 h 496"/>
                    <a:gd name="T88" fmla="*/ 588 w 1512"/>
                    <a:gd name="T89" fmla="*/ 116 h 496"/>
                    <a:gd name="T90" fmla="*/ 644 w 1512"/>
                    <a:gd name="T91" fmla="*/ 96 h 496"/>
                    <a:gd name="T92" fmla="*/ 637 w 1512"/>
                    <a:gd name="T93" fmla="*/ 116 h 496"/>
                    <a:gd name="T94" fmla="*/ 571 w 1512"/>
                    <a:gd name="T95" fmla="*/ 162 h 496"/>
                    <a:gd name="T96" fmla="*/ 573 w 1512"/>
                    <a:gd name="T97" fmla="*/ 170 h 496"/>
                    <a:gd name="T98" fmla="*/ 654 w 1512"/>
                    <a:gd name="T99" fmla="*/ 145 h 496"/>
                    <a:gd name="T100" fmla="*/ 822 w 1512"/>
                    <a:gd name="T101" fmla="*/ 138 h 496"/>
                    <a:gd name="T102" fmla="*/ 959 w 1512"/>
                    <a:gd name="T103" fmla="*/ 216 h 496"/>
                    <a:gd name="T104" fmla="*/ 1171 w 1512"/>
                    <a:gd name="T105" fmla="*/ 310 h 496"/>
                    <a:gd name="T106" fmla="*/ 1212 w 1512"/>
                    <a:gd name="T107" fmla="*/ 339 h 496"/>
                    <a:gd name="T108" fmla="*/ 1257 w 1512"/>
                    <a:gd name="T109" fmla="*/ 373 h 496"/>
                    <a:gd name="T110" fmla="*/ 1397 w 1512"/>
                    <a:gd name="T111" fmla="*/ 401 h 496"/>
                    <a:gd name="T112" fmla="*/ 1512 w 1512"/>
                    <a:gd name="T113" fmla="*/ 476 h 496"/>
                    <a:gd name="T114" fmla="*/ 1488 w 1512"/>
                    <a:gd name="T115" fmla="*/ 470 h 496"/>
                    <a:gd name="T116" fmla="*/ 1458 w 1512"/>
                    <a:gd name="T117" fmla="*/ 452 h 496"/>
                    <a:gd name="T118" fmla="*/ 1347 w 1512"/>
                    <a:gd name="T119" fmla="*/ 418 h 496"/>
                    <a:gd name="T120" fmla="*/ 1274 w 1512"/>
                    <a:gd name="T121" fmla="*/ 413 h 496"/>
                    <a:gd name="T122" fmla="*/ 1316 w 1512"/>
                    <a:gd name="T123" fmla="*/ 462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512" h="496">
                      <a:moveTo>
                        <a:pt x="1244" y="449"/>
                      </a:moveTo>
                      <a:lnTo>
                        <a:pt x="1165" y="352"/>
                      </a:lnTo>
                      <a:lnTo>
                        <a:pt x="1153" y="352"/>
                      </a:lnTo>
                      <a:lnTo>
                        <a:pt x="1141" y="352"/>
                      </a:lnTo>
                      <a:lnTo>
                        <a:pt x="1129" y="354"/>
                      </a:lnTo>
                      <a:lnTo>
                        <a:pt x="1119" y="354"/>
                      </a:lnTo>
                      <a:lnTo>
                        <a:pt x="1107" y="354"/>
                      </a:lnTo>
                      <a:lnTo>
                        <a:pt x="1095" y="354"/>
                      </a:lnTo>
                      <a:lnTo>
                        <a:pt x="1084" y="354"/>
                      </a:lnTo>
                      <a:lnTo>
                        <a:pt x="1074" y="354"/>
                      </a:lnTo>
                      <a:lnTo>
                        <a:pt x="1080" y="374"/>
                      </a:lnTo>
                      <a:lnTo>
                        <a:pt x="1092" y="393"/>
                      </a:lnTo>
                      <a:lnTo>
                        <a:pt x="1102" y="413"/>
                      </a:lnTo>
                      <a:lnTo>
                        <a:pt x="1114" y="432"/>
                      </a:lnTo>
                      <a:lnTo>
                        <a:pt x="1111" y="438"/>
                      </a:lnTo>
                      <a:lnTo>
                        <a:pt x="1102" y="442"/>
                      </a:lnTo>
                      <a:lnTo>
                        <a:pt x="1089" y="440"/>
                      </a:lnTo>
                      <a:lnTo>
                        <a:pt x="1074" y="437"/>
                      </a:lnTo>
                      <a:lnTo>
                        <a:pt x="1057" y="432"/>
                      </a:lnTo>
                      <a:lnTo>
                        <a:pt x="1042" y="425"/>
                      </a:lnTo>
                      <a:lnTo>
                        <a:pt x="1028" y="418"/>
                      </a:lnTo>
                      <a:lnTo>
                        <a:pt x="1020" y="411"/>
                      </a:lnTo>
                      <a:lnTo>
                        <a:pt x="1011" y="396"/>
                      </a:lnTo>
                      <a:lnTo>
                        <a:pt x="1003" y="381"/>
                      </a:lnTo>
                      <a:lnTo>
                        <a:pt x="991" y="364"/>
                      </a:lnTo>
                      <a:lnTo>
                        <a:pt x="979" y="346"/>
                      </a:lnTo>
                      <a:lnTo>
                        <a:pt x="966" y="327"/>
                      </a:lnTo>
                      <a:lnTo>
                        <a:pt x="950" y="309"/>
                      </a:lnTo>
                      <a:lnTo>
                        <a:pt x="935" y="288"/>
                      </a:lnTo>
                      <a:lnTo>
                        <a:pt x="917" y="270"/>
                      </a:lnTo>
                      <a:lnTo>
                        <a:pt x="898" y="253"/>
                      </a:lnTo>
                      <a:lnTo>
                        <a:pt x="880" y="234"/>
                      </a:lnTo>
                      <a:lnTo>
                        <a:pt x="859" y="219"/>
                      </a:lnTo>
                      <a:lnTo>
                        <a:pt x="838" y="206"/>
                      </a:lnTo>
                      <a:lnTo>
                        <a:pt x="816" y="192"/>
                      </a:lnTo>
                      <a:lnTo>
                        <a:pt x="792" y="182"/>
                      </a:lnTo>
                      <a:lnTo>
                        <a:pt x="768" y="174"/>
                      </a:lnTo>
                      <a:lnTo>
                        <a:pt x="743" y="169"/>
                      </a:lnTo>
                      <a:lnTo>
                        <a:pt x="731" y="169"/>
                      </a:lnTo>
                      <a:lnTo>
                        <a:pt x="720" y="169"/>
                      </a:lnTo>
                      <a:lnTo>
                        <a:pt x="708" y="169"/>
                      </a:lnTo>
                      <a:lnTo>
                        <a:pt x="696" y="167"/>
                      </a:lnTo>
                      <a:lnTo>
                        <a:pt x="682" y="167"/>
                      </a:lnTo>
                      <a:lnTo>
                        <a:pt x="672" y="169"/>
                      </a:lnTo>
                      <a:lnTo>
                        <a:pt x="662" y="170"/>
                      </a:lnTo>
                      <a:lnTo>
                        <a:pt x="652" y="175"/>
                      </a:lnTo>
                      <a:lnTo>
                        <a:pt x="640" y="177"/>
                      </a:lnTo>
                      <a:lnTo>
                        <a:pt x="628" y="180"/>
                      </a:lnTo>
                      <a:lnTo>
                        <a:pt x="617" y="184"/>
                      </a:lnTo>
                      <a:lnTo>
                        <a:pt x="605" y="187"/>
                      </a:lnTo>
                      <a:lnTo>
                        <a:pt x="593" y="192"/>
                      </a:lnTo>
                      <a:lnTo>
                        <a:pt x="583" y="197"/>
                      </a:lnTo>
                      <a:lnTo>
                        <a:pt x="571" y="202"/>
                      </a:lnTo>
                      <a:lnTo>
                        <a:pt x="561" y="207"/>
                      </a:lnTo>
                      <a:lnTo>
                        <a:pt x="549" y="214"/>
                      </a:lnTo>
                      <a:lnTo>
                        <a:pt x="539" y="224"/>
                      </a:lnTo>
                      <a:lnTo>
                        <a:pt x="527" y="229"/>
                      </a:lnTo>
                      <a:lnTo>
                        <a:pt x="516" y="223"/>
                      </a:lnTo>
                      <a:lnTo>
                        <a:pt x="492" y="219"/>
                      </a:lnTo>
                      <a:lnTo>
                        <a:pt x="468" y="221"/>
                      </a:lnTo>
                      <a:lnTo>
                        <a:pt x="446" y="228"/>
                      </a:lnTo>
                      <a:lnTo>
                        <a:pt x="426" y="236"/>
                      </a:lnTo>
                      <a:lnTo>
                        <a:pt x="406" y="248"/>
                      </a:lnTo>
                      <a:lnTo>
                        <a:pt x="386" y="258"/>
                      </a:lnTo>
                      <a:lnTo>
                        <a:pt x="365" y="268"/>
                      </a:lnTo>
                      <a:lnTo>
                        <a:pt x="344" y="277"/>
                      </a:lnTo>
                      <a:lnTo>
                        <a:pt x="333" y="285"/>
                      </a:lnTo>
                      <a:lnTo>
                        <a:pt x="315" y="302"/>
                      </a:lnTo>
                      <a:lnTo>
                        <a:pt x="290" y="324"/>
                      </a:lnTo>
                      <a:lnTo>
                        <a:pt x="261" y="351"/>
                      </a:lnTo>
                      <a:lnTo>
                        <a:pt x="232" y="379"/>
                      </a:lnTo>
                      <a:lnTo>
                        <a:pt x="207" y="408"/>
                      </a:lnTo>
                      <a:lnTo>
                        <a:pt x="185" y="437"/>
                      </a:lnTo>
                      <a:lnTo>
                        <a:pt x="173" y="462"/>
                      </a:lnTo>
                      <a:lnTo>
                        <a:pt x="170" y="462"/>
                      </a:lnTo>
                      <a:lnTo>
                        <a:pt x="165" y="462"/>
                      </a:lnTo>
                      <a:lnTo>
                        <a:pt x="158" y="462"/>
                      </a:lnTo>
                      <a:lnTo>
                        <a:pt x="151" y="460"/>
                      </a:lnTo>
                      <a:lnTo>
                        <a:pt x="143" y="457"/>
                      </a:lnTo>
                      <a:lnTo>
                        <a:pt x="135" y="455"/>
                      </a:lnTo>
                      <a:lnTo>
                        <a:pt x="128" y="452"/>
                      </a:lnTo>
                      <a:lnTo>
                        <a:pt x="123" y="449"/>
                      </a:lnTo>
                      <a:lnTo>
                        <a:pt x="131" y="425"/>
                      </a:lnTo>
                      <a:lnTo>
                        <a:pt x="151" y="395"/>
                      </a:lnTo>
                      <a:lnTo>
                        <a:pt x="178" y="361"/>
                      </a:lnTo>
                      <a:lnTo>
                        <a:pt x="212" y="327"/>
                      </a:lnTo>
                      <a:lnTo>
                        <a:pt x="244" y="295"/>
                      </a:lnTo>
                      <a:lnTo>
                        <a:pt x="273" y="268"/>
                      </a:lnTo>
                      <a:lnTo>
                        <a:pt x="291" y="251"/>
                      </a:lnTo>
                      <a:lnTo>
                        <a:pt x="298" y="245"/>
                      </a:lnTo>
                      <a:lnTo>
                        <a:pt x="286" y="248"/>
                      </a:lnTo>
                      <a:lnTo>
                        <a:pt x="276" y="251"/>
                      </a:lnTo>
                      <a:lnTo>
                        <a:pt x="266" y="256"/>
                      </a:lnTo>
                      <a:lnTo>
                        <a:pt x="254" y="260"/>
                      </a:lnTo>
                      <a:lnTo>
                        <a:pt x="222" y="277"/>
                      </a:lnTo>
                      <a:lnTo>
                        <a:pt x="190" y="298"/>
                      </a:lnTo>
                      <a:lnTo>
                        <a:pt x="160" y="324"/>
                      </a:lnTo>
                      <a:lnTo>
                        <a:pt x="133" y="351"/>
                      </a:lnTo>
                      <a:lnTo>
                        <a:pt x="109" y="383"/>
                      </a:lnTo>
                      <a:lnTo>
                        <a:pt x="92" y="417"/>
                      </a:lnTo>
                      <a:lnTo>
                        <a:pt x="81" y="454"/>
                      </a:lnTo>
                      <a:lnTo>
                        <a:pt x="76" y="494"/>
                      </a:lnTo>
                      <a:lnTo>
                        <a:pt x="65" y="496"/>
                      </a:lnTo>
                      <a:lnTo>
                        <a:pt x="57" y="496"/>
                      </a:lnTo>
                      <a:lnTo>
                        <a:pt x="47" y="496"/>
                      </a:lnTo>
                      <a:lnTo>
                        <a:pt x="38" y="494"/>
                      </a:lnTo>
                      <a:lnTo>
                        <a:pt x="28" y="492"/>
                      </a:lnTo>
                      <a:lnTo>
                        <a:pt x="18" y="491"/>
                      </a:lnTo>
                      <a:lnTo>
                        <a:pt x="10" y="489"/>
                      </a:lnTo>
                      <a:lnTo>
                        <a:pt x="0" y="489"/>
                      </a:lnTo>
                      <a:lnTo>
                        <a:pt x="1" y="467"/>
                      </a:lnTo>
                      <a:lnTo>
                        <a:pt x="11" y="432"/>
                      </a:lnTo>
                      <a:lnTo>
                        <a:pt x="27" y="393"/>
                      </a:lnTo>
                      <a:lnTo>
                        <a:pt x="42" y="366"/>
                      </a:lnTo>
                      <a:lnTo>
                        <a:pt x="54" y="349"/>
                      </a:lnTo>
                      <a:lnTo>
                        <a:pt x="69" y="332"/>
                      </a:lnTo>
                      <a:lnTo>
                        <a:pt x="89" y="314"/>
                      </a:lnTo>
                      <a:lnTo>
                        <a:pt x="109" y="295"/>
                      </a:lnTo>
                      <a:lnTo>
                        <a:pt x="129" y="278"/>
                      </a:lnTo>
                      <a:lnTo>
                        <a:pt x="148" y="265"/>
                      </a:lnTo>
                      <a:lnTo>
                        <a:pt x="161" y="255"/>
                      </a:lnTo>
                      <a:lnTo>
                        <a:pt x="168" y="248"/>
                      </a:lnTo>
                      <a:lnTo>
                        <a:pt x="182" y="241"/>
                      </a:lnTo>
                      <a:lnTo>
                        <a:pt x="200" y="234"/>
                      </a:lnTo>
                      <a:lnTo>
                        <a:pt x="221" y="226"/>
                      </a:lnTo>
                      <a:lnTo>
                        <a:pt x="244" y="219"/>
                      </a:lnTo>
                      <a:lnTo>
                        <a:pt x="264" y="212"/>
                      </a:lnTo>
                      <a:lnTo>
                        <a:pt x="285" y="207"/>
                      </a:lnTo>
                      <a:lnTo>
                        <a:pt x="300" y="204"/>
                      </a:lnTo>
                      <a:lnTo>
                        <a:pt x="308" y="202"/>
                      </a:lnTo>
                      <a:lnTo>
                        <a:pt x="313" y="202"/>
                      </a:lnTo>
                      <a:lnTo>
                        <a:pt x="328" y="201"/>
                      </a:lnTo>
                      <a:lnTo>
                        <a:pt x="349" y="199"/>
                      </a:lnTo>
                      <a:lnTo>
                        <a:pt x="374" y="196"/>
                      </a:lnTo>
                      <a:lnTo>
                        <a:pt x="399" y="192"/>
                      </a:lnTo>
                      <a:lnTo>
                        <a:pt x="421" y="189"/>
                      </a:lnTo>
                      <a:lnTo>
                        <a:pt x="438" y="187"/>
                      </a:lnTo>
                      <a:lnTo>
                        <a:pt x="448" y="184"/>
                      </a:lnTo>
                      <a:lnTo>
                        <a:pt x="436" y="180"/>
                      </a:lnTo>
                      <a:lnTo>
                        <a:pt x="419" y="177"/>
                      </a:lnTo>
                      <a:lnTo>
                        <a:pt x="396" y="172"/>
                      </a:lnTo>
                      <a:lnTo>
                        <a:pt x="374" y="167"/>
                      </a:lnTo>
                      <a:lnTo>
                        <a:pt x="350" y="162"/>
                      </a:lnTo>
                      <a:lnTo>
                        <a:pt x="332" y="157"/>
                      </a:lnTo>
                      <a:lnTo>
                        <a:pt x="320" y="152"/>
                      </a:lnTo>
                      <a:lnTo>
                        <a:pt x="318" y="148"/>
                      </a:lnTo>
                      <a:lnTo>
                        <a:pt x="335" y="142"/>
                      </a:lnTo>
                      <a:lnTo>
                        <a:pt x="359" y="138"/>
                      </a:lnTo>
                      <a:lnTo>
                        <a:pt x="382" y="140"/>
                      </a:lnTo>
                      <a:lnTo>
                        <a:pt x="409" y="143"/>
                      </a:lnTo>
                      <a:lnTo>
                        <a:pt x="433" y="148"/>
                      </a:lnTo>
                      <a:lnTo>
                        <a:pt x="453" y="153"/>
                      </a:lnTo>
                      <a:lnTo>
                        <a:pt x="467" y="157"/>
                      </a:lnTo>
                      <a:lnTo>
                        <a:pt x="472" y="157"/>
                      </a:lnTo>
                      <a:lnTo>
                        <a:pt x="465" y="140"/>
                      </a:lnTo>
                      <a:lnTo>
                        <a:pt x="458" y="120"/>
                      </a:lnTo>
                      <a:lnTo>
                        <a:pt x="455" y="103"/>
                      </a:lnTo>
                      <a:lnTo>
                        <a:pt x="458" y="98"/>
                      </a:lnTo>
                      <a:lnTo>
                        <a:pt x="472" y="113"/>
                      </a:lnTo>
                      <a:lnTo>
                        <a:pt x="480" y="132"/>
                      </a:lnTo>
                      <a:lnTo>
                        <a:pt x="489" y="148"/>
                      </a:lnTo>
                      <a:lnTo>
                        <a:pt x="499" y="165"/>
                      </a:lnTo>
                      <a:lnTo>
                        <a:pt x="507" y="145"/>
                      </a:lnTo>
                      <a:lnTo>
                        <a:pt x="519" y="123"/>
                      </a:lnTo>
                      <a:lnTo>
                        <a:pt x="534" y="99"/>
                      </a:lnTo>
                      <a:lnTo>
                        <a:pt x="551" y="78"/>
                      </a:lnTo>
                      <a:lnTo>
                        <a:pt x="573" y="54"/>
                      </a:lnTo>
                      <a:lnTo>
                        <a:pt x="598" y="34"/>
                      </a:lnTo>
                      <a:lnTo>
                        <a:pt x="625" y="15"/>
                      </a:lnTo>
                      <a:lnTo>
                        <a:pt x="657" y="0"/>
                      </a:lnTo>
                      <a:lnTo>
                        <a:pt x="655" y="3"/>
                      </a:lnTo>
                      <a:lnTo>
                        <a:pt x="644" y="17"/>
                      </a:lnTo>
                      <a:lnTo>
                        <a:pt x="625" y="34"/>
                      </a:lnTo>
                      <a:lnTo>
                        <a:pt x="607" y="56"/>
                      </a:lnTo>
                      <a:lnTo>
                        <a:pt x="586" y="79"/>
                      </a:lnTo>
                      <a:lnTo>
                        <a:pt x="571" y="99"/>
                      </a:lnTo>
                      <a:lnTo>
                        <a:pt x="563" y="118"/>
                      </a:lnTo>
                      <a:lnTo>
                        <a:pt x="564" y="130"/>
                      </a:lnTo>
                      <a:lnTo>
                        <a:pt x="575" y="123"/>
                      </a:lnTo>
                      <a:lnTo>
                        <a:pt x="588" y="116"/>
                      </a:lnTo>
                      <a:lnTo>
                        <a:pt x="603" y="110"/>
                      </a:lnTo>
                      <a:lnTo>
                        <a:pt x="618" y="103"/>
                      </a:lnTo>
                      <a:lnTo>
                        <a:pt x="632" y="99"/>
                      </a:lnTo>
                      <a:lnTo>
                        <a:pt x="644" y="96"/>
                      </a:lnTo>
                      <a:lnTo>
                        <a:pt x="652" y="94"/>
                      </a:lnTo>
                      <a:lnTo>
                        <a:pt x="657" y="96"/>
                      </a:lnTo>
                      <a:lnTo>
                        <a:pt x="649" y="105"/>
                      </a:lnTo>
                      <a:lnTo>
                        <a:pt x="637" y="116"/>
                      </a:lnTo>
                      <a:lnTo>
                        <a:pt x="620" y="128"/>
                      </a:lnTo>
                      <a:lnTo>
                        <a:pt x="605" y="140"/>
                      </a:lnTo>
                      <a:lnTo>
                        <a:pt x="588" y="150"/>
                      </a:lnTo>
                      <a:lnTo>
                        <a:pt x="571" y="162"/>
                      </a:lnTo>
                      <a:lnTo>
                        <a:pt x="559" y="170"/>
                      </a:lnTo>
                      <a:lnTo>
                        <a:pt x="551" y="175"/>
                      </a:lnTo>
                      <a:lnTo>
                        <a:pt x="559" y="174"/>
                      </a:lnTo>
                      <a:lnTo>
                        <a:pt x="573" y="170"/>
                      </a:lnTo>
                      <a:lnTo>
                        <a:pt x="590" y="165"/>
                      </a:lnTo>
                      <a:lnTo>
                        <a:pt x="610" y="159"/>
                      </a:lnTo>
                      <a:lnTo>
                        <a:pt x="632" y="152"/>
                      </a:lnTo>
                      <a:lnTo>
                        <a:pt x="654" y="145"/>
                      </a:lnTo>
                      <a:lnTo>
                        <a:pt x="672" y="140"/>
                      </a:lnTo>
                      <a:lnTo>
                        <a:pt x="689" y="137"/>
                      </a:lnTo>
                      <a:lnTo>
                        <a:pt x="780" y="132"/>
                      </a:lnTo>
                      <a:lnTo>
                        <a:pt x="822" y="138"/>
                      </a:lnTo>
                      <a:lnTo>
                        <a:pt x="861" y="150"/>
                      </a:lnTo>
                      <a:lnTo>
                        <a:pt x="897" y="167"/>
                      </a:lnTo>
                      <a:lnTo>
                        <a:pt x="929" y="189"/>
                      </a:lnTo>
                      <a:lnTo>
                        <a:pt x="959" y="216"/>
                      </a:lnTo>
                      <a:lnTo>
                        <a:pt x="986" y="245"/>
                      </a:lnTo>
                      <a:lnTo>
                        <a:pt x="1011" y="275"/>
                      </a:lnTo>
                      <a:lnTo>
                        <a:pt x="1035" y="309"/>
                      </a:lnTo>
                      <a:lnTo>
                        <a:pt x="1171" y="310"/>
                      </a:lnTo>
                      <a:lnTo>
                        <a:pt x="1183" y="317"/>
                      </a:lnTo>
                      <a:lnTo>
                        <a:pt x="1193" y="324"/>
                      </a:lnTo>
                      <a:lnTo>
                        <a:pt x="1202" y="332"/>
                      </a:lnTo>
                      <a:lnTo>
                        <a:pt x="1212" y="339"/>
                      </a:lnTo>
                      <a:lnTo>
                        <a:pt x="1222" y="347"/>
                      </a:lnTo>
                      <a:lnTo>
                        <a:pt x="1232" y="356"/>
                      </a:lnTo>
                      <a:lnTo>
                        <a:pt x="1244" y="364"/>
                      </a:lnTo>
                      <a:lnTo>
                        <a:pt x="1257" y="373"/>
                      </a:lnTo>
                      <a:lnTo>
                        <a:pt x="1289" y="384"/>
                      </a:lnTo>
                      <a:lnTo>
                        <a:pt x="1325" y="393"/>
                      </a:lnTo>
                      <a:lnTo>
                        <a:pt x="1362" y="396"/>
                      </a:lnTo>
                      <a:lnTo>
                        <a:pt x="1397" y="401"/>
                      </a:lnTo>
                      <a:lnTo>
                        <a:pt x="1431" y="410"/>
                      </a:lnTo>
                      <a:lnTo>
                        <a:pt x="1463" y="423"/>
                      </a:lnTo>
                      <a:lnTo>
                        <a:pt x="1490" y="443"/>
                      </a:lnTo>
                      <a:lnTo>
                        <a:pt x="1512" y="476"/>
                      </a:lnTo>
                      <a:lnTo>
                        <a:pt x="1510" y="477"/>
                      </a:lnTo>
                      <a:lnTo>
                        <a:pt x="1505" y="477"/>
                      </a:lnTo>
                      <a:lnTo>
                        <a:pt x="1497" y="474"/>
                      </a:lnTo>
                      <a:lnTo>
                        <a:pt x="1488" y="470"/>
                      </a:lnTo>
                      <a:lnTo>
                        <a:pt x="1480" y="465"/>
                      </a:lnTo>
                      <a:lnTo>
                        <a:pt x="1471" y="460"/>
                      </a:lnTo>
                      <a:lnTo>
                        <a:pt x="1463" y="455"/>
                      </a:lnTo>
                      <a:lnTo>
                        <a:pt x="1458" y="452"/>
                      </a:lnTo>
                      <a:lnTo>
                        <a:pt x="1436" y="440"/>
                      </a:lnTo>
                      <a:lnTo>
                        <a:pt x="1407" y="430"/>
                      </a:lnTo>
                      <a:lnTo>
                        <a:pt x="1377" y="423"/>
                      </a:lnTo>
                      <a:lnTo>
                        <a:pt x="1347" y="418"/>
                      </a:lnTo>
                      <a:lnTo>
                        <a:pt x="1320" y="415"/>
                      </a:lnTo>
                      <a:lnTo>
                        <a:pt x="1296" y="413"/>
                      </a:lnTo>
                      <a:lnTo>
                        <a:pt x="1279" y="413"/>
                      </a:lnTo>
                      <a:lnTo>
                        <a:pt x="1274" y="413"/>
                      </a:lnTo>
                      <a:lnTo>
                        <a:pt x="1286" y="425"/>
                      </a:lnTo>
                      <a:lnTo>
                        <a:pt x="1298" y="437"/>
                      </a:lnTo>
                      <a:lnTo>
                        <a:pt x="1308" y="450"/>
                      </a:lnTo>
                      <a:lnTo>
                        <a:pt x="1316" y="462"/>
                      </a:lnTo>
                      <a:lnTo>
                        <a:pt x="1244" y="4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51" name="Freeform 31"/>
                <p:cNvSpPr>
                  <a:spLocks/>
                </p:cNvSpPr>
                <p:nvPr/>
              </p:nvSpPr>
              <p:spPr bwMode="auto">
                <a:xfrm>
                  <a:off x="1680" y="3258"/>
                  <a:ext cx="972" cy="633"/>
                </a:xfrm>
                <a:custGeom>
                  <a:avLst/>
                  <a:gdLst>
                    <a:gd name="T0" fmla="*/ 1224 w 2126"/>
                    <a:gd name="T1" fmla="*/ 562 h 1231"/>
                    <a:gd name="T2" fmla="*/ 2 w 2126"/>
                    <a:gd name="T3" fmla="*/ 513 h 1231"/>
                    <a:gd name="T4" fmla="*/ 787 w 2126"/>
                    <a:gd name="T5" fmla="*/ 447 h 1231"/>
                    <a:gd name="T6" fmla="*/ 713 w 2126"/>
                    <a:gd name="T7" fmla="*/ 395 h 1231"/>
                    <a:gd name="T8" fmla="*/ 664 w 2126"/>
                    <a:gd name="T9" fmla="*/ 300 h 1231"/>
                    <a:gd name="T10" fmla="*/ 713 w 2126"/>
                    <a:gd name="T11" fmla="*/ 196 h 1231"/>
                    <a:gd name="T12" fmla="*/ 799 w 2126"/>
                    <a:gd name="T13" fmla="*/ 143 h 1231"/>
                    <a:gd name="T14" fmla="*/ 885 w 2126"/>
                    <a:gd name="T15" fmla="*/ 116 h 1231"/>
                    <a:gd name="T16" fmla="*/ 1015 w 2126"/>
                    <a:gd name="T17" fmla="*/ 88 h 1231"/>
                    <a:gd name="T18" fmla="*/ 1108 w 2126"/>
                    <a:gd name="T19" fmla="*/ 76 h 1231"/>
                    <a:gd name="T20" fmla="*/ 1369 w 2126"/>
                    <a:gd name="T21" fmla="*/ 79 h 1231"/>
                    <a:gd name="T22" fmla="*/ 1420 w 2126"/>
                    <a:gd name="T23" fmla="*/ 84 h 1231"/>
                    <a:gd name="T24" fmla="*/ 1507 w 2126"/>
                    <a:gd name="T25" fmla="*/ 91 h 1231"/>
                    <a:gd name="T26" fmla="*/ 1600 w 2126"/>
                    <a:gd name="T27" fmla="*/ 101 h 1231"/>
                    <a:gd name="T28" fmla="*/ 1667 w 2126"/>
                    <a:gd name="T29" fmla="*/ 91 h 1231"/>
                    <a:gd name="T30" fmla="*/ 1728 w 2126"/>
                    <a:gd name="T31" fmla="*/ 47 h 1231"/>
                    <a:gd name="T32" fmla="*/ 1841 w 2126"/>
                    <a:gd name="T33" fmla="*/ 9 h 1231"/>
                    <a:gd name="T34" fmla="*/ 1915 w 2126"/>
                    <a:gd name="T35" fmla="*/ 0 h 1231"/>
                    <a:gd name="T36" fmla="*/ 1991 w 2126"/>
                    <a:gd name="T37" fmla="*/ 3 h 1231"/>
                    <a:gd name="T38" fmla="*/ 2069 w 2126"/>
                    <a:gd name="T39" fmla="*/ 14 h 1231"/>
                    <a:gd name="T40" fmla="*/ 2126 w 2126"/>
                    <a:gd name="T41" fmla="*/ 24 h 1231"/>
                    <a:gd name="T42" fmla="*/ 2084 w 2126"/>
                    <a:gd name="T43" fmla="*/ 30 h 1231"/>
                    <a:gd name="T44" fmla="*/ 2005 w 2126"/>
                    <a:gd name="T45" fmla="*/ 42 h 1231"/>
                    <a:gd name="T46" fmla="*/ 1913 w 2126"/>
                    <a:gd name="T47" fmla="*/ 56 h 1231"/>
                    <a:gd name="T48" fmla="*/ 1844 w 2126"/>
                    <a:gd name="T49" fmla="*/ 73 h 1231"/>
                    <a:gd name="T50" fmla="*/ 1787 w 2126"/>
                    <a:gd name="T51" fmla="*/ 98 h 1231"/>
                    <a:gd name="T52" fmla="*/ 1774 w 2126"/>
                    <a:gd name="T53" fmla="*/ 143 h 1231"/>
                    <a:gd name="T54" fmla="*/ 1881 w 2126"/>
                    <a:gd name="T55" fmla="*/ 138 h 1231"/>
                    <a:gd name="T56" fmla="*/ 1932 w 2126"/>
                    <a:gd name="T57" fmla="*/ 132 h 1231"/>
                    <a:gd name="T58" fmla="*/ 1897 w 2126"/>
                    <a:gd name="T59" fmla="*/ 164 h 1231"/>
                    <a:gd name="T60" fmla="*/ 1716 w 2126"/>
                    <a:gd name="T61" fmla="*/ 181 h 1231"/>
                    <a:gd name="T62" fmla="*/ 1603 w 2126"/>
                    <a:gd name="T63" fmla="*/ 165 h 1231"/>
                    <a:gd name="T64" fmla="*/ 1492 w 2126"/>
                    <a:gd name="T65" fmla="*/ 143 h 1231"/>
                    <a:gd name="T66" fmla="*/ 1143 w 2126"/>
                    <a:gd name="T67" fmla="*/ 143 h 1231"/>
                    <a:gd name="T68" fmla="*/ 1020 w 2126"/>
                    <a:gd name="T69" fmla="*/ 154 h 1231"/>
                    <a:gd name="T70" fmla="*/ 929 w 2126"/>
                    <a:gd name="T71" fmla="*/ 167 h 1231"/>
                    <a:gd name="T72" fmla="*/ 846 w 2126"/>
                    <a:gd name="T73" fmla="*/ 192 h 1231"/>
                    <a:gd name="T74" fmla="*/ 770 w 2126"/>
                    <a:gd name="T75" fmla="*/ 236 h 1231"/>
                    <a:gd name="T76" fmla="*/ 745 w 2126"/>
                    <a:gd name="T77" fmla="*/ 300 h 1231"/>
                    <a:gd name="T78" fmla="*/ 784 w 2126"/>
                    <a:gd name="T79" fmla="*/ 368 h 1231"/>
                    <a:gd name="T80" fmla="*/ 882 w 2126"/>
                    <a:gd name="T81" fmla="*/ 430 h 1231"/>
                    <a:gd name="T82" fmla="*/ 1008 w 2126"/>
                    <a:gd name="T83" fmla="*/ 462 h 1231"/>
                    <a:gd name="T84" fmla="*/ 1135 w 2126"/>
                    <a:gd name="T85" fmla="*/ 481 h 1231"/>
                    <a:gd name="T86" fmla="*/ 1170 w 2126"/>
                    <a:gd name="T87" fmla="*/ 487 h 1231"/>
                    <a:gd name="T88" fmla="*/ 1264 w 2126"/>
                    <a:gd name="T89" fmla="*/ 501 h 1231"/>
                    <a:gd name="T90" fmla="*/ 1372 w 2126"/>
                    <a:gd name="T91" fmla="*/ 519 h 1231"/>
                    <a:gd name="T92" fmla="*/ 1438 w 2126"/>
                    <a:gd name="T93" fmla="*/ 530 h 1231"/>
                    <a:gd name="T94" fmla="*/ 1455 w 2126"/>
                    <a:gd name="T95" fmla="*/ 570 h 1231"/>
                    <a:gd name="T96" fmla="*/ 1396 w 2126"/>
                    <a:gd name="T97" fmla="*/ 597 h 1231"/>
                    <a:gd name="T98" fmla="*/ 1404 w 2126"/>
                    <a:gd name="T99" fmla="*/ 578 h 1231"/>
                    <a:gd name="T100" fmla="*/ 1386 w 2126"/>
                    <a:gd name="T101" fmla="*/ 553 h 1231"/>
                    <a:gd name="T102" fmla="*/ 1339 w 2126"/>
                    <a:gd name="T103" fmla="*/ 543 h 1231"/>
                    <a:gd name="T104" fmla="*/ 1354 w 2126"/>
                    <a:gd name="T105" fmla="*/ 636 h 1231"/>
                    <a:gd name="T106" fmla="*/ 1396 w 2126"/>
                    <a:gd name="T107" fmla="*/ 816 h 1231"/>
                    <a:gd name="T108" fmla="*/ 1376 w 2126"/>
                    <a:gd name="T109" fmla="*/ 1172 h 1231"/>
                    <a:gd name="T110" fmla="*/ 1325 w 2126"/>
                    <a:gd name="T111" fmla="*/ 1042 h 1231"/>
                    <a:gd name="T112" fmla="*/ 1259 w 2126"/>
                    <a:gd name="T113" fmla="*/ 680 h 1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126" h="1231">
                      <a:moveTo>
                        <a:pt x="2" y="605"/>
                      </a:moveTo>
                      <a:lnTo>
                        <a:pt x="1239" y="605"/>
                      </a:lnTo>
                      <a:lnTo>
                        <a:pt x="1234" y="585"/>
                      </a:lnTo>
                      <a:lnTo>
                        <a:pt x="1224" y="562"/>
                      </a:lnTo>
                      <a:lnTo>
                        <a:pt x="1214" y="540"/>
                      </a:lnTo>
                      <a:lnTo>
                        <a:pt x="1205" y="528"/>
                      </a:lnTo>
                      <a:lnTo>
                        <a:pt x="946" y="511"/>
                      </a:lnTo>
                      <a:lnTo>
                        <a:pt x="2" y="513"/>
                      </a:lnTo>
                      <a:lnTo>
                        <a:pt x="0" y="464"/>
                      </a:lnTo>
                      <a:lnTo>
                        <a:pt x="831" y="469"/>
                      </a:lnTo>
                      <a:lnTo>
                        <a:pt x="809" y="457"/>
                      </a:lnTo>
                      <a:lnTo>
                        <a:pt x="787" y="447"/>
                      </a:lnTo>
                      <a:lnTo>
                        <a:pt x="767" y="435"/>
                      </a:lnTo>
                      <a:lnTo>
                        <a:pt x="749" y="423"/>
                      </a:lnTo>
                      <a:lnTo>
                        <a:pt x="730" y="410"/>
                      </a:lnTo>
                      <a:lnTo>
                        <a:pt x="713" y="395"/>
                      </a:lnTo>
                      <a:lnTo>
                        <a:pt x="696" y="376"/>
                      </a:lnTo>
                      <a:lnTo>
                        <a:pt x="681" y="356"/>
                      </a:lnTo>
                      <a:lnTo>
                        <a:pt x="668" y="327"/>
                      </a:lnTo>
                      <a:lnTo>
                        <a:pt x="664" y="300"/>
                      </a:lnTo>
                      <a:lnTo>
                        <a:pt x="668" y="272"/>
                      </a:lnTo>
                      <a:lnTo>
                        <a:pt x="678" y="243"/>
                      </a:lnTo>
                      <a:lnTo>
                        <a:pt x="693" y="218"/>
                      </a:lnTo>
                      <a:lnTo>
                        <a:pt x="713" y="196"/>
                      </a:lnTo>
                      <a:lnTo>
                        <a:pt x="735" y="177"/>
                      </a:lnTo>
                      <a:lnTo>
                        <a:pt x="760" y="162"/>
                      </a:lnTo>
                      <a:lnTo>
                        <a:pt x="781" y="152"/>
                      </a:lnTo>
                      <a:lnTo>
                        <a:pt x="799" y="143"/>
                      </a:lnTo>
                      <a:lnTo>
                        <a:pt x="816" y="137"/>
                      </a:lnTo>
                      <a:lnTo>
                        <a:pt x="835" y="130"/>
                      </a:lnTo>
                      <a:lnTo>
                        <a:pt x="856" y="123"/>
                      </a:lnTo>
                      <a:lnTo>
                        <a:pt x="885" y="116"/>
                      </a:lnTo>
                      <a:lnTo>
                        <a:pt x="922" y="106"/>
                      </a:lnTo>
                      <a:lnTo>
                        <a:pt x="971" y="96"/>
                      </a:lnTo>
                      <a:lnTo>
                        <a:pt x="993" y="91"/>
                      </a:lnTo>
                      <a:lnTo>
                        <a:pt x="1015" y="88"/>
                      </a:lnTo>
                      <a:lnTo>
                        <a:pt x="1039" y="84"/>
                      </a:lnTo>
                      <a:lnTo>
                        <a:pt x="1062" y="81"/>
                      </a:lnTo>
                      <a:lnTo>
                        <a:pt x="1086" y="78"/>
                      </a:lnTo>
                      <a:lnTo>
                        <a:pt x="1108" y="76"/>
                      </a:lnTo>
                      <a:lnTo>
                        <a:pt x="1131" y="74"/>
                      </a:lnTo>
                      <a:lnTo>
                        <a:pt x="1153" y="73"/>
                      </a:lnTo>
                      <a:lnTo>
                        <a:pt x="1367" y="79"/>
                      </a:lnTo>
                      <a:lnTo>
                        <a:pt x="1369" y="79"/>
                      </a:lnTo>
                      <a:lnTo>
                        <a:pt x="1377" y="79"/>
                      </a:lnTo>
                      <a:lnTo>
                        <a:pt x="1387" y="81"/>
                      </a:lnTo>
                      <a:lnTo>
                        <a:pt x="1403" y="83"/>
                      </a:lnTo>
                      <a:lnTo>
                        <a:pt x="1420" y="84"/>
                      </a:lnTo>
                      <a:lnTo>
                        <a:pt x="1438" y="86"/>
                      </a:lnTo>
                      <a:lnTo>
                        <a:pt x="1460" y="88"/>
                      </a:lnTo>
                      <a:lnTo>
                        <a:pt x="1484" y="89"/>
                      </a:lnTo>
                      <a:lnTo>
                        <a:pt x="1507" y="91"/>
                      </a:lnTo>
                      <a:lnTo>
                        <a:pt x="1531" y="95"/>
                      </a:lnTo>
                      <a:lnTo>
                        <a:pt x="1554" y="96"/>
                      </a:lnTo>
                      <a:lnTo>
                        <a:pt x="1578" y="100"/>
                      </a:lnTo>
                      <a:lnTo>
                        <a:pt x="1600" y="101"/>
                      </a:lnTo>
                      <a:lnTo>
                        <a:pt x="1620" y="105"/>
                      </a:lnTo>
                      <a:lnTo>
                        <a:pt x="1637" y="106"/>
                      </a:lnTo>
                      <a:lnTo>
                        <a:pt x="1652" y="110"/>
                      </a:lnTo>
                      <a:lnTo>
                        <a:pt x="1667" y="91"/>
                      </a:lnTo>
                      <a:lnTo>
                        <a:pt x="1679" y="78"/>
                      </a:lnTo>
                      <a:lnTo>
                        <a:pt x="1693" y="66"/>
                      </a:lnTo>
                      <a:lnTo>
                        <a:pt x="1710" y="56"/>
                      </a:lnTo>
                      <a:lnTo>
                        <a:pt x="1728" y="47"/>
                      </a:lnTo>
                      <a:lnTo>
                        <a:pt x="1752" y="39"/>
                      </a:lnTo>
                      <a:lnTo>
                        <a:pt x="1784" y="27"/>
                      </a:lnTo>
                      <a:lnTo>
                        <a:pt x="1822" y="14"/>
                      </a:lnTo>
                      <a:lnTo>
                        <a:pt x="1841" y="9"/>
                      </a:lnTo>
                      <a:lnTo>
                        <a:pt x="1860" y="5"/>
                      </a:lnTo>
                      <a:lnTo>
                        <a:pt x="1878" y="3"/>
                      </a:lnTo>
                      <a:lnTo>
                        <a:pt x="1897" y="2"/>
                      </a:lnTo>
                      <a:lnTo>
                        <a:pt x="1915" y="0"/>
                      </a:lnTo>
                      <a:lnTo>
                        <a:pt x="1934" y="0"/>
                      </a:lnTo>
                      <a:lnTo>
                        <a:pt x="1954" y="0"/>
                      </a:lnTo>
                      <a:lnTo>
                        <a:pt x="1973" y="2"/>
                      </a:lnTo>
                      <a:lnTo>
                        <a:pt x="1991" y="3"/>
                      </a:lnTo>
                      <a:lnTo>
                        <a:pt x="2011" y="5"/>
                      </a:lnTo>
                      <a:lnTo>
                        <a:pt x="2030" y="9"/>
                      </a:lnTo>
                      <a:lnTo>
                        <a:pt x="2050" y="10"/>
                      </a:lnTo>
                      <a:lnTo>
                        <a:pt x="2069" y="14"/>
                      </a:lnTo>
                      <a:lnTo>
                        <a:pt x="2087" y="17"/>
                      </a:lnTo>
                      <a:lnTo>
                        <a:pt x="2107" y="20"/>
                      </a:lnTo>
                      <a:lnTo>
                        <a:pt x="2126" y="24"/>
                      </a:lnTo>
                      <a:lnTo>
                        <a:pt x="2126" y="24"/>
                      </a:lnTo>
                      <a:lnTo>
                        <a:pt x="2121" y="25"/>
                      </a:lnTo>
                      <a:lnTo>
                        <a:pt x="2111" y="27"/>
                      </a:lnTo>
                      <a:lnTo>
                        <a:pt x="2099" y="29"/>
                      </a:lnTo>
                      <a:lnTo>
                        <a:pt x="2084" y="30"/>
                      </a:lnTo>
                      <a:lnTo>
                        <a:pt x="2067" y="34"/>
                      </a:lnTo>
                      <a:lnTo>
                        <a:pt x="2047" y="36"/>
                      </a:lnTo>
                      <a:lnTo>
                        <a:pt x="2026" y="39"/>
                      </a:lnTo>
                      <a:lnTo>
                        <a:pt x="2005" y="42"/>
                      </a:lnTo>
                      <a:lnTo>
                        <a:pt x="1981" y="46"/>
                      </a:lnTo>
                      <a:lnTo>
                        <a:pt x="1959" y="49"/>
                      </a:lnTo>
                      <a:lnTo>
                        <a:pt x="1935" y="52"/>
                      </a:lnTo>
                      <a:lnTo>
                        <a:pt x="1913" y="56"/>
                      </a:lnTo>
                      <a:lnTo>
                        <a:pt x="1893" y="59"/>
                      </a:lnTo>
                      <a:lnTo>
                        <a:pt x="1875" y="64"/>
                      </a:lnTo>
                      <a:lnTo>
                        <a:pt x="1858" y="68"/>
                      </a:lnTo>
                      <a:lnTo>
                        <a:pt x="1844" y="73"/>
                      </a:lnTo>
                      <a:lnTo>
                        <a:pt x="1829" y="78"/>
                      </a:lnTo>
                      <a:lnTo>
                        <a:pt x="1814" y="84"/>
                      </a:lnTo>
                      <a:lnTo>
                        <a:pt x="1801" y="91"/>
                      </a:lnTo>
                      <a:lnTo>
                        <a:pt x="1787" y="98"/>
                      </a:lnTo>
                      <a:lnTo>
                        <a:pt x="1775" y="106"/>
                      </a:lnTo>
                      <a:lnTo>
                        <a:pt x="1763" y="116"/>
                      </a:lnTo>
                      <a:lnTo>
                        <a:pt x="1755" y="130"/>
                      </a:lnTo>
                      <a:lnTo>
                        <a:pt x="1774" y="143"/>
                      </a:lnTo>
                      <a:lnTo>
                        <a:pt x="1797" y="150"/>
                      </a:lnTo>
                      <a:lnTo>
                        <a:pt x="1826" y="150"/>
                      </a:lnTo>
                      <a:lnTo>
                        <a:pt x="1854" y="145"/>
                      </a:lnTo>
                      <a:lnTo>
                        <a:pt x="1881" y="138"/>
                      </a:lnTo>
                      <a:lnTo>
                        <a:pt x="1905" y="133"/>
                      </a:lnTo>
                      <a:lnTo>
                        <a:pt x="1922" y="128"/>
                      </a:lnTo>
                      <a:lnTo>
                        <a:pt x="1932" y="127"/>
                      </a:lnTo>
                      <a:lnTo>
                        <a:pt x="1932" y="132"/>
                      </a:lnTo>
                      <a:lnTo>
                        <a:pt x="1930" y="138"/>
                      </a:lnTo>
                      <a:lnTo>
                        <a:pt x="1924" y="147"/>
                      </a:lnTo>
                      <a:lnTo>
                        <a:pt x="1913" y="155"/>
                      </a:lnTo>
                      <a:lnTo>
                        <a:pt x="1897" y="164"/>
                      </a:lnTo>
                      <a:lnTo>
                        <a:pt x="1873" y="172"/>
                      </a:lnTo>
                      <a:lnTo>
                        <a:pt x="1843" y="179"/>
                      </a:lnTo>
                      <a:lnTo>
                        <a:pt x="1802" y="184"/>
                      </a:lnTo>
                      <a:lnTo>
                        <a:pt x="1716" y="181"/>
                      </a:lnTo>
                      <a:lnTo>
                        <a:pt x="1688" y="177"/>
                      </a:lnTo>
                      <a:lnTo>
                        <a:pt x="1659" y="174"/>
                      </a:lnTo>
                      <a:lnTo>
                        <a:pt x="1630" y="170"/>
                      </a:lnTo>
                      <a:lnTo>
                        <a:pt x="1603" y="165"/>
                      </a:lnTo>
                      <a:lnTo>
                        <a:pt x="1575" y="160"/>
                      </a:lnTo>
                      <a:lnTo>
                        <a:pt x="1548" y="155"/>
                      </a:lnTo>
                      <a:lnTo>
                        <a:pt x="1519" y="150"/>
                      </a:lnTo>
                      <a:lnTo>
                        <a:pt x="1492" y="143"/>
                      </a:lnTo>
                      <a:lnTo>
                        <a:pt x="1275" y="133"/>
                      </a:lnTo>
                      <a:lnTo>
                        <a:pt x="1226" y="137"/>
                      </a:lnTo>
                      <a:lnTo>
                        <a:pt x="1184" y="140"/>
                      </a:lnTo>
                      <a:lnTo>
                        <a:pt x="1143" y="143"/>
                      </a:lnTo>
                      <a:lnTo>
                        <a:pt x="1108" y="145"/>
                      </a:lnTo>
                      <a:lnTo>
                        <a:pt x="1076" y="148"/>
                      </a:lnTo>
                      <a:lnTo>
                        <a:pt x="1045" y="150"/>
                      </a:lnTo>
                      <a:lnTo>
                        <a:pt x="1020" y="154"/>
                      </a:lnTo>
                      <a:lnTo>
                        <a:pt x="995" y="155"/>
                      </a:lnTo>
                      <a:lnTo>
                        <a:pt x="971" y="159"/>
                      </a:lnTo>
                      <a:lnTo>
                        <a:pt x="949" y="162"/>
                      </a:lnTo>
                      <a:lnTo>
                        <a:pt x="929" y="167"/>
                      </a:lnTo>
                      <a:lnTo>
                        <a:pt x="909" y="170"/>
                      </a:lnTo>
                      <a:lnTo>
                        <a:pt x="888" y="177"/>
                      </a:lnTo>
                      <a:lnTo>
                        <a:pt x="868" y="184"/>
                      </a:lnTo>
                      <a:lnTo>
                        <a:pt x="846" y="192"/>
                      </a:lnTo>
                      <a:lnTo>
                        <a:pt x="824" y="201"/>
                      </a:lnTo>
                      <a:lnTo>
                        <a:pt x="802" y="211"/>
                      </a:lnTo>
                      <a:lnTo>
                        <a:pt x="784" y="223"/>
                      </a:lnTo>
                      <a:lnTo>
                        <a:pt x="770" y="236"/>
                      </a:lnTo>
                      <a:lnTo>
                        <a:pt x="759" y="251"/>
                      </a:lnTo>
                      <a:lnTo>
                        <a:pt x="750" y="268"/>
                      </a:lnTo>
                      <a:lnTo>
                        <a:pt x="745" y="283"/>
                      </a:lnTo>
                      <a:lnTo>
                        <a:pt x="745" y="300"/>
                      </a:lnTo>
                      <a:lnTo>
                        <a:pt x="747" y="315"/>
                      </a:lnTo>
                      <a:lnTo>
                        <a:pt x="759" y="334"/>
                      </a:lnTo>
                      <a:lnTo>
                        <a:pt x="770" y="351"/>
                      </a:lnTo>
                      <a:lnTo>
                        <a:pt x="784" y="368"/>
                      </a:lnTo>
                      <a:lnTo>
                        <a:pt x="801" y="385"/>
                      </a:lnTo>
                      <a:lnTo>
                        <a:pt x="821" y="400"/>
                      </a:lnTo>
                      <a:lnTo>
                        <a:pt x="848" y="415"/>
                      </a:lnTo>
                      <a:lnTo>
                        <a:pt x="882" y="430"/>
                      </a:lnTo>
                      <a:lnTo>
                        <a:pt x="922" y="445"/>
                      </a:lnTo>
                      <a:lnTo>
                        <a:pt x="942" y="450"/>
                      </a:lnTo>
                      <a:lnTo>
                        <a:pt x="971" y="457"/>
                      </a:lnTo>
                      <a:lnTo>
                        <a:pt x="1008" y="462"/>
                      </a:lnTo>
                      <a:lnTo>
                        <a:pt x="1045" y="469"/>
                      </a:lnTo>
                      <a:lnTo>
                        <a:pt x="1082" y="474"/>
                      </a:lnTo>
                      <a:lnTo>
                        <a:pt x="1113" y="479"/>
                      </a:lnTo>
                      <a:lnTo>
                        <a:pt x="1135" y="481"/>
                      </a:lnTo>
                      <a:lnTo>
                        <a:pt x="1143" y="482"/>
                      </a:lnTo>
                      <a:lnTo>
                        <a:pt x="1146" y="482"/>
                      </a:lnTo>
                      <a:lnTo>
                        <a:pt x="1157" y="484"/>
                      </a:lnTo>
                      <a:lnTo>
                        <a:pt x="1170" y="487"/>
                      </a:lnTo>
                      <a:lnTo>
                        <a:pt x="1190" y="489"/>
                      </a:lnTo>
                      <a:lnTo>
                        <a:pt x="1212" y="492"/>
                      </a:lnTo>
                      <a:lnTo>
                        <a:pt x="1237" y="498"/>
                      </a:lnTo>
                      <a:lnTo>
                        <a:pt x="1264" y="501"/>
                      </a:lnTo>
                      <a:lnTo>
                        <a:pt x="1291" y="506"/>
                      </a:lnTo>
                      <a:lnTo>
                        <a:pt x="1320" y="511"/>
                      </a:lnTo>
                      <a:lnTo>
                        <a:pt x="1347" y="514"/>
                      </a:lnTo>
                      <a:lnTo>
                        <a:pt x="1372" y="519"/>
                      </a:lnTo>
                      <a:lnTo>
                        <a:pt x="1394" y="523"/>
                      </a:lnTo>
                      <a:lnTo>
                        <a:pt x="1413" y="525"/>
                      </a:lnTo>
                      <a:lnTo>
                        <a:pt x="1428" y="528"/>
                      </a:lnTo>
                      <a:lnTo>
                        <a:pt x="1438" y="530"/>
                      </a:lnTo>
                      <a:lnTo>
                        <a:pt x="1441" y="530"/>
                      </a:lnTo>
                      <a:lnTo>
                        <a:pt x="1460" y="543"/>
                      </a:lnTo>
                      <a:lnTo>
                        <a:pt x="1465" y="557"/>
                      </a:lnTo>
                      <a:lnTo>
                        <a:pt x="1455" y="570"/>
                      </a:lnTo>
                      <a:lnTo>
                        <a:pt x="1431" y="589"/>
                      </a:lnTo>
                      <a:lnTo>
                        <a:pt x="1421" y="594"/>
                      </a:lnTo>
                      <a:lnTo>
                        <a:pt x="1409" y="595"/>
                      </a:lnTo>
                      <a:lnTo>
                        <a:pt x="1396" y="597"/>
                      </a:lnTo>
                      <a:lnTo>
                        <a:pt x="1384" y="597"/>
                      </a:lnTo>
                      <a:lnTo>
                        <a:pt x="1386" y="594"/>
                      </a:lnTo>
                      <a:lnTo>
                        <a:pt x="1394" y="587"/>
                      </a:lnTo>
                      <a:lnTo>
                        <a:pt x="1404" y="578"/>
                      </a:lnTo>
                      <a:lnTo>
                        <a:pt x="1413" y="568"/>
                      </a:lnTo>
                      <a:lnTo>
                        <a:pt x="1406" y="563"/>
                      </a:lnTo>
                      <a:lnTo>
                        <a:pt x="1398" y="558"/>
                      </a:lnTo>
                      <a:lnTo>
                        <a:pt x="1386" y="553"/>
                      </a:lnTo>
                      <a:lnTo>
                        <a:pt x="1372" y="550"/>
                      </a:lnTo>
                      <a:lnTo>
                        <a:pt x="1359" y="546"/>
                      </a:lnTo>
                      <a:lnTo>
                        <a:pt x="1347" y="545"/>
                      </a:lnTo>
                      <a:lnTo>
                        <a:pt x="1339" y="543"/>
                      </a:lnTo>
                      <a:lnTo>
                        <a:pt x="1332" y="541"/>
                      </a:lnTo>
                      <a:lnTo>
                        <a:pt x="1335" y="555"/>
                      </a:lnTo>
                      <a:lnTo>
                        <a:pt x="1344" y="589"/>
                      </a:lnTo>
                      <a:lnTo>
                        <a:pt x="1354" y="636"/>
                      </a:lnTo>
                      <a:lnTo>
                        <a:pt x="1366" y="686"/>
                      </a:lnTo>
                      <a:lnTo>
                        <a:pt x="1379" y="739"/>
                      </a:lnTo>
                      <a:lnTo>
                        <a:pt x="1389" y="784"/>
                      </a:lnTo>
                      <a:lnTo>
                        <a:pt x="1396" y="816"/>
                      </a:lnTo>
                      <a:lnTo>
                        <a:pt x="1399" y="828"/>
                      </a:lnTo>
                      <a:lnTo>
                        <a:pt x="1396" y="892"/>
                      </a:lnTo>
                      <a:lnTo>
                        <a:pt x="1387" y="1032"/>
                      </a:lnTo>
                      <a:lnTo>
                        <a:pt x="1376" y="1172"/>
                      </a:lnTo>
                      <a:lnTo>
                        <a:pt x="1362" y="1231"/>
                      </a:lnTo>
                      <a:lnTo>
                        <a:pt x="1355" y="1201"/>
                      </a:lnTo>
                      <a:lnTo>
                        <a:pt x="1342" y="1135"/>
                      </a:lnTo>
                      <a:lnTo>
                        <a:pt x="1325" y="1042"/>
                      </a:lnTo>
                      <a:lnTo>
                        <a:pt x="1308" y="939"/>
                      </a:lnTo>
                      <a:lnTo>
                        <a:pt x="1290" y="835"/>
                      </a:lnTo>
                      <a:lnTo>
                        <a:pt x="1273" y="745"/>
                      </a:lnTo>
                      <a:lnTo>
                        <a:pt x="1259" y="680"/>
                      </a:lnTo>
                      <a:lnTo>
                        <a:pt x="1251" y="653"/>
                      </a:lnTo>
                      <a:lnTo>
                        <a:pt x="2" y="653"/>
                      </a:lnTo>
                      <a:lnTo>
                        <a:pt x="2" y="60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52" name="Freeform 32"/>
                <p:cNvSpPr>
                  <a:spLocks/>
                </p:cNvSpPr>
                <p:nvPr/>
              </p:nvSpPr>
              <p:spPr bwMode="auto">
                <a:xfrm>
                  <a:off x="2311" y="3581"/>
                  <a:ext cx="653" cy="410"/>
                </a:xfrm>
                <a:custGeom>
                  <a:avLst/>
                  <a:gdLst>
                    <a:gd name="T0" fmla="*/ 236 w 1430"/>
                    <a:gd name="T1" fmla="*/ 86 h 796"/>
                    <a:gd name="T2" fmla="*/ 207 w 1430"/>
                    <a:gd name="T3" fmla="*/ 96 h 796"/>
                    <a:gd name="T4" fmla="*/ 179 w 1430"/>
                    <a:gd name="T5" fmla="*/ 108 h 796"/>
                    <a:gd name="T6" fmla="*/ 150 w 1430"/>
                    <a:gd name="T7" fmla="*/ 125 h 796"/>
                    <a:gd name="T8" fmla="*/ 123 w 1430"/>
                    <a:gd name="T9" fmla="*/ 143 h 796"/>
                    <a:gd name="T10" fmla="*/ 100 w 1430"/>
                    <a:gd name="T11" fmla="*/ 165 h 796"/>
                    <a:gd name="T12" fmla="*/ 78 w 1430"/>
                    <a:gd name="T13" fmla="*/ 192 h 796"/>
                    <a:gd name="T14" fmla="*/ 61 w 1430"/>
                    <a:gd name="T15" fmla="*/ 223 h 796"/>
                    <a:gd name="T16" fmla="*/ 49 w 1430"/>
                    <a:gd name="T17" fmla="*/ 256 h 796"/>
                    <a:gd name="T18" fmla="*/ 34 w 1430"/>
                    <a:gd name="T19" fmla="*/ 371 h 796"/>
                    <a:gd name="T20" fmla="*/ 17 w 1430"/>
                    <a:gd name="T21" fmla="*/ 553 h 796"/>
                    <a:gd name="T22" fmla="*/ 5 w 1430"/>
                    <a:gd name="T23" fmla="*/ 722 h 796"/>
                    <a:gd name="T24" fmla="*/ 0 w 1430"/>
                    <a:gd name="T25" fmla="*/ 796 h 796"/>
                    <a:gd name="T26" fmla="*/ 1426 w 1430"/>
                    <a:gd name="T27" fmla="*/ 796 h 796"/>
                    <a:gd name="T28" fmla="*/ 1428 w 1430"/>
                    <a:gd name="T29" fmla="*/ 772 h 796"/>
                    <a:gd name="T30" fmla="*/ 1430 w 1430"/>
                    <a:gd name="T31" fmla="*/ 717 h 796"/>
                    <a:gd name="T32" fmla="*/ 1430 w 1430"/>
                    <a:gd name="T33" fmla="*/ 649 h 796"/>
                    <a:gd name="T34" fmla="*/ 1426 w 1430"/>
                    <a:gd name="T35" fmla="*/ 589 h 796"/>
                    <a:gd name="T36" fmla="*/ 1423 w 1430"/>
                    <a:gd name="T37" fmla="*/ 555 h 796"/>
                    <a:gd name="T38" fmla="*/ 1420 w 1430"/>
                    <a:gd name="T39" fmla="*/ 508 h 796"/>
                    <a:gd name="T40" fmla="*/ 1415 w 1430"/>
                    <a:gd name="T41" fmla="*/ 450 h 796"/>
                    <a:gd name="T42" fmla="*/ 1409 w 1430"/>
                    <a:gd name="T43" fmla="*/ 388 h 796"/>
                    <a:gd name="T44" fmla="*/ 1401 w 1430"/>
                    <a:gd name="T45" fmla="*/ 326 h 796"/>
                    <a:gd name="T46" fmla="*/ 1393 w 1430"/>
                    <a:gd name="T47" fmla="*/ 267 h 796"/>
                    <a:gd name="T48" fmla="*/ 1381 w 1430"/>
                    <a:gd name="T49" fmla="*/ 218 h 796"/>
                    <a:gd name="T50" fmla="*/ 1366 w 1430"/>
                    <a:gd name="T51" fmla="*/ 182 h 796"/>
                    <a:gd name="T52" fmla="*/ 1352 w 1430"/>
                    <a:gd name="T53" fmla="*/ 155 h 796"/>
                    <a:gd name="T54" fmla="*/ 1340 w 1430"/>
                    <a:gd name="T55" fmla="*/ 130 h 796"/>
                    <a:gd name="T56" fmla="*/ 1329 w 1430"/>
                    <a:gd name="T57" fmla="*/ 103 h 796"/>
                    <a:gd name="T58" fmla="*/ 1315 w 1430"/>
                    <a:gd name="T59" fmla="*/ 79 h 796"/>
                    <a:gd name="T60" fmla="*/ 1295 w 1430"/>
                    <a:gd name="T61" fmla="*/ 56 h 796"/>
                    <a:gd name="T62" fmla="*/ 1268 w 1430"/>
                    <a:gd name="T63" fmla="*/ 37 h 796"/>
                    <a:gd name="T64" fmla="*/ 1227 w 1430"/>
                    <a:gd name="T65" fmla="*/ 22 h 796"/>
                    <a:gd name="T66" fmla="*/ 1173 w 1430"/>
                    <a:gd name="T67" fmla="*/ 12 h 796"/>
                    <a:gd name="T68" fmla="*/ 1106 w 1430"/>
                    <a:gd name="T69" fmla="*/ 5 h 796"/>
                    <a:gd name="T70" fmla="*/ 1037 w 1430"/>
                    <a:gd name="T71" fmla="*/ 2 h 796"/>
                    <a:gd name="T72" fmla="*/ 964 w 1430"/>
                    <a:gd name="T73" fmla="*/ 0 h 796"/>
                    <a:gd name="T74" fmla="*/ 892 w 1430"/>
                    <a:gd name="T75" fmla="*/ 2 h 796"/>
                    <a:gd name="T76" fmla="*/ 818 w 1430"/>
                    <a:gd name="T77" fmla="*/ 5 h 796"/>
                    <a:gd name="T78" fmla="*/ 745 w 1430"/>
                    <a:gd name="T79" fmla="*/ 10 h 796"/>
                    <a:gd name="T80" fmla="*/ 673 w 1430"/>
                    <a:gd name="T81" fmla="*/ 17 h 796"/>
                    <a:gd name="T82" fmla="*/ 604 w 1430"/>
                    <a:gd name="T83" fmla="*/ 24 h 796"/>
                    <a:gd name="T84" fmla="*/ 536 w 1430"/>
                    <a:gd name="T85" fmla="*/ 32 h 796"/>
                    <a:gd name="T86" fmla="*/ 474 w 1430"/>
                    <a:gd name="T87" fmla="*/ 42 h 796"/>
                    <a:gd name="T88" fmla="*/ 416 w 1430"/>
                    <a:gd name="T89" fmla="*/ 51 h 796"/>
                    <a:gd name="T90" fmla="*/ 366 w 1430"/>
                    <a:gd name="T91" fmla="*/ 59 h 796"/>
                    <a:gd name="T92" fmla="*/ 320 w 1430"/>
                    <a:gd name="T93" fmla="*/ 68 h 796"/>
                    <a:gd name="T94" fmla="*/ 283 w 1430"/>
                    <a:gd name="T95" fmla="*/ 74 h 796"/>
                    <a:gd name="T96" fmla="*/ 255 w 1430"/>
                    <a:gd name="T97" fmla="*/ 81 h 796"/>
                    <a:gd name="T98" fmla="*/ 236 w 1430"/>
                    <a:gd name="T99" fmla="*/ 86 h 7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430" h="796">
                      <a:moveTo>
                        <a:pt x="236" y="86"/>
                      </a:moveTo>
                      <a:lnTo>
                        <a:pt x="207" y="96"/>
                      </a:lnTo>
                      <a:lnTo>
                        <a:pt x="179" y="108"/>
                      </a:lnTo>
                      <a:lnTo>
                        <a:pt x="150" y="125"/>
                      </a:lnTo>
                      <a:lnTo>
                        <a:pt x="123" y="143"/>
                      </a:lnTo>
                      <a:lnTo>
                        <a:pt x="100" y="165"/>
                      </a:lnTo>
                      <a:lnTo>
                        <a:pt x="78" y="192"/>
                      </a:lnTo>
                      <a:lnTo>
                        <a:pt x="61" y="223"/>
                      </a:lnTo>
                      <a:lnTo>
                        <a:pt x="49" y="256"/>
                      </a:lnTo>
                      <a:lnTo>
                        <a:pt x="34" y="371"/>
                      </a:lnTo>
                      <a:lnTo>
                        <a:pt x="17" y="553"/>
                      </a:lnTo>
                      <a:lnTo>
                        <a:pt x="5" y="722"/>
                      </a:lnTo>
                      <a:lnTo>
                        <a:pt x="0" y="796"/>
                      </a:lnTo>
                      <a:lnTo>
                        <a:pt x="1426" y="796"/>
                      </a:lnTo>
                      <a:lnTo>
                        <a:pt x="1428" y="772"/>
                      </a:lnTo>
                      <a:lnTo>
                        <a:pt x="1430" y="717"/>
                      </a:lnTo>
                      <a:lnTo>
                        <a:pt x="1430" y="649"/>
                      </a:lnTo>
                      <a:lnTo>
                        <a:pt x="1426" y="589"/>
                      </a:lnTo>
                      <a:lnTo>
                        <a:pt x="1423" y="555"/>
                      </a:lnTo>
                      <a:lnTo>
                        <a:pt x="1420" y="508"/>
                      </a:lnTo>
                      <a:lnTo>
                        <a:pt x="1415" y="450"/>
                      </a:lnTo>
                      <a:lnTo>
                        <a:pt x="1409" y="388"/>
                      </a:lnTo>
                      <a:lnTo>
                        <a:pt x="1401" y="326"/>
                      </a:lnTo>
                      <a:lnTo>
                        <a:pt x="1393" y="267"/>
                      </a:lnTo>
                      <a:lnTo>
                        <a:pt x="1381" y="218"/>
                      </a:lnTo>
                      <a:lnTo>
                        <a:pt x="1366" y="182"/>
                      </a:lnTo>
                      <a:lnTo>
                        <a:pt x="1352" y="155"/>
                      </a:lnTo>
                      <a:lnTo>
                        <a:pt x="1340" y="130"/>
                      </a:lnTo>
                      <a:lnTo>
                        <a:pt x="1329" y="103"/>
                      </a:lnTo>
                      <a:lnTo>
                        <a:pt x="1315" y="79"/>
                      </a:lnTo>
                      <a:lnTo>
                        <a:pt x="1295" y="56"/>
                      </a:lnTo>
                      <a:lnTo>
                        <a:pt x="1268" y="37"/>
                      </a:lnTo>
                      <a:lnTo>
                        <a:pt x="1227" y="22"/>
                      </a:lnTo>
                      <a:lnTo>
                        <a:pt x="1173" y="12"/>
                      </a:lnTo>
                      <a:lnTo>
                        <a:pt x="1106" y="5"/>
                      </a:lnTo>
                      <a:lnTo>
                        <a:pt x="1037" y="2"/>
                      </a:lnTo>
                      <a:lnTo>
                        <a:pt x="964" y="0"/>
                      </a:lnTo>
                      <a:lnTo>
                        <a:pt x="892" y="2"/>
                      </a:lnTo>
                      <a:lnTo>
                        <a:pt x="818" y="5"/>
                      </a:lnTo>
                      <a:lnTo>
                        <a:pt x="745" y="10"/>
                      </a:lnTo>
                      <a:lnTo>
                        <a:pt x="673" y="17"/>
                      </a:lnTo>
                      <a:lnTo>
                        <a:pt x="604" y="24"/>
                      </a:lnTo>
                      <a:lnTo>
                        <a:pt x="536" y="32"/>
                      </a:lnTo>
                      <a:lnTo>
                        <a:pt x="474" y="42"/>
                      </a:lnTo>
                      <a:lnTo>
                        <a:pt x="416" y="51"/>
                      </a:lnTo>
                      <a:lnTo>
                        <a:pt x="366" y="59"/>
                      </a:lnTo>
                      <a:lnTo>
                        <a:pt x="320" y="68"/>
                      </a:lnTo>
                      <a:lnTo>
                        <a:pt x="283" y="74"/>
                      </a:lnTo>
                      <a:lnTo>
                        <a:pt x="255" y="81"/>
                      </a:lnTo>
                      <a:lnTo>
                        <a:pt x="236" y="86"/>
                      </a:lnTo>
                      <a:close/>
                    </a:path>
                  </a:pathLst>
                </a:custGeom>
                <a:solidFill>
                  <a:srgbClr val="E8C4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53" name="Freeform 33"/>
                <p:cNvSpPr>
                  <a:spLocks/>
                </p:cNvSpPr>
                <p:nvPr/>
              </p:nvSpPr>
              <p:spPr bwMode="auto">
                <a:xfrm>
                  <a:off x="2336" y="2877"/>
                  <a:ext cx="861" cy="1114"/>
                </a:xfrm>
                <a:custGeom>
                  <a:avLst/>
                  <a:gdLst>
                    <a:gd name="T0" fmla="*/ 1704 w 1885"/>
                    <a:gd name="T1" fmla="*/ 572 h 2162"/>
                    <a:gd name="T2" fmla="*/ 1885 w 1885"/>
                    <a:gd name="T3" fmla="*/ 852 h 2162"/>
                    <a:gd name="T4" fmla="*/ 1605 w 1885"/>
                    <a:gd name="T5" fmla="*/ 1143 h 2162"/>
                    <a:gd name="T6" fmla="*/ 1683 w 1885"/>
                    <a:gd name="T7" fmla="*/ 1177 h 2162"/>
                    <a:gd name="T8" fmla="*/ 1677 w 1885"/>
                    <a:gd name="T9" fmla="*/ 1331 h 2162"/>
                    <a:gd name="T10" fmla="*/ 1575 w 1885"/>
                    <a:gd name="T11" fmla="*/ 1501 h 2162"/>
                    <a:gd name="T12" fmla="*/ 1669 w 1885"/>
                    <a:gd name="T13" fmla="*/ 1563 h 2162"/>
                    <a:gd name="T14" fmla="*/ 1740 w 1885"/>
                    <a:gd name="T15" fmla="*/ 1894 h 2162"/>
                    <a:gd name="T16" fmla="*/ 1703 w 1885"/>
                    <a:gd name="T17" fmla="*/ 1668 h 2162"/>
                    <a:gd name="T18" fmla="*/ 1637 w 1885"/>
                    <a:gd name="T19" fmla="*/ 1742 h 2162"/>
                    <a:gd name="T20" fmla="*/ 1615 w 1885"/>
                    <a:gd name="T21" fmla="*/ 1649 h 2162"/>
                    <a:gd name="T22" fmla="*/ 1664 w 1885"/>
                    <a:gd name="T23" fmla="*/ 1928 h 2162"/>
                    <a:gd name="T24" fmla="*/ 1696 w 1885"/>
                    <a:gd name="T25" fmla="*/ 1953 h 2162"/>
                    <a:gd name="T26" fmla="*/ 1551 w 1885"/>
                    <a:gd name="T27" fmla="*/ 1916 h 2162"/>
                    <a:gd name="T28" fmla="*/ 1585 w 1885"/>
                    <a:gd name="T29" fmla="*/ 1562 h 2162"/>
                    <a:gd name="T30" fmla="*/ 1222 w 1885"/>
                    <a:gd name="T31" fmla="*/ 1407 h 2162"/>
                    <a:gd name="T32" fmla="*/ 1332 w 1885"/>
                    <a:gd name="T33" fmla="*/ 2162 h 2162"/>
                    <a:gd name="T34" fmla="*/ 1077 w 1885"/>
                    <a:gd name="T35" fmla="*/ 1442 h 2162"/>
                    <a:gd name="T36" fmla="*/ 201 w 1885"/>
                    <a:gd name="T37" fmla="*/ 1543 h 2162"/>
                    <a:gd name="T38" fmla="*/ 86 w 1885"/>
                    <a:gd name="T39" fmla="*/ 2162 h 2162"/>
                    <a:gd name="T40" fmla="*/ 243 w 1885"/>
                    <a:gd name="T41" fmla="*/ 1466 h 2162"/>
                    <a:gd name="T42" fmla="*/ 996 w 1885"/>
                    <a:gd name="T43" fmla="*/ 1386 h 2162"/>
                    <a:gd name="T44" fmla="*/ 1165 w 1885"/>
                    <a:gd name="T45" fmla="*/ 1118 h 2162"/>
                    <a:gd name="T46" fmla="*/ 1651 w 1885"/>
                    <a:gd name="T47" fmla="*/ 1289 h 2162"/>
                    <a:gd name="T48" fmla="*/ 1231 w 1885"/>
                    <a:gd name="T49" fmla="*/ 1294 h 2162"/>
                    <a:gd name="T50" fmla="*/ 1404 w 1885"/>
                    <a:gd name="T51" fmla="*/ 1179 h 2162"/>
                    <a:gd name="T52" fmla="*/ 1795 w 1885"/>
                    <a:gd name="T53" fmla="*/ 951 h 2162"/>
                    <a:gd name="T54" fmla="*/ 1699 w 1885"/>
                    <a:gd name="T55" fmla="*/ 638 h 2162"/>
                    <a:gd name="T56" fmla="*/ 1482 w 1885"/>
                    <a:gd name="T57" fmla="*/ 533 h 2162"/>
                    <a:gd name="T58" fmla="*/ 1544 w 1885"/>
                    <a:gd name="T59" fmla="*/ 756 h 2162"/>
                    <a:gd name="T60" fmla="*/ 1691 w 1885"/>
                    <a:gd name="T61" fmla="*/ 848 h 2162"/>
                    <a:gd name="T62" fmla="*/ 1435 w 1885"/>
                    <a:gd name="T63" fmla="*/ 811 h 2162"/>
                    <a:gd name="T64" fmla="*/ 1094 w 1885"/>
                    <a:gd name="T65" fmla="*/ 815 h 2162"/>
                    <a:gd name="T66" fmla="*/ 767 w 1885"/>
                    <a:gd name="T67" fmla="*/ 875 h 2162"/>
                    <a:gd name="T68" fmla="*/ 661 w 1885"/>
                    <a:gd name="T69" fmla="*/ 833 h 2162"/>
                    <a:gd name="T70" fmla="*/ 968 w 1885"/>
                    <a:gd name="T71" fmla="*/ 756 h 2162"/>
                    <a:gd name="T72" fmla="*/ 1165 w 1885"/>
                    <a:gd name="T73" fmla="*/ 783 h 2162"/>
                    <a:gd name="T74" fmla="*/ 1433 w 1885"/>
                    <a:gd name="T75" fmla="*/ 759 h 2162"/>
                    <a:gd name="T76" fmla="*/ 1361 w 1885"/>
                    <a:gd name="T77" fmla="*/ 585 h 2162"/>
                    <a:gd name="T78" fmla="*/ 1494 w 1885"/>
                    <a:gd name="T79" fmla="*/ 381 h 2162"/>
                    <a:gd name="T80" fmla="*/ 1350 w 1885"/>
                    <a:gd name="T81" fmla="*/ 125 h 2162"/>
                    <a:gd name="T82" fmla="*/ 1300 w 1885"/>
                    <a:gd name="T83" fmla="*/ 135 h 2162"/>
                    <a:gd name="T84" fmla="*/ 1320 w 1885"/>
                    <a:gd name="T85" fmla="*/ 206 h 2162"/>
                    <a:gd name="T86" fmla="*/ 1281 w 1885"/>
                    <a:gd name="T87" fmla="*/ 157 h 2162"/>
                    <a:gd name="T88" fmla="*/ 1248 w 1885"/>
                    <a:gd name="T89" fmla="*/ 243 h 2162"/>
                    <a:gd name="T90" fmla="*/ 1286 w 1885"/>
                    <a:gd name="T91" fmla="*/ 287 h 2162"/>
                    <a:gd name="T92" fmla="*/ 1263 w 1885"/>
                    <a:gd name="T93" fmla="*/ 321 h 2162"/>
                    <a:gd name="T94" fmla="*/ 1285 w 1885"/>
                    <a:gd name="T95" fmla="*/ 353 h 2162"/>
                    <a:gd name="T96" fmla="*/ 1258 w 1885"/>
                    <a:gd name="T97" fmla="*/ 371 h 2162"/>
                    <a:gd name="T98" fmla="*/ 1253 w 1885"/>
                    <a:gd name="T99" fmla="*/ 423 h 2162"/>
                    <a:gd name="T100" fmla="*/ 1317 w 1885"/>
                    <a:gd name="T101" fmla="*/ 354 h 2162"/>
                    <a:gd name="T102" fmla="*/ 1355 w 1885"/>
                    <a:gd name="T103" fmla="*/ 395 h 2162"/>
                    <a:gd name="T104" fmla="*/ 1435 w 1885"/>
                    <a:gd name="T105" fmla="*/ 489 h 2162"/>
                    <a:gd name="T106" fmla="*/ 1275 w 1885"/>
                    <a:gd name="T107" fmla="*/ 493 h 2162"/>
                    <a:gd name="T108" fmla="*/ 1202 w 1885"/>
                    <a:gd name="T109" fmla="*/ 348 h 2162"/>
                    <a:gd name="T110" fmla="*/ 1209 w 1885"/>
                    <a:gd name="T111" fmla="*/ 133 h 2162"/>
                    <a:gd name="T112" fmla="*/ 1275 w 1885"/>
                    <a:gd name="T113" fmla="*/ 27 h 2162"/>
                    <a:gd name="T114" fmla="*/ 1420 w 1885"/>
                    <a:gd name="T115" fmla="*/ 132 h 2162"/>
                    <a:gd name="T116" fmla="*/ 1541 w 1885"/>
                    <a:gd name="T117" fmla="*/ 363 h 2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85" h="2162">
                      <a:moveTo>
                        <a:pt x="1543" y="457"/>
                      </a:moveTo>
                      <a:lnTo>
                        <a:pt x="1554" y="454"/>
                      </a:lnTo>
                      <a:lnTo>
                        <a:pt x="1566" y="454"/>
                      </a:lnTo>
                      <a:lnTo>
                        <a:pt x="1576" y="455"/>
                      </a:lnTo>
                      <a:lnTo>
                        <a:pt x="1586" y="459"/>
                      </a:lnTo>
                      <a:lnTo>
                        <a:pt x="1597" y="464"/>
                      </a:lnTo>
                      <a:lnTo>
                        <a:pt x="1607" y="469"/>
                      </a:lnTo>
                      <a:lnTo>
                        <a:pt x="1615" y="476"/>
                      </a:lnTo>
                      <a:lnTo>
                        <a:pt x="1625" y="481"/>
                      </a:lnTo>
                      <a:lnTo>
                        <a:pt x="1640" y="498"/>
                      </a:lnTo>
                      <a:lnTo>
                        <a:pt x="1669" y="531"/>
                      </a:lnTo>
                      <a:lnTo>
                        <a:pt x="1704" y="572"/>
                      </a:lnTo>
                      <a:lnTo>
                        <a:pt x="1743" y="619"/>
                      </a:lnTo>
                      <a:lnTo>
                        <a:pt x="1782" y="668"/>
                      </a:lnTo>
                      <a:lnTo>
                        <a:pt x="1817" y="712"/>
                      </a:lnTo>
                      <a:lnTo>
                        <a:pt x="1846" y="747"/>
                      </a:lnTo>
                      <a:lnTo>
                        <a:pt x="1861" y="769"/>
                      </a:lnTo>
                      <a:lnTo>
                        <a:pt x="1866" y="784"/>
                      </a:lnTo>
                      <a:lnTo>
                        <a:pt x="1873" y="798"/>
                      </a:lnTo>
                      <a:lnTo>
                        <a:pt x="1880" y="811"/>
                      </a:lnTo>
                      <a:lnTo>
                        <a:pt x="1883" y="826"/>
                      </a:lnTo>
                      <a:lnTo>
                        <a:pt x="1885" y="835"/>
                      </a:lnTo>
                      <a:lnTo>
                        <a:pt x="1885" y="843"/>
                      </a:lnTo>
                      <a:lnTo>
                        <a:pt x="1885" y="852"/>
                      </a:lnTo>
                      <a:lnTo>
                        <a:pt x="1883" y="860"/>
                      </a:lnTo>
                      <a:lnTo>
                        <a:pt x="1875" y="904"/>
                      </a:lnTo>
                      <a:lnTo>
                        <a:pt x="1858" y="943"/>
                      </a:lnTo>
                      <a:lnTo>
                        <a:pt x="1834" y="980"/>
                      </a:lnTo>
                      <a:lnTo>
                        <a:pt x="1804" y="1014"/>
                      </a:lnTo>
                      <a:lnTo>
                        <a:pt x="1770" y="1044"/>
                      </a:lnTo>
                      <a:lnTo>
                        <a:pt x="1735" y="1071"/>
                      </a:lnTo>
                      <a:lnTo>
                        <a:pt x="1699" y="1095"/>
                      </a:lnTo>
                      <a:lnTo>
                        <a:pt x="1664" y="1115"/>
                      </a:lnTo>
                      <a:lnTo>
                        <a:pt x="1654" y="1122"/>
                      </a:lnTo>
                      <a:lnTo>
                        <a:pt x="1634" y="1132"/>
                      </a:lnTo>
                      <a:lnTo>
                        <a:pt x="1605" y="1143"/>
                      </a:lnTo>
                      <a:lnTo>
                        <a:pt x="1575" y="1157"/>
                      </a:lnTo>
                      <a:lnTo>
                        <a:pt x="1543" y="1170"/>
                      </a:lnTo>
                      <a:lnTo>
                        <a:pt x="1512" y="1182"/>
                      </a:lnTo>
                      <a:lnTo>
                        <a:pt x="1490" y="1194"/>
                      </a:lnTo>
                      <a:lnTo>
                        <a:pt x="1475" y="1201"/>
                      </a:lnTo>
                      <a:lnTo>
                        <a:pt x="1657" y="1199"/>
                      </a:lnTo>
                      <a:lnTo>
                        <a:pt x="1659" y="1184"/>
                      </a:lnTo>
                      <a:lnTo>
                        <a:pt x="1659" y="1167"/>
                      </a:lnTo>
                      <a:lnTo>
                        <a:pt x="1662" y="1155"/>
                      </a:lnTo>
                      <a:lnTo>
                        <a:pt x="1666" y="1154"/>
                      </a:lnTo>
                      <a:lnTo>
                        <a:pt x="1674" y="1164"/>
                      </a:lnTo>
                      <a:lnTo>
                        <a:pt x="1683" y="1177"/>
                      </a:lnTo>
                      <a:lnTo>
                        <a:pt x="1691" y="1189"/>
                      </a:lnTo>
                      <a:lnTo>
                        <a:pt x="1698" y="1201"/>
                      </a:lnTo>
                      <a:lnTo>
                        <a:pt x="1876" y="1201"/>
                      </a:lnTo>
                      <a:lnTo>
                        <a:pt x="1878" y="1241"/>
                      </a:lnTo>
                      <a:lnTo>
                        <a:pt x="1704" y="1241"/>
                      </a:lnTo>
                      <a:lnTo>
                        <a:pt x="1710" y="1253"/>
                      </a:lnTo>
                      <a:lnTo>
                        <a:pt x="1713" y="1265"/>
                      </a:lnTo>
                      <a:lnTo>
                        <a:pt x="1711" y="1277"/>
                      </a:lnTo>
                      <a:lnTo>
                        <a:pt x="1708" y="1290"/>
                      </a:lnTo>
                      <a:lnTo>
                        <a:pt x="1701" y="1302"/>
                      </a:lnTo>
                      <a:lnTo>
                        <a:pt x="1693" y="1315"/>
                      </a:lnTo>
                      <a:lnTo>
                        <a:pt x="1677" y="1331"/>
                      </a:lnTo>
                      <a:lnTo>
                        <a:pt x="1661" y="1346"/>
                      </a:lnTo>
                      <a:lnTo>
                        <a:pt x="1880" y="1348"/>
                      </a:lnTo>
                      <a:lnTo>
                        <a:pt x="1878" y="1396"/>
                      </a:lnTo>
                      <a:lnTo>
                        <a:pt x="1639" y="1396"/>
                      </a:lnTo>
                      <a:lnTo>
                        <a:pt x="1617" y="1408"/>
                      </a:lnTo>
                      <a:lnTo>
                        <a:pt x="1600" y="1420"/>
                      </a:lnTo>
                      <a:lnTo>
                        <a:pt x="1586" y="1434"/>
                      </a:lnTo>
                      <a:lnTo>
                        <a:pt x="1576" y="1447"/>
                      </a:lnTo>
                      <a:lnTo>
                        <a:pt x="1571" y="1461"/>
                      </a:lnTo>
                      <a:lnTo>
                        <a:pt x="1570" y="1474"/>
                      </a:lnTo>
                      <a:lnTo>
                        <a:pt x="1570" y="1487"/>
                      </a:lnTo>
                      <a:lnTo>
                        <a:pt x="1575" y="1501"/>
                      </a:lnTo>
                      <a:lnTo>
                        <a:pt x="1581" y="1509"/>
                      </a:lnTo>
                      <a:lnTo>
                        <a:pt x="1590" y="1520"/>
                      </a:lnTo>
                      <a:lnTo>
                        <a:pt x="1600" y="1526"/>
                      </a:lnTo>
                      <a:lnTo>
                        <a:pt x="1612" y="1530"/>
                      </a:lnTo>
                      <a:lnTo>
                        <a:pt x="1617" y="1525"/>
                      </a:lnTo>
                      <a:lnTo>
                        <a:pt x="1624" y="1523"/>
                      </a:lnTo>
                      <a:lnTo>
                        <a:pt x="1630" y="1523"/>
                      </a:lnTo>
                      <a:lnTo>
                        <a:pt x="1639" y="1525"/>
                      </a:lnTo>
                      <a:lnTo>
                        <a:pt x="1649" y="1531"/>
                      </a:lnTo>
                      <a:lnTo>
                        <a:pt x="1656" y="1541"/>
                      </a:lnTo>
                      <a:lnTo>
                        <a:pt x="1662" y="1553"/>
                      </a:lnTo>
                      <a:lnTo>
                        <a:pt x="1669" y="1563"/>
                      </a:lnTo>
                      <a:lnTo>
                        <a:pt x="1679" y="1568"/>
                      </a:lnTo>
                      <a:lnTo>
                        <a:pt x="1689" y="1572"/>
                      </a:lnTo>
                      <a:lnTo>
                        <a:pt x="1699" y="1575"/>
                      </a:lnTo>
                      <a:lnTo>
                        <a:pt x="1711" y="1580"/>
                      </a:lnTo>
                      <a:lnTo>
                        <a:pt x="1721" y="1584"/>
                      </a:lnTo>
                      <a:lnTo>
                        <a:pt x="1730" y="1590"/>
                      </a:lnTo>
                      <a:lnTo>
                        <a:pt x="1738" y="1599"/>
                      </a:lnTo>
                      <a:lnTo>
                        <a:pt x="1745" y="1609"/>
                      </a:lnTo>
                      <a:lnTo>
                        <a:pt x="1763" y="1681"/>
                      </a:lnTo>
                      <a:lnTo>
                        <a:pt x="1763" y="1769"/>
                      </a:lnTo>
                      <a:lnTo>
                        <a:pt x="1753" y="1847"/>
                      </a:lnTo>
                      <a:lnTo>
                        <a:pt x="1740" y="1894"/>
                      </a:lnTo>
                      <a:lnTo>
                        <a:pt x="1720" y="1884"/>
                      </a:lnTo>
                      <a:lnTo>
                        <a:pt x="1721" y="1847"/>
                      </a:lnTo>
                      <a:lnTo>
                        <a:pt x="1728" y="1778"/>
                      </a:lnTo>
                      <a:lnTo>
                        <a:pt x="1736" y="1703"/>
                      </a:lnTo>
                      <a:lnTo>
                        <a:pt x="1735" y="1651"/>
                      </a:lnTo>
                      <a:lnTo>
                        <a:pt x="1728" y="1639"/>
                      </a:lnTo>
                      <a:lnTo>
                        <a:pt x="1718" y="1629"/>
                      </a:lnTo>
                      <a:lnTo>
                        <a:pt x="1704" y="1621"/>
                      </a:lnTo>
                      <a:lnTo>
                        <a:pt x="1689" y="1614"/>
                      </a:lnTo>
                      <a:lnTo>
                        <a:pt x="1693" y="1633"/>
                      </a:lnTo>
                      <a:lnTo>
                        <a:pt x="1698" y="1649"/>
                      </a:lnTo>
                      <a:lnTo>
                        <a:pt x="1703" y="1668"/>
                      </a:lnTo>
                      <a:lnTo>
                        <a:pt x="1704" y="1688"/>
                      </a:lnTo>
                      <a:lnTo>
                        <a:pt x="1704" y="1737"/>
                      </a:lnTo>
                      <a:lnTo>
                        <a:pt x="1701" y="1784"/>
                      </a:lnTo>
                      <a:lnTo>
                        <a:pt x="1696" y="1831"/>
                      </a:lnTo>
                      <a:lnTo>
                        <a:pt x="1686" y="1877"/>
                      </a:lnTo>
                      <a:lnTo>
                        <a:pt x="1656" y="1884"/>
                      </a:lnTo>
                      <a:lnTo>
                        <a:pt x="1661" y="1852"/>
                      </a:lnTo>
                      <a:lnTo>
                        <a:pt x="1664" y="1815"/>
                      </a:lnTo>
                      <a:lnTo>
                        <a:pt x="1664" y="1778"/>
                      </a:lnTo>
                      <a:lnTo>
                        <a:pt x="1662" y="1744"/>
                      </a:lnTo>
                      <a:lnTo>
                        <a:pt x="1651" y="1742"/>
                      </a:lnTo>
                      <a:lnTo>
                        <a:pt x="1637" y="1742"/>
                      </a:lnTo>
                      <a:lnTo>
                        <a:pt x="1625" y="1740"/>
                      </a:lnTo>
                      <a:lnTo>
                        <a:pt x="1617" y="1730"/>
                      </a:lnTo>
                      <a:lnTo>
                        <a:pt x="1625" y="1719"/>
                      </a:lnTo>
                      <a:lnTo>
                        <a:pt x="1640" y="1719"/>
                      </a:lnTo>
                      <a:lnTo>
                        <a:pt x="1656" y="1720"/>
                      </a:lnTo>
                      <a:lnTo>
                        <a:pt x="1666" y="1710"/>
                      </a:lnTo>
                      <a:lnTo>
                        <a:pt x="1666" y="1685"/>
                      </a:lnTo>
                      <a:lnTo>
                        <a:pt x="1661" y="1661"/>
                      </a:lnTo>
                      <a:lnTo>
                        <a:pt x="1654" y="1638"/>
                      </a:lnTo>
                      <a:lnTo>
                        <a:pt x="1645" y="1616"/>
                      </a:lnTo>
                      <a:lnTo>
                        <a:pt x="1629" y="1627"/>
                      </a:lnTo>
                      <a:lnTo>
                        <a:pt x="1615" y="1649"/>
                      </a:lnTo>
                      <a:lnTo>
                        <a:pt x="1603" y="1680"/>
                      </a:lnTo>
                      <a:lnTo>
                        <a:pt x="1595" y="1715"/>
                      </a:lnTo>
                      <a:lnTo>
                        <a:pt x="1586" y="1756"/>
                      </a:lnTo>
                      <a:lnTo>
                        <a:pt x="1581" y="1798"/>
                      </a:lnTo>
                      <a:lnTo>
                        <a:pt x="1580" y="1840"/>
                      </a:lnTo>
                      <a:lnTo>
                        <a:pt x="1580" y="1879"/>
                      </a:lnTo>
                      <a:lnTo>
                        <a:pt x="1586" y="1892"/>
                      </a:lnTo>
                      <a:lnTo>
                        <a:pt x="1593" y="1904"/>
                      </a:lnTo>
                      <a:lnTo>
                        <a:pt x="1603" y="1914"/>
                      </a:lnTo>
                      <a:lnTo>
                        <a:pt x="1617" y="1921"/>
                      </a:lnTo>
                      <a:lnTo>
                        <a:pt x="1642" y="1928"/>
                      </a:lnTo>
                      <a:lnTo>
                        <a:pt x="1664" y="1928"/>
                      </a:lnTo>
                      <a:lnTo>
                        <a:pt x="1681" y="1926"/>
                      </a:lnTo>
                      <a:lnTo>
                        <a:pt x="1698" y="1923"/>
                      </a:lnTo>
                      <a:lnTo>
                        <a:pt x="1710" y="1917"/>
                      </a:lnTo>
                      <a:lnTo>
                        <a:pt x="1718" y="1912"/>
                      </a:lnTo>
                      <a:lnTo>
                        <a:pt x="1723" y="1911"/>
                      </a:lnTo>
                      <a:lnTo>
                        <a:pt x="1726" y="1911"/>
                      </a:lnTo>
                      <a:lnTo>
                        <a:pt x="1725" y="1921"/>
                      </a:lnTo>
                      <a:lnTo>
                        <a:pt x="1721" y="1929"/>
                      </a:lnTo>
                      <a:lnTo>
                        <a:pt x="1718" y="1938"/>
                      </a:lnTo>
                      <a:lnTo>
                        <a:pt x="1713" y="1943"/>
                      </a:lnTo>
                      <a:lnTo>
                        <a:pt x="1704" y="1948"/>
                      </a:lnTo>
                      <a:lnTo>
                        <a:pt x="1696" y="1953"/>
                      </a:lnTo>
                      <a:lnTo>
                        <a:pt x="1683" y="1956"/>
                      </a:lnTo>
                      <a:lnTo>
                        <a:pt x="1667" y="1960"/>
                      </a:lnTo>
                      <a:lnTo>
                        <a:pt x="1656" y="1961"/>
                      </a:lnTo>
                      <a:lnTo>
                        <a:pt x="1644" y="1963"/>
                      </a:lnTo>
                      <a:lnTo>
                        <a:pt x="1632" y="1963"/>
                      </a:lnTo>
                      <a:lnTo>
                        <a:pt x="1620" y="1963"/>
                      </a:lnTo>
                      <a:lnTo>
                        <a:pt x="1608" y="1961"/>
                      </a:lnTo>
                      <a:lnTo>
                        <a:pt x="1597" y="1958"/>
                      </a:lnTo>
                      <a:lnTo>
                        <a:pt x="1586" y="1953"/>
                      </a:lnTo>
                      <a:lnTo>
                        <a:pt x="1578" y="1946"/>
                      </a:lnTo>
                      <a:lnTo>
                        <a:pt x="1563" y="1933"/>
                      </a:lnTo>
                      <a:lnTo>
                        <a:pt x="1551" y="1916"/>
                      </a:lnTo>
                      <a:lnTo>
                        <a:pt x="1544" y="1896"/>
                      </a:lnTo>
                      <a:lnTo>
                        <a:pt x="1541" y="1875"/>
                      </a:lnTo>
                      <a:lnTo>
                        <a:pt x="1541" y="1867"/>
                      </a:lnTo>
                      <a:lnTo>
                        <a:pt x="1543" y="1842"/>
                      </a:lnTo>
                      <a:lnTo>
                        <a:pt x="1546" y="1805"/>
                      </a:lnTo>
                      <a:lnTo>
                        <a:pt x="1551" y="1759"/>
                      </a:lnTo>
                      <a:lnTo>
                        <a:pt x="1559" y="1712"/>
                      </a:lnTo>
                      <a:lnTo>
                        <a:pt x="1571" y="1663"/>
                      </a:lnTo>
                      <a:lnTo>
                        <a:pt x="1588" y="1619"/>
                      </a:lnTo>
                      <a:lnTo>
                        <a:pt x="1608" y="1584"/>
                      </a:lnTo>
                      <a:lnTo>
                        <a:pt x="1597" y="1572"/>
                      </a:lnTo>
                      <a:lnTo>
                        <a:pt x="1585" y="1562"/>
                      </a:lnTo>
                      <a:lnTo>
                        <a:pt x="1573" y="1550"/>
                      </a:lnTo>
                      <a:lnTo>
                        <a:pt x="1563" y="1538"/>
                      </a:lnTo>
                      <a:lnTo>
                        <a:pt x="1553" y="1526"/>
                      </a:lnTo>
                      <a:lnTo>
                        <a:pt x="1544" y="1514"/>
                      </a:lnTo>
                      <a:lnTo>
                        <a:pt x="1538" y="1499"/>
                      </a:lnTo>
                      <a:lnTo>
                        <a:pt x="1532" y="1482"/>
                      </a:lnTo>
                      <a:lnTo>
                        <a:pt x="1534" y="1457"/>
                      </a:lnTo>
                      <a:lnTo>
                        <a:pt x="1543" y="1437"/>
                      </a:lnTo>
                      <a:lnTo>
                        <a:pt x="1554" y="1417"/>
                      </a:lnTo>
                      <a:lnTo>
                        <a:pt x="1568" y="1398"/>
                      </a:lnTo>
                      <a:lnTo>
                        <a:pt x="1205" y="1398"/>
                      </a:lnTo>
                      <a:lnTo>
                        <a:pt x="1222" y="1407"/>
                      </a:lnTo>
                      <a:lnTo>
                        <a:pt x="1239" y="1418"/>
                      </a:lnTo>
                      <a:lnTo>
                        <a:pt x="1259" y="1434"/>
                      </a:lnTo>
                      <a:lnTo>
                        <a:pt x="1278" y="1454"/>
                      </a:lnTo>
                      <a:lnTo>
                        <a:pt x="1295" y="1479"/>
                      </a:lnTo>
                      <a:lnTo>
                        <a:pt x="1312" y="1509"/>
                      </a:lnTo>
                      <a:lnTo>
                        <a:pt x="1327" y="1548"/>
                      </a:lnTo>
                      <a:lnTo>
                        <a:pt x="1337" y="1594"/>
                      </a:lnTo>
                      <a:lnTo>
                        <a:pt x="1347" y="1653"/>
                      </a:lnTo>
                      <a:lnTo>
                        <a:pt x="1364" y="1789"/>
                      </a:lnTo>
                      <a:lnTo>
                        <a:pt x="1379" y="1971"/>
                      </a:lnTo>
                      <a:lnTo>
                        <a:pt x="1384" y="2162"/>
                      </a:lnTo>
                      <a:lnTo>
                        <a:pt x="1332" y="2162"/>
                      </a:lnTo>
                      <a:lnTo>
                        <a:pt x="1332" y="2130"/>
                      </a:lnTo>
                      <a:lnTo>
                        <a:pt x="1330" y="2046"/>
                      </a:lnTo>
                      <a:lnTo>
                        <a:pt x="1325" y="1928"/>
                      </a:lnTo>
                      <a:lnTo>
                        <a:pt x="1313" y="1794"/>
                      </a:lnTo>
                      <a:lnTo>
                        <a:pt x="1295" y="1659"/>
                      </a:lnTo>
                      <a:lnTo>
                        <a:pt x="1266" y="1545"/>
                      </a:lnTo>
                      <a:lnTo>
                        <a:pt x="1226" y="1467"/>
                      </a:lnTo>
                      <a:lnTo>
                        <a:pt x="1172" y="1442"/>
                      </a:lnTo>
                      <a:lnTo>
                        <a:pt x="1165" y="1442"/>
                      </a:lnTo>
                      <a:lnTo>
                        <a:pt x="1146" y="1442"/>
                      </a:lnTo>
                      <a:lnTo>
                        <a:pt x="1118" y="1442"/>
                      </a:lnTo>
                      <a:lnTo>
                        <a:pt x="1077" y="1442"/>
                      </a:lnTo>
                      <a:lnTo>
                        <a:pt x="1028" y="1442"/>
                      </a:lnTo>
                      <a:lnTo>
                        <a:pt x="973" y="1444"/>
                      </a:lnTo>
                      <a:lnTo>
                        <a:pt x="909" y="1447"/>
                      </a:lnTo>
                      <a:lnTo>
                        <a:pt x="840" y="1450"/>
                      </a:lnTo>
                      <a:lnTo>
                        <a:pt x="765" y="1455"/>
                      </a:lnTo>
                      <a:lnTo>
                        <a:pt x="688" y="1462"/>
                      </a:lnTo>
                      <a:lnTo>
                        <a:pt x="607" y="1469"/>
                      </a:lnTo>
                      <a:lnTo>
                        <a:pt x="524" y="1479"/>
                      </a:lnTo>
                      <a:lnTo>
                        <a:pt x="442" y="1493"/>
                      </a:lnTo>
                      <a:lnTo>
                        <a:pt x="359" y="1506"/>
                      </a:lnTo>
                      <a:lnTo>
                        <a:pt x="278" y="1523"/>
                      </a:lnTo>
                      <a:lnTo>
                        <a:pt x="201" y="1543"/>
                      </a:lnTo>
                      <a:lnTo>
                        <a:pt x="177" y="1552"/>
                      </a:lnTo>
                      <a:lnTo>
                        <a:pt x="160" y="1565"/>
                      </a:lnTo>
                      <a:lnTo>
                        <a:pt x="145" y="1579"/>
                      </a:lnTo>
                      <a:lnTo>
                        <a:pt x="135" y="1595"/>
                      </a:lnTo>
                      <a:lnTo>
                        <a:pt x="126" y="1614"/>
                      </a:lnTo>
                      <a:lnTo>
                        <a:pt x="120" y="1634"/>
                      </a:lnTo>
                      <a:lnTo>
                        <a:pt x="115" y="1654"/>
                      </a:lnTo>
                      <a:lnTo>
                        <a:pt x="110" y="1675"/>
                      </a:lnTo>
                      <a:lnTo>
                        <a:pt x="101" y="1767"/>
                      </a:lnTo>
                      <a:lnTo>
                        <a:pt x="93" y="1931"/>
                      </a:lnTo>
                      <a:lnTo>
                        <a:pt x="88" y="2086"/>
                      </a:lnTo>
                      <a:lnTo>
                        <a:pt x="86" y="2162"/>
                      </a:lnTo>
                      <a:lnTo>
                        <a:pt x="0" y="2162"/>
                      </a:lnTo>
                      <a:lnTo>
                        <a:pt x="0" y="2059"/>
                      </a:lnTo>
                      <a:lnTo>
                        <a:pt x="8" y="1909"/>
                      </a:lnTo>
                      <a:lnTo>
                        <a:pt x="20" y="1759"/>
                      </a:lnTo>
                      <a:lnTo>
                        <a:pt x="30" y="1658"/>
                      </a:lnTo>
                      <a:lnTo>
                        <a:pt x="44" y="1614"/>
                      </a:lnTo>
                      <a:lnTo>
                        <a:pt x="64" y="1579"/>
                      </a:lnTo>
                      <a:lnTo>
                        <a:pt x="91" y="1547"/>
                      </a:lnTo>
                      <a:lnTo>
                        <a:pt x="125" y="1520"/>
                      </a:lnTo>
                      <a:lnTo>
                        <a:pt x="162" y="1498"/>
                      </a:lnTo>
                      <a:lnTo>
                        <a:pt x="202" y="1481"/>
                      </a:lnTo>
                      <a:lnTo>
                        <a:pt x="243" y="1466"/>
                      </a:lnTo>
                      <a:lnTo>
                        <a:pt x="285" y="1455"/>
                      </a:lnTo>
                      <a:lnTo>
                        <a:pt x="356" y="1440"/>
                      </a:lnTo>
                      <a:lnTo>
                        <a:pt x="427" y="1428"/>
                      </a:lnTo>
                      <a:lnTo>
                        <a:pt x="499" y="1417"/>
                      </a:lnTo>
                      <a:lnTo>
                        <a:pt x="572" y="1408"/>
                      </a:lnTo>
                      <a:lnTo>
                        <a:pt x="642" y="1401"/>
                      </a:lnTo>
                      <a:lnTo>
                        <a:pt x="710" y="1396"/>
                      </a:lnTo>
                      <a:lnTo>
                        <a:pt x="776" y="1393"/>
                      </a:lnTo>
                      <a:lnTo>
                        <a:pt x="840" y="1390"/>
                      </a:lnTo>
                      <a:lnTo>
                        <a:pt x="897" y="1388"/>
                      </a:lnTo>
                      <a:lnTo>
                        <a:pt x="949" y="1386"/>
                      </a:lnTo>
                      <a:lnTo>
                        <a:pt x="996" y="1386"/>
                      </a:lnTo>
                      <a:lnTo>
                        <a:pt x="1037" y="1386"/>
                      </a:lnTo>
                      <a:lnTo>
                        <a:pt x="1069" y="1386"/>
                      </a:lnTo>
                      <a:lnTo>
                        <a:pt x="1094" y="1388"/>
                      </a:lnTo>
                      <a:lnTo>
                        <a:pt x="1109" y="1388"/>
                      </a:lnTo>
                      <a:lnTo>
                        <a:pt x="1114" y="1388"/>
                      </a:lnTo>
                      <a:lnTo>
                        <a:pt x="1118" y="1292"/>
                      </a:lnTo>
                      <a:lnTo>
                        <a:pt x="1125" y="1262"/>
                      </a:lnTo>
                      <a:lnTo>
                        <a:pt x="1131" y="1233"/>
                      </a:lnTo>
                      <a:lnTo>
                        <a:pt x="1138" y="1203"/>
                      </a:lnTo>
                      <a:lnTo>
                        <a:pt x="1146" y="1174"/>
                      </a:lnTo>
                      <a:lnTo>
                        <a:pt x="1155" y="1145"/>
                      </a:lnTo>
                      <a:lnTo>
                        <a:pt x="1165" y="1118"/>
                      </a:lnTo>
                      <a:lnTo>
                        <a:pt x="1177" y="1091"/>
                      </a:lnTo>
                      <a:lnTo>
                        <a:pt x="1189" y="1064"/>
                      </a:lnTo>
                      <a:lnTo>
                        <a:pt x="1190" y="1103"/>
                      </a:lnTo>
                      <a:lnTo>
                        <a:pt x="1189" y="1197"/>
                      </a:lnTo>
                      <a:lnTo>
                        <a:pt x="1189" y="1299"/>
                      </a:lnTo>
                      <a:lnTo>
                        <a:pt x="1195" y="1351"/>
                      </a:lnTo>
                      <a:lnTo>
                        <a:pt x="1600" y="1349"/>
                      </a:lnTo>
                      <a:lnTo>
                        <a:pt x="1610" y="1337"/>
                      </a:lnTo>
                      <a:lnTo>
                        <a:pt x="1620" y="1326"/>
                      </a:lnTo>
                      <a:lnTo>
                        <a:pt x="1630" y="1312"/>
                      </a:lnTo>
                      <a:lnTo>
                        <a:pt x="1640" y="1300"/>
                      </a:lnTo>
                      <a:lnTo>
                        <a:pt x="1651" y="1289"/>
                      </a:lnTo>
                      <a:lnTo>
                        <a:pt x="1657" y="1275"/>
                      </a:lnTo>
                      <a:lnTo>
                        <a:pt x="1664" y="1260"/>
                      </a:lnTo>
                      <a:lnTo>
                        <a:pt x="1666" y="1245"/>
                      </a:lnTo>
                      <a:lnTo>
                        <a:pt x="1399" y="1241"/>
                      </a:lnTo>
                      <a:lnTo>
                        <a:pt x="1382" y="1250"/>
                      </a:lnTo>
                      <a:lnTo>
                        <a:pt x="1359" y="1260"/>
                      </a:lnTo>
                      <a:lnTo>
                        <a:pt x="1330" y="1272"/>
                      </a:lnTo>
                      <a:lnTo>
                        <a:pt x="1300" y="1282"/>
                      </a:lnTo>
                      <a:lnTo>
                        <a:pt x="1271" y="1290"/>
                      </a:lnTo>
                      <a:lnTo>
                        <a:pt x="1249" y="1295"/>
                      </a:lnTo>
                      <a:lnTo>
                        <a:pt x="1234" y="1297"/>
                      </a:lnTo>
                      <a:lnTo>
                        <a:pt x="1231" y="1294"/>
                      </a:lnTo>
                      <a:lnTo>
                        <a:pt x="1241" y="1282"/>
                      </a:lnTo>
                      <a:lnTo>
                        <a:pt x="1253" y="1270"/>
                      </a:lnTo>
                      <a:lnTo>
                        <a:pt x="1264" y="1260"/>
                      </a:lnTo>
                      <a:lnTo>
                        <a:pt x="1278" y="1250"/>
                      </a:lnTo>
                      <a:lnTo>
                        <a:pt x="1291" y="1241"/>
                      </a:lnTo>
                      <a:lnTo>
                        <a:pt x="1307" y="1231"/>
                      </a:lnTo>
                      <a:lnTo>
                        <a:pt x="1320" y="1223"/>
                      </a:lnTo>
                      <a:lnTo>
                        <a:pt x="1334" y="1213"/>
                      </a:lnTo>
                      <a:lnTo>
                        <a:pt x="1344" y="1208"/>
                      </a:lnTo>
                      <a:lnTo>
                        <a:pt x="1359" y="1199"/>
                      </a:lnTo>
                      <a:lnTo>
                        <a:pt x="1379" y="1191"/>
                      </a:lnTo>
                      <a:lnTo>
                        <a:pt x="1404" y="1179"/>
                      </a:lnTo>
                      <a:lnTo>
                        <a:pt x="1433" y="1165"/>
                      </a:lnTo>
                      <a:lnTo>
                        <a:pt x="1463" y="1150"/>
                      </a:lnTo>
                      <a:lnTo>
                        <a:pt x="1497" y="1135"/>
                      </a:lnTo>
                      <a:lnTo>
                        <a:pt x="1532" y="1117"/>
                      </a:lnTo>
                      <a:lnTo>
                        <a:pt x="1568" y="1098"/>
                      </a:lnTo>
                      <a:lnTo>
                        <a:pt x="1605" y="1079"/>
                      </a:lnTo>
                      <a:lnTo>
                        <a:pt x="1642" y="1059"/>
                      </a:lnTo>
                      <a:lnTo>
                        <a:pt x="1676" y="1037"/>
                      </a:lnTo>
                      <a:lnTo>
                        <a:pt x="1710" y="1017"/>
                      </a:lnTo>
                      <a:lnTo>
                        <a:pt x="1742" y="995"/>
                      </a:lnTo>
                      <a:lnTo>
                        <a:pt x="1770" y="973"/>
                      </a:lnTo>
                      <a:lnTo>
                        <a:pt x="1795" y="951"/>
                      </a:lnTo>
                      <a:lnTo>
                        <a:pt x="1816" y="928"/>
                      </a:lnTo>
                      <a:lnTo>
                        <a:pt x="1829" y="897"/>
                      </a:lnTo>
                      <a:lnTo>
                        <a:pt x="1833" y="864"/>
                      </a:lnTo>
                      <a:lnTo>
                        <a:pt x="1826" y="828"/>
                      </a:lnTo>
                      <a:lnTo>
                        <a:pt x="1821" y="816"/>
                      </a:lnTo>
                      <a:lnTo>
                        <a:pt x="1812" y="799"/>
                      </a:lnTo>
                      <a:lnTo>
                        <a:pt x="1799" y="778"/>
                      </a:lnTo>
                      <a:lnTo>
                        <a:pt x="1784" y="754"/>
                      </a:lnTo>
                      <a:lnTo>
                        <a:pt x="1765" y="727"/>
                      </a:lnTo>
                      <a:lnTo>
                        <a:pt x="1745" y="698"/>
                      </a:lnTo>
                      <a:lnTo>
                        <a:pt x="1723" y="668"/>
                      </a:lnTo>
                      <a:lnTo>
                        <a:pt x="1699" y="638"/>
                      </a:lnTo>
                      <a:lnTo>
                        <a:pt x="1676" y="609"/>
                      </a:lnTo>
                      <a:lnTo>
                        <a:pt x="1651" y="582"/>
                      </a:lnTo>
                      <a:lnTo>
                        <a:pt x="1627" y="557"/>
                      </a:lnTo>
                      <a:lnTo>
                        <a:pt x="1605" y="535"/>
                      </a:lnTo>
                      <a:lnTo>
                        <a:pt x="1583" y="516"/>
                      </a:lnTo>
                      <a:lnTo>
                        <a:pt x="1563" y="503"/>
                      </a:lnTo>
                      <a:lnTo>
                        <a:pt x="1546" y="496"/>
                      </a:lnTo>
                      <a:lnTo>
                        <a:pt x="1531" y="494"/>
                      </a:lnTo>
                      <a:lnTo>
                        <a:pt x="1522" y="498"/>
                      </a:lnTo>
                      <a:lnTo>
                        <a:pt x="1509" y="506"/>
                      </a:lnTo>
                      <a:lnTo>
                        <a:pt x="1495" y="520"/>
                      </a:lnTo>
                      <a:lnTo>
                        <a:pt x="1482" y="533"/>
                      </a:lnTo>
                      <a:lnTo>
                        <a:pt x="1468" y="550"/>
                      </a:lnTo>
                      <a:lnTo>
                        <a:pt x="1457" y="565"/>
                      </a:lnTo>
                      <a:lnTo>
                        <a:pt x="1450" y="580"/>
                      </a:lnTo>
                      <a:lnTo>
                        <a:pt x="1448" y="592"/>
                      </a:lnTo>
                      <a:lnTo>
                        <a:pt x="1453" y="606"/>
                      </a:lnTo>
                      <a:lnTo>
                        <a:pt x="1462" y="626"/>
                      </a:lnTo>
                      <a:lnTo>
                        <a:pt x="1472" y="649"/>
                      </a:lnTo>
                      <a:lnTo>
                        <a:pt x="1487" y="675"/>
                      </a:lnTo>
                      <a:lnTo>
                        <a:pt x="1500" y="702"/>
                      </a:lnTo>
                      <a:lnTo>
                        <a:pt x="1517" y="724"/>
                      </a:lnTo>
                      <a:lnTo>
                        <a:pt x="1531" y="744"/>
                      </a:lnTo>
                      <a:lnTo>
                        <a:pt x="1544" y="756"/>
                      </a:lnTo>
                      <a:lnTo>
                        <a:pt x="1603" y="769"/>
                      </a:lnTo>
                      <a:lnTo>
                        <a:pt x="1647" y="788"/>
                      </a:lnTo>
                      <a:lnTo>
                        <a:pt x="1679" y="806"/>
                      </a:lnTo>
                      <a:lnTo>
                        <a:pt x="1703" y="826"/>
                      </a:lnTo>
                      <a:lnTo>
                        <a:pt x="1716" y="843"/>
                      </a:lnTo>
                      <a:lnTo>
                        <a:pt x="1725" y="859"/>
                      </a:lnTo>
                      <a:lnTo>
                        <a:pt x="1728" y="869"/>
                      </a:lnTo>
                      <a:lnTo>
                        <a:pt x="1728" y="872"/>
                      </a:lnTo>
                      <a:lnTo>
                        <a:pt x="1718" y="867"/>
                      </a:lnTo>
                      <a:lnTo>
                        <a:pt x="1710" y="862"/>
                      </a:lnTo>
                      <a:lnTo>
                        <a:pt x="1701" y="855"/>
                      </a:lnTo>
                      <a:lnTo>
                        <a:pt x="1691" y="848"/>
                      </a:lnTo>
                      <a:lnTo>
                        <a:pt x="1683" y="843"/>
                      </a:lnTo>
                      <a:lnTo>
                        <a:pt x="1674" y="837"/>
                      </a:lnTo>
                      <a:lnTo>
                        <a:pt x="1664" y="833"/>
                      </a:lnTo>
                      <a:lnTo>
                        <a:pt x="1654" y="830"/>
                      </a:lnTo>
                      <a:lnTo>
                        <a:pt x="1634" y="821"/>
                      </a:lnTo>
                      <a:lnTo>
                        <a:pt x="1612" y="815"/>
                      </a:lnTo>
                      <a:lnTo>
                        <a:pt x="1585" y="811"/>
                      </a:lnTo>
                      <a:lnTo>
                        <a:pt x="1558" y="808"/>
                      </a:lnTo>
                      <a:lnTo>
                        <a:pt x="1527" y="806"/>
                      </a:lnTo>
                      <a:lnTo>
                        <a:pt x="1497" y="808"/>
                      </a:lnTo>
                      <a:lnTo>
                        <a:pt x="1465" y="810"/>
                      </a:lnTo>
                      <a:lnTo>
                        <a:pt x="1435" y="811"/>
                      </a:lnTo>
                      <a:lnTo>
                        <a:pt x="1404" y="815"/>
                      </a:lnTo>
                      <a:lnTo>
                        <a:pt x="1377" y="818"/>
                      </a:lnTo>
                      <a:lnTo>
                        <a:pt x="1352" y="821"/>
                      </a:lnTo>
                      <a:lnTo>
                        <a:pt x="1329" y="823"/>
                      </a:lnTo>
                      <a:lnTo>
                        <a:pt x="1310" y="826"/>
                      </a:lnTo>
                      <a:lnTo>
                        <a:pt x="1296" y="830"/>
                      </a:lnTo>
                      <a:lnTo>
                        <a:pt x="1288" y="832"/>
                      </a:lnTo>
                      <a:lnTo>
                        <a:pt x="1285" y="832"/>
                      </a:lnTo>
                      <a:lnTo>
                        <a:pt x="1157" y="828"/>
                      </a:lnTo>
                      <a:lnTo>
                        <a:pt x="1136" y="825"/>
                      </a:lnTo>
                      <a:lnTo>
                        <a:pt x="1114" y="820"/>
                      </a:lnTo>
                      <a:lnTo>
                        <a:pt x="1094" y="815"/>
                      </a:lnTo>
                      <a:lnTo>
                        <a:pt x="1072" y="811"/>
                      </a:lnTo>
                      <a:lnTo>
                        <a:pt x="1050" y="808"/>
                      </a:lnTo>
                      <a:lnTo>
                        <a:pt x="1028" y="806"/>
                      </a:lnTo>
                      <a:lnTo>
                        <a:pt x="1006" y="805"/>
                      </a:lnTo>
                      <a:lnTo>
                        <a:pt x="985" y="806"/>
                      </a:lnTo>
                      <a:lnTo>
                        <a:pt x="953" y="815"/>
                      </a:lnTo>
                      <a:lnTo>
                        <a:pt x="921" y="823"/>
                      </a:lnTo>
                      <a:lnTo>
                        <a:pt x="890" y="832"/>
                      </a:lnTo>
                      <a:lnTo>
                        <a:pt x="860" y="843"/>
                      </a:lnTo>
                      <a:lnTo>
                        <a:pt x="829" y="853"/>
                      </a:lnTo>
                      <a:lnTo>
                        <a:pt x="797" y="864"/>
                      </a:lnTo>
                      <a:lnTo>
                        <a:pt x="767" y="875"/>
                      </a:lnTo>
                      <a:lnTo>
                        <a:pt x="737" y="885"/>
                      </a:lnTo>
                      <a:lnTo>
                        <a:pt x="720" y="887"/>
                      </a:lnTo>
                      <a:lnTo>
                        <a:pt x="700" y="885"/>
                      </a:lnTo>
                      <a:lnTo>
                        <a:pt x="678" y="884"/>
                      </a:lnTo>
                      <a:lnTo>
                        <a:pt x="656" y="880"/>
                      </a:lnTo>
                      <a:lnTo>
                        <a:pt x="636" y="875"/>
                      </a:lnTo>
                      <a:lnTo>
                        <a:pt x="619" y="870"/>
                      </a:lnTo>
                      <a:lnTo>
                        <a:pt x="607" y="865"/>
                      </a:lnTo>
                      <a:lnTo>
                        <a:pt x="604" y="860"/>
                      </a:lnTo>
                      <a:lnTo>
                        <a:pt x="612" y="853"/>
                      </a:lnTo>
                      <a:lnTo>
                        <a:pt x="632" y="843"/>
                      </a:lnTo>
                      <a:lnTo>
                        <a:pt x="661" y="833"/>
                      </a:lnTo>
                      <a:lnTo>
                        <a:pt x="696" y="821"/>
                      </a:lnTo>
                      <a:lnTo>
                        <a:pt x="735" y="810"/>
                      </a:lnTo>
                      <a:lnTo>
                        <a:pt x="774" y="798"/>
                      </a:lnTo>
                      <a:lnTo>
                        <a:pt x="809" y="788"/>
                      </a:lnTo>
                      <a:lnTo>
                        <a:pt x="840" y="779"/>
                      </a:lnTo>
                      <a:lnTo>
                        <a:pt x="856" y="774"/>
                      </a:lnTo>
                      <a:lnTo>
                        <a:pt x="875" y="769"/>
                      </a:lnTo>
                      <a:lnTo>
                        <a:pt x="894" y="764"/>
                      </a:lnTo>
                      <a:lnTo>
                        <a:pt x="912" y="761"/>
                      </a:lnTo>
                      <a:lnTo>
                        <a:pt x="931" y="759"/>
                      </a:lnTo>
                      <a:lnTo>
                        <a:pt x="949" y="757"/>
                      </a:lnTo>
                      <a:lnTo>
                        <a:pt x="968" y="756"/>
                      </a:lnTo>
                      <a:lnTo>
                        <a:pt x="986" y="756"/>
                      </a:lnTo>
                      <a:lnTo>
                        <a:pt x="1006" y="757"/>
                      </a:lnTo>
                      <a:lnTo>
                        <a:pt x="1025" y="759"/>
                      </a:lnTo>
                      <a:lnTo>
                        <a:pt x="1044" y="761"/>
                      </a:lnTo>
                      <a:lnTo>
                        <a:pt x="1062" y="764"/>
                      </a:lnTo>
                      <a:lnTo>
                        <a:pt x="1081" y="767"/>
                      </a:lnTo>
                      <a:lnTo>
                        <a:pt x="1099" y="773"/>
                      </a:lnTo>
                      <a:lnTo>
                        <a:pt x="1116" y="779"/>
                      </a:lnTo>
                      <a:lnTo>
                        <a:pt x="1133" y="786"/>
                      </a:lnTo>
                      <a:lnTo>
                        <a:pt x="1138" y="786"/>
                      </a:lnTo>
                      <a:lnTo>
                        <a:pt x="1150" y="784"/>
                      </a:lnTo>
                      <a:lnTo>
                        <a:pt x="1165" y="783"/>
                      </a:lnTo>
                      <a:lnTo>
                        <a:pt x="1184" y="781"/>
                      </a:lnTo>
                      <a:lnTo>
                        <a:pt x="1205" y="779"/>
                      </a:lnTo>
                      <a:lnTo>
                        <a:pt x="1231" y="778"/>
                      </a:lnTo>
                      <a:lnTo>
                        <a:pt x="1256" y="776"/>
                      </a:lnTo>
                      <a:lnTo>
                        <a:pt x="1283" y="773"/>
                      </a:lnTo>
                      <a:lnTo>
                        <a:pt x="1310" y="771"/>
                      </a:lnTo>
                      <a:lnTo>
                        <a:pt x="1337" y="767"/>
                      </a:lnTo>
                      <a:lnTo>
                        <a:pt x="1362" y="766"/>
                      </a:lnTo>
                      <a:lnTo>
                        <a:pt x="1384" y="764"/>
                      </a:lnTo>
                      <a:lnTo>
                        <a:pt x="1404" y="762"/>
                      </a:lnTo>
                      <a:lnTo>
                        <a:pt x="1421" y="761"/>
                      </a:lnTo>
                      <a:lnTo>
                        <a:pt x="1433" y="759"/>
                      </a:lnTo>
                      <a:lnTo>
                        <a:pt x="1440" y="757"/>
                      </a:lnTo>
                      <a:lnTo>
                        <a:pt x="1428" y="742"/>
                      </a:lnTo>
                      <a:lnTo>
                        <a:pt x="1416" y="727"/>
                      </a:lnTo>
                      <a:lnTo>
                        <a:pt x="1406" y="712"/>
                      </a:lnTo>
                      <a:lnTo>
                        <a:pt x="1396" y="695"/>
                      </a:lnTo>
                      <a:lnTo>
                        <a:pt x="1386" y="678"/>
                      </a:lnTo>
                      <a:lnTo>
                        <a:pt x="1377" y="661"/>
                      </a:lnTo>
                      <a:lnTo>
                        <a:pt x="1369" y="644"/>
                      </a:lnTo>
                      <a:lnTo>
                        <a:pt x="1362" y="627"/>
                      </a:lnTo>
                      <a:lnTo>
                        <a:pt x="1359" y="612"/>
                      </a:lnTo>
                      <a:lnTo>
                        <a:pt x="1359" y="599"/>
                      </a:lnTo>
                      <a:lnTo>
                        <a:pt x="1361" y="585"/>
                      </a:lnTo>
                      <a:lnTo>
                        <a:pt x="1364" y="570"/>
                      </a:lnTo>
                      <a:lnTo>
                        <a:pt x="1376" y="558"/>
                      </a:lnTo>
                      <a:lnTo>
                        <a:pt x="1391" y="543"/>
                      </a:lnTo>
                      <a:lnTo>
                        <a:pt x="1409" y="530"/>
                      </a:lnTo>
                      <a:lnTo>
                        <a:pt x="1430" y="515"/>
                      </a:lnTo>
                      <a:lnTo>
                        <a:pt x="1448" y="503"/>
                      </a:lnTo>
                      <a:lnTo>
                        <a:pt x="1465" y="493"/>
                      </a:lnTo>
                      <a:lnTo>
                        <a:pt x="1479" y="484"/>
                      </a:lnTo>
                      <a:lnTo>
                        <a:pt x="1487" y="481"/>
                      </a:lnTo>
                      <a:lnTo>
                        <a:pt x="1490" y="455"/>
                      </a:lnTo>
                      <a:lnTo>
                        <a:pt x="1492" y="422"/>
                      </a:lnTo>
                      <a:lnTo>
                        <a:pt x="1494" y="381"/>
                      </a:lnTo>
                      <a:lnTo>
                        <a:pt x="1492" y="337"/>
                      </a:lnTo>
                      <a:lnTo>
                        <a:pt x="1490" y="294"/>
                      </a:lnTo>
                      <a:lnTo>
                        <a:pt x="1484" y="253"/>
                      </a:lnTo>
                      <a:lnTo>
                        <a:pt x="1472" y="219"/>
                      </a:lnTo>
                      <a:lnTo>
                        <a:pt x="1455" y="196"/>
                      </a:lnTo>
                      <a:lnTo>
                        <a:pt x="1433" y="184"/>
                      </a:lnTo>
                      <a:lnTo>
                        <a:pt x="1416" y="181"/>
                      </a:lnTo>
                      <a:lnTo>
                        <a:pt x="1401" y="172"/>
                      </a:lnTo>
                      <a:lnTo>
                        <a:pt x="1388" y="164"/>
                      </a:lnTo>
                      <a:lnTo>
                        <a:pt x="1374" y="152"/>
                      </a:lnTo>
                      <a:lnTo>
                        <a:pt x="1362" y="140"/>
                      </a:lnTo>
                      <a:lnTo>
                        <a:pt x="1350" y="125"/>
                      </a:lnTo>
                      <a:lnTo>
                        <a:pt x="1340" y="111"/>
                      </a:lnTo>
                      <a:lnTo>
                        <a:pt x="1329" y="96"/>
                      </a:lnTo>
                      <a:lnTo>
                        <a:pt x="1323" y="83"/>
                      </a:lnTo>
                      <a:lnTo>
                        <a:pt x="1315" y="71"/>
                      </a:lnTo>
                      <a:lnTo>
                        <a:pt x="1307" y="59"/>
                      </a:lnTo>
                      <a:lnTo>
                        <a:pt x="1300" y="46"/>
                      </a:lnTo>
                      <a:lnTo>
                        <a:pt x="1293" y="59"/>
                      </a:lnTo>
                      <a:lnTo>
                        <a:pt x="1288" y="73"/>
                      </a:lnTo>
                      <a:lnTo>
                        <a:pt x="1286" y="88"/>
                      </a:lnTo>
                      <a:lnTo>
                        <a:pt x="1288" y="103"/>
                      </a:lnTo>
                      <a:lnTo>
                        <a:pt x="1291" y="118"/>
                      </a:lnTo>
                      <a:lnTo>
                        <a:pt x="1300" y="135"/>
                      </a:lnTo>
                      <a:lnTo>
                        <a:pt x="1313" y="152"/>
                      </a:lnTo>
                      <a:lnTo>
                        <a:pt x="1327" y="167"/>
                      </a:lnTo>
                      <a:lnTo>
                        <a:pt x="1339" y="181"/>
                      </a:lnTo>
                      <a:lnTo>
                        <a:pt x="1350" y="192"/>
                      </a:lnTo>
                      <a:lnTo>
                        <a:pt x="1357" y="201"/>
                      </a:lnTo>
                      <a:lnTo>
                        <a:pt x="1359" y="206"/>
                      </a:lnTo>
                      <a:lnTo>
                        <a:pt x="1352" y="209"/>
                      </a:lnTo>
                      <a:lnTo>
                        <a:pt x="1345" y="209"/>
                      </a:lnTo>
                      <a:lnTo>
                        <a:pt x="1340" y="209"/>
                      </a:lnTo>
                      <a:lnTo>
                        <a:pt x="1334" y="208"/>
                      </a:lnTo>
                      <a:lnTo>
                        <a:pt x="1327" y="206"/>
                      </a:lnTo>
                      <a:lnTo>
                        <a:pt x="1320" y="206"/>
                      </a:lnTo>
                      <a:lnTo>
                        <a:pt x="1313" y="206"/>
                      </a:lnTo>
                      <a:lnTo>
                        <a:pt x="1307" y="208"/>
                      </a:lnTo>
                      <a:lnTo>
                        <a:pt x="1295" y="206"/>
                      </a:lnTo>
                      <a:lnTo>
                        <a:pt x="1280" y="203"/>
                      </a:lnTo>
                      <a:lnTo>
                        <a:pt x="1269" y="197"/>
                      </a:lnTo>
                      <a:lnTo>
                        <a:pt x="1268" y="194"/>
                      </a:lnTo>
                      <a:lnTo>
                        <a:pt x="1276" y="189"/>
                      </a:lnTo>
                      <a:lnTo>
                        <a:pt x="1285" y="186"/>
                      </a:lnTo>
                      <a:lnTo>
                        <a:pt x="1293" y="182"/>
                      </a:lnTo>
                      <a:lnTo>
                        <a:pt x="1298" y="177"/>
                      </a:lnTo>
                      <a:lnTo>
                        <a:pt x="1290" y="167"/>
                      </a:lnTo>
                      <a:lnTo>
                        <a:pt x="1281" y="157"/>
                      </a:lnTo>
                      <a:lnTo>
                        <a:pt x="1275" y="145"/>
                      </a:lnTo>
                      <a:lnTo>
                        <a:pt x="1269" y="135"/>
                      </a:lnTo>
                      <a:lnTo>
                        <a:pt x="1259" y="138"/>
                      </a:lnTo>
                      <a:lnTo>
                        <a:pt x="1249" y="144"/>
                      </a:lnTo>
                      <a:lnTo>
                        <a:pt x="1241" y="152"/>
                      </a:lnTo>
                      <a:lnTo>
                        <a:pt x="1236" y="162"/>
                      </a:lnTo>
                      <a:lnTo>
                        <a:pt x="1232" y="177"/>
                      </a:lnTo>
                      <a:lnTo>
                        <a:pt x="1231" y="192"/>
                      </a:lnTo>
                      <a:lnTo>
                        <a:pt x="1229" y="209"/>
                      </a:lnTo>
                      <a:lnTo>
                        <a:pt x="1231" y="224"/>
                      </a:lnTo>
                      <a:lnTo>
                        <a:pt x="1239" y="235"/>
                      </a:lnTo>
                      <a:lnTo>
                        <a:pt x="1248" y="243"/>
                      </a:lnTo>
                      <a:lnTo>
                        <a:pt x="1258" y="250"/>
                      </a:lnTo>
                      <a:lnTo>
                        <a:pt x="1269" y="255"/>
                      </a:lnTo>
                      <a:lnTo>
                        <a:pt x="1281" y="260"/>
                      </a:lnTo>
                      <a:lnTo>
                        <a:pt x="1293" y="263"/>
                      </a:lnTo>
                      <a:lnTo>
                        <a:pt x="1303" y="268"/>
                      </a:lnTo>
                      <a:lnTo>
                        <a:pt x="1315" y="273"/>
                      </a:lnTo>
                      <a:lnTo>
                        <a:pt x="1313" y="278"/>
                      </a:lnTo>
                      <a:lnTo>
                        <a:pt x="1310" y="285"/>
                      </a:lnTo>
                      <a:lnTo>
                        <a:pt x="1307" y="292"/>
                      </a:lnTo>
                      <a:lnTo>
                        <a:pt x="1305" y="294"/>
                      </a:lnTo>
                      <a:lnTo>
                        <a:pt x="1296" y="290"/>
                      </a:lnTo>
                      <a:lnTo>
                        <a:pt x="1286" y="287"/>
                      </a:lnTo>
                      <a:lnTo>
                        <a:pt x="1278" y="283"/>
                      </a:lnTo>
                      <a:lnTo>
                        <a:pt x="1269" y="280"/>
                      </a:lnTo>
                      <a:lnTo>
                        <a:pt x="1261" y="277"/>
                      </a:lnTo>
                      <a:lnTo>
                        <a:pt x="1251" y="273"/>
                      </a:lnTo>
                      <a:lnTo>
                        <a:pt x="1243" y="270"/>
                      </a:lnTo>
                      <a:lnTo>
                        <a:pt x="1232" y="267"/>
                      </a:lnTo>
                      <a:lnTo>
                        <a:pt x="1232" y="278"/>
                      </a:lnTo>
                      <a:lnTo>
                        <a:pt x="1234" y="292"/>
                      </a:lnTo>
                      <a:lnTo>
                        <a:pt x="1239" y="304"/>
                      </a:lnTo>
                      <a:lnTo>
                        <a:pt x="1248" y="312"/>
                      </a:lnTo>
                      <a:lnTo>
                        <a:pt x="1254" y="316"/>
                      </a:lnTo>
                      <a:lnTo>
                        <a:pt x="1263" y="321"/>
                      </a:lnTo>
                      <a:lnTo>
                        <a:pt x="1271" y="324"/>
                      </a:lnTo>
                      <a:lnTo>
                        <a:pt x="1280" y="326"/>
                      </a:lnTo>
                      <a:lnTo>
                        <a:pt x="1286" y="329"/>
                      </a:lnTo>
                      <a:lnTo>
                        <a:pt x="1295" y="332"/>
                      </a:lnTo>
                      <a:lnTo>
                        <a:pt x="1303" y="337"/>
                      </a:lnTo>
                      <a:lnTo>
                        <a:pt x="1310" y="341"/>
                      </a:lnTo>
                      <a:lnTo>
                        <a:pt x="1310" y="346"/>
                      </a:lnTo>
                      <a:lnTo>
                        <a:pt x="1308" y="351"/>
                      </a:lnTo>
                      <a:lnTo>
                        <a:pt x="1305" y="354"/>
                      </a:lnTo>
                      <a:lnTo>
                        <a:pt x="1302" y="358"/>
                      </a:lnTo>
                      <a:lnTo>
                        <a:pt x="1293" y="356"/>
                      </a:lnTo>
                      <a:lnTo>
                        <a:pt x="1285" y="353"/>
                      </a:lnTo>
                      <a:lnTo>
                        <a:pt x="1275" y="351"/>
                      </a:lnTo>
                      <a:lnTo>
                        <a:pt x="1264" y="348"/>
                      </a:lnTo>
                      <a:lnTo>
                        <a:pt x="1254" y="344"/>
                      </a:lnTo>
                      <a:lnTo>
                        <a:pt x="1246" y="341"/>
                      </a:lnTo>
                      <a:lnTo>
                        <a:pt x="1241" y="339"/>
                      </a:lnTo>
                      <a:lnTo>
                        <a:pt x="1237" y="337"/>
                      </a:lnTo>
                      <a:lnTo>
                        <a:pt x="1236" y="344"/>
                      </a:lnTo>
                      <a:lnTo>
                        <a:pt x="1239" y="351"/>
                      </a:lnTo>
                      <a:lnTo>
                        <a:pt x="1243" y="356"/>
                      </a:lnTo>
                      <a:lnTo>
                        <a:pt x="1244" y="361"/>
                      </a:lnTo>
                      <a:lnTo>
                        <a:pt x="1251" y="366"/>
                      </a:lnTo>
                      <a:lnTo>
                        <a:pt x="1258" y="371"/>
                      </a:lnTo>
                      <a:lnTo>
                        <a:pt x="1264" y="375"/>
                      </a:lnTo>
                      <a:lnTo>
                        <a:pt x="1271" y="380"/>
                      </a:lnTo>
                      <a:lnTo>
                        <a:pt x="1278" y="383"/>
                      </a:lnTo>
                      <a:lnTo>
                        <a:pt x="1285" y="386"/>
                      </a:lnTo>
                      <a:lnTo>
                        <a:pt x="1293" y="390"/>
                      </a:lnTo>
                      <a:lnTo>
                        <a:pt x="1300" y="393"/>
                      </a:lnTo>
                      <a:lnTo>
                        <a:pt x="1296" y="396"/>
                      </a:lnTo>
                      <a:lnTo>
                        <a:pt x="1285" y="398"/>
                      </a:lnTo>
                      <a:lnTo>
                        <a:pt x="1269" y="402"/>
                      </a:lnTo>
                      <a:lnTo>
                        <a:pt x="1258" y="405"/>
                      </a:lnTo>
                      <a:lnTo>
                        <a:pt x="1253" y="415"/>
                      </a:lnTo>
                      <a:lnTo>
                        <a:pt x="1253" y="423"/>
                      </a:lnTo>
                      <a:lnTo>
                        <a:pt x="1254" y="434"/>
                      </a:lnTo>
                      <a:lnTo>
                        <a:pt x="1258" y="444"/>
                      </a:lnTo>
                      <a:lnTo>
                        <a:pt x="1263" y="447"/>
                      </a:lnTo>
                      <a:lnTo>
                        <a:pt x="1268" y="452"/>
                      </a:lnTo>
                      <a:lnTo>
                        <a:pt x="1275" y="455"/>
                      </a:lnTo>
                      <a:lnTo>
                        <a:pt x="1286" y="457"/>
                      </a:lnTo>
                      <a:lnTo>
                        <a:pt x="1302" y="450"/>
                      </a:lnTo>
                      <a:lnTo>
                        <a:pt x="1313" y="444"/>
                      </a:lnTo>
                      <a:lnTo>
                        <a:pt x="1318" y="437"/>
                      </a:lnTo>
                      <a:lnTo>
                        <a:pt x="1318" y="427"/>
                      </a:lnTo>
                      <a:lnTo>
                        <a:pt x="1315" y="391"/>
                      </a:lnTo>
                      <a:lnTo>
                        <a:pt x="1317" y="354"/>
                      </a:lnTo>
                      <a:lnTo>
                        <a:pt x="1325" y="321"/>
                      </a:lnTo>
                      <a:lnTo>
                        <a:pt x="1339" y="289"/>
                      </a:lnTo>
                      <a:lnTo>
                        <a:pt x="1345" y="270"/>
                      </a:lnTo>
                      <a:lnTo>
                        <a:pt x="1354" y="251"/>
                      </a:lnTo>
                      <a:lnTo>
                        <a:pt x="1364" y="235"/>
                      </a:lnTo>
                      <a:lnTo>
                        <a:pt x="1379" y="223"/>
                      </a:lnTo>
                      <a:lnTo>
                        <a:pt x="1379" y="231"/>
                      </a:lnTo>
                      <a:lnTo>
                        <a:pt x="1374" y="253"/>
                      </a:lnTo>
                      <a:lnTo>
                        <a:pt x="1367" y="283"/>
                      </a:lnTo>
                      <a:lnTo>
                        <a:pt x="1362" y="321"/>
                      </a:lnTo>
                      <a:lnTo>
                        <a:pt x="1357" y="359"/>
                      </a:lnTo>
                      <a:lnTo>
                        <a:pt x="1355" y="395"/>
                      </a:lnTo>
                      <a:lnTo>
                        <a:pt x="1361" y="425"/>
                      </a:lnTo>
                      <a:lnTo>
                        <a:pt x="1374" y="445"/>
                      </a:lnTo>
                      <a:lnTo>
                        <a:pt x="1381" y="452"/>
                      </a:lnTo>
                      <a:lnTo>
                        <a:pt x="1389" y="459"/>
                      </a:lnTo>
                      <a:lnTo>
                        <a:pt x="1396" y="464"/>
                      </a:lnTo>
                      <a:lnTo>
                        <a:pt x="1406" y="469"/>
                      </a:lnTo>
                      <a:lnTo>
                        <a:pt x="1414" y="474"/>
                      </a:lnTo>
                      <a:lnTo>
                        <a:pt x="1423" y="477"/>
                      </a:lnTo>
                      <a:lnTo>
                        <a:pt x="1433" y="481"/>
                      </a:lnTo>
                      <a:lnTo>
                        <a:pt x="1441" y="484"/>
                      </a:lnTo>
                      <a:lnTo>
                        <a:pt x="1441" y="486"/>
                      </a:lnTo>
                      <a:lnTo>
                        <a:pt x="1435" y="489"/>
                      </a:lnTo>
                      <a:lnTo>
                        <a:pt x="1425" y="493"/>
                      </a:lnTo>
                      <a:lnTo>
                        <a:pt x="1413" y="494"/>
                      </a:lnTo>
                      <a:lnTo>
                        <a:pt x="1396" y="493"/>
                      </a:lnTo>
                      <a:lnTo>
                        <a:pt x="1377" y="489"/>
                      </a:lnTo>
                      <a:lnTo>
                        <a:pt x="1359" y="479"/>
                      </a:lnTo>
                      <a:lnTo>
                        <a:pt x="1339" y="462"/>
                      </a:lnTo>
                      <a:lnTo>
                        <a:pt x="1329" y="467"/>
                      </a:lnTo>
                      <a:lnTo>
                        <a:pt x="1318" y="472"/>
                      </a:lnTo>
                      <a:lnTo>
                        <a:pt x="1310" y="479"/>
                      </a:lnTo>
                      <a:lnTo>
                        <a:pt x="1300" y="484"/>
                      </a:lnTo>
                      <a:lnTo>
                        <a:pt x="1286" y="489"/>
                      </a:lnTo>
                      <a:lnTo>
                        <a:pt x="1275" y="493"/>
                      </a:lnTo>
                      <a:lnTo>
                        <a:pt x="1264" y="491"/>
                      </a:lnTo>
                      <a:lnTo>
                        <a:pt x="1254" y="488"/>
                      </a:lnTo>
                      <a:lnTo>
                        <a:pt x="1246" y="481"/>
                      </a:lnTo>
                      <a:lnTo>
                        <a:pt x="1236" y="474"/>
                      </a:lnTo>
                      <a:lnTo>
                        <a:pt x="1227" y="467"/>
                      </a:lnTo>
                      <a:lnTo>
                        <a:pt x="1221" y="459"/>
                      </a:lnTo>
                      <a:lnTo>
                        <a:pt x="1221" y="435"/>
                      </a:lnTo>
                      <a:lnTo>
                        <a:pt x="1222" y="412"/>
                      </a:lnTo>
                      <a:lnTo>
                        <a:pt x="1219" y="390"/>
                      </a:lnTo>
                      <a:lnTo>
                        <a:pt x="1204" y="375"/>
                      </a:lnTo>
                      <a:lnTo>
                        <a:pt x="1204" y="361"/>
                      </a:lnTo>
                      <a:lnTo>
                        <a:pt x="1202" y="348"/>
                      </a:lnTo>
                      <a:lnTo>
                        <a:pt x="1204" y="334"/>
                      </a:lnTo>
                      <a:lnTo>
                        <a:pt x="1207" y="321"/>
                      </a:lnTo>
                      <a:lnTo>
                        <a:pt x="1195" y="305"/>
                      </a:lnTo>
                      <a:lnTo>
                        <a:pt x="1194" y="283"/>
                      </a:lnTo>
                      <a:lnTo>
                        <a:pt x="1199" y="263"/>
                      </a:lnTo>
                      <a:lnTo>
                        <a:pt x="1202" y="243"/>
                      </a:lnTo>
                      <a:lnTo>
                        <a:pt x="1192" y="221"/>
                      </a:lnTo>
                      <a:lnTo>
                        <a:pt x="1190" y="196"/>
                      </a:lnTo>
                      <a:lnTo>
                        <a:pt x="1194" y="172"/>
                      </a:lnTo>
                      <a:lnTo>
                        <a:pt x="1200" y="150"/>
                      </a:lnTo>
                      <a:lnTo>
                        <a:pt x="1204" y="142"/>
                      </a:lnTo>
                      <a:lnTo>
                        <a:pt x="1209" y="133"/>
                      </a:lnTo>
                      <a:lnTo>
                        <a:pt x="1216" y="127"/>
                      </a:lnTo>
                      <a:lnTo>
                        <a:pt x="1222" y="122"/>
                      </a:lnTo>
                      <a:lnTo>
                        <a:pt x="1231" y="117"/>
                      </a:lnTo>
                      <a:lnTo>
                        <a:pt x="1239" y="111"/>
                      </a:lnTo>
                      <a:lnTo>
                        <a:pt x="1248" y="108"/>
                      </a:lnTo>
                      <a:lnTo>
                        <a:pt x="1256" y="106"/>
                      </a:lnTo>
                      <a:lnTo>
                        <a:pt x="1259" y="96"/>
                      </a:lnTo>
                      <a:lnTo>
                        <a:pt x="1259" y="85"/>
                      </a:lnTo>
                      <a:lnTo>
                        <a:pt x="1261" y="73"/>
                      </a:lnTo>
                      <a:lnTo>
                        <a:pt x="1263" y="61"/>
                      </a:lnTo>
                      <a:lnTo>
                        <a:pt x="1268" y="44"/>
                      </a:lnTo>
                      <a:lnTo>
                        <a:pt x="1275" y="27"/>
                      </a:lnTo>
                      <a:lnTo>
                        <a:pt x="1283" y="12"/>
                      </a:lnTo>
                      <a:lnTo>
                        <a:pt x="1295" y="0"/>
                      </a:lnTo>
                      <a:lnTo>
                        <a:pt x="1308" y="7"/>
                      </a:lnTo>
                      <a:lnTo>
                        <a:pt x="1323" y="20"/>
                      </a:lnTo>
                      <a:lnTo>
                        <a:pt x="1339" y="37"/>
                      </a:lnTo>
                      <a:lnTo>
                        <a:pt x="1354" y="58"/>
                      </a:lnTo>
                      <a:lnTo>
                        <a:pt x="1367" y="78"/>
                      </a:lnTo>
                      <a:lnTo>
                        <a:pt x="1379" y="96"/>
                      </a:lnTo>
                      <a:lnTo>
                        <a:pt x="1389" y="111"/>
                      </a:lnTo>
                      <a:lnTo>
                        <a:pt x="1398" y="120"/>
                      </a:lnTo>
                      <a:lnTo>
                        <a:pt x="1409" y="127"/>
                      </a:lnTo>
                      <a:lnTo>
                        <a:pt x="1420" y="132"/>
                      </a:lnTo>
                      <a:lnTo>
                        <a:pt x="1431" y="137"/>
                      </a:lnTo>
                      <a:lnTo>
                        <a:pt x="1443" y="142"/>
                      </a:lnTo>
                      <a:lnTo>
                        <a:pt x="1455" y="147"/>
                      </a:lnTo>
                      <a:lnTo>
                        <a:pt x="1467" y="152"/>
                      </a:lnTo>
                      <a:lnTo>
                        <a:pt x="1477" y="157"/>
                      </a:lnTo>
                      <a:lnTo>
                        <a:pt x="1489" y="164"/>
                      </a:lnTo>
                      <a:lnTo>
                        <a:pt x="1506" y="176"/>
                      </a:lnTo>
                      <a:lnTo>
                        <a:pt x="1519" y="201"/>
                      </a:lnTo>
                      <a:lnTo>
                        <a:pt x="1529" y="235"/>
                      </a:lnTo>
                      <a:lnTo>
                        <a:pt x="1536" y="275"/>
                      </a:lnTo>
                      <a:lnTo>
                        <a:pt x="1539" y="319"/>
                      </a:lnTo>
                      <a:lnTo>
                        <a:pt x="1541" y="363"/>
                      </a:lnTo>
                      <a:lnTo>
                        <a:pt x="1541" y="403"/>
                      </a:lnTo>
                      <a:lnTo>
                        <a:pt x="1541" y="437"/>
                      </a:lnTo>
                      <a:lnTo>
                        <a:pt x="1543" y="4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54" name="Freeform 34"/>
                <p:cNvSpPr>
                  <a:spLocks/>
                </p:cNvSpPr>
                <p:nvPr/>
              </p:nvSpPr>
              <p:spPr bwMode="auto">
                <a:xfrm>
                  <a:off x="2491" y="3693"/>
                  <a:ext cx="384" cy="298"/>
                </a:xfrm>
                <a:custGeom>
                  <a:avLst/>
                  <a:gdLst>
                    <a:gd name="T0" fmla="*/ 0 w 841"/>
                    <a:gd name="T1" fmla="*/ 354 h 578"/>
                    <a:gd name="T2" fmla="*/ 32 w 841"/>
                    <a:gd name="T3" fmla="*/ 362 h 578"/>
                    <a:gd name="T4" fmla="*/ 69 w 841"/>
                    <a:gd name="T5" fmla="*/ 367 h 578"/>
                    <a:gd name="T6" fmla="*/ 109 w 841"/>
                    <a:gd name="T7" fmla="*/ 367 h 578"/>
                    <a:gd name="T8" fmla="*/ 146 w 841"/>
                    <a:gd name="T9" fmla="*/ 366 h 578"/>
                    <a:gd name="T10" fmla="*/ 182 w 841"/>
                    <a:gd name="T11" fmla="*/ 362 h 578"/>
                    <a:gd name="T12" fmla="*/ 210 w 841"/>
                    <a:gd name="T13" fmla="*/ 359 h 578"/>
                    <a:gd name="T14" fmla="*/ 229 w 841"/>
                    <a:gd name="T15" fmla="*/ 355 h 578"/>
                    <a:gd name="T16" fmla="*/ 236 w 841"/>
                    <a:gd name="T17" fmla="*/ 354 h 578"/>
                    <a:gd name="T18" fmla="*/ 236 w 841"/>
                    <a:gd name="T19" fmla="*/ 578 h 578"/>
                    <a:gd name="T20" fmla="*/ 691 w 841"/>
                    <a:gd name="T21" fmla="*/ 578 h 578"/>
                    <a:gd name="T22" fmla="*/ 699 w 841"/>
                    <a:gd name="T23" fmla="*/ 323 h 578"/>
                    <a:gd name="T24" fmla="*/ 703 w 841"/>
                    <a:gd name="T25" fmla="*/ 323 h 578"/>
                    <a:gd name="T26" fmla="*/ 711 w 841"/>
                    <a:gd name="T27" fmla="*/ 322 h 578"/>
                    <a:gd name="T28" fmla="*/ 726 w 841"/>
                    <a:gd name="T29" fmla="*/ 322 h 578"/>
                    <a:gd name="T30" fmla="*/ 741 w 841"/>
                    <a:gd name="T31" fmla="*/ 318 h 578"/>
                    <a:gd name="T32" fmla="*/ 760 w 841"/>
                    <a:gd name="T33" fmla="*/ 317 h 578"/>
                    <a:gd name="T34" fmla="*/ 778 w 841"/>
                    <a:gd name="T35" fmla="*/ 312 h 578"/>
                    <a:gd name="T36" fmla="*/ 795 w 841"/>
                    <a:gd name="T37" fmla="*/ 307 h 578"/>
                    <a:gd name="T38" fmla="*/ 809 w 841"/>
                    <a:gd name="T39" fmla="*/ 301 h 578"/>
                    <a:gd name="T40" fmla="*/ 821 w 841"/>
                    <a:gd name="T41" fmla="*/ 286 h 578"/>
                    <a:gd name="T42" fmla="*/ 831 w 841"/>
                    <a:gd name="T43" fmla="*/ 259 h 578"/>
                    <a:gd name="T44" fmla="*/ 837 w 841"/>
                    <a:gd name="T45" fmla="*/ 222 h 578"/>
                    <a:gd name="T46" fmla="*/ 841 w 841"/>
                    <a:gd name="T47" fmla="*/ 180 h 578"/>
                    <a:gd name="T48" fmla="*/ 839 w 841"/>
                    <a:gd name="T49" fmla="*/ 136 h 578"/>
                    <a:gd name="T50" fmla="*/ 832 w 841"/>
                    <a:gd name="T51" fmla="*/ 97 h 578"/>
                    <a:gd name="T52" fmla="*/ 817 w 841"/>
                    <a:gd name="T53" fmla="*/ 67 h 578"/>
                    <a:gd name="T54" fmla="*/ 795 w 841"/>
                    <a:gd name="T55" fmla="*/ 47 h 578"/>
                    <a:gd name="T56" fmla="*/ 782 w 841"/>
                    <a:gd name="T57" fmla="*/ 42 h 578"/>
                    <a:gd name="T58" fmla="*/ 768 w 841"/>
                    <a:gd name="T59" fmla="*/ 37 h 578"/>
                    <a:gd name="T60" fmla="*/ 755 w 841"/>
                    <a:gd name="T61" fmla="*/ 32 h 578"/>
                    <a:gd name="T62" fmla="*/ 740 w 841"/>
                    <a:gd name="T63" fmla="*/ 27 h 578"/>
                    <a:gd name="T64" fmla="*/ 725 w 841"/>
                    <a:gd name="T65" fmla="*/ 22 h 578"/>
                    <a:gd name="T66" fmla="*/ 708 w 841"/>
                    <a:gd name="T67" fmla="*/ 18 h 578"/>
                    <a:gd name="T68" fmla="*/ 691 w 841"/>
                    <a:gd name="T69" fmla="*/ 13 h 578"/>
                    <a:gd name="T70" fmla="*/ 674 w 841"/>
                    <a:gd name="T71" fmla="*/ 10 h 578"/>
                    <a:gd name="T72" fmla="*/ 655 w 841"/>
                    <a:gd name="T73" fmla="*/ 8 h 578"/>
                    <a:gd name="T74" fmla="*/ 635 w 841"/>
                    <a:gd name="T75" fmla="*/ 5 h 578"/>
                    <a:gd name="T76" fmla="*/ 615 w 841"/>
                    <a:gd name="T77" fmla="*/ 3 h 578"/>
                    <a:gd name="T78" fmla="*/ 595 w 841"/>
                    <a:gd name="T79" fmla="*/ 1 h 578"/>
                    <a:gd name="T80" fmla="*/ 573 w 841"/>
                    <a:gd name="T81" fmla="*/ 0 h 578"/>
                    <a:gd name="T82" fmla="*/ 549 w 841"/>
                    <a:gd name="T83" fmla="*/ 0 h 578"/>
                    <a:gd name="T84" fmla="*/ 524 w 841"/>
                    <a:gd name="T85" fmla="*/ 0 h 578"/>
                    <a:gd name="T86" fmla="*/ 499 w 841"/>
                    <a:gd name="T87" fmla="*/ 0 h 578"/>
                    <a:gd name="T88" fmla="*/ 424 w 841"/>
                    <a:gd name="T89" fmla="*/ 1 h 578"/>
                    <a:gd name="T90" fmla="*/ 357 w 841"/>
                    <a:gd name="T91" fmla="*/ 5 h 578"/>
                    <a:gd name="T92" fmla="*/ 298 w 841"/>
                    <a:gd name="T93" fmla="*/ 10 h 578"/>
                    <a:gd name="T94" fmla="*/ 246 w 841"/>
                    <a:gd name="T95" fmla="*/ 16 h 578"/>
                    <a:gd name="T96" fmla="*/ 199 w 841"/>
                    <a:gd name="T97" fmla="*/ 22 h 578"/>
                    <a:gd name="T98" fmla="*/ 160 w 841"/>
                    <a:gd name="T99" fmla="*/ 28 h 578"/>
                    <a:gd name="T100" fmla="*/ 126 w 841"/>
                    <a:gd name="T101" fmla="*/ 37 h 578"/>
                    <a:gd name="T102" fmla="*/ 97 w 841"/>
                    <a:gd name="T103" fmla="*/ 43 h 578"/>
                    <a:gd name="T104" fmla="*/ 72 w 841"/>
                    <a:gd name="T105" fmla="*/ 50 h 578"/>
                    <a:gd name="T106" fmla="*/ 54 w 841"/>
                    <a:gd name="T107" fmla="*/ 59 h 578"/>
                    <a:gd name="T108" fmla="*/ 37 w 841"/>
                    <a:gd name="T109" fmla="*/ 65 h 578"/>
                    <a:gd name="T110" fmla="*/ 25 w 841"/>
                    <a:gd name="T111" fmla="*/ 70 h 578"/>
                    <a:gd name="T112" fmla="*/ 15 w 841"/>
                    <a:gd name="T113" fmla="*/ 77 h 578"/>
                    <a:gd name="T114" fmla="*/ 8 w 841"/>
                    <a:gd name="T115" fmla="*/ 82 h 578"/>
                    <a:gd name="T116" fmla="*/ 3 w 841"/>
                    <a:gd name="T117" fmla="*/ 86 h 578"/>
                    <a:gd name="T118" fmla="*/ 0 w 841"/>
                    <a:gd name="T119" fmla="*/ 87 h 578"/>
                    <a:gd name="T120" fmla="*/ 0 w 841"/>
                    <a:gd name="T121" fmla="*/ 354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841" h="578">
                      <a:moveTo>
                        <a:pt x="0" y="354"/>
                      </a:moveTo>
                      <a:lnTo>
                        <a:pt x="32" y="362"/>
                      </a:lnTo>
                      <a:lnTo>
                        <a:pt x="69" y="367"/>
                      </a:lnTo>
                      <a:lnTo>
                        <a:pt x="109" y="367"/>
                      </a:lnTo>
                      <a:lnTo>
                        <a:pt x="146" y="366"/>
                      </a:lnTo>
                      <a:lnTo>
                        <a:pt x="182" y="362"/>
                      </a:lnTo>
                      <a:lnTo>
                        <a:pt x="210" y="359"/>
                      </a:lnTo>
                      <a:lnTo>
                        <a:pt x="229" y="355"/>
                      </a:lnTo>
                      <a:lnTo>
                        <a:pt x="236" y="354"/>
                      </a:lnTo>
                      <a:lnTo>
                        <a:pt x="236" y="578"/>
                      </a:lnTo>
                      <a:lnTo>
                        <a:pt x="691" y="578"/>
                      </a:lnTo>
                      <a:lnTo>
                        <a:pt x="699" y="323"/>
                      </a:lnTo>
                      <a:lnTo>
                        <a:pt x="703" y="323"/>
                      </a:lnTo>
                      <a:lnTo>
                        <a:pt x="711" y="322"/>
                      </a:lnTo>
                      <a:lnTo>
                        <a:pt x="726" y="322"/>
                      </a:lnTo>
                      <a:lnTo>
                        <a:pt x="741" y="318"/>
                      </a:lnTo>
                      <a:lnTo>
                        <a:pt x="760" y="317"/>
                      </a:lnTo>
                      <a:lnTo>
                        <a:pt x="778" y="312"/>
                      </a:lnTo>
                      <a:lnTo>
                        <a:pt x="795" y="307"/>
                      </a:lnTo>
                      <a:lnTo>
                        <a:pt x="809" y="301"/>
                      </a:lnTo>
                      <a:lnTo>
                        <a:pt x="821" y="286"/>
                      </a:lnTo>
                      <a:lnTo>
                        <a:pt x="831" y="259"/>
                      </a:lnTo>
                      <a:lnTo>
                        <a:pt x="837" y="222"/>
                      </a:lnTo>
                      <a:lnTo>
                        <a:pt x="841" y="180"/>
                      </a:lnTo>
                      <a:lnTo>
                        <a:pt x="839" y="136"/>
                      </a:lnTo>
                      <a:lnTo>
                        <a:pt x="832" y="97"/>
                      </a:lnTo>
                      <a:lnTo>
                        <a:pt x="817" y="67"/>
                      </a:lnTo>
                      <a:lnTo>
                        <a:pt x="795" y="47"/>
                      </a:lnTo>
                      <a:lnTo>
                        <a:pt x="782" y="42"/>
                      </a:lnTo>
                      <a:lnTo>
                        <a:pt x="768" y="37"/>
                      </a:lnTo>
                      <a:lnTo>
                        <a:pt x="755" y="32"/>
                      </a:lnTo>
                      <a:lnTo>
                        <a:pt x="740" y="27"/>
                      </a:lnTo>
                      <a:lnTo>
                        <a:pt x="725" y="22"/>
                      </a:lnTo>
                      <a:lnTo>
                        <a:pt x="708" y="18"/>
                      </a:lnTo>
                      <a:lnTo>
                        <a:pt x="691" y="13"/>
                      </a:lnTo>
                      <a:lnTo>
                        <a:pt x="674" y="10"/>
                      </a:lnTo>
                      <a:lnTo>
                        <a:pt x="655" y="8"/>
                      </a:lnTo>
                      <a:lnTo>
                        <a:pt x="635" y="5"/>
                      </a:lnTo>
                      <a:lnTo>
                        <a:pt x="615" y="3"/>
                      </a:lnTo>
                      <a:lnTo>
                        <a:pt x="595" y="1"/>
                      </a:lnTo>
                      <a:lnTo>
                        <a:pt x="573" y="0"/>
                      </a:lnTo>
                      <a:lnTo>
                        <a:pt x="549" y="0"/>
                      </a:lnTo>
                      <a:lnTo>
                        <a:pt x="524" y="0"/>
                      </a:lnTo>
                      <a:lnTo>
                        <a:pt x="499" y="0"/>
                      </a:lnTo>
                      <a:lnTo>
                        <a:pt x="424" y="1"/>
                      </a:lnTo>
                      <a:lnTo>
                        <a:pt x="357" y="5"/>
                      </a:lnTo>
                      <a:lnTo>
                        <a:pt x="298" y="10"/>
                      </a:lnTo>
                      <a:lnTo>
                        <a:pt x="246" y="16"/>
                      </a:lnTo>
                      <a:lnTo>
                        <a:pt x="199" y="22"/>
                      </a:lnTo>
                      <a:lnTo>
                        <a:pt x="160" y="28"/>
                      </a:lnTo>
                      <a:lnTo>
                        <a:pt x="126" y="37"/>
                      </a:lnTo>
                      <a:lnTo>
                        <a:pt x="97" y="43"/>
                      </a:lnTo>
                      <a:lnTo>
                        <a:pt x="72" y="50"/>
                      </a:lnTo>
                      <a:lnTo>
                        <a:pt x="54" y="59"/>
                      </a:lnTo>
                      <a:lnTo>
                        <a:pt x="37" y="65"/>
                      </a:lnTo>
                      <a:lnTo>
                        <a:pt x="25" y="70"/>
                      </a:lnTo>
                      <a:lnTo>
                        <a:pt x="15" y="77"/>
                      </a:lnTo>
                      <a:lnTo>
                        <a:pt x="8" y="82"/>
                      </a:lnTo>
                      <a:lnTo>
                        <a:pt x="3" y="86"/>
                      </a:lnTo>
                      <a:lnTo>
                        <a:pt x="0" y="87"/>
                      </a:lnTo>
                      <a:lnTo>
                        <a:pt x="0" y="354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55" name="Freeform 35"/>
                <p:cNvSpPr>
                  <a:spLocks/>
                </p:cNvSpPr>
                <p:nvPr/>
              </p:nvSpPr>
              <p:spPr bwMode="auto">
                <a:xfrm>
                  <a:off x="2501" y="3700"/>
                  <a:ext cx="295" cy="291"/>
                </a:xfrm>
                <a:custGeom>
                  <a:avLst/>
                  <a:gdLst>
                    <a:gd name="T0" fmla="*/ 597 w 646"/>
                    <a:gd name="T1" fmla="*/ 310 h 565"/>
                    <a:gd name="T2" fmla="*/ 567 w 646"/>
                    <a:gd name="T3" fmla="*/ 246 h 565"/>
                    <a:gd name="T4" fmla="*/ 547 w 646"/>
                    <a:gd name="T5" fmla="*/ 211 h 565"/>
                    <a:gd name="T6" fmla="*/ 307 w 646"/>
                    <a:gd name="T7" fmla="*/ 228 h 565"/>
                    <a:gd name="T8" fmla="*/ 316 w 646"/>
                    <a:gd name="T9" fmla="*/ 265 h 565"/>
                    <a:gd name="T10" fmla="*/ 339 w 646"/>
                    <a:gd name="T11" fmla="*/ 341 h 565"/>
                    <a:gd name="T12" fmla="*/ 365 w 646"/>
                    <a:gd name="T13" fmla="*/ 464 h 565"/>
                    <a:gd name="T14" fmla="*/ 321 w 646"/>
                    <a:gd name="T15" fmla="*/ 565 h 565"/>
                    <a:gd name="T16" fmla="*/ 316 w 646"/>
                    <a:gd name="T17" fmla="*/ 388 h 565"/>
                    <a:gd name="T18" fmla="*/ 297 w 646"/>
                    <a:gd name="T19" fmla="*/ 285 h 565"/>
                    <a:gd name="T20" fmla="*/ 274 w 646"/>
                    <a:gd name="T21" fmla="*/ 253 h 565"/>
                    <a:gd name="T22" fmla="*/ 267 w 646"/>
                    <a:gd name="T23" fmla="*/ 292 h 565"/>
                    <a:gd name="T24" fmla="*/ 287 w 646"/>
                    <a:gd name="T25" fmla="*/ 530 h 565"/>
                    <a:gd name="T26" fmla="*/ 238 w 646"/>
                    <a:gd name="T27" fmla="*/ 503 h 565"/>
                    <a:gd name="T28" fmla="*/ 231 w 646"/>
                    <a:gd name="T29" fmla="*/ 320 h 565"/>
                    <a:gd name="T30" fmla="*/ 171 w 646"/>
                    <a:gd name="T31" fmla="*/ 329 h 565"/>
                    <a:gd name="T32" fmla="*/ 59 w 646"/>
                    <a:gd name="T33" fmla="*/ 334 h 565"/>
                    <a:gd name="T34" fmla="*/ 2 w 646"/>
                    <a:gd name="T35" fmla="*/ 287 h 565"/>
                    <a:gd name="T36" fmla="*/ 4 w 646"/>
                    <a:gd name="T37" fmla="*/ 108 h 565"/>
                    <a:gd name="T38" fmla="*/ 14 w 646"/>
                    <a:gd name="T39" fmla="*/ 74 h 565"/>
                    <a:gd name="T40" fmla="*/ 76 w 646"/>
                    <a:gd name="T41" fmla="*/ 46 h 565"/>
                    <a:gd name="T42" fmla="*/ 166 w 646"/>
                    <a:gd name="T43" fmla="*/ 27 h 565"/>
                    <a:gd name="T44" fmla="*/ 270 w 646"/>
                    <a:gd name="T45" fmla="*/ 12 h 565"/>
                    <a:gd name="T46" fmla="*/ 375 w 646"/>
                    <a:gd name="T47" fmla="*/ 3 h 565"/>
                    <a:gd name="T48" fmla="*/ 462 w 646"/>
                    <a:gd name="T49" fmla="*/ 0 h 565"/>
                    <a:gd name="T50" fmla="*/ 505 w 646"/>
                    <a:gd name="T51" fmla="*/ 5 h 565"/>
                    <a:gd name="T52" fmla="*/ 494 w 646"/>
                    <a:gd name="T53" fmla="*/ 27 h 565"/>
                    <a:gd name="T54" fmla="*/ 447 w 646"/>
                    <a:gd name="T55" fmla="*/ 30 h 565"/>
                    <a:gd name="T56" fmla="*/ 375 w 646"/>
                    <a:gd name="T57" fmla="*/ 36 h 565"/>
                    <a:gd name="T58" fmla="*/ 287 w 646"/>
                    <a:gd name="T59" fmla="*/ 44 h 565"/>
                    <a:gd name="T60" fmla="*/ 198 w 646"/>
                    <a:gd name="T61" fmla="*/ 56 h 565"/>
                    <a:gd name="T62" fmla="*/ 118 w 646"/>
                    <a:gd name="T63" fmla="*/ 71 h 565"/>
                    <a:gd name="T64" fmla="*/ 83 w 646"/>
                    <a:gd name="T65" fmla="*/ 83 h 565"/>
                    <a:gd name="T66" fmla="*/ 59 w 646"/>
                    <a:gd name="T67" fmla="*/ 93 h 565"/>
                    <a:gd name="T68" fmla="*/ 38 w 646"/>
                    <a:gd name="T69" fmla="*/ 100 h 565"/>
                    <a:gd name="T70" fmla="*/ 43 w 646"/>
                    <a:gd name="T71" fmla="*/ 253 h 565"/>
                    <a:gd name="T72" fmla="*/ 78 w 646"/>
                    <a:gd name="T73" fmla="*/ 287 h 565"/>
                    <a:gd name="T74" fmla="*/ 174 w 646"/>
                    <a:gd name="T75" fmla="*/ 285 h 565"/>
                    <a:gd name="T76" fmla="*/ 230 w 646"/>
                    <a:gd name="T77" fmla="*/ 280 h 565"/>
                    <a:gd name="T78" fmla="*/ 253 w 646"/>
                    <a:gd name="T79" fmla="*/ 211 h 565"/>
                    <a:gd name="T80" fmla="*/ 269 w 646"/>
                    <a:gd name="T81" fmla="*/ 197 h 565"/>
                    <a:gd name="T82" fmla="*/ 326 w 646"/>
                    <a:gd name="T83" fmla="*/ 191 h 565"/>
                    <a:gd name="T84" fmla="*/ 405 w 646"/>
                    <a:gd name="T85" fmla="*/ 184 h 565"/>
                    <a:gd name="T86" fmla="*/ 484 w 646"/>
                    <a:gd name="T87" fmla="*/ 177 h 565"/>
                    <a:gd name="T88" fmla="*/ 540 w 646"/>
                    <a:gd name="T89" fmla="*/ 172 h 565"/>
                    <a:gd name="T90" fmla="*/ 570 w 646"/>
                    <a:gd name="T91" fmla="*/ 182 h 565"/>
                    <a:gd name="T92" fmla="*/ 614 w 646"/>
                    <a:gd name="T93" fmla="*/ 250 h 565"/>
                    <a:gd name="T94" fmla="*/ 638 w 646"/>
                    <a:gd name="T95" fmla="*/ 329 h 565"/>
                    <a:gd name="T96" fmla="*/ 607 w 646"/>
                    <a:gd name="T97" fmla="*/ 565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46" h="565">
                      <a:moveTo>
                        <a:pt x="607" y="565"/>
                      </a:moveTo>
                      <a:lnTo>
                        <a:pt x="606" y="336"/>
                      </a:lnTo>
                      <a:lnTo>
                        <a:pt x="597" y="310"/>
                      </a:lnTo>
                      <a:lnTo>
                        <a:pt x="587" y="287"/>
                      </a:lnTo>
                      <a:lnTo>
                        <a:pt x="577" y="265"/>
                      </a:lnTo>
                      <a:lnTo>
                        <a:pt x="567" y="246"/>
                      </a:lnTo>
                      <a:lnTo>
                        <a:pt x="559" y="231"/>
                      </a:lnTo>
                      <a:lnTo>
                        <a:pt x="552" y="219"/>
                      </a:lnTo>
                      <a:lnTo>
                        <a:pt x="547" y="211"/>
                      </a:lnTo>
                      <a:lnTo>
                        <a:pt x="545" y="209"/>
                      </a:lnTo>
                      <a:lnTo>
                        <a:pt x="309" y="219"/>
                      </a:lnTo>
                      <a:lnTo>
                        <a:pt x="307" y="228"/>
                      </a:lnTo>
                      <a:lnTo>
                        <a:pt x="309" y="240"/>
                      </a:lnTo>
                      <a:lnTo>
                        <a:pt x="312" y="253"/>
                      </a:lnTo>
                      <a:lnTo>
                        <a:pt x="316" y="265"/>
                      </a:lnTo>
                      <a:lnTo>
                        <a:pt x="328" y="288"/>
                      </a:lnTo>
                      <a:lnTo>
                        <a:pt x="334" y="314"/>
                      </a:lnTo>
                      <a:lnTo>
                        <a:pt x="339" y="341"/>
                      </a:lnTo>
                      <a:lnTo>
                        <a:pt x="348" y="366"/>
                      </a:lnTo>
                      <a:lnTo>
                        <a:pt x="358" y="412"/>
                      </a:lnTo>
                      <a:lnTo>
                        <a:pt x="365" y="464"/>
                      </a:lnTo>
                      <a:lnTo>
                        <a:pt x="368" y="518"/>
                      </a:lnTo>
                      <a:lnTo>
                        <a:pt x="368" y="565"/>
                      </a:lnTo>
                      <a:lnTo>
                        <a:pt x="321" y="565"/>
                      </a:lnTo>
                      <a:lnTo>
                        <a:pt x="322" y="506"/>
                      </a:lnTo>
                      <a:lnTo>
                        <a:pt x="321" y="445"/>
                      </a:lnTo>
                      <a:lnTo>
                        <a:pt x="316" y="388"/>
                      </a:lnTo>
                      <a:lnTo>
                        <a:pt x="309" y="332"/>
                      </a:lnTo>
                      <a:lnTo>
                        <a:pt x="304" y="309"/>
                      </a:lnTo>
                      <a:lnTo>
                        <a:pt x="297" y="285"/>
                      </a:lnTo>
                      <a:lnTo>
                        <a:pt x="289" y="263"/>
                      </a:lnTo>
                      <a:lnTo>
                        <a:pt x="279" y="241"/>
                      </a:lnTo>
                      <a:lnTo>
                        <a:pt x="274" y="253"/>
                      </a:lnTo>
                      <a:lnTo>
                        <a:pt x="274" y="267"/>
                      </a:lnTo>
                      <a:lnTo>
                        <a:pt x="272" y="280"/>
                      </a:lnTo>
                      <a:lnTo>
                        <a:pt x="267" y="292"/>
                      </a:lnTo>
                      <a:lnTo>
                        <a:pt x="280" y="358"/>
                      </a:lnTo>
                      <a:lnTo>
                        <a:pt x="285" y="449"/>
                      </a:lnTo>
                      <a:lnTo>
                        <a:pt x="287" y="530"/>
                      </a:lnTo>
                      <a:lnTo>
                        <a:pt x="287" y="565"/>
                      </a:lnTo>
                      <a:lnTo>
                        <a:pt x="237" y="565"/>
                      </a:lnTo>
                      <a:lnTo>
                        <a:pt x="238" y="503"/>
                      </a:lnTo>
                      <a:lnTo>
                        <a:pt x="237" y="425"/>
                      </a:lnTo>
                      <a:lnTo>
                        <a:pt x="233" y="356"/>
                      </a:lnTo>
                      <a:lnTo>
                        <a:pt x="231" y="320"/>
                      </a:lnTo>
                      <a:lnTo>
                        <a:pt x="223" y="322"/>
                      </a:lnTo>
                      <a:lnTo>
                        <a:pt x="203" y="326"/>
                      </a:lnTo>
                      <a:lnTo>
                        <a:pt x="171" y="329"/>
                      </a:lnTo>
                      <a:lnTo>
                        <a:pt x="135" y="334"/>
                      </a:lnTo>
                      <a:lnTo>
                        <a:pt x="97" y="336"/>
                      </a:lnTo>
                      <a:lnTo>
                        <a:pt x="59" y="334"/>
                      </a:lnTo>
                      <a:lnTo>
                        <a:pt x="27" y="329"/>
                      </a:lnTo>
                      <a:lnTo>
                        <a:pt x="6" y="319"/>
                      </a:lnTo>
                      <a:lnTo>
                        <a:pt x="2" y="287"/>
                      </a:lnTo>
                      <a:lnTo>
                        <a:pt x="0" y="228"/>
                      </a:lnTo>
                      <a:lnTo>
                        <a:pt x="0" y="160"/>
                      </a:lnTo>
                      <a:lnTo>
                        <a:pt x="4" y="108"/>
                      </a:lnTo>
                      <a:lnTo>
                        <a:pt x="4" y="96"/>
                      </a:lnTo>
                      <a:lnTo>
                        <a:pt x="6" y="84"/>
                      </a:lnTo>
                      <a:lnTo>
                        <a:pt x="14" y="74"/>
                      </a:lnTo>
                      <a:lnTo>
                        <a:pt x="31" y="62"/>
                      </a:lnTo>
                      <a:lnTo>
                        <a:pt x="51" y="54"/>
                      </a:lnTo>
                      <a:lnTo>
                        <a:pt x="76" y="46"/>
                      </a:lnTo>
                      <a:lnTo>
                        <a:pt x="103" y="39"/>
                      </a:lnTo>
                      <a:lnTo>
                        <a:pt x="134" y="32"/>
                      </a:lnTo>
                      <a:lnTo>
                        <a:pt x="166" y="27"/>
                      </a:lnTo>
                      <a:lnTo>
                        <a:pt x="199" y="20"/>
                      </a:lnTo>
                      <a:lnTo>
                        <a:pt x="235" y="17"/>
                      </a:lnTo>
                      <a:lnTo>
                        <a:pt x="270" y="12"/>
                      </a:lnTo>
                      <a:lnTo>
                        <a:pt x="306" y="9"/>
                      </a:lnTo>
                      <a:lnTo>
                        <a:pt x="341" y="5"/>
                      </a:lnTo>
                      <a:lnTo>
                        <a:pt x="375" y="3"/>
                      </a:lnTo>
                      <a:lnTo>
                        <a:pt x="407" y="2"/>
                      </a:lnTo>
                      <a:lnTo>
                        <a:pt x="437" y="0"/>
                      </a:lnTo>
                      <a:lnTo>
                        <a:pt x="462" y="0"/>
                      </a:lnTo>
                      <a:lnTo>
                        <a:pt x="486" y="0"/>
                      </a:lnTo>
                      <a:lnTo>
                        <a:pt x="506" y="2"/>
                      </a:lnTo>
                      <a:lnTo>
                        <a:pt x="505" y="5"/>
                      </a:lnTo>
                      <a:lnTo>
                        <a:pt x="501" y="14"/>
                      </a:lnTo>
                      <a:lnTo>
                        <a:pt x="498" y="22"/>
                      </a:lnTo>
                      <a:lnTo>
                        <a:pt x="494" y="27"/>
                      </a:lnTo>
                      <a:lnTo>
                        <a:pt x="483" y="27"/>
                      </a:lnTo>
                      <a:lnTo>
                        <a:pt x="466" y="29"/>
                      </a:lnTo>
                      <a:lnTo>
                        <a:pt x="447" y="30"/>
                      </a:lnTo>
                      <a:lnTo>
                        <a:pt x="425" y="32"/>
                      </a:lnTo>
                      <a:lnTo>
                        <a:pt x="402" y="34"/>
                      </a:lnTo>
                      <a:lnTo>
                        <a:pt x="375" y="36"/>
                      </a:lnTo>
                      <a:lnTo>
                        <a:pt x="346" y="39"/>
                      </a:lnTo>
                      <a:lnTo>
                        <a:pt x="317" y="41"/>
                      </a:lnTo>
                      <a:lnTo>
                        <a:pt x="287" y="44"/>
                      </a:lnTo>
                      <a:lnTo>
                        <a:pt x="257" y="47"/>
                      </a:lnTo>
                      <a:lnTo>
                        <a:pt x="228" y="52"/>
                      </a:lnTo>
                      <a:lnTo>
                        <a:pt x="198" y="56"/>
                      </a:lnTo>
                      <a:lnTo>
                        <a:pt x="169" y="61"/>
                      </a:lnTo>
                      <a:lnTo>
                        <a:pt x="142" y="66"/>
                      </a:lnTo>
                      <a:lnTo>
                        <a:pt x="118" y="71"/>
                      </a:lnTo>
                      <a:lnTo>
                        <a:pt x="95" y="78"/>
                      </a:lnTo>
                      <a:lnTo>
                        <a:pt x="90" y="79"/>
                      </a:lnTo>
                      <a:lnTo>
                        <a:pt x="83" y="83"/>
                      </a:lnTo>
                      <a:lnTo>
                        <a:pt x="75" y="86"/>
                      </a:lnTo>
                      <a:lnTo>
                        <a:pt x="66" y="89"/>
                      </a:lnTo>
                      <a:lnTo>
                        <a:pt x="59" y="93"/>
                      </a:lnTo>
                      <a:lnTo>
                        <a:pt x="51" y="96"/>
                      </a:lnTo>
                      <a:lnTo>
                        <a:pt x="44" y="98"/>
                      </a:lnTo>
                      <a:lnTo>
                        <a:pt x="38" y="100"/>
                      </a:lnTo>
                      <a:lnTo>
                        <a:pt x="41" y="130"/>
                      </a:lnTo>
                      <a:lnTo>
                        <a:pt x="43" y="192"/>
                      </a:lnTo>
                      <a:lnTo>
                        <a:pt x="43" y="253"/>
                      </a:lnTo>
                      <a:lnTo>
                        <a:pt x="43" y="280"/>
                      </a:lnTo>
                      <a:lnTo>
                        <a:pt x="54" y="285"/>
                      </a:lnTo>
                      <a:lnTo>
                        <a:pt x="78" y="287"/>
                      </a:lnTo>
                      <a:lnTo>
                        <a:pt x="107" y="287"/>
                      </a:lnTo>
                      <a:lnTo>
                        <a:pt x="140" y="287"/>
                      </a:lnTo>
                      <a:lnTo>
                        <a:pt x="174" y="285"/>
                      </a:lnTo>
                      <a:lnTo>
                        <a:pt x="201" y="282"/>
                      </a:lnTo>
                      <a:lnTo>
                        <a:pt x="221" y="280"/>
                      </a:lnTo>
                      <a:lnTo>
                        <a:pt x="230" y="280"/>
                      </a:lnTo>
                      <a:lnTo>
                        <a:pt x="238" y="260"/>
                      </a:lnTo>
                      <a:lnTo>
                        <a:pt x="247" y="234"/>
                      </a:lnTo>
                      <a:lnTo>
                        <a:pt x="253" y="211"/>
                      </a:lnTo>
                      <a:lnTo>
                        <a:pt x="255" y="199"/>
                      </a:lnTo>
                      <a:lnTo>
                        <a:pt x="258" y="197"/>
                      </a:lnTo>
                      <a:lnTo>
                        <a:pt x="269" y="197"/>
                      </a:lnTo>
                      <a:lnTo>
                        <a:pt x="284" y="196"/>
                      </a:lnTo>
                      <a:lnTo>
                        <a:pt x="304" y="192"/>
                      </a:lnTo>
                      <a:lnTo>
                        <a:pt x="326" y="191"/>
                      </a:lnTo>
                      <a:lnTo>
                        <a:pt x="351" y="189"/>
                      </a:lnTo>
                      <a:lnTo>
                        <a:pt x="378" y="186"/>
                      </a:lnTo>
                      <a:lnTo>
                        <a:pt x="405" y="184"/>
                      </a:lnTo>
                      <a:lnTo>
                        <a:pt x="432" y="181"/>
                      </a:lnTo>
                      <a:lnTo>
                        <a:pt x="459" y="179"/>
                      </a:lnTo>
                      <a:lnTo>
                        <a:pt x="484" y="177"/>
                      </a:lnTo>
                      <a:lnTo>
                        <a:pt x="506" y="174"/>
                      </a:lnTo>
                      <a:lnTo>
                        <a:pt x="525" y="172"/>
                      </a:lnTo>
                      <a:lnTo>
                        <a:pt x="540" y="172"/>
                      </a:lnTo>
                      <a:lnTo>
                        <a:pt x="548" y="170"/>
                      </a:lnTo>
                      <a:lnTo>
                        <a:pt x="552" y="170"/>
                      </a:lnTo>
                      <a:lnTo>
                        <a:pt x="570" y="182"/>
                      </a:lnTo>
                      <a:lnTo>
                        <a:pt x="585" y="199"/>
                      </a:lnTo>
                      <a:lnTo>
                        <a:pt x="601" y="223"/>
                      </a:lnTo>
                      <a:lnTo>
                        <a:pt x="614" y="250"/>
                      </a:lnTo>
                      <a:lnTo>
                        <a:pt x="624" y="277"/>
                      </a:lnTo>
                      <a:lnTo>
                        <a:pt x="633" y="304"/>
                      </a:lnTo>
                      <a:lnTo>
                        <a:pt x="638" y="329"/>
                      </a:lnTo>
                      <a:lnTo>
                        <a:pt x="639" y="349"/>
                      </a:lnTo>
                      <a:lnTo>
                        <a:pt x="646" y="565"/>
                      </a:lnTo>
                      <a:lnTo>
                        <a:pt x="607" y="5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56" name="Freeform 36"/>
                <p:cNvSpPr>
                  <a:spLocks/>
                </p:cNvSpPr>
                <p:nvPr/>
              </p:nvSpPr>
              <p:spPr bwMode="auto">
                <a:xfrm>
                  <a:off x="2531" y="3727"/>
                  <a:ext cx="328" cy="123"/>
                </a:xfrm>
                <a:custGeom>
                  <a:avLst/>
                  <a:gdLst>
                    <a:gd name="T0" fmla="*/ 711 w 716"/>
                    <a:gd name="T1" fmla="*/ 49 h 240"/>
                    <a:gd name="T2" fmla="*/ 716 w 716"/>
                    <a:gd name="T3" fmla="*/ 167 h 240"/>
                    <a:gd name="T4" fmla="*/ 696 w 716"/>
                    <a:gd name="T5" fmla="*/ 223 h 240"/>
                    <a:gd name="T6" fmla="*/ 661 w 716"/>
                    <a:gd name="T7" fmla="*/ 233 h 240"/>
                    <a:gd name="T8" fmla="*/ 622 w 716"/>
                    <a:gd name="T9" fmla="*/ 238 h 240"/>
                    <a:gd name="T10" fmla="*/ 595 w 716"/>
                    <a:gd name="T11" fmla="*/ 240 h 240"/>
                    <a:gd name="T12" fmla="*/ 585 w 716"/>
                    <a:gd name="T13" fmla="*/ 231 h 240"/>
                    <a:gd name="T14" fmla="*/ 585 w 716"/>
                    <a:gd name="T15" fmla="*/ 216 h 240"/>
                    <a:gd name="T16" fmla="*/ 605 w 716"/>
                    <a:gd name="T17" fmla="*/ 206 h 240"/>
                    <a:gd name="T18" fmla="*/ 637 w 716"/>
                    <a:gd name="T19" fmla="*/ 201 h 240"/>
                    <a:gd name="T20" fmla="*/ 662 w 716"/>
                    <a:gd name="T21" fmla="*/ 194 h 240"/>
                    <a:gd name="T22" fmla="*/ 676 w 716"/>
                    <a:gd name="T23" fmla="*/ 189 h 240"/>
                    <a:gd name="T24" fmla="*/ 674 w 716"/>
                    <a:gd name="T25" fmla="*/ 44 h 240"/>
                    <a:gd name="T26" fmla="*/ 656 w 716"/>
                    <a:gd name="T27" fmla="*/ 39 h 240"/>
                    <a:gd name="T28" fmla="*/ 620 w 716"/>
                    <a:gd name="T29" fmla="*/ 34 h 240"/>
                    <a:gd name="T30" fmla="*/ 575 w 716"/>
                    <a:gd name="T31" fmla="*/ 32 h 240"/>
                    <a:gd name="T32" fmla="*/ 524 w 716"/>
                    <a:gd name="T33" fmla="*/ 29 h 240"/>
                    <a:gd name="T34" fmla="*/ 475 w 716"/>
                    <a:gd name="T35" fmla="*/ 27 h 240"/>
                    <a:gd name="T36" fmla="*/ 432 w 716"/>
                    <a:gd name="T37" fmla="*/ 26 h 240"/>
                    <a:gd name="T38" fmla="*/ 403 w 716"/>
                    <a:gd name="T39" fmla="*/ 26 h 240"/>
                    <a:gd name="T40" fmla="*/ 391 w 716"/>
                    <a:gd name="T41" fmla="*/ 26 h 240"/>
                    <a:gd name="T42" fmla="*/ 378 w 716"/>
                    <a:gd name="T43" fmla="*/ 27 h 240"/>
                    <a:gd name="T44" fmla="*/ 340 w 716"/>
                    <a:gd name="T45" fmla="*/ 31 h 240"/>
                    <a:gd name="T46" fmla="*/ 287 w 716"/>
                    <a:gd name="T47" fmla="*/ 36 h 240"/>
                    <a:gd name="T48" fmla="*/ 224 w 716"/>
                    <a:gd name="T49" fmla="*/ 43 h 240"/>
                    <a:gd name="T50" fmla="*/ 160 w 716"/>
                    <a:gd name="T51" fmla="*/ 53 h 240"/>
                    <a:gd name="T52" fmla="*/ 103 w 716"/>
                    <a:gd name="T53" fmla="*/ 63 h 240"/>
                    <a:gd name="T54" fmla="*/ 57 w 716"/>
                    <a:gd name="T55" fmla="*/ 73 h 240"/>
                    <a:gd name="T56" fmla="*/ 32 w 716"/>
                    <a:gd name="T57" fmla="*/ 85 h 240"/>
                    <a:gd name="T58" fmla="*/ 22 w 716"/>
                    <a:gd name="T59" fmla="*/ 201 h 240"/>
                    <a:gd name="T60" fmla="*/ 17 w 716"/>
                    <a:gd name="T61" fmla="*/ 203 h 240"/>
                    <a:gd name="T62" fmla="*/ 13 w 716"/>
                    <a:gd name="T63" fmla="*/ 201 h 240"/>
                    <a:gd name="T64" fmla="*/ 12 w 716"/>
                    <a:gd name="T65" fmla="*/ 201 h 240"/>
                    <a:gd name="T66" fmla="*/ 3 w 716"/>
                    <a:gd name="T67" fmla="*/ 177 h 240"/>
                    <a:gd name="T68" fmla="*/ 2 w 716"/>
                    <a:gd name="T69" fmla="*/ 83 h 240"/>
                    <a:gd name="T70" fmla="*/ 18 w 716"/>
                    <a:gd name="T71" fmla="*/ 58 h 240"/>
                    <a:gd name="T72" fmla="*/ 40 w 716"/>
                    <a:gd name="T73" fmla="*/ 49 h 240"/>
                    <a:gd name="T74" fmla="*/ 66 w 716"/>
                    <a:gd name="T75" fmla="*/ 43 h 240"/>
                    <a:gd name="T76" fmla="*/ 98 w 716"/>
                    <a:gd name="T77" fmla="*/ 36 h 240"/>
                    <a:gd name="T78" fmla="*/ 136 w 716"/>
                    <a:gd name="T79" fmla="*/ 31 h 240"/>
                    <a:gd name="T80" fmla="*/ 185 w 716"/>
                    <a:gd name="T81" fmla="*/ 24 h 240"/>
                    <a:gd name="T82" fmla="*/ 248 w 716"/>
                    <a:gd name="T83" fmla="*/ 17 h 240"/>
                    <a:gd name="T84" fmla="*/ 322 w 716"/>
                    <a:gd name="T85" fmla="*/ 12 h 240"/>
                    <a:gd name="T86" fmla="*/ 367 w 716"/>
                    <a:gd name="T87" fmla="*/ 9 h 240"/>
                    <a:gd name="T88" fmla="*/ 388 w 716"/>
                    <a:gd name="T89" fmla="*/ 7 h 240"/>
                    <a:gd name="T90" fmla="*/ 426 w 716"/>
                    <a:gd name="T91" fmla="*/ 4 h 240"/>
                    <a:gd name="T92" fmla="*/ 475 w 716"/>
                    <a:gd name="T93" fmla="*/ 2 h 240"/>
                    <a:gd name="T94" fmla="*/ 531 w 716"/>
                    <a:gd name="T95" fmla="*/ 0 h 240"/>
                    <a:gd name="T96" fmla="*/ 588 w 716"/>
                    <a:gd name="T97" fmla="*/ 2 h 240"/>
                    <a:gd name="T98" fmla="*/ 642 w 716"/>
                    <a:gd name="T99" fmla="*/ 7 h 240"/>
                    <a:gd name="T100" fmla="*/ 686 w 716"/>
                    <a:gd name="T101" fmla="*/ 14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16" h="240">
                      <a:moveTo>
                        <a:pt x="705" y="21"/>
                      </a:moveTo>
                      <a:lnTo>
                        <a:pt x="711" y="49"/>
                      </a:lnTo>
                      <a:lnTo>
                        <a:pt x="716" y="105"/>
                      </a:lnTo>
                      <a:lnTo>
                        <a:pt x="716" y="167"/>
                      </a:lnTo>
                      <a:lnTo>
                        <a:pt x="710" y="216"/>
                      </a:lnTo>
                      <a:lnTo>
                        <a:pt x="696" y="223"/>
                      </a:lnTo>
                      <a:lnTo>
                        <a:pt x="679" y="228"/>
                      </a:lnTo>
                      <a:lnTo>
                        <a:pt x="661" y="233"/>
                      </a:lnTo>
                      <a:lnTo>
                        <a:pt x="641" y="235"/>
                      </a:lnTo>
                      <a:lnTo>
                        <a:pt x="622" y="238"/>
                      </a:lnTo>
                      <a:lnTo>
                        <a:pt x="607" y="240"/>
                      </a:lnTo>
                      <a:lnTo>
                        <a:pt x="595" y="240"/>
                      </a:lnTo>
                      <a:lnTo>
                        <a:pt x="588" y="240"/>
                      </a:lnTo>
                      <a:lnTo>
                        <a:pt x="585" y="231"/>
                      </a:lnTo>
                      <a:lnTo>
                        <a:pt x="585" y="225"/>
                      </a:lnTo>
                      <a:lnTo>
                        <a:pt x="585" y="216"/>
                      </a:lnTo>
                      <a:lnTo>
                        <a:pt x="587" y="208"/>
                      </a:lnTo>
                      <a:lnTo>
                        <a:pt x="605" y="206"/>
                      </a:lnTo>
                      <a:lnTo>
                        <a:pt x="622" y="204"/>
                      </a:lnTo>
                      <a:lnTo>
                        <a:pt x="637" y="201"/>
                      </a:lnTo>
                      <a:lnTo>
                        <a:pt x="651" y="198"/>
                      </a:lnTo>
                      <a:lnTo>
                        <a:pt x="662" y="194"/>
                      </a:lnTo>
                      <a:lnTo>
                        <a:pt x="671" y="191"/>
                      </a:lnTo>
                      <a:lnTo>
                        <a:pt x="676" y="189"/>
                      </a:lnTo>
                      <a:lnTo>
                        <a:pt x="678" y="188"/>
                      </a:lnTo>
                      <a:lnTo>
                        <a:pt x="674" y="44"/>
                      </a:lnTo>
                      <a:lnTo>
                        <a:pt x="668" y="41"/>
                      </a:lnTo>
                      <a:lnTo>
                        <a:pt x="656" y="39"/>
                      </a:lnTo>
                      <a:lnTo>
                        <a:pt x="641" y="37"/>
                      </a:lnTo>
                      <a:lnTo>
                        <a:pt x="620" y="34"/>
                      </a:lnTo>
                      <a:lnTo>
                        <a:pt x="598" y="32"/>
                      </a:lnTo>
                      <a:lnTo>
                        <a:pt x="575" y="32"/>
                      </a:lnTo>
                      <a:lnTo>
                        <a:pt x="550" y="31"/>
                      </a:lnTo>
                      <a:lnTo>
                        <a:pt x="524" y="29"/>
                      </a:lnTo>
                      <a:lnTo>
                        <a:pt x="499" y="29"/>
                      </a:lnTo>
                      <a:lnTo>
                        <a:pt x="475" y="27"/>
                      </a:lnTo>
                      <a:lnTo>
                        <a:pt x="452" y="27"/>
                      </a:lnTo>
                      <a:lnTo>
                        <a:pt x="432" y="26"/>
                      </a:lnTo>
                      <a:lnTo>
                        <a:pt x="415" y="26"/>
                      </a:lnTo>
                      <a:lnTo>
                        <a:pt x="403" y="26"/>
                      </a:lnTo>
                      <a:lnTo>
                        <a:pt x="394" y="26"/>
                      </a:lnTo>
                      <a:lnTo>
                        <a:pt x="391" y="26"/>
                      </a:lnTo>
                      <a:lnTo>
                        <a:pt x="388" y="26"/>
                      </a:lnTo>
                      <a:lnTo>
                        <a:pt x="378" y="27"/>
                      </a:lnTo>
                      <a:lnTo>
                        <a:pt x="361" y="29"/>
                      </a:lnTo>
                      <a:lnTo>
                        <a:pt x="340" y="31"/>
                      </a:lnTo>
                      <a:lnTo>
                        <a:pt x="315" y="32"/>
                      </a:lnTo>
                      <a:lnTo>
                        <a:pt x="287" y="36"/>
                      </a:lnTo>
                      <a:lnTo>
                        <a:pt x="256" y="39"/>
                      </a:lnTo>
                      <a:lnTo>
                        <a:pt x="224" y="43"/>
                      </a:lnTo>
                      <a:lnTo>
                        <a:pt x="192" y="48"/>
                      </a:lnTo>
                      <a:lnTo>
                        <a:pt x="160" y="53"/>
                      </a:lnTo>
                      <a:lnTo>
                        <a:pt x="130" y="56"/>
                      </a:lnTo>
                      <a:lnTo>
                        <a:pt x="103" y="63"/>
                      </a:lnTo>
                      <a:lnTo>
                        <a:pt x="77" y="68"/>
                      </a:lnTo>
                      <a:lnTo>
                        <a:pt x="57" y="73"/>
                      </a:lnTo>
                      <a:lnTo>
                        <a:pt x="42" y="78"/>
                      </a:lnTo>
                      <a:lnTo>
                        <a:pt x="32" y="85"/>
                      </a:lnTo>
                      <a:lnTo>
                        <a:pt x="25" y="198"/>
                      </a:lnTo>
                      <a:lnTo>
                        <a:pt x="22" y="201"/>
                      </a:lnTo>
                      <a:lnTo>
                        <a:pt x="20" y="203"/>
                      </a:lnTo>
                      <a:lnTo>
                        <a:pt x="17" y="203"/>
                      </a:lnTo>
                      <a:lnTo>
                        <a:pt x="13" y="203"/>
                      </a:lnTo>
                      <a:lnTo>
                        <a:pt x="13" y="201"/>
                      </a:lnTo>
                      <a:lnTo>
                        <a:pt x="12" y="201"/>
                      </a:lnTo>
                      <a:lnTo>
                        <a:pt x="12" y="201"/>
                      </a:lnTo>
                      <a:lnTo>
                        <a:pt x="10" y="199"/>
                      </a:lnTo>
                      <a:lnTo>
                        <a:pt x="3" y="177"/>
                      </a:lnTo>
                      <a:lnTo>
                        <a:pt x="0" y="130"/>
                      </a:lnTo>
                      <a:lnTo>
                        <a:pt x="2" y="83"/>
                      </a:lnTo>
                      <a:lnTo>
                        <a:pt x="10" y="61"/>
                      </a:lnTo>
                      <a:lnTo>
                        <a:pt x="18" y="58"/>
                      </a:lnTo>
                      <a:lnTo>
                        <a:pt x="29" y="53"/>
                      </a:lnTo>
                      <a:lnTo>
                        <a:pt x="40" y="49"/>
                      </a:lnTo>
                      <a:lnTo>
                        <a:pt x="52" y="46"/>
                      </a:lnTo>
                      <a:lnTo>
                        <a:pt x="66" y="43"/>
                      </a:lnTo>
                      <a:lnTo>
                        <a:pt x="81" y="39"/>
                      </a:lnTo>
                      <a:lnTo>
                        <a:pt x="98" y="36"/>
                      </a:lnTo>
                      <a:lnTo>
                        <a:pt x="116" y="32"/>
                      </a:lnTo>
                      <a:lnTo>
                        <a:pt x="136" y="31"/>
                      </a:lnTo>
                      <a:lnTo>
                        <a:pt x="160" y="27"/>
                      </a:lnTo>
                      <a:lnTo>
                        <a:pt x="185" y="24"/>
                      </a:lnTo>
                      <a:lnTo>
                        <a:pt x="216" y="21"/>
                      </a:lnTo>
                      <a:lnTo>
                        <a:pt x="248" y="17"/>
                      </a:lnTo>
                      <a:lnTo>
                        <a:pt x="283" y="16"/>
                      </a:lnTo>
                      <a:lnTo>
                        <a:pt x="322" y="12"/>
                      </a:lnTo>
                      <a:lnTo>
                        <a:pt x="364" y="9"/>
                      </a:lnTo>
                      <a:lnTo>
                        <a:pt x="367" y="9"/>
                      </a:lnTo>
                      <a:lnTo>
                        <a:pt x="376" y="7"/>
                      </a:lnTo>
                      <a:lnTo>
                        <a:pt x="388" y="7"/>
                      </a:lnTo>
                      <a:lnTo>
                        <a:pt x="406" y="5"/>
                      </a:lnTo>
                      <a:lnTo>
                        <a:pt x="426" y="4"/>
                      </a:lnTo>
                      <a:lnTo>
                        <a:pt x="450" y="4"/>
                      </a:lnTo>
                      <a:lnTo>
                        <a:pt x="475" y="2"/>
                      </a:lnTo>
                      <a:lnTo>
                        <a:pt x="502" y="2"/>
                      </a:lnTo>
                      <a:lnTo>
                        <a:pt x="531" y="0"/>
                      </a:lnTo>
                      <a:lnTo>
                        <a:pt x="560" y="2"/>
                      </a:lnTo>
                      <a:lnTo>
                        <a:pt x="588" y="2"/>
                      </a:lnTo>
                      <a:lnTo>
                        <a:pt x="615" y="4"/>
                      </a:lnTo>
                      <a:lnTo>
                        <a:pt x="642" y="7"/>
                      </a:lnTo>
                      <a:lnTo>
                        <a:pt x="666" y="10"/>
                      </a:lnTo>
                      <a:lnTo>
                        <a:pt x="686" y="14"/>
                      </a:lnTo>
                      <a:lnTo>
                        <a:pt x="705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57" name="Freeform 37"/>
                <p:cNvSpPr>
                  <a:spLocks/>
                </p:cNvSpPr>
                <p:nvPr/>
              </p:nvSpPr>
              <p:spPr bwMode="auto">
                <a:xfrm>
                  <a:off x="2559" y="3780"/>
                  <a:ext cx="35" cy="43"/>
                </a:xfrm>
                <a:custGeom>
                  <a:avLst/>
                  <a:gdLst>
                    <a:gd name="T0" fmla="*/ 45 w 75"/>
                    <a:gd name="T1" fmla="*/ 68 h 85"/>
                    <a:gd name="T2" fmla="*/ 37 w 75"/>
                    <a:gd name="T3" fmla="*/ 56 h 85"/>
                    <a:gd name="T4" fmla="*/ 33 w 75"/>
                    <a:gd name="T5" fmla="*/ 42 h 85"/>
                    <a:gd name="T6" fmla="*/ 33 w 75"/>
                    <a:gd name="T7" fmla="*/ 31 h 85"/>
                    <a:gd name="T8" fmla="*/ 38 w 75"/>
                    <a:gd name="T9" fmla="*/ 22 h 85"/>
                    <a:gd name="T10" fmla="*/ 47 w 75"/>
                    <a:gd name="T11" fmla="*/ 17 h 85"/>
                    <a:gd name="T12" fmla="*/ 55 w 75"/>
                    <a:gd name="T13" fmla="*/ 14 h 85"/>
                    <a:gd name="T14" fmla="*/ 65 w 75"/>
                    <a:gd name="T15" fmla="*/ 15 h 85"/>
                    <a:gd name="T16" fmla="*/ 75 w 75"/>
                    <a:gd name="T17" fmla="*/ 20 h 85"/>
                    <a:gd name="T18" fmla="*/ 74 w 75"/>
                    <a:gd name="T19" fmla="*/ 19 h 85"/>
                    <a:gd name="T20" fmla="*/ 74 w 75"/>
                    <a:gd name="T21" fmla="*/ 17 h 85"/>
                    <a:gd name="T22" fmla="*/ 72 w 75"/>
                    <a:gd name="T23" fmla="*/ 15 h 85"/>
                    <a:gd name="T24" fmla="*/ 70 w 75"/>
                    <a:gd name="T25" fmla="*/ 14 h 85"/>
                    <a:gd name="T26" fmla="*/ 64 w 75"/>
                    <a:gd name="T27" fmla="*/ 9 h 85"/>
                    <a:gd name="T28" fmla="*/ 57 w 75"/>
                    <a:gd name="T29" fmla="*/ 4 h 85"/>
                    <a:gd name="T30" fmla="*/ 49 w 75"/>
                    <a:gd name="T31" fmla="*/ 2 h 85"/>
                    <a:gd name="T32" fmla="*/ 40 w 75"/>
                    <a:gd name="T33" fmla="*/ 0 h 85"/>
                    <a:gd name="T34" fmla="*/ 32 w 75"/>
                    <a:gd name="T35" fmla="*/ 2 h 85"/>
                    <a:gd name="T36" fmla="*/ 25 w 75"/>
                    <a:gd name="T37" fmla="*/ 4 h 85"/>
                    <a:gd name="T38" fmla="*/ 18 w 75"/>
                    <a:gd name="T39" fmla="*/ 9 h 85"/>
                    <a:gd name="T40" fmla="*/ 11 w 75"/>
                    <a:gd name="T41" fmla="*/ 14 h 85"/>
                    <a:gd name="T42" fmla="*/ 3 w 75"/>
                    <a:gd name="T43" fmla="*/ 27 h 85"/>
                    <a:gd name="T44" fmla="*/ 0 w 75"/>
                    <a:gd name="T45" fmla="*/ 44 h 85"/>
                    <a:gd name="T46" fmla="*/ 3 w 75"/>
                    <a:gd name="T47" fmla="*/ 59 h 85"/>
                    <a:gd name="T48" fmla="*/ 11 w 75"/>
                    <a:gd name="T49" fmla="*/ 73 h 85"/>
                    <a:gd name="T50" fmla="*/ 18 w 75"/>
                    <a:gd name="T51" fmla="*/ 78 h 85"/>
                    <a:gd name="T52" fmla="*/ 23 w 75"/>
                    <a:gd name="T53" fmla="*/ 81 h 85"/>
                    <a:gd name="T54" fmla="*/ 30 w 75"/>
                    <a:gd name="T55" fmla="*/ 83 h 85"/>
                    <a:gd name="T56" fmla="*/ 38 w 75"/>
                    <a:gd name="T57" fmla="*/ 85 h 85"/>
                    <a:gd name="T58" fmla="*/ 45 w 75"/>
                    <a:gd name="T59" fmla="*/ 85 h 85"/>
                    <a:gd name="T60" fmla="*/ 52 w 75"/>
                    <a:gd name="T61" fmla="*/ 83 h 85"/>
                    <a:gd name="T62" fmla="*/ 59 w 75"/>
                    <a:gd name="T63" fmla="*/ 81 h 85"/>
                    <a:gd name="T64" fmla="*/ 65 w 75"/>
                    <a:gd name="T65" fmla="*/ 78 h 85"/>
                    <a:gd name="T66" fmla="*/ 60 w 75"/>
                    <a:gd name="T67" fmla="*/ 76 h 85"/>
                    <a:gd name="T68" fmla="*/ 55 w 75"/>
                    <a:gd name="T69" fmla="*/ 74 h 85"/>
                    <a:gd name="T70" fmla="*/ 50 w 75"/>
                    <a:gd name="T71" fmla="*/ 71 h 85"/>
                    <a:gd name="T72" fmla="*/ 45 w 75"/>
                    <a:gd name="T73" fmla="*/ 68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5" h="85">
                      <a:moveTo>
                        <a:pt x="45" y="68"/>
                      </a:moveTo>
                      <a:lnTo>
                        <a:pt x="37" y="56"/>
                      </a:lnTo>
                      <a:lnTo>
                        <a:pt x="33" y="42"/>
                      </a:lnTo>
                      <a:lnTo>
                        <a:pt x="33" y="31"/>
                      </a:lnTo>
                      <a:lnTo>
                        <a:pt x="38" y="22"/>
                      </a:lnTo>
                      <a:lnTo>
                        <a:pt x="47" y="17"/>
                      </a:lnTo>
                      <a:lnTo>
                        <a:pt x="55" y="14"/>
                      </a:lnTo>
                      <a:lnTo>
                        <a:pt x="65" y="15"/>
                      </a:lnTo>
                      <a:lnTo>
                        <a:pt x="75" y="20"/>
                      </a:lnTo>
                      <a:lnTo>
                        <a:pt x="74" y="19"/>
                      </a:lnTo>
                      <a:lnTo>
                        <a:pt x="74" y="17"/>
                      </a:lnTo>
                      <a:lnTo>
                        <a:pt x="72" y="15"/>
                      </a:lnTo>
                      <a:lnTo>
                        <a:pt x="70" y="14"/>
                      </a:lnTo>
                      <a:lnTo>
                        <a:pt x="64" y="9"/>
                      </a:lnTo>
                      <a:lnTo>
                        <a:pt x="57" y="4"/>
                      </a:lnTo>
                      <a:lnTo>
                        <a:pt x="49" y="2"/>
                      </a:lnTo>
                      <a:lnTo>
                        <a:pt x="40" y="0"/>
                      </a:lnTo>
                      <a:lnTo>
                        <a:pt x="32" y="2"/>
                      </a:lnTo>
                      <a:lnTo>
                        <a:pt x="25" y="4"/>
                      </a:lnTo>
                      <a:lnTo>
                        <a:pt x="18" y="9"/>
                      </a:lnTo>
                      <a:lnTo>
                        <a:pt x="11" y="14"/>
                      </a:lnTo>
                      <a:lnTo>
                        <a:pt x="3" y="27"/>
                      </a:lnTo>
                      <a:lnTo>
                        <a:pt x="0" y="44"/>
                      </a:lnTo>
                      <a:lnTo>
                        <a:pt x="3" y="59"/>
                      </a:lnTo>
                      <a:lnTo>
                        <a:pt x="11" y="73"/>
                      </a:lnTo>
                      <a:lnTo>
                        <a:pt x="18" y="78"/>
                      </a:lnTo>
                      <a:lnTo>
                        <a:pt x="23" y="81"/>
                      </a:lnTo>
                      <a:lnTo>
                        <a:pt x="30" y="83"/>
                      </a:lnTo>
                      <a:lnTo>
                        <a:pt x="38" y="85"/>
                      </a:lnTo>
                      <a:lnTo>
                        <a:pt x="45" y="85"/>
                      </a:lnTo>
                      <a:lnTo>
                        <a:pt x="52" y="83"/>
                      </a:lnTo>
                      <a:lnTo>
                        <a:pt x="59" y="81"/>
                      </a:lnTo>
                      <a:lnTo>
                        <a:pt x="65" y="78"/>
                      </a:lnTo>
                      <a:lnTo>
                        <a:pt x="60" y="76"/>
                      </a:lnTo>
                      <a:lnTo>
                        <a:pt x="55" y="74"/>
                      </a:lnTo>
                      <a:lnTo>
                        <a:pt x="50" y="71"/>
                      </a:lnTo>
                      <a:lnTo>
                        <a:pt x="45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58" name="Freeform 38"/>
                <p:cNvSpPr>
                  <a:spLocks/>
                </p:cNvSpPr>
                <p:nvPr/>
              </p:nvSpPr>
              <p:spPr bwMode="auto">
                <a:xfrm>
                  <a:off x="2785" y="3764"/>
                  <a:ext cx="36" cy="44"/>
                </a:xfrm>
                <a:custGeom>
                  <a:avLst/>
                  <a:gdLst>
                    <a:gd name="T0" fmla="*/ 47 w 77"/>
                    <a:gd name="T1" fmla="*/ 66 h 84"/>
                    <a:gd name="T2" fmla="*/ 38 w 77"/>
                    <a:gd name="T3" fmla="*/ 54 h 84"/>
                    <a:gd name="T4" fmla="*/ 33 w 77"/>
                    <a:gd name="T5" fmla="*/ 42 h 84"/>
                    <a:gd name="T6" fmla="*/ 33 w 77"/>
                    <a:gd name="T7" fmla="*/ 30 h 84"/>
                    <a:gd name="T8" fmla="*/ 40 w 77"/>
                    <a:gd name="T9" fmla="*/ 22 h 84"/>
                    <a:gd name="T10" fmla="*/ 47 w 77"/>
                    <a:gd name="T11" fmla="*/ 17 h 84"/>
                    <a:gd name="T12" fmla="*/ 57 w 77"/>
                    <a:gd name="T13" fmla="*/ 13 h 84"/>
                    <a:gd name="T14" fmla="*/ 67 w 77"/>
                    <a:gd name="T15" fmla="*/ 15 h 84"/>
                    <a:gd name="T16" fmla="*/ 77 w 77"/>
                    <a:gd name="T17" fmla="*/ 20 h 84"/>
                    <a:gd name="T18" fmla="*/ 75 w 77"/>
                    <a:gd name="T19" fmla="*/ 18 h 84"/>
                    <a:gd name="T20" fmla="*/ 74 w 77"/>
                    <a:gd name="T21" fmla="*/ 15 h 84"/>
                    <a:gd name="T22" fmla="*/ 72 w 77"/>
                    <a:gd name="T23" fmla="*/ 13 h 84"/>
                    <a:gd name="T24" fmla="*/ 70 w 77"/>
                    <a:gd name="T25" fmla="*/ 12 h 84"/>
                    <a:gd name="T26" fmla="*/ 64 w 77"/>
                    <a:gd name="T27" fmla="*/ 7 h 84"/>
                    <a:gd name="T28" fmla="*/ 57 w 77"/>
                    <a:gd name="T29" fmla="*/ 3 h 84"/>
                    <a:gd name="T30" fmla="*/ 48 w 77"/>
                    <a:gd name="T31" fmla="*/ 2 h 84"/>
                    <a:gd name="T32" fmla="*/ 42 w 77"/>
                    <a:gd name="T33" fmla="*/ 0 h 84"/>
                    <a:gd name="T34" fmla="*/ 33 w 77"/>
                    <a:gd name="T35" fmla="*/ 2 h 84"/>
                    <a:gd name="T36" fmla="*/ 25 w 77"/>
                    <a:gd name="T37" fmla="*/ 3 h 84"/>
                    <a:gd name="T38" fmla="*/ 18 w 77"/>
                    <a:gd name="T39" fmla="*/ 8 h 84"/>
                    <a:gd name="T40" fmla="*/ 11 w 77"/>
                    <a:gd name="T41" fmla="*/ 13 h 84"/>
                    <a:gd name="T42" fmla="*/ 3 w 77"/>
                    <a:gd name="T43" fmla="*/ 27 h 84"/>
                    <a:gd name="T44" fmla="*/ 0 w 77"/>
                    <a:gd name="T45" fmla="*/ 44 h 84"/>
                    <a:gd name="T46" fmla="*/ 3 w 77"/>
                    <a:gd name="T47" fmla="*/ 59 h 84"/>
                    <a:gd name="T48" fmla="*/ 13 w 77"/>
                    <a:gd name="T49" fmla="*/ 72 h 84"/>
                    <a:gd name="T50" fmla="*/ 18 w 77"/>
                    <a:gd name="T51" fmla="*/ 77 h 84"/>
                    <a:gd name="T52" fmla="*/ 25 w 77"/>
                    <a:gd name="T53" fmla="*/ 81 h 84"/>
                    <a:gd name="T54" fmla="*/ 32 w 77"/>
                    <a:gd name="T55" fmla="*/ 83 h 84"/>
                    <a:gd name="T56" fmla="*/ 38 w 77"/>
                    <a:gd name="T57" fmla="*/ 84 h 84"/>
                    <a:gd name="T58" fmla="*/ 45 w 77"/>
                    <a:gd name="T59" fmla="*/ 84 h 84"/>
                    <a:gd name="T60" fmla="*/ 52 w 77"/>
                    <a:gd name="T61" fmla="*/ 83 h 84"/>
                    <a:gd name="T62" fmla="*/ 59 w 77"/>
                    <a:gd name="T63" fmla="*/ 81 h 84"/>
                    <a:gd name="T64" fmla="*/ 65 w 77"/>
                    <a:gd name="T65" fmla="*/ 77 h 84"/>
                    <a:gd name="T66" fmla="*/ 60 w 77"/>
                    <a:gd name="T67" fmla="*/ 76 h 84"/>
                    <a:gd name="T68" fmla="*/ 55 w 77"/>
                    <a:gd name="T69" fmla="*/ 74 h 84"/>
                    <a:gd name="T70" fmla="*/ 50 w 77"/>
                    <a:gd name="T71" fmla="*/ 71 h 84"/>
                    <a:gd name="T72" fmla="*/ 47 w 77"/>
                    <a:gd name="T73" fmla="*/ 66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7" h="84">
                      <a:moveTo>
                        <a:pt x="47" y="66"/>
                      </a:moveTo>
                      <a:lnTo>
                        <a:pt x="38" y="54"/>
                      </a:lnTo>
                      <a:lnTo>
                        <a:pt x="33" y="42"/>
                      </a:lnTo>
                      <a:lnTo>
                        <a:pt x="33" y="30"/>
                      </a:lnTo>
                      <a:lnTo>
                        <a:pt x="40" y="22"/>
                      </a:lnTo>
                      <a:lnTo>
                        <a:pt x="47" y="17"/>
                      </a:lnTo>
                      <a:lnTo>
                        <a:pt x="57" y="13"/>
                      </a:lnTo>
                      <a:lnTo>
                        <a:pt x="67" y="15"/>
                      </a:lnTo>
                      <a:lnTo>
                        <a:pt x="77" y="20"/>
                      </a:lnTo>
                      <a:lnTo>
                        <a:pt x="75" y="18"/>
                      </a:lnTo>
                      <a:lnTo>
                        <a:pt x="74" y="15"/>
                      </a:lnTo>
                      <a:lnTo>
                        <a:pt x="72" y="13"/>
                      </a:lnTo>
                      <a:lnTo>
                        <a:pt x="70" y="12"/>
                      </a:lnTo>
                      <a:lnTo>
                        <a:pt x="64" y="7"/>
                      </a:lnTo>
                      <a:lnTo>
                        <a:pt x="57" y="3"/>
                      </a:lnTo>
                      <a:lnTo>
                        <a:pt x="48" y="2"/>
                      </a:lnTo>
                      <a:lnTo>
                        <a:pt x="42" y="0"/>
                      </a:lnTo>
                      <a:lnTo>
                        <a:pt x="33" y="2"/>
                      </a:lnTo>
                      <a:lnTo>
                        <a:pt x="25" y="3"/>
                      </a:lnTo>
                      <a:lnTo>
                        <a:pt x="18" y="8"/>
                      </a:lnTo>
                      <a:lnTo>
                        <a:pt x="11" y="13"/>
                      </a:lnTo>
                      <a:lnTo>
                        <a:pt x="3" y="27"/>
                      </a:lnTo>
                      <a:lnTo>
                        <a:pt x="0" y="44"/>
                      </a:lnTo>
                      <a:lnTo>
                        <a:pt x="3" y="59"/>
                      </a:lnTo>
                      <a:lnTo>
                        <a:pt x="13" y="72"/>
                      </a:lnTo>
                      <a:lnTo>
                        <a:pt x="18" y="77"/>
                      </a:lnTo>
                      <a:lnTo>
                        <a:pt x="25" y="81"/>
                      </a:lnTo>
                      <a:lnTo>
                        <a:pt x="32" y="83"/>
                      </a:lnTo>
                      <a:lnTo>
                        <a:pt x="38" y="84"/>
                      </a:lnTo>
                      <a:lnTo>
                        <a:pt x="45" y="84"/>
                      </a:lnTo>
                      <a:lnTo>
                        <a:pt x="52" y="83"/>
                      </a:lnTo>
                      <a:lnTo>
                        <a:pt x="59" y="81"/>
                      </a:lnTo>
                      <a:lnTo>
                        <a:pt x="65" y="77"/>
                      </a:lnTo>
                      <a:lnTo>
                        <a:pt x="60" y="76"/>
                      </a:lnTo>
                      <a:lnTo>
                        <a:pt x="55" y="74"/>
                      </a:lnTo>
                      <a:lnTo>
                        <a:pt x="50" y="71"/>
                      </a:lnTo>
                      <a:lnTo>
                        <a:pt x="47" y="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6155" name="Group 39"/>
              <p:cNvGrpSpPr>
                <a:grpSpLocks/>
              </p:cNvGrpSpPr>
              <p:nvPr/>
            </p:nvGrpSpPr>
            <p:grpSpPr bwMode="auto">
              <a:xfrm>
                <a:off x="4656" y="2537"/>
                <a:ext cx="192" cy="337"/>
                <a:chOff x="3312" y="2690"/>
                <a:chExt cx="312" cy="673"/>
              </a:xfrm>
            </p:grpSpPr>
            <p:sp>
              <p:nvSpPr>
                <p:cNvPr id="901160" name="Freeform 40"/>
                <p:cNvSpPr>
                  <a:spLocks/>
                </p:cNvSpPr>
                <p:nvPr/>
              </p:nvSpPr>
              <p:spPr bwMode="auto">
                <a:xfrm>
                  <a:off x="3344" y="2758"/>
                  <a:ext cx="255" cy="549"/>
                </a:xfrm>
                <a:custGeom>
                  <a:avLst/>
                  <a:gdLst>
                    <a:gd name="T0" fmla="*/ 367 w 1018"/>
                    <a:gd name="T1" fmla="*/ 1006 h 2195"/>
                    <a:gd name="T2" fmla="*/ 352 w 1018"/>
                    <a:gd name="T3" fmla="*/ 923 h 2195"/>
                    <a:gd name="T4" fmla="*/ 317 w 1018"/>
                    <a:gd name="T5" fmla="*/ 863 h 2195"/>
                    <a:gd name="T6" fmla="*/ 229 w 1018"/>
                    <a:gd name="T7" fmla="*/ 764 h 2195"/>
                    <a:gd name="T8" fmla="*/ 171 w 1018"/>
                    <a:gd name="T9" fmla="*/ 677 h 2195"/>
                    <a:gd name="T10" fmla="*/ 92 w 1018"/>
                    <a:gd name="T11" fmla="*/ 558 h 2195"/>
                    <a:gd name="T12" fmla="*/ 40 w 1018"/>
                    <a:gd name="T13" fmla="*/ 444 h 2195"/>
                    <a:gd name="T14" fmla="*/ 0 w 1018"/>
                    <a:gd name="T15" fmla="*/ 348 h 2195"/>
                    <a:gd name="T16" fmla="*/ 8 w 1018"/>
                    <a:gd name="T17" fmla="*/ 261 h 2195"/>
                    <a:gd name="T18" fmla="*/ 34 w 1018"/>
                    <a:gd name="T19" fmla="*/ 168 h 2195"/>
                    <a:gd name="T20" fmla="*/ 77 w 1018"/>
                    <a:gd name="T21" fmla="*/ 97 h 2195"/>
                    <a:gd name="T22" fmla="*/ 137 w 1018"/>
                    <a:gd name="T23" fmla="*/ 37 h 2195"/>
                    <a:gd name="T24" fmla="*/ 229 w 1018"/>
                    <a:gd name="T25" fmla="*/ 0 h 2195"/>
                    <a:gd name="T26" fmla="*/ 590 w 1018"/>
                    <a:gd name="T27" fmla="*/ 0 h 2195"/>
                    <a:gd name="T28" fmla="*/ 815 w 1018"/>
                    <a:gd name="T29" fmla="*/ 4 h 2195"/>
                    <a:gd name="T30" fmla="*/ 864 w 1018"/>
                    <a:gd name="T31" fmla="*/ 66 h 2195"/>
                    <a:gd name="T32" fmla="*/ 909 w 1018"/>
                    <a:gd name="T33" fmla="*/ 134 h 2195"/>
                    <a:gd name="T34" fmla="*/ 959 w 1018"/>
                    <a:gd name="T35" fmla="*/ 236 h 2195"/>
                    <a:gd name="T36" fmla="*/ 961 w 1018"/>
                    <a:gd name="T37" fmla="*/ 317 h 2195"/>
                    <a:gd name="T38" fmla="*/ 941 w 1018"/>
                    <a:gd name="T39" fmla="*/ 453 h 2195"/>
                    <a:gd name="T40" fmla="*/ 892 w 1018"/>
                    <a:gd name="T41" fmla="*/ 556 h 2195"/>
                    <a:gd name="T42" fmla="*/ 813 w 1018"/>
                    <a:gd name="T43" fmla="*/ 668 h 2195"/>
                    <a:gd name="T44" fmla="*/ 744 w 1018"/>
                    <a:gd name="T45" fmla="*/ 761 h 2195"/>
                    <a:gd name="T46" fmla="*/ 657 w 1018"/>
                    <a:gd name="T47" fmla="*/ 857 h 2195"/>
                    <a:gd name="T48" fmla="*/ 615 w 1018"/>
                    <a:gd name="T49" fmla="*/ 913 h 2195"/>
                    <a:gd name="T50" fmla="*/ 590 w 1018"/>
                    <a:gd name="T51" fmla="*/ 987 h 2195"/>
                    <a:gd name="T52" fmla="*/ 590 w 1018"/>
                    <a:gd name="T53" fmla="*/ 1059 h 2195"/>
                    <a:gd name="T54" fmla="*/ 601 w 1018"/>
                    <a:gd name="T55" fmla="*/ 1143 h 2195"/>
                    <a:gd name="T56" fmla="*/ 657 w 1018"/>
                    <a:gd name="T57" fmla="*/ 1248 h 2195"/>
                    <a:gd name="T58" fmla="*/ 747 w 1018"/>
                    <a:gd name="T59" fmla="*/ 1360 h 2195"/>
                    <a:gd name="T60" fmla="*/ 830 w 1018"/>
                    <a:gd name="T61" fmla="*/ 1477 h 2195"/>
                    <a:gd name="T62" fmla="*/ 882 w 1018"/>
                    <a:gd name="T63" fmla="*/ 1552 h 2195"/>
                    <a:gd name="T64" fmla="*/ 936 w 1018"/>
                    <a:gd name="T65" fmla="*/ 1636 h 2195"/>
                    <a:gd name="T66" fmla="*/ 993 w 1018"/>
                    <a:gd name="T67" fmla="*/ 1720 h 2195"/>
                    <a:gd name="T68" fmla="*/ 1018 w 1018"/>
                    <a:gd name="T69" fmla="*/ 1854 h 2195"/>
                    <a:gd name="T70" fmla="*/ 1005 w 1018"/>
                    <a:gd name="T71" fmla="*/ 1938 h 2195"/>
                    <a:gd name="T72" fmla="*/ 984 w 1018"/>
                    <a:gd name="T73" fmla="*/ 2002 h 2195"/>
                    <a:gd name="T74" fmla="*/ 926 w 1018"/>
                    <a:gd name="T75" fmla="*/ 2073 h 2195"/>
                    <a:gd name="T76" fmla="*/ 864 w 1018"/>
                    <a:gd name="T77" fmla="*/ 2129 h 2195"/>
                    <a:gd name="T78" fmla="*/ 821 w 1018"/>
                    <a:gd name="T79" fmla="*/ 2167 h 2195"/>
                    <a:gd name="T80" fmla="*/ 730 w 1018"/>
                    <a:gd name="T81" fmla="*/ 2179 h 2195"/>
                    <a:gd name="T82" fmla="*/ 675 w 1018"/>
                    <a:gd name="T83" fmla="*/ 2195 h 2195"/>
                    <a:gd name="T84" fmla="*/ 326 w 1018"/>
                    <a:gd name="T85" fmla="*/ 2188 h 2195"/>
                    <a:gd name="T86" fmla="*/ 255 w 1018"/>
                    <a:gd name="T87" fmla="*/ 2148 h 2195"/>
                    <a:gd name="T88" fmla="*/ 117 w 1018"/>
                    <a:gd name="T89" fmla="*/ 2064 h 2195"/>
                    <a:gd name="T90" fmla="*/ 60 w 1018"/>
                    <a:gd name="T91" fmla="*/ 2002 h 2195"/>
                    <a:gd name="T92" fmla="*/ 31 w 1018"/>
                    <a:gd name="T93" fmla="*/ 1956 h 2195"/>
                    <a:gd name="T94" fmla="*/ 17 w 1018"/>
                    <a:gd name="T95" fmla="*/ 1887 h 2195"/>
                    <a:gd name="T96" fmla="*/ 14 w 1018"/>
                    <a:gd name="T97" fmla="*/ 1739 h 2195"/>
                    <a:gd name="T98" fmla="*/ 14 w 1018"/>
                    <a:gd name="T99" fmla="*/ 1630 h 2195"/>
                    <a:gd name="T100" fmla="*/ 40 w 1018"/>
                    <a:gd name="T101" fmla="*/ 1561 h 2195"/>
                    <a:gd name="T102" fmla="*/ 75 w 1018"/>
                    <a:gd name="T103" fmla="*/ 1490 h 2195"/>
                    <a:gd name="T104" fmla="*/ 146 w 1018"/>
                    <a:gd name="T105" fmla="*/ 1406 h 2195"/>
                    <a:gd name="T106" fmla="*/ 198 w 1018"/>
                    <a:gd name="T107" fmla="*/ 1360 h 2195"/>
                    <a:gd name="T108" fmla="*/ 280 w 1018"/>
                    <a:gd name="T109" fmla="*/ 1304 h 2195"/>
                    <a:gd name="T110" fmla="*/ 326 w 1018"/>
                    <a:gd name="T111" fmla="*/ 1248 h 2195"/>
                    <a:gd name="T112" fmla="*/ 344 w 1018"/>
                    <a:gd name="T113" fmla="*/ 1174 h 2195"/>
                    <a:gd name="T114" fmla="*/ 361 w 1018"/>
                    <a:gd name="T115" fmla="*/ 1080 h 2195"/>
                    <a:gd name="T116" fmla="*/ 367 w 1018"/>
                    <a:gd name="T117" fmla="*/ 987 h 2195"/>
                    <a:gd name="T118" fmla="*/ 367 w 1018"/>
                    <a:gd name="T119" fmla="*/ 1006 h 2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018" h="2195">
                      <a:moveTo>
                        <a:pt x="367" y="1006"/>
                      </a:moveTo>
                      <a:lnTo>
                        <a:pt x="352" y="923"/>
                      </a:lnTo>
                      <a:lnTo>
                        <a:pt x="317" y="863"/>
                      </a:lnTo>
                      <a:lnTo>
                        <a:pt x="229" y="764"/>
                      </a:lnTo>
                      <a:lnTo>
                        <a:pt x="171" y="677"/>
                      </a:lnTo>
                      <a:lnTo>
                        <a:pt x="92" y="558"/>
                      </a:lnTo>
                      <a:lnTo>
                        <a:pt x="40" y="444"/>
                      </a:lnTo>
                      <a:lnTo>
                        <a:pt x="0" y="348"/>
                      </a:lnTo>
                      <a:lnTo>
                        <a:pt x="8" y="261"/>
                      </a:lnTo>
                      <a:lnTo>
                        <a:pt x="34" y="168"/>
                      </a:lnTo>
                      <a:lnTo>
                        <a:pt x="77" y="97"/>
                      </a:lnTo>
                      <a:lnTo>
                        <a:pt x="137" y="37"/>
                      </a:lnTo>
                      <a:lnTo>
                        <a:pt x="229" y="0"/>
                      </a:lnTo>
                      <a:lnTo>
                        <a:pt x="590" y="0"/>
                      </a:lnTo>
                      <a:lnTo>
                        <a:pt x="815" y="4"/>
                      </a:lnTo>
                      <a:lnTo>
                        <a:pt x="864" y="66"/>
                      </a:lnTo>
                      <a:lnTo>
                        <a:pt x="909" y="134"/>
                      </a:lnTo>
                      <a:lnTo>
                        <a:pt x="959" y="236"/>
                      </a:lnTo>
                      <a:lnTo>
                        <a:pt x="961" y="317"/>
                      </a:lnTo>
                      <a:lnTo>
                        <a:pt x="941" y="453"/>
                      </a:lnTo>
                      <a:lnTo>
                        <a:pt x="892" y="556"/>
                      </a:lnTo>
                      <a:lnTo>
                        <a:pt x="813" y="668"/>
                      </a:lnTo>
                      <a:lnTo>
                        <a:pt x="744" y="761"/>
                      </a:lnTo>
                      <a:lnTo>
                        <a:pt x="657" y="857"/>
                      </a:lnTo>
                      <a:lnTo>
                        <a:pt x="615" y="913"/>
                      </a:lnTo>
                      <a:lnTo>
                        <a:pt x="590" y="987"/>
                      </a:lnTo>
                      <a:lnTo>
                        <a:pt x="590" y="1059"/>
                      </a:lnTo>
                      <a:lnTo>
                        <a:pt x="601" y="1143"/>
                      </a:lnTo>
                      <a:lnTo>
                        <a:pt x="657" y="1248"/>
                      </a:lnTo>
                      <a:lnTo>
                        <a:pt x="747" y="1360"/>
                      </a:lnTo>
                      <a:lnTo>
                        <a:pt x="830" y="1477"/>
                      </a:lnTo>
                      <a:lnTo>
                        <a:pt x="882" y="1552"/>
                      </a:lnTo>
                      <a:lnTo>
                        <a:pt x="936" y="1636"/>
                      </a:lnTo>
                      <a:lnTo>
                        <a:pt x="993" y="1720"/>
                      </a:lnTo>
                      <a:lnTo>
                        <a:pt x="1018" y="1854"/>
                      </a:lnTo>
                      <a:lnTo>
                        <a:pt x="1005" y="1938"/>
                      </a:lnTo>
                      <a:lnTo>
                        <a:pt x="984" y="2002"/>
                      </a:lnTo>
                      <a:lnTo>
                        <a:pt x="926" y="2073"/>
                      </a:lnTo>
                      <a:lnTo>
                        <a:pt x="864" y="2129"/>
                      </a:lnTo>
                      <a:lnTo>
                        <a:pt x="821" y="2167"/>
                      </a:lnTo>
                      <a:lnTo>
                        <a:pt x="730" y="2179"/>
                      </a:lnTo>
                      <a:lnTo>
                        <a:pt x="675" y="2195"/>
                      </a:lnTo>
                      <a:lnTo>
                        <a:pt x="326" y="2188"/>
                      </a:lnTo>
                      <a:lnTo>
                        <a:pt x="255" y="2148"/>
                      </a:lnTo>
                      <a:lnTo>
                        <a:pt x="117" y="2064"/>
                      </a:lnTo>
                      <a:lnTo>
                        <a:pt x="60" y="2002"/>
                      </a:lnTo>
                      <a:lnTo>
                        <a:pt x="31" y="1956"/>
                      </a:lnTo>
                      <a:lnTo>
                        <a:pt x="17" y="1887"/>
                      </a:lnTo>
                      <a:lnTo>
                        <a:pt x="14" y="1739"/>
                      </a:lnTo>
                      <a:lnTo>
                        <a:pt x="14" y="1630"/>
                      </a:lnTo>
                      <a:lnTo>
                        <a:pt x="40" y="1561"/>
                      </a:lnTo>
                      <a:lnTo>
                        <a:pt x="75" y="1490"/>
                      </a:lnTo>
                      <a:lnTo>
                        <a:pt x="146" y="1406"/>
                      </a:lnTo>
                      <a:lnTo>
                        <a:pt x="198" y="1360"/>
                      </a:lnTo>
                      <a:lnTo>
                        <a:pt x="280" y="1304"/>
                      </a:lnTo>
                      <a:lnTo>
                        <a:pt x="326" y="1248"/>
                      </a:lnTo>
                      <a:lnTo>
                        <a:pt x="344" y="1174"/>
                      </a:lnTo>
                      <a:lnTo>
                        <a:pt x="361" y="1080"/>
                      </a:lnTo>
                      <a:lnTo>
                        <a:pt x="367" y="987"/>
                      </a:lnTo>
                      <a:lnTo>
                        <a:pt x="367" y="10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61" name="Freeform 41"/>
                <p:cNvSpPr>
                  <a:spLocks/>
                </p:cNvSpPr>
                <p:nvPr/>
              </p:nvSpPr>
              <p:spPr bwMode="auto">
                <a:xfrm>
                  <a:off x="3366" y="2866"/>
                  <a:ext cx="203" cy="441"/>
                </a:xfrm>
                <a:custGeom>
                  <a:avLst/>
                  <a:gdLst>
                    <a:gd name="T0" fmla="*/ 0 w 814"/>
                    <a:gd name="T1" fmla="*/ 62 h 1766"/>
                    <a:gd name="T2" fmla="*/ 58 w 814"/>
                    <a:gd name="T3" fmla="*/ 44 h 1766"/>
                    <a:gd name="T4" fmla="*/ 118 w 814"/>
                    <a:gd name="T5" fmla="*/ 20 h 1766"/>
                    <a:gd name="T6" fmla="*/ 177 w 814"/>
                    <a:gd name="T7" fmla="*/ 0 h 1766"/>
                    <a:gd name="T8" fmla="*/ 237 w 814"/>
                    <a:gd name="T9" fmla="*/ 29 h 1766"/>
                    <a:gd name="T10" fmla="*/ 281 w 814"/>
                    <a:gd name="T11" fmla="*/ 72 h 1766"/>
                    <a:gd name="T12" fmla="*/ 377 w 814"/>
                    <a:gd name="T13" fmla="*/ 82 h 1766"/>
                    <a:gd name="T14" fmla="*/ 477 w 814"/>
                    <a:gd name="T15" fmla="*/ 62 h 1766"/>
                    <a:gd name="T16" fmla="*/ 520 w 814"/>
                    <a:gd name="T17" fmla="*/ 56 h 1766"/>
                    <a:gd name="T18" fmla="*/ 597 w 814"/>
                    <a:gd name="T19" fmla="*/ 91 h 1766"/>
                    <a:gd name="T20" fmla="*/ 691 w 814"/>
                    <a:gd name="T21" fmla="*/ 93 h 1766"/>
                    <a:gd name="T22" fmla="*/ 764 w 814"/>
                    <a:gd name="T23" fmla="*/ 75 h 1766"/>
                    <a:gd name="T24" fmla="*/ 814 w 814"/>
                    <a:gd name="T25" fmla="*/ 72 h 1766"/>
                    <a:gd name="T26" fmla="*/ 812 w 814"/>
                    <a:gd name="T27" fmla="*/ 109 h 1766"/>
                    <a:gd name="T28" fmla="*/ 743 w 814"/>
                    <a:gd name="T29" fmla="*/ 204 h 1766"/>
                    <a:gd name="T30" fmla="*/ 666 w 814"/>
                    <a:gd name="T31" fmla="*/ 297 h 1766"/>
                    <a:gd name="T32" fmla="*/ 572 w 814"/>
                    <a:gd name="T33" fmla="*/ 409 h 1766"/>
                    <a:gd name="T34" fmla="*/ 503 w 814"/>
                    <a:gd name="T35" fmla="*/ 518 h 1766"/>
                    <a:gd name="T36" fmla="*/ 454 w 814"/>
                    <a:gd name="T37" fmla="*/ 604 h 1766"/>
                    <a:gd name="T38" fmla="*/ 443 w 814"/>
                    <a:gd name="T39" fmla="*/ 741 h 1766"/>
                    <a:gd name="T40" fmla="*/ 435 w 814"/>
                    <a:gd name="T41" fmla="*/ 973 h 1766"/>
                    <a:gd name="T42" fmla="*/ 446 w 814"/>
                    <a:gd name="T43" fmla="*/ 1177 h 1766"/>
                    <a:gd name="T44" fmla="*/ 481 w 814"/>
                    <a:gd name="T45" fmla="*/ 1307 h 1766"/>
                    <a:gd name="T46" fmla="*/ 589 w 814"/>
                    <a:gd name="T47" fmla="*/ 1440 h 1766"/>
                    <a:gd name="T48" fmla="*/ 700 w 814"/>
                    <a:gd name="T49" fmla="*/ 1571 h 1766"/>
                    <a:gd name="T50" fmla="*/ 735 w 814"/>
                    <a:gd name="T51" fmla="*/ 1635 h 1766"/>
                    <a:gd name="T52" fmla="*/ 746 w 814"/>
                    <a:gd name="T53" fmla="*/ 1697 h 1766"/>
                    <a:gd name="T54" fmla="*/ 677 w 814"/>
                    <a:gd name="T55" fmla="*/ 1735 h 1766"/>
                    <a:gd name="T56" fmla="*/ 512 w 814"/>
                    <a:gd name="T57" fmla="*/ 1766 h 1766"/>
                    <a:gd name="T58" fmla="*/ 366 w 814"/>
                    <a:gd name="T59" fmla="*/ 1763 h 1766"/>
                    <a:gd name="T60" fmla="*/ 264 w 814"/>
                    <a:gd name="T61" fmla="*/ 1744 h 1766"/>
                    <a:gd name="T62" fmla="*/ 164 w 814"/>
                    <a:gd name="T63" fmla="*/ 1697 h 1766"/>
                    <a:gd name="T64" fmla="*/ 118 w 814"/>
                    <a:gd name="T65" fmla="*/ 1670 h 1766"/>
                    <a:gd name="T66" fmla="*/ 169 w 814"/>
                    <a:gd name="T67" fmla="*/ 1558 h 1766"/>
                    <a:gd name="T68" fmla="*/ 231 w 814"/>
                    <a:gd name="T69" fmla="*/ 1469 h 1766"/>
                    <a:gd name="T70" fmla="*/ 310 w 814"/>
                    <a:gd name="T71" fmla="*/ 1367 h 1766"/>
                    <a:gd name="T72" fmla="*/ 360 w 814"/>
                    <a:gd name="T73" fmla="*/ 1252 h 1766"/>
                    <a:gd name="T74" fmla="*/ 383 w 814"/>
                    <a:gd name="T75" fmla="*/ 1078 h 1766"/>
                    <a:gd name="T76" fmla="*/ 392 w 814"/>
                    <a:gd name="T77" fmla="*/ 898 h 1766"/>
                    <a:gd name="T78" fmla="*/ 375 w 814"/>
                    <a:gd name="T79" fmla="*/ 725 h 1766"/>
                    <a:gd name="T80" fmla="*/ 360 w 814"/>
                    <a:gd name="T81" fmla="*/ 602 h 1766"/>
                    <a:gd name="T82" fmla="*/ 306 w 814"/>
                    <a:gd name="T83" fmla="*/ 493 h 1766"/>
                    <a:gd name="T84" fmla="*/ 221 w 814"/>
                    <a:gd name="T85" fmla="*/ 390 h 1766"/>
                    <a:gd name="T86" fmla="*/ 127 w 814"/>
                    <a:gd name="T87" fmla="*/ 286 h 1766"/>
                    <a:gd name="T88" fmla="*/ 58 w 814"/>
                    <a:gd name="T89" fmla="*/ 168 h 1766"/>
                    <a:gd name="T90" fmla="*/ 0 w 814"/>
                    <a:gd name="T91" fmla="*/ 102 h 1766"/>
                    <a:gd name="T92" fmla="*/ 0 w 814"/>
                    <a:gd name="T93" fmla="*/ 62 h 1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14" h="1766">
                      <a:moveTo>
                        <a:pt x="0" y="62"/>
                      </a:moveTo>
                      <a:lnTo>
                        <a:pt x="58" y="44"/>
                      </a:lnTo>
                      <a:lnTo>
                        <a:pt x="118" y="20"/>
                      </a:lnTo>
                      <a:lnTo>
                        <a:pt x="177" y="0"/>
                      </a:lnTo>
                      <a:lnTo>
                        <a:pt x="237" y="29"/>
                      </a:lnTo>
                      <a:lnTo>
                        <a:pt x="281" y="72"/>
                      </a:lnTo>
                      <a:lnTo>
                        <a:pt x="377" y="82"/>
                      </a:lnTo>
                      <a:lnTo>
                        <a:pt x="477" y="62"/>
                      </a:lnTo>
                      <a:lnTo>
                        <a:pt x="520" y="56"/>
                      </a:lnTo>
                      <a:lnTo>
                        <a:pt x="597" y="91"/>
                      </a:lnTo>
                      <a:lnTo>
                        <a:pt x="691" y="93"/>
                      </a:lnTo>
                      <a:lnTo>
                        <a:pt x="764" y="75"/>
                      </a:lnTo>
                      <a:lnTo>
                        <a:pt x="814" y="72"/>
                      </a:lnTo>
                      <a:lnTo>
                        <a:pt x="812" y="109"/>
                      </a:lnTo>
                      <a:lnTo>
                        <a:pt x="743" y="204"/>
                      </a:lnTo>
                      <a:lnTo>
                        <a:pt x="666" y="297"/>
                      </a:lnTo>
                      <a:lnTo>
                        <a:pt x="572" y="409"/>
                      </a:lnTo>
                      <a:lnTo>
                        <a:pt x="503" y="518"/>
                      </a:lnTo>
                      <a:lnTo>
                        <a:pt x="454" y="604"/>
                      </a:lnTo>
                      <a:lnTo>
                        <a:pt x="443" y="741"/>
                      </a:lnTo>
                      <a:lnTo>
                        <a:pt x="435" y="973"/>
                      </a:lnTo>
                      <a:lnTo>
                        <a:pt x="446" y="1177"/>
                      </a:lnTo>
                      <a:lnTo>
                        <a:pt x="481" y="1307"/>
                      </a:lnTo>
                      <a:lnTo>
                        <a:pt x="589" y="1440"/>
                      </a:lnTo>
                      <a:lnTo>
                        <a:pt x="700" y="1571"/>
                      </a:lnTo>
                      <a:lnTo>
                        <a:pt x="735" y="1635"/>
                      </a:lnTo>
                      <a:lnTo>
                        <a:pt x="746" y="1697"/>
                      </a:lnTo>
                      <a:lnTo>
                        <a:pt x="677" y="1735"/>
                      </a:lnTo>
                      <a:lnTo>
                        <a:pt x="512" y="1766"/>
                      </a:lnTo>
                      <a:lnTo>
                        <a:pt x="366" y="1763"/>
                      </a:lnTo>
                      <a:lnTo>
                        <a:pt x="264" y="1744"/>
                      </a:lnTo>
                      <a:lnTo>
                        <a:pt x="164" y="1697"/>
                      </a:lnTo>
                      <a:lnTo>
                        <a:pt x="118" y="1670"/>
                      </a:lnTo>
                      <a:lnTo>
                        <a:pt x="169" y="1558"/>
                      </a:lnTo>
                      <a:lnTo>
                        <a:pt x="231" y="1469"/>
                      </a:lnTo>
                      <a:lnTo>
                        <a:pt x="310" y="1367"/>
                      </a:lnTo>
                      <a:lnTo>
                        <a:pt x="360" y="1252"/>
                      </a:lnTo>
                      <a:lnTo>
                        <a:pt x="383" y="1078"/>
                      </a:lnTo>
                      <a:lnTo>
                        <a:pt x="392" y="898"/>
                      </a:lnTo>
                      <a:lnTo>
                        <a:pt x="375" y="725"/>
                      </a:lnTo>
                      <a:lnTo>
                        <a:pt x="360" y="602"/>
                      </a:lnTo>
                      <a:lnTo>
                        <a:pt x="306" y="493"/>
                      </a:lnTo>
                      <a:lnTo>
                        <a:pt x="221" y="390"/>
                      </a:lnTo>
                      <a:lnTo>
                        <a:pt x="127" y="286"/>
                      </a:lnTo>
                      <a:lnTo>
                        <a:pt x="58" y="168"/>
                      </a:lnTo>
                      <a:lnTo>
                        <a:pt x="0" y="102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62" name="Freeform 42"/>
                <p:cNvSpPr>
                  <a:spLocks/>
                </p:cNvSpPr>
                <p:nvPr/>
              </p:nvSpPr>
              <p:spPr bwMode="auto">
                <a:xfrm>
                  <a:off x="3340" y="2752"/>
                  <a:ext cx="267" cy="561"/>
                </a:xfrm>
                <a:custGeom>
                  <a:avLst/>
                  <a:gdLst>
                    <a:gd name="T0" fmla="*/ 91 w 1064"/>
                    <a:gd name="T1" fmla="*/ 2086 h 2248"/>
                    <a:gd name="T2" fmla="*/ 14 w 1064"/>
                    <a:gd name="T3" fmla="*/ 1895 h 2248"/>
                    <a:gd name="T4" fmla="*/ 23 w 1064"/>
                    <a:gd name="T5" fmla="*/ 1632 h 2248"/>
                    <a:gd name="T6" fmla="*/ 127 w 1064"/>
                    <a:gd name="T7" fmla="*/ 1445 h 2248"/>
                    <a:gd name="T8" fmla="*/ 287 w 1064"/>
                    <a:gd name="T9" fmla="*/ 1310 h 2248"/>
                    <a:gd name="T10" fmla="*/ 355 w 1064"/>
                    <a:gd name="T11" fmla="*/ 1177 h 2248"/>
                    <a:gd name="T12" fmla="*/ 364 w 1064"/>
                    <a:gd name="T13" fmla="*/ 1013 h 2248"/>
                    <a:gd name="T14" fmla="*/ 270 w 1064"/>
                    <a:gd name="T15" fmla="*/ 852 h 2248"/>
                    <a:gd name="T16" fmla="*/ 142 w 1064"/>
                    <a:gd name="T17" fmla="*/ 675 h 2248"/>
                    <a:gd name="T18" fmla="*/ 17 w 1064"/>
                    <a:gd name="T19" fmla="*/ 427 h 2248"/>
                    <a:gd name="T20" fmla="*/ 14 w 1064"/>
                    <a:gd name="T21" fmla="*/ 282 h 2248"/>
                    <a:gd name="T22" fmla="*/ 102 w 1064"/>
                    <a:gd name="T23" fmla="*/ 96 h 2248"/>
                    <a:gd name="T24" fmla="*/ 237 w 1064"/>
                    <a:gd name="T25" fmla="*/ 3 h 2248"/>
                    <a:gd name="T26" fmla="*/ 231 w 1064"/>
                    <a:gd name="T27" fmla="*/ 65 h 2248"/>
                    <a:gd name="T28" fmla="*/ 91 w 1064"/>
                    <a:gd name="T29" fmla="*/ 195 h 2248"/>
                    <a:gd name="T30" fmla="*/ 57 w 1064"/>
                    <a:gd name="T31" fmla="*/ 381 h 2248"/>
                    <a:gd name="T32" fmla="*/ 168 w 1064"/>
                    <a:gd name="T33" fmla="*/ 611 h 2248"/>
                    <a:gd name="T34" fmla="*/ 287 w 1064"/>
                    <a:gd name="T35" fmla="*/ 790 h 2248"/>
                    <a:gd name="T36" fmla="*/ 410 w 1064"/>
                    <a:gd name="T37" fmla="*/ 947 h 2248"/>
                    <a:gd name="T38" fmla="*/ 415 w 1064"/>
                    <a:gd name="T39" fmla="*/ 1133 h 2248"/>
                    <a:gd name="T40" fmla="*/ 372 w 1064"/>
                    <a:gd name="T41" fmla="*/ 1301 h 2248"/>
                    <a:gd name="T42" fmla="*/ 239 w 1064"/>
                    <a:gd name="T43" fmla="*/ 1412 h 2248"/>
                    <a:gd name="T44" fmla="*/ 94 w 1064"/>
                    <a:gd name="T45" fmla="*/ 1586 h 2248"/>
                    <a:gd name="T46" fmla="*/ 65 w 1064"/>
                    <a:gd name="T47" fmla="*/ 1836 h 2248"/>
                    <a:gd name="T48" fmla="*/ 102 w 1064"/>
                    <a:gd name="T49" fmla="*/ 1993 h 2248"/>
                    <a:gd name="T50" fmla="*/ 237 w 1064"/>
                    <a:gd name="T51" fmla="*/ 2106 h 2248"/>
                    <a:gd name="T52" fmla="*/ 399 w 1064"/>
                    <a:gd name="T53" fmla="*/ 2189 h 2248"/>
                    <a:gd name="T54" fmla="*/ 752 w 1064"/>
                    <a:gd name="T55" fmla="*/ 2179 h 2248"/>
                    <a:gd name="T56" fmla="*/ 939 w 1064"/>
                    <a:gd name="T57" fmla="*/ 2062 h 2248"/>
                    <a:gd name="T58" fmla="*/ 1007 w 1064"/>
                    <a:gd name="T59" fmla="*/ 1876 h 2248"/>
                    <a:gd name="T60" fmla="*/ 956 w 1064"/>
                    <a:gd name="T61" fmla="*/ 1725 h 2248"/>
                    <a:gd name="T62" fmla="*/ 811 w 1064"/>
                    <a:gd name="T63" fmla="*/ 1495 h 2248"/>
                    <a:gd name="T64" fmla="*/ 649 w 1064"/>
                    <a:gd name="T65" fmla="*/ 1281 h 2248"/>
                    <a:gd name="T66" fmla="*/ 586 w 1064"/>
                    <a:gd name="T67" fmla="*/ 1096 h 2248"/>
                    <a:gd name="T68" fmla="*/ 615 w 1064"/>
                    <a:gd name="T69" fmla="*/ 910 h 2248"/>
                    <a:gd name="T70" fmla="*/ 808 w 1064"/>
                    <a:gd name="T71" fmla="*/ 678 h 2248"/>
                    <a:gd name="T72" fmla="*/ 939 w 1064"/>
                    <a:gd name="T73" fmla="*/ 434 h 2248"/>
                    <a:gd name="T74" fmla="*/ 928 w 1064"/>
                    <a:gd name="T75" fmla="*/ 217 h 2248"/>
                    <a:gd name="T76" fmla="*/ 794 w 1064"/>
                    <a:gd name="T77" fmla="*/ 65 h 2248"/>
                    <a:gd name="T78" fmla="*/ 299 w 1064"/>
                    <a:gd name="T79" fmla="*/ 47 h 2248"/>
                    <a:gd name="T80" fmla="*/ 837 w 1064"/>
                    <a:gd name="T81" fmla="*/ 19 h 2248"/>
                    <a:gd name="T82" fmla="*/ 945 w 1064"/>
                    <a:gd name="T83" fmla="*/ 133 h 2248"/>
                    <a:gd name="T84" fmla="*/ 999 w 1064"/>
                    <a:gd name="T85" fmla="*/ 335 h 2248"/>
                    <a:gd name="T86" fmla="*/ 947 w 1064"/>
                    <a:gd name="T87" fmla="*/ 564 h 2248"/>
                    <a:gd name="T88" fmla="*/ 791 w 1064"/>
                    <a:gd name="T89" fmla="*/ 786 h 2248"/>
                    <a:gd name="T90" fmla="*/ 646 w 1064"/>
                    <a:gd name="T91" fmla="*/ 976 h 2248"/>
                    <a:gd name="T92" fmla="*/ 649 w 1064"/>
                    <a:gd name="T93" fmla="*/ 1161 h 2248"/>
                    <a:gd name="T94" fmla="*/ 811 w 1064"/>
                    <a:gd name="T95" fmla="*/ 1400 h 2248"/>
                    <a:gd name="T96" fmla="*/ 997 w 1064"/>
                    <a:gd name="T97" fmla="*/ 1672 h 2248"/>
                    <a:gd name="T98" fmla="*/ 1064 w 1064"/>
                    <a:gd name="T99" fmla="*/ 1885 h 2248"/>
                    <a:gd name="T100" fmla="*/ 999 w 1064"/>
                    <a:gd name="T101" fmla="*/ 2086 h 2248"/>
                    <a:gd name="T102" fmla="*/ 811 w 1064"/>
                    <a:gd name="T103" fmla="*/ 2229 h 2248"/>
                    <a:gd name="T104" fmla="*/ 399 w 1064"/>
                    <a:gd name="T105" fmla="*/ 2248 h 2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064" h="2248">
                      <a:moveTo>
                        <a:pt x="256" y="2198"/>
                      </a:moveTo>
                      <a:lnTo>
                        <a:pt x="168" y="2146"/>
                      </a:lnTo>
                      <a:lnTo>
                        <a:pt x="91" y="2086"/>
                      </a:lnTo>
                      <a:lnTo>
                        <a:pt x="52" y="2035"/>
                      </a:lnTo>
                      <a:lnTo>
                        <a:pt x="25" y="1966"/>
                      </a:lnTo>
                      <a:lnTo>
                        <a:pt x="14" y="1895"/>
                      </a:lnTo>
                      <a:lnTo>
                        <a:pt x="8" y="1808"/>
                      </a:lnTo>
                      <a:lnTo>
                        <a:pt x="14" y="1706"/>
                      </a:lnTo>
                      <a:lnTo>
                        <a:pt x="23" y="1632"/>
                      </a:lnTo>
                      <a:lnTo>
                        <a:pt x="42" y="1570"/>
                      </a:lnTo>
                      <a:lnTo>
                        <a:pt x="83" y="1502"/>
                      </a:lnTo>
                      <a:lnTo>
                        <a:pt x="127" y="1445"/>
                      </a:lnTo>
                      <a:lnTo>
                        <a:pt x="162" y="1400"/>
                      </a:lnTo>
                      <a:lnTo>
                        <a:pt x="231" y="1347"/>
                      </a:lnTo>
                      <a:lnTo>
                        <a:pt x="287" y="1310"/>
                      </a:lnTo>
                      <a:lnTo>
                        <a:pt x="316" y="1281"/>
                      </a:lnTo>
                      <a:lnTo>
                        <a:pt x="339" y="1235"/>
                      </a:lnTo>
                      <a:lnTo>
                        <a:pt x="355" y="1177"/>
                      </a:lnTo>
                      <a:lnTo>
                        <a:pt x="364" y="1120"/>
                      </a:lnTo>
                      <a:lnTo>
                        <a:pt x="364" y="1065"/>
                      </a:lnTo>
                      <a:lnTo>
                        <a:pt x="364" y="1013"/>
                      </a:lnTo>
                      <a:lnTo>
                        <a:pt x="355" y="967"/>
                      </a:lnTo>
                      <a:lnTo>
                        <a:pt x="316" y="901"/>
                      </a:lnTo>
                      <a:lnTo>
                        <a:pt x="270" y="852"/>
                      </a:lnTo>
                      <a:lnTo>
                        <a:pt x="227" y="808"/>
                      </a:lnTo>
                      <a:lnTo>
                        <a:pt x="187" y="743"/>
                      </a:lnTo>
                      <a:lnTo>
                        <a:pt x="142" y="675"/>
                      </a:lnTo>
                      <a:lnTo>
                        <a:pt x="85" y="591"/>
                      </a:lnTo>
                      <a:lnTo>
                        <a:pt x="52" y="508"/>
                      </a:lnTo>
                      <a:lnTo>
                        <a:pt x="17" y="427"/>
                      </a:lnTo>
                      <a:lnTo>
                        <a:pt x="0" y="372"/>
                      </a:lnTo>
                      <a:lnTo>
                        <a:pt x="0" y="326"/>
                      </a:lnTo>
                      <a:lnTo>
                        <a:pt x="14" y="282"/>
                      </a:lnTo>
                      <a:lnTo>
                        <a:pt x="31" y="198"/>
                      </a:lnTo>
                      <a:lnTo>
                        <a:pt x="65" y="140"/>
                      </a:lnTo>
                      <a:lnTo>
                        <a:pt x="102" y="96"/>
                      </a:lnTo>
                      <a:lnTo>
                        <a:pt x="142" y="50"/>
                      </a:lnTo>
                      <a:lnTo>
                        <a:pt x="187" y="19"/>
                      </a:lnTo>
                      <a:lnTo>
                        <a:pt x="237" y="3"/>
                      </a:lnTo>
                      <a:lnTo>
                        <a:pt x="355" y="0"/>
                      </a:lnTo>
                      <a:lnTo>
                        <a:pt x="299" y="41"/>
                      </a:lnTo>
                      <a:lnTo>
                        <a:pt x="231" y="65"/>
                      </a:lnTo>
                      <a:lnTo>
                        <a:pt x="160" y="102"/>
                      </a:lnTo>
                      <a:lnTo>
                        <a:pt x="119" y="149"/>
                      </a:lnTo>
                      <a:lnTo>
                        <a:pt x="91" y="195"/>
                      </a:lnTo>
                      <a:lnTo>
                        <a:pt x="73" y="260"/>
                      </a:lnTo>
                      <a:lnTo>
                        <a:pt x="57" y="319"/>
                      </a:lnTo>
                      <a:lnTo>
                        <a:pt x="57" y="381"/>
                      </a:lnTo>
                      <a:lnTo>
                        <a:pt x="91" y="474"/>
                      </a:lnTo>
                      <a:lnTo>
                        <a:pt x="125" y="536"/>
                      </a:lnTo>
                      <a:lnTo>
                        <a:pt x="168" y="611"/>
                      </a:lnTo>
                      <a:lnTo>
                        <a:pt x="202" y="660"/>
                      </a:lnTo>
                      <a:lnTo>
                        <a:pt x="239" y="733"/>
                      </a:lnTo>
                      <a:lnTo>
                        <a:pt x="287" y="790"/>
                      </a:lnTo>
                      <a:lnTo>
                        <a:pt x="339" y="845"/>
                      </a:lnTo>
                      <a:lnTo>
                        <a:pt x="372" y="879"/>
                      </a:lnTo>
                      <a:lnTo>
                        <a:pt x="410" y="947"/>
                      </a:lnTo>
                      <a:lnTo>
                        <a:pt x="415" y="1003"/>
                      </a:lnTo>
                      <a:lnTo>
                        <a:pt x="418" y="1058"/>
                      </a:lnTo>
                      <a:lnTo>
                        <a:pt x="415" y="1133"/>
                      </a:lnTo>
                      <a:lnTo>
                        <a:pt x="407" y="1189"/>
                      </a:lnTo>
                      <a:lnTo>
                        <a:pt x="390" y="1254"/>
                      </a:lnTo>
                      <a:lnTo>
                        <a:pt x="372" y="1301"/>
                      </a:lnTo>
                      <a:lnTo>
                        <a:pt x="333" y="1343"/>
                      </a:lnTo>
                      <a:lnTo>
                        <a:pt x="295" y="1372"/>
                      </a:lnTo>
                      <a:lnTo>
                        <a:pt x="239" y="1412"/>
                      </a:lnTo>
                      <a:lnTo>
                        <a:pt x="162" y="1476"/>
                      </a:lnTo>
                      <a:lnTo>
                        <a:pt x="125" y="1539"/>
                      </a:lnTo>
                      <a:lnTo>
                        <a:pt x="94" y="1586"/>
                      </a:lnTo>
                      <a:lnTo>
                        <a:pt x="77" y="1632"/>
                      </a:lnTo>
                      <a:lnTo>
                        <a:pt x="65" y="1679"/>
                      </a:lnTo>
                      <a:lnTo>
                        <a:pt x="65" y="1836"/>
                      </a:lnTo>
                      <a:lnTo>
                        <a:pt x="68" y="1904"/>
                      </a:lnTo>
                      <a:lnTo>
                        <a:pt x="77" y="1947"/>
                      </a:lnTo>
                      <a:lnTo>
                        <a:pt x="102" y="1993"/>
                      </a:lnTo>
                      <a:lnTo>
                        <a:pt x="133" y="2040"/>
                      </a:lnTo>
                      <a:lnTo>
                        <a:pt x="179" y="2077"/>
                      </a:lnTo>
                      <a:lnTo>
                        <a:pt x="237" y="2106"/>
                      </a:lnTo>
                      <a:lnTo>
                        <a:pt x="295" y="2146"/>
                      </a:lnTo>
                      <a:lnTo>
                        <a:pt x="347" y="2170"/>
                      </a:lnTo>
                      <a:lnTo>
                        <a:pt x="399" y="2189"/>
                      </a:lnTo>
                      <a:lnTo>
                        <a:pt x="478" y="2192"/>
                      </a:lnTo>
                      <a:lnTo>
                        <a:pt x="640" y="2192"/>
                      </a:lnTo>
                      <a:lnTo>
                        <a:pt x="752" y="2179"/>
                      </a:lnTo>
                      <a:lnTo>
                        <a:pt x="837" y="2155"/>
                      </a:lnTo>
                      <a:lnTo>
                        <a:pt x="877" y="2117"/>
                      </a:lnTo>
                      <a:lnTo>
                        <a:pt x="939" y="2062"/>
                      </a:lnTo>
                      <a:lnTo>
                        <a:pt x="979" y="2013"/>
                      </a:lnTo>
                      <a:lnTo>
                        <a:pt x="1005" y="1947"/>
                      </a:lnTo>
                      <a:lnTo>
                        <a:pt x="1007" y="1876"/>
                      </a:lnTo>
                      <a:lnTo>
                        <a:pt x="1005" y="1827"/>
                      </a:lnTo>
                      <a:lnTo>
                        <a:pt x="982" y="1770"/>
                      </a:lnTo>
                      <a:lnTo>
                        <a:pt x="956" y="1725"/>
                      </a:lnTo>
                      <a:lnTo>
                        <a:pt x="928" y="1663"/>
                      </a:lnTo>
                      <a:lnTo>
                        <a:pt x="868" y="1579"/>
                      </a:lnTo>
                      <a:lnTo>
                        <a:pt x="811" y="1495"/>
                      </a:lnTo>
                      <a:lnTo>
                        <a:pt x="769" y="1431"/>
                      </a:lnTo>
                      <a:lnTo>
                        <a:pt x="709" y="1356"/>
                      </a:lnTo>
                      <a:lnTo>
                        <a:pt x="649" y="1281"/>
                      </a:lnTo>
                      <a:lnTo>
                        <a:pt x="621" y="1226"/>
                      </a:lnTo>
                      <a:lnTo>
                        <a:pt x="598" y="1158"/>
                      </a:lnTo>
                      <a:lnTo>
                        <a:pt x="586" y="1096"/>
                      </a:lnTo>
                      <a:lnTo>
                        <a:pt x="586" y="1047"/>
                      </a:lnTo>
                      <a:lnTo>
                        <a:pt x="594" y="972"/>
                      </a:lnTo>
                      <a:lnTo>
                        <a:pt x="615" y="910"/>
                      </a:lnTo>
                      <a:lnTo>
                        <a:pt x="671" y="845"/>
                      </a:lnTo>
                      <a:lnTo>
                        <a:pt x="734" y="777"/>
                      </a:lnTo>
                      <a:lnTo>
                        <a:pt x="808" y="678"/>
                      </a:lnTo>
                      <a:lnTo>
                        <a:pt x="860" y="613"/>
                      </a:lnTo>
                      <a:lnTo>
                        <a:pt x="920" y="520"/>
                      </a:lnTo>
                      <a:lnTo>
                        <a:pt x="939" y="434"/>
                      </a:lnTo>
                      <a:lnTo>
                        <a:pt x="947" y="363"/>
                      </a:lnTo>
                      <a:lnTo>
                        <a:pt x="947" y="288"/>
                      </a:lnTo>
                      <a:lnTo>
                        <a:pt x="928" y="217"/>
                      </a:lnTo>
                      <a:lnTo>
                        <a:pt x="893" y="152"/>
                      </a:lnTo>
                      <a:lnTo>
                        <a:pt x="837" y="87"/>
                      </a:lnTo>
                      <a:lnTo>
                        <a:pt x="794" y="65"/>
                      </a:lnTo>
                      <a:lnTo>
                        <a:pt x="734" y="56"/>
                      </a:lnTo>
                      <a:lnTo>
                        <a:pt x="680" y="47"/>
                      </a:lnTo>
                      <a:lnTo>
                        <a:pt x="299" y="47"/>
                      </a:lnTo>
                      <a:lnTo>
                        <a:pt x="347" y="3"/>
                      </a:lnTo>
                      <a:lnTo>
                        <a:pt x="774" y="10"/>
                      </a:lnTo>
                      <a:lnTo>
                        <a:pt x="837" y="19"/>
                      </a:lnTo>
                      <a:lnTo>
                        <a:pt x="871" y="50"/>
                      </a:lnTo>
                      <a:lnTo>
                        <a:pt x="897" y="78"/>
                      </a:lnTo>
                      <a:lnTo>
                        <a:pt x="945" y="133"/>
                      </a:lnTo>
                      <a:lnTo>
                        <a:pt x="964" y="195"/>
                      </a:lnTo>
                      <a:lnTo>
                        <a:pt x="997" y="260"/>
                      </a:lnTo>
                      <a:lnTo>
                        <a:pt x="999" y="335"/>
                      </a:lnTo>
                      <a:lnTo>
                        <a:pt x="999" y="415"/>
                      </a:lnTo>
                      <a:lnTo>
                        <a:pt x="982" y="489"/>
                      </a:lnTo>
                      <a:lnTo>
                        <a:pt x="947" y="564"/>
                      </a:lnTo>
                      <a:lnTo>
                        <a:pt x="905" y="631"/>
                      </a:lnTo>
                      <a:lnTo>
                        <a:pt x="862" y="693"/>
                      </a:lnTo>
                      <a:lnTo>
                        <a:pt x="791" y="786"/>
                      </a:lnTo>
                      <a:lnTo>
                        <a:pt x="740" y="852"/>
                      </a:lnTo>
                      <a:lnTo>
                        <a:pt x="675" y="929"/>
                      </a:lnTo>
                      <a:lnTo>
                        <a:pt x="646" y="976"/>
                      </a:lnTo>
                      <a:lnTo>
                        <a:pt x="632" y="1031"/>
                      </a:lnTo>
                      <a:lnTo>
                        <a:pt x="629" y="1087"/>
                      </a:lnTo>
                      <a:lnTo>
                        <a:pt x="649" y="1161"/>
                      </a:lnTo>
                      <a:lnTo>
                        <a:pt x="675" y="1217"/>
                      </a:lnTo>
                      <a:lnTo>
                        <a:pt x="742" y="1319"/>
                      </a:lnTo>
                      <a:lnTo>
                        <a:pt x="811" y="1400"/>
                      </a:lnTo>
                      <a:lnTo>
                        <a:pt x="868" y="1486"/>
                      </a:lnTo>
                      <a:lnTo>
                        <a:pt x="937" y="1586"/>
                      </a:lnTo>
                      <a:lnTo>
                        <a:pt x="997" y="1672"/>
                      </a:lnTo>
                      <a:lnTo>
                        <a:pt x="1024" y="1728"/>
                      </a:lnTo>
                      <a:lnTo>
                        <a:pt x="1041" y="1799"/>
                      </a:lnTo>
                      <a:lnTo>
                        <a:pt x="1064" y="1885"/>
                      </a:lnTo>
                      <a:lnTo>
                        <a:pt x="1059" y="1951"/>
                      </a:lnTo>
                      <a:lnTo>
                        <a:pt x="1041" y="2013"/>
                      </a:lnTo>
                      <a:lnTo>
                        <a:pt x="999" y="2086"/>
                      </a:lnTo>
                      <a:lnTo>
                        <a:pt x="947" y="2146"/>
                      </a:lnTo>
                      <a:lnTo>
                        <a:pt x="877" y="2201"/>
                      </a:lnTo>
                      <a:lnTo>
                        <a:pt x="811" y="2229"/>
                      </a:lnTo>
                      <a:lnTo>
                        <a:pt x="714" y="2238"/>
                      </a:lnTo>
                      <a:lnTo>
                        <a:pt x="555" y="2245"/>
                      </a:lnTo>
                      <a:lnTo>
                        <a:pt x="399" y="2248"/>
                      </a:lnTo>
                      <a:lnTo>
                        <a:pt x="307" y="2229"/>
                      </a:lnTo>
                      <a:lnTo>
                        <a:pt x="256" y="21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63" name="Freeform 43"/>
                <p:cNvSpPr>
                  <a:spLocks/>
                </p:cNvSpPr>
                <p:nvPr/>
              </p:nvSpPr>
              <p:spPr bwMode="auto">
                <a:xfrm>
                  <a:off x="3315" y="2690"/>
                  <a:ext cx="309" cy="78"/>
                </a:xfrm>
                <a:custGeom>
                  <a:avLst/>
                  <a:gdLst>
                    <a:gd name="T0" fmla="*/ 151 w 1236"/>
                    <a:gd name="T1" fmla="*/ 0 h 309"/>
                    <a:gd name="T2" fmla="*/ 124 w 1236"/>
                    <a:gd name="T3" fmla="*/ 1 h 309"/>
                    <a:gd name="T4" fmla="*/ 100 w 1236"/>
                    <a:gd name="T5" fmla="*/ 8 h 309"/>
                    <a:gd name="T6" fmla="*/ 77 w 1236"/>
                    <a:gd name="T7" fmla="*/ 18 h 309"/>
                    <a:gd name="T8" fmla="*/ 55 w 1236"/>
                    <a:gd name="T9" fmla="*/ 31 h 309"/>
                    <a:gd name="T10" fmla="*/ 37 w 1236"/>
                    <a:gd name="T11" fmla="*/ 49 h 309"/>
                    <a:gd name="T12" fmla="*/ 21 w 1236"/>
                    <a:gd name="T13" fmla="*/ 70 h 309"/>
                    <a:gd name="T14" fmla="*/ 10 w 1236"/>
                    <a:gd name="T15" fmla="*/ 94 h 309"/>
                    <a:gd name="T16" fmla="*/ 4 w 1236"/>
                    <a:gd name="T17" fmla="*/ 117 h 309"/>
                    <a:gd name="T18" fmla="*/ 0 w 1236"/>
                    <a:gd name="T19" fmla="*/ 142 h 309"/>
                    <a:gd name="T20" fmla="*/ 0 w 1236"/>
                    <a:gd name="T21" fmla="*/ 146 h 309"/>
                    <a:gd name="T22" fmla="*/ 2 w 1236"/>
                    <a:gd name="T23" fmla="*/ 172 h 309"/>
                    <a:gd name="T24" fmla="*/ 8 w 1236"/>
                    <a:gd name="T25" fmla="*/ 195 h 309"/>
                    <a:gd name="T26" fmla="*/ 18 w 1236"/>
                    <a:gd name="T27" fmla="*/ 218 h 309"/>
                    <a:gd name="T28" fmla="*/ 33 w 1236"/>
                    <a:gd name="T29" fmla="*/ 240 h 309"/>
                    <a:gd name="T30" fmla="*/ 51 w 1236"/>
                    <a:gd name="T31" fmla="*/ 257 h 309"/>
                    <a:gd name="T32" fmla="*/ 73 w 1236"/>
                    <a:gd name="T33" fmla="*/ 273 h 309"/>
                    <a:gd name="T34" fmla="*/ 96 w 1236"/>
                    <a:gd name="T35" fmla="*/ 284 h 309"/>
                    <a:gd name="T36" fmla="*/ 120 w 1236"/>
                    <a:gd name="T37" fmla="*/ 289 h 309"/>
                    <a:gd name="T38" fmla="*/ 146 w 1236"/>
                    <a:gd name="T39" fmla="*/ 293 h 309"/>
                    <a:gd name="T40" fmla="*/ 1085 w 1236"/>
                    <a:gd name="T41" fmla="*/ 309 h 309"/>
                    <a:gd name="T42" fmla="*/ 1112 w 1236"/>
                    <a:gd name="T43" fmla="*/ 308 h 309"/>
                    <a:gd name="T44" fmla="*/ 1136 w 1236"/>
                    <a:gd name="T45" fmla="*/ 301 h 309"/>
                    <a:gd name="T46" fmla="*/ 1159 w 1236"/>
                    <a:gd name="T47" fmla="*/ 290 h 309"/>
                    <a:gd name="T48" fmla="*/ 1181 w 1236"/>
                    <a:gd name="T49" fmla="*/ 278 h 309"/>
                    <a:gd name="T50" fmla="*/ 1199 w 1236"/>
                    <a:gd name="T51" fmla="*/ 259 h 309"/>
                    <a:gd name="T52" fmla="*/ 1215 w 1236"/>
                    <a:gd name="T53" fmla="*/ 239 h 309"/>
                    <a:gd name="T54" fmla="*/ 1226 w 1236"/>
                    <a:gd name="T55" fmla="*/ 215 h 309"/>
                    <a:gd name="T56" fmla="*/ 1233 w 1236"/>
                    <a:gd name="T57" fmla="*/ 192 h 309"/>
                    <a:gd name="T58" fmla="*/ 1236 w 1236"/>
                    <a:gd name="T59" fmla="*/ 166 h 309"/>
                    <a:gd name="T60" fmla="*/ 1236 w 1236"/>
                    <a:gd name="T61" fmla="*/ 163 h 309"/>
                    <a:gd name="T62" fmla="*/ 1234 w 1236"/>
                    <a:gd name="T63" fmla="*/ 137 h 309"/>
                    <a:gd name="T64" fmla="*/ 1228 w 1236"/>
                    <a:gd name="T65" fmla="*/ 114 h 309"/>
                    <a:gd name="T66" fmla="*/ 1218 w 1236"/>
                    <a:gd name="T67" fmla="*/ 91 h 309"/>
                    <a:gd name="T68" fmla="*/ 1203 w 1236"/>
                    <a:gd name="T69" fmla="*/ 69 h 309"/>
                    <a:gd name="T70" fmla="*/ 1185 w 1236"/>
                    <a:gd name="T71" fmla="*/ 52 h 309"/>
                    <a:gd name="T72" fmla="*/ 1164 w 1236"/>
                    <a:gd name="T73" fmla="*/ 35 h 309"/>
                    <a:gd name="T74" fmla="*/ 1141 w 1236"/>
                    <a:gd name="T75" fmla="*/ 25 h 309"/>
                    <a:gd name="T76" fmla="*/ 1116 w 1236"/>
                    <a:gd name="T77" fmla="*/ 19 h 309"/>
                    <a:gd name="T78" fmla="*/ 1090 w 1236"/>
                    <a:gd name="T79" fmla="*/ 16 h 309"/>
                    <a:gd name="T80" fmla="*/ 151 w 1236"/>
                    <a:gd name="T81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236" h="309">
                      <a:moveTo>
                        <a:pt x="151" y="0"/>
                      </a:moveTo>
                      <a:lnTo>
                        <a:pt x="124" y="1"/>
                      </a:lnTo>
                      <a:lnTo>
                        <a:pt x="100" y="8"/>
                      </a:lnTo>
                      <a:lnTo>
                        <a:pt x="77" y="18"/>
                      </a:lnTo>
                      <a:lnTo>
                        <a:pt x="55" y="31"/>
                      </a:lnTo>
                      <a:lnTo>
                        <a:pt x="37" y="49"/>
                      </a:lnTo>
                      <a:lnTo>
                        <a:pt x="21" y="70"/>
                      </a:lnTo>
                      <a:lnTo>
                        <a:pt x="10" y="94"/>
                      </a:lnTo>
                      <a:lnTo>
                        <a:pt x="4" y="117"/>
                      </a:lnTo>
                      <a:lnTo>
                        <a:pt x="0" y="142"/>
                      </a:lnTo>
                      <a:lnTo>
                        <a:pt x="0" y="146"/>
                      </a:lnTo>
                      <a:lnTo>
                        <a:pt x="2" y="172"/>
                      </a:lnTo>
                      <a:lnTo>
                        <a:pt x="8" y="195"/>
                      </a:lnTo>
                      <a:lnTo>
                        <a:pt x="18" y="218"/>
                      </a:lnTo>
                      <a:lnTo>
                        <a:pt x="33" y="240"/>
                      </a:lnTo>
                      <a:lnTo>
                        <a:pt x="51" y="257"/>
                      </a:lnTo>
                      <a:lnTo>
                        <a:pt x="73" y="273"/>
                      </a:lnTo>
                      <a:lnTo>
                        <a:pt x="96" y="284"/>
                      </a:lnTo>
                      <a:lnTo>
                        <a:pt x="120" y="289"/>
                      </a:lnTo>
                      <a:lnTo>
                        <a:pt x="146" y="293"/>
                      </a:lnTo>
                      <a:lnTo>
                        <a:pt x="1085" y="309"/>
                      </a:lnTo>
                      <a:lnTo>
                        <a:pt x="1112" y="308"/>
                      </a:lnTo>
                      <a:lnTo>
                        <a:pt x="1136" y="301"/>
                      </a:lnTo>
                      <a:lnTo>
                        <a:pt x="1159" y="290"/>
                      </a:lnTo>
                      <a:lnTo>
                        <a:pt x="1181" y="278"/>
                      </a:lnTo>
                      <a:lnTo>
                        <a:pt x="1199" y="259"/>
                      </a:lnTo>
                      <a:lnTo>
                        <a:pt x="1215" y="239"/>
                      </a:lnTo>
                      <a:lnTo>
                        <a:pt x="1226" y="215"/>
                      </a:lnTo>
                      <a:lnTo>
                        <a:pt x="1233" y="192"/>
                      </a:lnTo>
                      <a:lnTo>
                        <a:pt x="1236" y="166"/>
                      </a:lnTo>
                      <a:lnTo>
                        <a:pt x="1236" y="163"/>
                      </a:lnTo>
                      <a:lnTo>
                        <a:pt x="1234" y="137"/>
                      </a:lnTo>
                      <a:lnTo>
                        <a:pt x="1228" y="114"/>
                      </a:lnTo>
                      <a:lnTo>
                        <a:pt x="1218" y="91"/>
                      </a:lnTo>
                      <a:lnTo>
                        <a:pt x="1203" y="69"/>
                      </a:lnTo>
                      <a:lnTo>
                        <a:pt x="1185" y="52"/>
                      </a:lnTo>
                      <a:lnTo>
                        <a:pt x="1164" y="35"/>
                      </a:lnTo>
                      <a:lnTo>
                        <a:pt x="1141" y="25"/>
                      </a:lnTo>
                      <a:lnTo>
                        <a:pt x="1116" y="19"/>
                      </a:lnTo>
                      <a:lnTo>
                        <a:pt x="1090" y="16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1164" name="AutoShape 44"/>
                <p:cNvSpPr>
                  <a:spLocks noChangeArrowheads="1"/>
                </p:cNvSpPr>
                <p:nvPr/>
              </p:nvSpPr>
              <p:spPr bwMode="auto">
                <a:xfrm>
                  <a:off x="3312" y="3297"/>
                  <a:ext cx="310" cy="66"/>
                </a:xfrm>
                <a:prstGeom prst="roundRect">
                  <a:avLst>
                    <a:gd name="adj" fmla="val 49153"/>
                  </a:avLst>
                </a:prstGeom>
                <a:solidFill>
                  <a:srgbClr val="996633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nl-BE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901168" name="Group 48"/>
          <p:cNvGrpSpPr>
            <a:grpSpLocks/>
          </p:cNvGrpSpPr>
          <p:nvPr/>
        </p:nvGrpSpPr>
        <p:grpSpPr bwMode="auto">
          <a:xfrm>
            <a:off x="2954338" y="3236913"/>
            <a:ext cx="3122612" cy="2719387"/>
            <a:chOff x="2857" y="983"/>
            <a:chExt cx="1967" cy="1713"/>
          </a:xfrm>
        </p:grpSpPr>
        <p:pic>
          <p:nvPicPr>
            <p:cNvPr id="6150" name="Picture 4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" y="983"/>
              <a:ext cx="1836" cy="1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1167" name="Text Box 47"/>
            <p:cNvSpPr txBox="1">
              <a:spLocks noChangeArrowheads="1"/>
            </p:cNvSpPr>
            <p:nvPr/>
          </p:nvSpPr>
          <p:spPr bwMode="auto">
            <a:xfrm>
              <a:off x="2857" y="2369"/>
              <a:ext cx="17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altLang="nl-BE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Simplify coding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9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sz="3600" dirty="0"/>
              <a:t>When Should You Use Threads?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GB" altLang="nl-BE" sz="2800" dirty="0"/>
              <a:t>Take advantage of multi-processor systems for intensive computation</a:t>
            </a:r>
          </a:p>
          <a:p>
            <a:pPr>
              <a:lnSpc>
                <a:spcPct val="80000"/>
              </a:lnSpc>
            </a:pPr>
            <a:endParaRPr lang="en-GB" altLang="nl-BE" sz="2800" dirty="0"/>
          </a:p>
          <a:p>
            <a:pPr>
              <a:lnSpc>
                <a:spcPct val="80000"/>
              </a:lnSpc>
            </a:pPr>
            <a:r>
              <a:rPr lang="en-GB" altLang="nl-BE" sz="2800" dirty="0"/>
              <a:t>Separate threads for different tasks</a:t>
            </a:r>
          </a:p>
          <a:p>
            <a:pPr lvl="1">
              <a:lnSpc>
                <a:spcPct val="80000"/>
              </a:lnSpc>
            </a:pPr>
            <a:r>
              <a:rPr lang="en-GB" altLang="nl-BE" sz="2400" dirty="0"/>
              <a:t>Keeping the user interface "live"</a:t>
            </a:r>
          </a:p>
          <a:p>
            <a:pPr lvl="1" eaLnBrk="1" hangingPunct="1"/>
            <a:r>
              <a:rPr lang="en-US" altLang="nl-BE" sz="2400" dirty="0"/>
              <a:t>operations that consume a large amount of time without stopping the rest of the application (e.g. I/O, file loading)</a:t>
            </a:r>
          </a:p>
          <a:p>
            <a:pPr lvl="1">
              <a:lnSpc>
                <a:spcPct val="80000"/>
              </a:lnSpc>
            </a:pPr>
            <a:r>
              <a:rPr lang="en-US" altLang="nl-BE" sz="2400" dirty="0"/>
              <a:t>Distinguish tasks of varying priority</a:t>
            </a:r>
            <a:endParaRPr lang="en-GB" altLang="nl-BE" sz="2400" dirty="0"/>
          </a:p>
          <a:p>
            <a:pPr lvl="1">
              <a:lnSpc>
                <a:spcPct val="80000"/>
              </a:lnSpc>
            </a:pPr>
            <a:r>
              <a:rPr lang="en-GB" altLang="nl-BE" sz="2400" dirty="0"/>
              <a:t>Split out complex test conditions</a:t>
            </a:r>
            <a:br>
              <a:rPr lang="en-GB" altLang="nl-BE" sz="2400" dirty="0"/>
            </a:br>
            <a:r>
              <a:rPr lang="en-GB" altLang="nl-BE" sz="2400" dirty="0"/>
              <a:t>and loops</a:t>
            </a:r>
          </a:p>
          <a:p>
            <a:pPr>
              <a:lnSpc>
                <a:spcPct val="80000"/>
              </a:lnSpc>
            </a:pPr>
            <a:endParaRPr lang="en-GB" altLang="nl-BE" sz="2800" dirty="0"/>
          </a:p>
          <a:p>
            <a:pPr>
              <a:lnSpc>
                <a:spcPct val="80000"/>
              </a:lnSpc>
            </a:pPr>
            <a:r>
              <a:rPr lang="en-GB" altLang="nl-BE" sz="2800" dirty="0"/>
              <a:t>Creating servers</a:t>
            </a:r>
          </a:p>
        </p:txBody>
      </p:sp>
    </p:spTree>
    <p:extLst>
      <p:ext uri="{BB962C8B-B14F-4D97-AF65-F5344CB8AC3E}">
        <p14:creationId xmlns:p14="http://schemas.microsoft.com/office/powerpoint/2010/main" val="92492782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" y="128588"/>
            <a:ext cx="9015412" cy="851424"/>
          </a:xfrm>
        </p:spPr>
        <p:txBody>
          <a:bodyPr/>
          <a:lstStyle/>
          <a:p>
            <a:pPr eaLnBrk="1" hangingPunct="1"/>
            <a:r>
              <a:rPr lang="en-US" altLang="nl-BE" dirty="0"/>
              <a:t> </a:t>
            </a:r>
            <a:r>
              <a:rPr lang="en-US" altLang="nl-BE" sz="4000" b="1" dirty="0" err="1"/>
              <a:t>System.Threading</a:t>
            </a:r>
            <a:r>
              <a:rPr lang="en-US" altLang="nl-BE" sz="4000" dirty="0"/>
              <a:t> Namespace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Provides classes and interfaces that enable multithreaded programming</a:t>
            </a:r>
          </a:p>
          <a:p>
            <a:pPr eaLnBrk="1" hangingPunct="1"/>
            <a:endParaRPr lang="en-US" altLang="nl-BE" dirty="0"/>
          </a:p>
          <a:p>
            <a:pPr eaLnBrk="1" hangingPunct="1"/>
            <a:r>
              <a:rPr lang="en-US" altLang="nl-BE" dirty="0"/>
              <a:t>Consists of classes for synchronizing thread activities </a:t>
            </a:r>
          </a:p>
          <a:p>
            <a:pPr eaLnBrk="1" hangingPunct="1"/>
            <a:endParaRPr lang="en-US" altLang="nl-BE" dirty="0"/>
          </a:p>
          <a:p>
            <a:pPr eaLnBrk="1" hangingPunct="1"/>
            <a:r>
              <a:rPr lang="en-US" altLang="nl-BE" dirty="0"/>
              <a:t>Chief among the namespace members is </a:t>
            </a:r>
            <a:r>
              <a:rPr lang="en-US" altLang="nl-BE" b="1" dirty="0"/>
              <a:t>Thread</a:t>
            </a:r>
            <a:r>
              <a:rPr lang="en-US" altLang="nl-BE" dirty="0"/>
              <a:t> class</a:t>
            </a:r>
          </a:p>
          <a:p>
            <a:pPr eaLnBrk="1" hangingPunct="1">
              <a:buFont typeface="Georgia" pitchFamily="18" charset="0"/>
              <a:buNone/>
            </a:pPr>
            <a:endParaRPr lang="en-US" altLang="nl-BE" dirty="0"/>
          </a:p>
        </p:txBody>
      </p:sp>
    </p:spTree>
    <p:extLst>
      <p:ext uri="{BB962C8B-B14F-4D97-AF65-F5344CB8AC3E}">
        <p14:creationId xmlns:p14="http://schemas.microsoft.com/office/powerpoint/2010/main" val="204736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Thread Class</a:t>
            </a:r>
            <a:r>
              <a:rPr lang="en-US" altLang="nl-BE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Implements various methods &amp; properties that allows to manipulate concurrently running threads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Tx/>
              <a:buChar char="-"/>
              <a:defRPr/>
            </a:pPr>
            <a:endParaRPr lang="en-US" dirty="0"/>
          </a:p>
          <a:p>
            <a:pPr marL="109728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/>
              <a:t>Some of them are :</a:t>
            </a:r>
          </a:p>
          <a:p>
            <a:pPr marL="765810" lvl="1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dirty="0"/>
              <a:t>CurrentThread</a:t>
            </a:r>
          </a:p>
          <a:p>
            <a:pPr marL="765810" lvl="1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dirty="0"/>
              <a:t>IsAlive</a:t>
            </a:r>
          </a:p>
          <a:p>
            <a:pPr marL="765810" lvl="1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dirty="0"/>
              <a:t>IsBackground</a:t>
            </a:r>
          </a:p>
          <a:p>
            <a:pPr marL="765810" lvl="1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dirty="0"/>
              <a:t>Name </a:t>
            </a:r>
          </a:p>
          <a:p>
            <a:pPr marL="765810" lvl="1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dirty="0"/>
              <a:t>Priority</a:t>
            </a:r>
          </a:p>
          <a:p>
            <a:pPr marL="765810" lvl="1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dirty="0"/>
              <a:t>ThreadState</a:t>
            </a:r>
          </a:p>
        </p:txBody>
      </p:sp>
    </p:spTree>
    <p:extLst>
      <p:ext uri="{BB962C8B-B14F-4D97-AF65-F5344CB8AC3E}">
        <p14:creationId xmlns:p14="http://schemas.microsoft.com/office/powerpoint/2010/main" val="50095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9418"/>
          </a:xfrm>
        </p:spPr>
        <p:txBody>
          <a:bodyPr/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dirty="0"/>
              <a:t>Starting a thread</a:t>
            </a:r>
            <a:r>
              <a:rPr lang="en-US" altLang="nl-BE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6"/>
            <a:ext cx="8686800" cy="5429249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dirty="0"/>
              <a:t>Thread </a:t>
            </a:r>
            <a:r>
              <a:rPr lang="en-US" sz="2000" dirty="0" err="1"/>
              <a:t>thread</a:t>
            </a:r>
            <a:r>
              <a:rPr lang="en-US" sz="2000" dirty="0"/>
              <a:t> = new Thread(new </a:t>
            </a:r>
            <a:r>
              <a:rPr lang="en-US" sz="2000" dirty="0" err="1"/>
              <a:t>ThreadStart</a:t>
            </a:r>
            <a:r>
              <a:rPr lang="en-US" sz="2000" dirty="0"/>
              <a:t>(</a:t>
            </a:r>
            <a:r>
              <a:rPr lang="en-US" sz="2000" dirty="0" err="1"/>
              <a:t>ThreadFunc</a:t>
            </a:r>
            <a:r>
              <a:rPr lang="en-US" sz="2000" dirty="0"/>
              <a:t>));  </a:t>
            </a:r>
            <a:r>
              <a:rPr lang="en-US" sz="2000" dirty="0">
                <a:solidFill>
                  <a:srgbClr val="00B050"/>
                </a:solidFill>
              </a:rPr>
              <a:t>//Creates a thread object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dirty="0">
                <a:solidFill>
                  <a:srgbClr val="00B050"/>
                </a:solidFill>
              </a:rPr>
              <a:t>	//</a:t>
            </a:r>
            <a:r>
              <a:rPr lang="en-US" sz="2000" dirty="0" err="1">
                <a:solidFill>
                  <a:srgbClr val="00B050"/>
                </a:solidFill>
              </a:rPr>
              <a:t>ThreadStart</a:t>
            </a:r>
            <a:r>
              <a:rPr lang="en-US" sz="2000" dirty="0">
                <a:solidFill>
                  <a:srgbClr val="00B050"/>
                </a:solidFill>
              </a:rPr>
              <a:t> identifies the method that the thread executes 	   when it  starts (it doesn’t make it loop!!!)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sz="20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dirty="0" err="1"/>
              <a:t>thread.Start</a:t>
            </a:r>
            <a:r>
              <a:rPr lang="en-US" sz="2000" dirty="0"/>
              <a:t>();  </a:t>
            </a:r>
            <a:r>
              <a:rPr lang="en-US" sz="2000" dirty="0">
                <a:solidFill>
                  <a:srgbClr val="00B050"/>
                </a:solidFill>
              </a:rPr>
              <a:t>//starts the thread running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sz="20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dirty="0"/>
              <a:t>Thread Priorities :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000" dirty="0"/>
              <a:t>Controls the amount of CPU time that can be allotted to a thread.</a:t>
            </a:r>
          </a:p>
          <a:p>
            <a:pPr marL="452628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000" dirty="0" err="1"/>
              <a:t>ThreadPriority.Highest</a:t>
            </a:r>
            <a:endParaRPr lang="en-US" sz="2000" dirty="0"/>
          </a:p>
          <a:p>
            <a:pPr marL="452628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000" dirty="0" err="1"/>
              <a:t>ThreadPriority.AboveNormal</a:t>
            </a:r>
            <a:endParaRPr lang="en-US" sz="2000" dirty="0"/>
          </a:p>
          <a:p>
            <a:pPr marL="452628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000" dirty="0" err="1"/>
              <a:t>ThreadPriority.Normal</a:t>
            </a:r>
            <a:endParaRPr lang="en-US" sz="2000" dirty="0"/>
          </a:p>
          <a:p>
            <a:pPr marL="452628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000" dirty="0" err="1"/>
              <a:t>ThreadPriority.BelowNormal</a:t>
            </a:r>
            <a:endParaRPr lang="en-US" sz="2000" dirty="0"/>
          </a:p>
          <a:p>
            <a:pPr marL="452628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000" dirty="0" err="1"/>
              <a:t>ThreadPriority.Lowest</a:t>
            </a:r>
            <a:endParaRPr lang="en-US" sz="20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sz="20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129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78649"/>
            <a:ext cx="7886700" cy="1325563"/>
          </a:xfrm>
        </p:spPr>
        <p:txBody>
          <a:bodyPr/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dirty="0"/>
              <a:t>Example</a:t>
            </a:r>
            <a:endParaRPr lang="en-US" altLang="nl-BE" dirty="0"/>
          </a:p>
        </p:txBody>
      </p:sp>
      <p:sp>
        <p:nvSpPr>
          <p:cNvPr id="5" name="Rectangle 4"/>
          <p:cNvSpPr/>
          <p:nvPr/>
        </p:nvSpPr>
        <p:spPr>
          <a:xfrm>
            <a:off x="1012955" y="834553"/>
            <a:ext cx="888682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000" dirty="0" err="1">
                <a:latin typeface="Consolas"/>
              </a:rPr>
              <a:t>static</a:t>
            </a:r>
            <a:r>
              <a:rPr lang="nl-BE" sz="2000" dirty="0">
                <a:latin typeface="Consolas"/>
              </a:rPr>
              <a:t> </a:t>
            </a:r>
            <a:r>
              <a:rPr lang="nl-BE" sz="2000" dirty="0" err="1">
                <a:latin typeface="Consolas"/>
              </a:rPr>
              <a:t>void</a:t>
            </a:r>
            <a:r>
              <a:rPr lang="nl-BE" sz="2000" dirty="0">
                <a:latin typeface="Consolas"/>
              </a:rPr>
              <a:t> </a:t>
            </a:r>
            <a:r>
              <a:rPr lang="nl-BE" sz="2000" dirty="0" err="1">
                <a:latin typeface="Consolas"/>
              </a:rPr>
              <a:t>Main</a:t>
            </a:r>
            <a:r>
              <a:rPr lang="nl-BE" sz="2000" dirty="0">
                <a:latin typeface="Consolas"/>
              </a:rPr>
              <a:t>()</a:t>
            </a:r>
          </a:p>
          <a:p>
            <a:r>
              <a:rPr lang="nl-BE" sz="2000" dirty="0">
                <a:latin typeface="Consolas"/>
              </a:rPr>
              <a:t>{</a:t>
            </a:r>
          </a:p>
          <a:p>
            <a:r>
              <a:rPr lang="nl-NL" sz="2000" dirty="0">
                <a:latin typeface="Consolas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/>
              </a:rPr>
              <a:t>//creates a new Thread running </a:t>
            </a:r>
            <a:r>
              <a:rPr lang="en-US" sz="2000" dirty="0" err="1">
                <a:solidFill>
                  <a:srgbClr val="00B050"/>
                </a:solidFill>
                <a:latin typeface="Consolas"/>
              </a:rPr>
              <a:t>WriteY</a:t>
            </a:r>
            <a:endParaRPr lang="nl-BE" sz="2000" dirty="0">
              <a:latin typeface="Consolas"/>
            </a:endParaRPr>
          </a:p>
          <a:p>
            <a:r>
              <a:rPr lang="en-US" sz="2000" dirty="0">
                <a:latin typeface="Consolas"/>
              </a:rPr>
              <a:t>	Thread t = new Thread (new </a:t>
            </a:r>
            <a:r>
              <a:rPr lang="en-US" sz="2000" dirty="0" err="1">
                <a:latin typeface="Consolas"/>
              </a:rPr>
              <a:t>ThreadStart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 err="1">
                <a:latin typeface="Consolas"/>
              </a:rPr>
              <a:t>WriteY</a:t>
            </a:r>
            <a:r>
              <a:rPr lang="en-US" sz="2000" dirty="0">
                <a:latin typeface="Consolas"/>
              </a:rPr>
              <a:t>)); 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/>
              </a:rPr>
              <a:t>	</a:t>
            </a:r>
            <a:r>
              <a:rPr lang="nl-BE" sz="2000" dirty="0">
                <a:solidFill>
                  <a:srgbClr val="00B050"/>
                </a:solidFill>
                <a:latin typeface="Consolas"/>
              </a:rPr>
              <a:t>// starts </a:t>
            </a:r>
            <a:r>
              <a:rPr lang="nl-BE" sz="2000" dirty="0" err="1">
                <a:solidFill>
                  <a:srgbClr val="00B050"/>
                </a:solidFill>
                <a:latin typeface="Consolas"/>
              </a:rPr>
              <a:t>this</a:t>
            </a:r>
            <a:r>
              <a:rPr lang="nl-BE" sz="2000" dirty="0">
                <a:solidFill>
                  <a:srgbClr val="00B050"/>
                </a:solidFill>
                <a:latin typeface="Consolas"/>
              </a:rPr>
              <a:t> thread </a:t>
            </a:r>
            <a:endParaRPr lang="nl-BE" sz="2000" dirty="0">
              <a:latin typeface="Consolas"/>
            </a:endParaRPr>
          </a:p>
          <a:p>
            <a:r>
              <a:rPr lang="nl-BE" sz="2000" dirty="0">
                <a:latin typeface="Consolas"/>
              </a:rPr>
              <a:t>	</a:t>
            </a:r>
            <a:r>
              <a:rPr lang="nl-BE" sz="2000" dirty="0" err="1">
                <a:latin typeface="Consolas"/>
              </a:rPr>
              <a:t>t.Start</a:t>
            </a:r>
            <a:r>
              <a:rPr lang="nl-BE" sz="2000" dirty="0">
                <a:latin typeface="Consolas"/>
              </a:rPr>
              <a:t>(); </a:t>
            </a:r>
          </a:p>
          <a:p>
            <a:r>
              <a:rPr lang="nl-NL" sz="2000" dirty="0">
                <a:latin typeface="Consolas"/>
              </a:rPr>
              <a:t>	</a:t>
            </a:r>
            <a:r>
              <a:rPr lang="nl-BE" sz="2000" dirty="0">
                <a:solidFill>
                  <a:srgbClr val="00B050"/>
                </a:solidFill>
                <a:latin typeface="Consolas"/>
              </a:rPr>
              <a:t>// do </a:t>
            </a:r>
            <a:r>
              <a:rPr lang="nl-BE" sz="2000" dirty="0" err="1">
                <a:solidFill>
                  <a:srgbClr val="00B050"/>
                </a:solidFill>
                <a:latin typeface="Consolas"/>
              </a:rPr>
              <a:t>something</a:t>
            </a:r>
            <a:r>
              <a:rPr lang="nl-BE" sz="2000" dirty="0">
                <a:solidFill>
                  <a:srgbClr val="00B050"/>
                </a:solidFill>
                <a:latin typeface="Consolas"/>
              </a:rPr>
              <a:t> in the </a:t>
            </a:r>
            <a:r>
              <a:rPr lang="nl-BE" sz="2000" dirty="0" err="1">
                <a:solidFill>
                  <a:srgbClr val="00B050"/>
                </a:solidFill>
                <a:latin typeface="Consolas"/>
              </a:rPr>
              <a:t>main</a:t>
            </a:r>
            <a:r>
              <a:rPr lang="nl-BE" sz="2000" dirty="0">
                <a:solidFill>
                  <a:srgbClr val="00B050"/>
                </a:solidFill>
                <a:latin typeface="Consolas"/>
              </a:rPr>
              <a:t> thread at the </a:t>
            </a:r>
            <a:r>
              <a:rPr lang="nl-BE" sz="2000" dirty="0" err="1">
                <a:solidFill>
                  <a:srgbClr val="00B050"/>
                </a:solidFill>
                <a:latin typeface="Consolas"/>
              </a:rPr>
              <a:t>same</a:t>
            </a:r>
            <a:r>
              <a:rPr lang="nl-BE" sz="2000" dirty="0">
                <a:solidFill>
                  <a:srgbClr val="00B050"/>
                </a:solidFill>
                <a:latin typeface="Consolas"/>
              </a:rPr>
              <a:t> time</a:t>
            </a:r>
            <a:endParaRPr lang="nn-NO" sz="2000" dirty="0">
              <a:latin typeface="Consolas"/>
            </a:endParaRPr>
          </a:p>
          <a:p>
            <a:r>
              <a:rPr lang="nn-NO" sz="2000" dirty="0">
                <a:latin typeface="Consolas"/>
              </a:rPr>
              <a:t>	for (int i = 0; i &lt; 1000; i++) </a:t>
            </a:r>
          </a:p>
          <a:p>
            <a:r>
              <a:rPr lang="nn-NO" sz="2000" dirty="0">
                <a:latin typeface="Consolas"/>
              </a:rPr>
              <a:t>	{	</a:t>
            </a:r>
          </a:p>
          <a:p>
            <a:r>
              <a:rPr lang="nn-NO" sz="2000" dirty="0">
                <a:latin typeface="Consolas"/>
              </a:rPr>
              <a:t>		Console.Write ("x"); </a:t>
            </a:r>
          </a:p>
          <a:p>
            <a:r>
              <a:rPr lang="nl-BE" sz="2000" dirty="0">
                <a:latin typeface="Consolas"/>
              </a:rPr>
              <a:t>	}</a:t>
            </a:r>
          </a:p>
          <a:p>
            <a:endParaRPr lang="nl-BE" sz="2000" dirty="0">
              <a:latin typeface="Consolas"/>
            </a:endParaRPr>
          </a:p>
          <a:p>
            <a:r>
              <a:rPr lang="nl-BE" sz="2000" dirty="0" err="1">
                <a:latin typeface="Consolas"/>
              </a:rPr>
              <a:t>static</a:t>
            </a:r>
            <a:r>
              <a:rPr lang="nl-BE" sz="2000" dirty="0">
                <a:latin typeface="Consolas"/>
              </a:rPr>
              <a:t> </a:t>
            </a:r>
            <a:r>
              <a:rPr lang="nl-BE" sz="2000" dirty="0" err="1">
                <a:latin typeface="Consolas"/>
              </a:rPr>
              <a:t>void</a:t>
            </a:r>
            <a:r>
              <a:rPr lang="nl-BE" sz="2000" dirty="0">
                <a:latin typeface="Consolas"/>
              </a:rPr>
              <a:t> </a:t>
            </a:r>
            <a:r>
              <a:rPr lang="nl-BE" sz="2000" dirty="0" err="1">
                <a:latin typeface="Consolas"/>
              </a:rPr>
              <a:t>WriteY</a:t>
            </a:r>
            <a:r>
              <a:rPr lang="nl-BE" sz="2000" dirty="0">
                <a:latin typeface="Consolas"/>
              </a:rPr>
              <a:t>()</a:t>
            </a:r>
          </a:p>
          <a:p>
            <a:r>
              <a:rPr lang="nl-BE" sz="2000" dirty="0">
                <a:latin typeface="Consolas"/>
              </a:rPr>
              <a:t>{</a:t>
            </a:r>
          </a:p>
          <a:p>
            <a:r>
              <a:rPr lang="nn-NO" sz="2000" dirty="0">
                <a:latin typeface="Consolas"/>
              </a:rPr>
              <a:t>	for (int i = 0; i &lt; 1000; i++) </a:t>
            </a:r>
          </a:p>
          <a:p>
            <a:r>
              <a:rPr lang="nn-NO" sz="2000" dirty="0">
                <a:latin typeface="Consolas"/>
              </a:rPr>
              <a:t>	{	</a:t>
            </a:r>
          </a:p>
          <a:p>
            <a:r>
              <a:rPr lang="nn-NO" sz="2000" dirty="0">
                <a:latin typeface="Consolas"/>
              </a:rPr>
              <a:t>		Console.Write ("y");  </a:t>
            </a:r>
          </a:p>
          <a:p>
            <a:r>
              <a:rPr lang="nn-NO" sz="2000" dirty="0">
                <a:latin typeface="Consolas"/>
              </a:rPr>
              <a:t>	</a:t>
            </a:r>
            <a:r>
              <a:rPr lang="nl-BE" sz="2000" dirty="0">
                <a:latin typeface="Consolas"/>
              </a:rPr>
              <a:t>}</a:t>
            </a:r>
          </a:p>
          <a:p>
            <a:r>
              <a:rPr lang="nl-BE" sz="2000" dirty="0">
                <a:latin typeface="Consolas"/>
              </a:rPr>
              <a:t>}</a:t>
            </a:r>
          </a:p>
          <a:p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566467615"/>
      </p:ext>
    </p:extLst>
  </p:cSld>
  <p:clrMapOvr>
    <a:masterClrMapping/>
  </p:clrMapOvr>
</p:sld>
</file>

<file path=ppt/theme/theme1.xml><?xml version="1.0" encoding="utf-8"?>
<a:theme xmlns:a="http://schemas.openxmlformats.org/drawingml/2006/main" name="eigentemplateNieu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gentemplateNieuw" id="{00337EDF-C838-4D38-95D5-089015027510}" vid="{31754A20-242A-4AB9-8FF3-1AC4210A3544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TemplateNewKdGWit</Template>
  <TotalTime>3163</TotalTime>
  <Words>1751</Words>
  <Application>Microsoft Office PowerPoint</Application>
  <PresentationFormat>On-screen Show (4:3)</PresentationFormat>
  <Paragraphs>295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Consolas</vt:lpstr>
      <vt:lpstr>Georgia</vt:lpstr>
      <vt:lpstr>inherit</vt:lpstr>
      <vt:lpstr>Times New Roman</vt:lpstr>
      <vt:lpstr>Verdana</vt:lpstr>
      <vt:lpstr>Wingdings</vt:lpstr>
      <vt:lpstr>eigentemplateNieuw</vt:lpstr>
      <vt:lpstr>Advanced Programming  Multi-Threaded Applications  </vt:lpstr>
      <vt:lpstr>Leerstof (naast de slides)</vt:lpstr>
      <vt:lpstr>Threads </vt:lpstr>
      <vt:lpstr>Why use threads?</vt:lpstr>
      <vt:lpstr>When Should You Use Threads?</vt:lpstr>
      <vt:lpstr> System.Threading Namespace</vt:lpstr>
      <vt:lpstr>Thread Class </vt:lpstr>
      <vt:lpstr>Starting a thread </vt:lpstr>
      <vt:lpstr>Example</vt:lpstr>
      <vt:lpstr>Example output</vt:lpstr>
      <vt:lpstr>OPDRACHT</vt:lpstr>
      <vt:lpstr>Thread.Join Method</vt:lpstr>
      <vt:lpstr>OPDRACHT</vt:lpstr>
      <vt:lpstr> Suspending and Resuming Threads</vt:lpstr>
      <vt:lpstr>Terminating a thread  </vt:lpstr>
      <vt:lpstr> Thread Synchronization</vt:lpstr>
      <vt:lpstr> </vt:lpstr>
      <vt:lpstr>The C # Lock Keyword </vt:lpstr>
      <vt:lpstr>Lock Demo</vt:lpstr>
      <vt:lpstr>OPDRACHT</vt:lpstr>
      <vt:lpstr>Threads for methods &amp; parameters</vt:lpstr>
      <vt:lpstr>OPDRACHT</vt:lpstr>
      <vt:lpstr>OPDRACHT</vt:lpstr>
      <vt:lpstr>Challenge</vt:lpstr>
      <vt:lpstr>Challenge (na les recursie)</vt:lpstr>
      <vt:lpstr>Threads in Unity </vt:lpstr>
      <vt:lpstr>Timing for performance</vt:lpstr>
      <vt:lpstr>Opdracht timing </vt:lpstr>
      <vt:lpstr>PowerPoint Presentation</vt:lpstr>
    </vt:vector>
  </TitlesOfParts>
  <Company>Karel de Grote-Hogeschool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pieter.jorissen@KdG.be</dc:creator>
  <cp:lastModifiedBy>pieter jorissen</cp:lastModifiedBy>
  <cp:revision>250</cp:revision>
  <dcterms:created xsi:type="dcterms:W3CDTF">2010-10-28T17:44:45Z</dcterms:created>
  <dcterms:modified xsi:type="dcterms:W3CDTF">2020-10-12T07:48:35Z</dcterms:modified>
</cp:coreProperties>
</file>