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9" r:id="rId1"/>
  </p:sldMasterIdLst>
  <p:notesMasterIdLst>
    <p:notesMasterId r:id="rId48"/>
  </p:notesMasterIdLst>
  <p:sldIdLst>
    <p:sldId id="316" r:id="rId2"/>
    <p:sldId id="894" r:id="rId3"/>
    <p:sldId id="1010" r:id="rId4"/>
    <p:sldId id="895" r:id="rId5"/>
    <p:sldId id="896" r:id="rId6"/>
    <p:sldId id="1009" r:id="rId7"/>
    <p:sldId id="1037" r:id="rId8"/>
    <p:sldId id="1039" r:id="rId9"/>
    <p:sldId id="1040" r:id="rId10"/>
    <p:sldId id="1038" r:id="rId11"/>
    <p:sldId id="1045" r:id="rId12"/>
    <p:sldId id="1011" r:id="rId13"/>
    <p:sldId id="256" r:id="rId14"/>
    <p:sldId id="259" r:id="rId15"/>
    <p:sldId id="264" r:id="rId16"/>
    <p:sldId id="265" r:id="rId17"/>
    <p:sldId id="1036" r:id="rId18"/>
    <p:sldId id="1012" r:id="rId19"/>
    <p:sldId id="1013" r:id="rId20"/>
    <p:sldId id="1014" r:id="rId21"/>
    <p:sldId id="1015" r:id="rId22"/>
    <p:sldId id="1016" r:id="rId23"/>
    <p:sldId id="1017" r:id="rId24"/>
    <p:sldId id="1018" r:id="rId25"/>
    <p:sldId id="1020" r:id="rId26"/>
    <p:sldId id="1019" r:id="rId27"/>
    <p:sldId id="1021" r:id="rId28"/>
    <p:sldId id="1035" r:id="rId29"/>
    <p:sldId id="1042" r:id="rId30"/>
    <p:sldId id="1046" r:id="rId31"/>
    <p:sldId id="1022" r:id="rId32"/>
    <p:sldId id="1023" r:id="rId33"/>
    <p:sldId id="1024" r:id="rId34"/>
    <p:sldId id="1025" r:id="rId35"/>
    <p:sldId id="1026" r:id="rId36"/>
    <p:sldId id="1027" r:id="rId37"/>
    <p:sldId id="1028" r:id="rId38"/>
    <p:sldId id="1029" r:id="rId39"/>
    <p:sldId id="1030" r:id="rId40"/>
    <p:sldId id="1031" r:id="rId41"/>
    <p:sldId id="1032" r:id="rId42"/>
    <p:sldId id="1034" r:id="rId43"/>
    <p:sldId id="1033" r:id="rId44"/>
    <p:sldId id="1043" r:id="rId45"/>
    <p:sldId id="1044" r:id="rId46"/>
    <p:sldId id="1047" r:id="rId47"/>
  </p:sldIdLst>
  <p:sldSz cx="9144000" cy="6858000" type="screen4x3"/>
  <p:notesSz cx="6858000" cy="9144000"/>
  <p:defaultTextStyle>
    <a:defPPr>
      <a:defRPr lang="nl-NL"/>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C1F60"/>
    <a:srgbClr val="AECC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9" d="100"/>
          <a:sy n="109" d="100"/>
        </p:scale>
        <p:origin x="167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0" d="100"/>
          <a:sy n="60" d="100"/>
        </p:scale>
        <p:origin x="-249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FA6E089-DD28-4B28-BD36-7A1E4979EE0F}" type="datetimeFigureOut">
              <a:rPr lang="nl-BE"/>
              <a:pPr>
                <a:defRPr/>
              </a:pPr>
              <a:t>15/10/2021</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nl-BE"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nl-BE" noProof="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43A329D-7E27-444A-9165-FA3422F3BC54}" type="slidenum">
              <a:rPr lang="nl-BE"/>
              <a:pPr>
                <a:defRPr/>
              </a:pPr>
              <a:t>‹#›</a:t>
            </a:fld>
            <a:endParaRPr lang="nl-BE"/>
          </a:p>
        </p:txBody>
      </p:sp>
    </p:spTree>
    <p:extLst>
      <p:ext uri="{BB962C8B-B14F-4D97-AF65-F5344CB8AC3E}">
        <p14:creationId xmlns:p14="http://schemas.microsoft.com/office/powerpoint/2010/main" val="36366053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044B4B2-112A-44EA-B83A-F5A4F6799BFD}" type="slidenum">
              <a:rPr lang="en-US"/>
              <a:pPr>
                <a:defRPr/>
              </a:pPr>
              <a:t>1</a:t>
            </a:fld>
            <a:endParaRPr lang="en-US"/>
          </a:p>
        </p:txBody>
      </p:sp>
      <p:sp>
        <p:nvSpPr>
          <p:cNvPr id="3174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nl-BE"/>
          </a:p>
        </p:txBody>
      </p:sp>
    </p:spTree>
    <p:extLst>
      <p:ext uri="{BB962C8B-B14F-4D97-AF65-F5344CB8AC3E}">
        <p14:creationId xmlns:p14="http://schemas.microsoft.com/office/powerpoint/2010/main" val="3742410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E81FAE-F2B2-4985-8522-625B776F068E}"/>
              </a:ext>
            </a:extLst>
          </p:cNvPr>
          <p:cNvSpPr>
            <a:spLocks noGrp="1" noChangeArrowheads="1"/>
          </p:cNvSpPr>
          <p:nvPr>
            <p:ph type="sldNum" sz="quarter" idx="5"/>
          </p:nvPr>
        </p:nvSpPr>
        <p:spPr>
          <a:ln/>
        </p:spPr>
        <p:txBody>
          <a:bodyPr/>
          <a:lstStyle/>
          <a:p>
            <a:fld id="{6690ED7E-89A3-4483-8571-1278B1D32584}" type="slidenum">
              <a:rPr lang="en-US" altLang="en-US"/>
              <a:pPr/>
              <a:t>2</a:t>
            </a:fld>
            <a:endParaRPr lang="en-US" altLang="en-US"/>
          </a:p>
        </p:txBody>
      </p:sp>
      <p:sp>
        <p:nvSpPr>
          <p:cNvPr id="1185794" name="Rectangle 2">
            <a:extLst>
              <a:ext uri="{FF2B5EF4-FFF2-40B4-BE49-F238E27FC236}">
                <a16:creationId xmlns:a16="http://schemas.microsoft.com/office/drawing/2014/main" id="{45247B88-6105-45D2-8D4A-6442F18B692D}"/>
              </a:ext>
            </a:extLst>
          </p:cNvPr>
          <p:cNvSpPr>
            <a:spLocks noGrp="1" noRot="1" noChangeAspect="1" noChangeArrowheads="1" noTextEdit="1"/>
          </p:cNvSpPr>
          <p:nvPr>
            <p:ph type="sldImg"/>
          </p:nvPr>
        </p:nvSpPr>
        <p:spPr>
          <a:ln/>
        </p:spPr>
      </p:sp>
      <p:sp>
        <p:nvSpPr>
          <p:cNvPr id="1185795" name="Rectangle 3">
            <a:extLst>
              <a:ext uri="{FF2B5EF4-FFF2-40B4-BE49-F238E27FC236}">
                <a16:creationId xmlns:a16="http://schemas.microsoft.com/office/drawing/2014/main" id="{B0134039-F79F-44DE-A4F2-679B8ED62FBA}"/>
              </a:ext>
            </a:extLst>
          </p:cNvPr>
          <p:cNvSpPr>
            <a:spLocks noGrp="1" noChangeArrowheads="1"/>
          </p:cNvSpPr>
          <p:nvPr>
            <p:ph type="body" idx="1"/>
          </p:nvPr>
        </p:nvSpPr>
        <p:spPr/>
        <p:txBody>
          <a:bodyPr/>
          <a:lstStyle/>
          <a:p>
            <a:r>
              <a:rPr lang="en-GB" altLang="en-US"/>
              <a:t>In scenarios where completely different objects need to support some kind of shared functionality like, let’s say, persist to XML, classes can implement interfaces that make them compatible with even if they don’t share the same base class. This provides most of the benefits of multiple class inheritance without the nasty side-effects that this usually brings.</a:t>
            </a:r>
          </a:p>
          <a:p>
            <a:endParaRPr lang="en-GB" altLang="en-US"/>
          </a:p>
          <a:p>
            <a:r>
              <a:rPr lang="en-US" altLang="en-US"/>
              <a:t>Interface members are implicitly public and abstract.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E81FAE-F2B2-4985-8522-625B776F068E}"/>
              </a:ext>
            </a:extLst>
          </p:cNvPr>
          <p:cNvSpPr>
            <a:spLocks noGrp="1" noChangeArrowheads="1"/>
          </p:cNvSpPr>
          <p:nvPr>
            <p:ph type="sldNum" sz="quarter" idx="5"/>
          </p:nvPr>
        </p:nvSpPr>
        <p:spPr>
          <a:ln/>
        </p:spPr>
        <p:txBody>
          <a:bodyPr/>
          <a:lstStyle/>
          <a:p>
            <a:fld id="{6690ED7E-89A3-4483-8571-1278B1D32584}" type="slidenum">
              <a:rPr lang="en-US" altLang="en-US"/>
              <a:pPr/>
              <a:t>3</a:t>
            </a:fld>
            <a:endParaRPr lang="en-US" altLang="en-US"/>
          </a:p>
        </p:txBody>
      </p:sp>
      <p:sp>
        <p:nvSpPr>
          <p:cNvPr id="1185794" name="Rectangle 2">
            <a:extLst>
              <a:ext uri="{FF2B5EF4-FFF2-40B4-BE49-F238E27FC236}">
                <a16:creationId xmlns:a16="http://schemas.microsoft.com/office/drawing/2014/main" id="{45247B88-6105-45D2-8D4A-6442F18B692D}"/>
              </a:ext>
            </a:extLst>
          </p:cNvPr>
          <p:cNvSpPr>
            <a:spLocks noGrp="1" noRot="1" noChangeAspect="1" noChangeArrowheads="1" noTextEdit="1"/>
          </p:cNvSpPr>
          <p:nvPr>
            <p:ph type="sldImg"/>
          </p:nvPr>
        </p:nvSpPr>
        <p:spPr>
          <a:ln/>
        </p:spPr>
      </p:sp>
      <p:sp>
        <p:nvSpPr>
          <p:cNvPr id="1185795" name="Rectangle 3">
            <a:extLst>
              <a:ext uri="{FF2B5EF4-FFF2-40B4-BE49-F238E27FC236}">
                <a16:creationId xmlns:a16="http://schemas.microsoft.com/office/drawing/2014/main" id="{B0134039-F79F-44DE-A4F2-679B8ED62FBA}"/>
              </a:ext>
            </a:extLst>
          </p:cNvPr>
          <p:cNvSpPr>
            <a:spLocks noGrp="1" noChangeArrowheads="1"/>
          </p:cNvSpPr>
          <p:nvPr>
            <p:ph type="body" idx="1"/>
          </p:nvPr>
        </p:nvSpPr>
        <p:spPr/>
        <p:txBody>
          <a:bodyPr/>
          <a:lstStyle/>
          <a:p>
            <a:r>
              <a:rPr lang="en-GB" altLang="en-US"/>
              <a:t>In scenarios where completely different objects need to support some kind of shared functionality like, let’s say, persist to XML, classes can implement interfaces that make them compatible with even if they don’t share the same base class. This provides most of the benefits of multiple class inheritance without the nasty side-effects that this usually brings.</a:t>
            </a:r>
          </a:p>
          <a:p>
            <a:endParaRPr lang="en-GB" altLang="en-US"/>
          </a:p>
          <a:p>
            <a:r>
              <a:rPr lang="en-US" altLang="en-US"/>
              <a:t>Interface members are implicitly public and abstract.</a:t>
            </a:r>
          </a:p>
        </p:txBody>
      </p:sp>
    </p:spTree>
    <p:extLst>
      <p:ext uri="{BB962C8B-B14F-4D97-AF65-F5344CB8AC3E}">
        <p14:creationId xmlns:p14="http://schemas.microsoft.com/office/powerpoint/2010/main" val="4065315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533D70F-C02D-4507-A905-C1D1D9600B22}"/>
              </a:ext>
            </a:extLst>
          </p:cNvPr>
          <p:cNvSpPr>
            <a:spLocks noGrp="1" noChangeArrowheads="1"/>
          </p:cNvSpPr>
          <p:nvPr>
            <p:ph type="sldNum" sz="quarter" idx="5"/>
          </p:nvPr>
        </p:nvSpPr>
        <p:spPr>
          <a:ln/>
        </p:spPr>
        <p:txBody>
          <a:bodyPr/>
          <a:lstStyle/>
          <a:p>
            <a:fld id="{D33B58CD-ABF4-4261-8964-541C42E4BAE9}" type="slidenum">
              <a:rPr lang="en-US" altLang="en-US"/>
              <a:pPr/>
              <a:t>4</a:t>
            </a:fld>
            <a:endParaRPr lang="en-US" altLang="en-US"/>
          </a:p>
        </p:txBody>
      </p:sp>
      <p:sp>
        <p:nvSpPr>
          <p:cNvPr id="1349634" name="Rectangle 2">
            <a:extLst>
              <a:ext uri="{FF2B5EF4-FFF2-40B4-BE49-F238E27FC236}">
                <a16:creationId xmlns:a16="http://schemas.microsoft.com/office/drawing/2014/main" id="{3A3E5853-68A8-4D53-A1F8-A5A1909905A7}"/>
              </a:ext>
            </a:extLst>
          </p:cNvPr>
          <p:cNvSpPr>
            <a:spLocks noGrp="1" noRot="1" noChangeAspect="1" noChangeArrowheads="1" noTextEdit="1"/>
          </p:cNvSpPr>
          <p:nvPr>
            <p:ph type="sldImg"/>
          </p:nvPr>
        </p:nvSpPr>
        <p:spPr>
          <a:ln/>
        </p:spPr>
      </p:sp>
      <p:sp>
        <p:nvSpPr>
          <p:cNvPr id="1349635" name="Rectangle 3">
            <a:extLst>
              <a:ext uri="{FF2B5EF4-FFF2-40B4-BE49-F238E27FC236}">
                <a16:creationId xmlns:a16="http://schemas.microsoft.com/office/drawing/2014/main" id="{F28CFF5B-FE45-4D39-AFB7-218B09DE57D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B9634D9-0AFA-42C6-954E-6C90B15610C2}"/>
              </a:ext>
            </a:extLst>
          </p:cNvPr>
          <p:cNvSpPr>
            <a:spLocks noGrp="1" noChangeArrowheads="1"/>
          </p:cNvSpPr>
          <p:nvPr>
            <p:ph type="sldNum" sz="quarter" idx="5"/>
          </p:nvPr>
        </p:nvSpPr>
        <p:spPr>
          <a:ln/>
        </p:spPr>
        <p:txBody>
          <a:bodyPr/>
          <a:lstStyle/>
          <a:p>
            <a:fld id="{8D0B29F7-BCF6-46E9-8EE0-E37003AED3E4}" type="slidenum">
              <a:rPr lang="en-US" altLang="en-US"/>
              <a:pPr/>
              <a:t>5</a:t>
            </a:fld>
            <a:endParaRPr lang="en-US" altLang="en-US"/>
          </a:p>
        </p:txBody>
      </p:sp>
      <p:sp>
        <p:nvSpPr>
          <p:cNvPr id="1188866" name="Rectangle 2">
            <a:extLst>
              <a:ext uri="{FF2B5EF4-FFF2-40B4-BE49-F238E27FC236}">
                <a16:creationId xmlns:a16="http://schemas.microsoft.com/office/drawing/2014/main" id="{35C86CAC-9B68-41B9-BC54-F5C96C681EBA}"/>
              </a:ext>
            </a:extLst>
          </p:cNvPr>
          <p:cNvSpPr>
            <a:spLocks noGrp="1" noRot="1" noChangeAspect="1" noChangeArrowheads="1" noTextEdit="1"/>
          </p:cNvSpPr>
          <p:nvPr>
            <p:ph type="sldImg"/>
          </p:nvPr>
        </p:nvSpPr>
        <p:spPr>
          <a:ln/>
        </p:spPr>
      </p:sp>
      <p:sp>
        <p:nvSpPr>
          <p:cNvPr id="1188867" name="Rectangle 3">
            <a:extLst>
              <a:ext uri="{FF2B5EF4-FFF2-40B4-BE49-F238E27FC236}">
                <a16:creationId xmlns:a16="http://schemas.microsoft.com/office/drawing/2014/main" id="{3B7B4D00-55A1-4DBD-A828-2F8466DBDCF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7DC48D-CC77-492E-B85D-024CC8EF9FE1}"/>
              </a:ext>
            </a:extLst>
          </p:cNvPr>
          <p:cNvSpPr>
            <a:spLocks noGrp="1" noChangeArrowheads="1"/>
          </p:cNvSpPr>
          <p:nvPr>
            <p:ph type="sldNum" sz="quarter" idx="5"/>
          </p:nvPr>
        </p:nvSpPr>
        <p:spPr>
          <a:ln/>
        </p:spPr>
        <p:txBody>
          <a:bodyPr/>
          <a:lstStyle/>
          <a:p>
            <a:fld id="{40685672-0EA4-465C-B75A-77A16781B729}" type="slidenum">
              <a:rPr lang="en-US" altLang="en-US"/>
              <a:pPr/>
              <a:t>6</a:t>
            </a:fld>
            <a:endParaRPr lang="en-US" altLang="en-US"/>
          </a:p>
        </p:txBody>
      </p:sp>
      <p:sp>
        <p:nvSpPr>
          <p:cNvPr id="1396738" name="Rectangle 2">
            <a:extLst>
              <a:ext uri="{FF2B5EF4-FFF2-40B4-BE49-F238E27FC236}">
                <a16:creationId xmlns:a16="http://schemas.microsoft.com/office/drawing/2014/main" id="{5D53F2C5-894B-4D61-B7E5-3E2F1EED5F25}"/>
              </a:ext>
            </a:extLst>
          </p:cNvPr>
          <p:cNvSpPr>
            <a:spLocks noGrp="1" noRot="1" noChangeAspect="1" noChangeArrowheads="1" noTextEdit="1"/>
          </p:cNvSpPr>
          <p:nvPr>
            <p:ph type="sldImg"/>
          </p:nvPr>
        </p:nvSpPr>
        <p:spPr>
          <a:ln/>
        </p:spPr>
      </p:sp>
      <p:sp>
        <p:nvSpPr>
          <p:cNvPr id="1396739" name="Rectangle 3">
            <a:extLst>
              <a:ext uri="{FF2B5EF4-FFF2-40B4-BE49-F238E27FC236}">
                <a16:creationId xmlns:a16="http://schemas.microsoft.com/office/drawing/2014/main" id="{C8BA1220-B4F7-4333-A2F9-2B78E375ED1D}"/>
              </a:ext>
            </a:extLst>
          </p:cNvPr>
          <p:cNvSpPr>
            <a:spLocks noGrp="1" noChangeArrowheads="1"/>
          </p:cNvSpPr>
          <p:nvPr>
            <p:ph type="body" idx="1"/>
          </p:nvPr>
        </p:nvSpPr>
        <p:spPr/>
        <p:txBody>
          <a:bodyPr/>
          <a:lstStyle/>
          <a:p>
            <a:r>
              <a:rPr lang="en-US" altLang="en-US"/>
              <a:t>If there’s no ambiguity then you do not have to specify the name of the interface.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044B4B2-112A-44EA-B83A-F5A4F6799BFD}" type="slidenum">
              <a:rPr lang="en-US"/>
              <a:pPr>
                <a:defRPr/>
              </a:pPr>
              <a:t>12</a:t>
            </a:fld>
            <a:endParaRPr lang="en-US"/>
          </a:p>
        </p:txBody>
      </p:sp>
      <p:sp>
        <p:nvSpPr>
          <p:cNvPr id="3174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nl-BE"/>
          </a:p>
        </p:txBody>
      </p:sp>
    </p:spTree>
    <p:extLst>
      <p:ext uri="{BB962C8B-B14F-4D97-AF65-F5344CB8AC3E}">
        <p14:creationId xmlns:p14="http://schemas.microsoft.com/office/powerpoint/2010/main" val="1177211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3376693"/>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837641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715555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el en objec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5508575"/>
            <a:ext cx="7545375" cy="635024"/>
          </a:xfrm>
        </p:spPr>
        <p:txBody>
          <a:bodyPr anchor="t">
            <a:noAutofit/>
          </a:bodyPr>
          <a:lstStyle>
            <a:lvl1pPr algn="l">
              <a:defRPr sz="2000"/>
            </a:lvl1pPr>
          </a:lstStyle>
          <a:p>
            <a:r>
              <a:rPr lang="nl-NL"/>
              <a:t>Klik om de stijl te bewerken</a:t>
            </a:r>
            <a:endParaRPr lang="nl-NL" dirty="0"/>
          </a:p>
        </p:txBody>
      </p:sp>
      <p:sp>
        <p:nvSpPr>
          <p:cNvPr id="7" name="Picture Placeholder 6"/>
          <p:cNvSpPr>
            <a:spLocks noGrp="1"/>
          </p:cNvSpPr>
          <p:nvPr>
            <p:ph type="pic" sz="quarter" idx="10"/>
          </p:nvPr>
        </p:nvSpPr>
        <p:spPr>
          <a:xfrm>
            <a:off x="457200" y="430299"/>
            <a:ext cx="7545388" cy="4908550"/>
          </a:xfrm>
        </p:spPr>
        <p:txBody>
          <a:bodyPr rtlCol="0">
            <a:normAutofit/>
          </a:bodyPr>
          <a:lstStyle>
            <a:lvl1pPr marL="0" indent="0">
              <a:buNone/>
              <a:defRPr/>
            </a:lvl1pPr>
          </a:lstStyle>
          <a:p>
            <a:pPr lvl="0"/>
            <a:r>
              <a:rPr lang="nl-NL" noProof="0"/>
              <a:t>Klik op het pictogram als u een afbeelding wilt toevoegen</a:t>
            </a:r>
            <a:endParaRPr lang="nl-BE" noProof="0" dirty="0"/>
          </a:p>
        </p:txBody>
      </p:sp>
      <p:sp>
        <p:nvSpPr>
          <p:cNvPr id="4" name="Tijdelijke aanduiding voor datum 3"/>
          <p:cNvSpPr>
            <a:spLocks noGrp="1"/>
          </p:cNvSpPr>
          <p:nvPr>
            <p:ph type="dt" sz="half" idx="11"/>
          </p:nvPr>
        </p:nvSpPr>
        <p:spPr>
          <a:xfrm>
            <a:off x="4748213" y="6508750"/>
            <a:ext cx="971550" cy="365125"/>
          </a:xfrm>
          <a:prstGeom prst="rect">
            <a:avLst/>
          </a:prstGeom>
        </p:spPr>
        <p:txBody>
          <a:bodyPr/>
          <a:lstStyle>
            <a:lvl1pPr algn="r">
              <a:defRPr sz="1200">
                <a:solidFill>
                  <a:schemeClr val="bg1">
                    <a:lumMod val="50000"/>
                  </a:schemeClr>
                </a:solidFill>
              </a:defRPr>
            </a:lvl1pPr>
          </a:lstStyle>
          <a:p>
            <a:pPr>
              <a:defRPr/>
            </a:pPr>
            <a:fld id="{0F3AFDB3-D47E-40A8-98B9-4786161F4EEE}" type="datetime1">
              <a:rPr lang="nl-NL"/>
              <a:pPr>
                <a:defRPr/>
              </a:pPr>
              <a:t>15-10-2021</a:t>
            </a:fld>
            <a:endParaRPr lang="nl-NL" dirty="0"/>
          </a:p>
        </p:txBody>
      </p:sp>
      <p:sp>
        <p:nvSpPr>
          <p:cNvPr id="5" name="Tijdelijke aanduiding voor dianummer 5"/>
          <p:cNvSpPr>
            <a:spLocks noGrp="1"/>
          </p:cNvSpPr>
          <p:nvPr>
            <p:ph type="sldNum" sz="quarter" idx="12"/>
          </p:nvPr>
        </p:nvSpPr>
        <p:spPr>
          <a:xfrm>
            <a:off x="5789613" y="6508750"/>
            <a:ext cx="846137" cy="365125"/>
          </a:xfrm>
          <a:prstGeom prst="rect">
            <a:avLst/>
          </a:prstGeom>
        </p:spPr>
        <p:txBody>
          <a:bodyPr/>
          <a:lstStyle>
            <a:lvl1pPr algn="l">
              <a:defRPr sz="1200">
                <a:solidFill>
                  <a:schemeClr val="bg1">
                    <a:lumMod val="50000"/>
                  </a:schemeClr>
                </a:solidFill>
              </a:defRPr>
            </a:lvl1pPr>
          </a:lstStyle>
          <a:p>
            <a:pPr>
              <a:defRPr/>
            </a:pPr>
            <a:r>
              <a:rPr lang="nl-NL"/>
              <a:t>- p.</a:t>
            </a:r>
            <a:fld id="{E40CCF34-33F2-452B-82F3-DAB41A935143}" type="slidenum">
              <a:rPr lang="nl-NL"/>
              <a:pPr>
                <a:defRPr/>
              </a:pPr>
              <a:t>‹#›</a:t>
            </a:fld>
            <a:endParaRPr lang="nl-NL"/>
          </a:p>
        </p:txBody>
      </p:sp>
    </p:spTree>
    <p:extLst>
      <p:ext uri="{BB962C8B-B14F-4D97-AF65-F5344CB8AC3E}">
        <p14:creationId xmlns:p14="http://schemas.microsoft.com/office/powerpoint/2010/main" val="2676506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6569059"/>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93658703"/>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291866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381644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3305468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15278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1165765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1254045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5275" y="6079858"/>
            <a:ext cx="2528182" cy="1009986"/>
          </a:xfrm>
          <a:prstGeom prst="rect">
            <a:avLst/>
          </a:prstGeom>
        </p:spPr>
      </p:pic>
    </p:spTree>
    <p:extLst>
      <p:ext uri="{BB962C8B-B14F-4D97-AF65-F5344CB8AC3E}">
        <p14:creationId xmlns:p14="http://schemas.microsoft.com/office/powerpoint/2010/main" val="249984107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697" r:id="rId12"/>
  </p:sldLayoutIdLst>
  <p:hf hdr="0"/>
  <p:txStyles>
    <p:titleStyle>
      <a:lvl1pPr algn="l" defTabSz="914400" rtl="0" eaLnBrk="1" latinLnBrk="0" hangingPunct="1">
        <a:lnSpc>
          <a:spcPct val="90000"/>
        </a:lnSpc>
        <a:spcBef>
          <a:spcPct val="0"/>
        </a:spcBef>
        <a:buNone/>
        <a:defRPr sz="3600" b="1" i="0" kern="1200" baseline="0">
          <a:solidFill>
            <a:schemeClr val="tx1"/>
          </a:solidFill>
          <a:latin typeface="Verdana" panose="020B0604030504040204" pitchFamily="34" charset="0"/>
          <a:ea typeface="Arial" charset="0"/>
          <a:cs typeface="Arial" charset="0"/>
        </a:defRPr>
      </a:lvl1pPr>
    </p:titleStyle>
    <p:bodyStyle>
      <a:lvl1pPr marL="228600" indent="-228600" algn="l" defTabSz="914400" rtl="0" eaLnBrk="1" latinLnBrk="0" hangingPunct="1">
        <a:lnSpc>
          <a:spcPct val="90000"/>
        </a:lnSpc>
        <a:spcBef>
          <a:spcPts val="1000"/>
        </a:spcBef>
        <a:buClrTx/>
        <a:buSzPct val="50000"/>
        <a:buFont typeface="Wingdings" panose="05000000000000000000" pitchFamily="2" charset="2"/>
        <a:buChar char="q"/>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ClrTx/>
        <a:buSzPct val="100000"/>
        <a:buFont typeface="Verdana" panose="020B060403050404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ClrTx/>
        <a:buSzPct val="50000"/>
        <a:buFont typeface="Wingdings" panose="05000000000000000000" pitchFamily="2" charset="2"/>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ClrTx/>
        <a:buSzPct val="50000"/>
        <a:buFont typeface="Wingdings" panose="05000000000000000000"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ClrTx/>
        <a:buSzPct val="50000"/>
        <a:buFont typeface="Wingdings" panose="05000000000000000000"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refactoring.guru/gof-boo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refactoring.guru/design-pattern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200024" y="1200150"/>
            <a:ext cx="7843839" cy="5372100"/>
          </a:xfrm>
        </p:spPr>
        <p:txBody>
          <a:bodyPr>
            <a:normAutofit/>
          </a:bodyPr>
          <a:lstStyle/>
          <a:p>
            <a:pPr algn="r" eaLnBrk="1" hangingPunct="1"/>
            <a:r>
              <a:rPr lang="nl-BE" sz="5400" dirty="0"/>
              <a:t>Advanced Programming</a:t>
            </a:r>
            <a:br>
              <a:rPr lang="nl-BE" sz="5400" dirty="0"/>
            </a:br>
            <a:br>
              <a:rPr lang="nl-BE" sz="5400" dirty="0"/>
            </a:br>
            <a:r>
              <a:rPr lang="nl-BE" sz="4400" dirty="0"/>
              <a:t>Interfaces</a:t>
            </a:r>
            <a:br>
              <a:rPr lang="nl-BE" sz="5400" dirty="0"/>
            </a:br>
            <a:br>
              <a:rPr lang="nl-BE" sz="5400" dirty="0"/>
            </a:br>
            <a:endParaRPr lang="nl-NL" sz="5400" dirty="0"/>
          </a:p>
        </p:txBody>
      </p:sp>
      <p:sp>
        <p:nvSpPr>
          <p:cNvPr id="7171" name="Rectangle 3"/>
          <p:cNvSpPr>
            <a:spLocks noGrp="1" noChangeArrowheads="1"/>
          </p:cNvSpPr>
          <p:nvPr>
            <p:ph type="subTitle" idx="1"/>
          </p:nvPr>
        </p:nvSpPr>
        <p:spPr>
          <a:xfrm>
            <a:off x="5714126" y="5118501"/>
            <a:ext cx="2776731" cy="1871663"/>
          </a:xfrm>
        </p:spPr>
        <p:txBody>
          <a:bodyPr/>
          <a:lstStyle/>
          <a:p>
            <a:pPr algn="l" eaLnBrk="1" hangingPunct="1"/>
            <a:r>
              <a:rPr lang="nl-BE" sz="2000" b="1" dirty="0"/>
              <a:t>Pieter Jorissen</a:t>
            </a:r>
          </a:p>
          <a:p>
            <a:pPr algn="l" eaLnBrk="1" hangingPunct="1"/>
            <a:r>
              <a:rPr lang="nl-NL" sz="2400" dirty="0"/>
              <a:t> </a:t>
            </a:r>
          </a:p>
        </p:txBody>
      </p:sp>
    </p:spTree>
    <p:extLst>
      <p:ext uri="{BB962C8B-B14F-4D97-AF65-F5344CB8AC3E}">
        <p14:creationId xmlns:p14="http://schemas.microsoft.com/office/powerpoint/2010/main" val="779041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616A-7585-4F83-AFC0-093C3BD54605}"/>
              </a:ext>
            </a:extLst>
          </p:cNvPr>
          <p:cNvSpPr>
            <a:spLocks noGrp="1"/>
          </p:cNvSpPr>
          <p:nvPr>
            <p:ph type="title"/>
          </p:nvPr>
        </p:nvSpPr>
        <p:spPr/>
        <p:txBody>
          <a:bodyPr/>
          <a:lstStyle/>
          <a:p>
            <a:r>
              <a:rPr lang="en-US" dirty="0"/>
              <a:t>Interfaces: </a:t>
            </a:r>
            <a:r>
              <a:rPr lang="en-US" dirty="0" err="1"/>
              <a:t>thuisoefening</a:t>
            </a:r>
            <a:br>
              <a:rPr lang="en-US" dirty="0"/>
            </a:br>
            <a:r>
              <a:rPr lang="en-US" dirty="0" err="1"/>
              <a:t>uitbreiding</a:t>
            </a:r>
            <a:endParaRPr lang="en-US" dirty="0"/>
          </a:p>
        </p:txBody>
      </p:sp>
      <p:sp>
        <p:nvSpPr>
          <p:cNvPr id="3" name="Content Placeholder 2">
            <a:extLst>
              <a:ext uri="{FF2B5EF4-FFF2-40B4-BE49-F238E27FC236}">
                <a16:creationId xmlns:a16="http://schemas.microsoft.com/office/drawing/2014/main" id="{60A25843-5222-4E46-8BE8-9D46A0DE6EE3}"/>
              </a:ext>
            </a:extLst>
          </p:cNvPr>
          <p:cNvSpPr>
            <a:spLocks noGrp="1"/>
          </p:cNvSpPr>
          <p:nvPr>
            <p:ph idx="1"/>
          </p:nvPr>
        </p:nvSpPr>
        <p:spPr/>
        <p:txBody>
          <a:bodyPr>
            <a:normAutofit fontScale="92500" lnSpcReduction="10000"/>
          </a:bodyPr>
          <a:lstStyle/>
          <a:p>
            <a:r>
              <a:rPr lang="en-US" dirty="0" err="1"/>
              <a:t>Implementeer</a:t>
            </a:r>
            <a:r>
              <a:rPr lang="en-US" dirty="0"/>
              <a:t> </a:t>
            </a:r>
            <a:r>
              <a:rPr lang="en-US" dirty="0" err="1"/>
              <a:t>een</a:t>
            </a:r>
            <a:r>
              <a:rPr lang="en-US" dirty="0"/>
              <a:t> </a:t>
            </a:r>
            <a:r>
              <a:rPr lang="en-US" dirty="0" err="1"/>
              <a:t>nieuwe</a:t>
            </a:r>
            <a:r>
              <a:rPr lang="en-US" dirty="0"/>
              <a:t> interface </a:t>
            </a:r>
            <a:r>
              <a:rPr lang="en-US" dirty="0" err="1"/>
              <a:t>ILeggedAnimal</a:t>
            </a:r>
            <a:endParaRPr lang="en-US" dirty="0"/>
          </a:p>
          <a:p>
            <a:endParaRPr lang="en-US" dirty="0"/>
          </a:p>
          <a:p>
            <a:r>
              <a:rPr lang="en-US" dirty="0" err="1"/>
              <a:t>Deze</a:t>
            </a:r>
            <a:r>
              <a:rPr lang="en-US" dirty="0"/>
              <a:t> </a:t>
            </a:r>
            <a:r>
              <a:rPr lang="en-US" dirty="0" err="1"/>
              <a:t>definieert</a:t>
            </a:r>
            <a:r>
              <a:rPr lang="en-US" dirty="0"/>
              <a:t> </a:t>
            </a:r>
            <a:r>
              <a:rPr lang="en-US" dirty="0" err="1"/>
              <a:t>een</a:t>
            </a:r>
            <a:r>
              <a:rPr lang="en-US" dirty="0"/>
              <a:t> property </a:t>
            </a:r>
            <a:r>
              <a:rPr lang="en-US" dirty="0" err="1"/>
              <a:t>NumLegs</a:t>
            </a:r>
            <a:r>
              <a:rPr lang="en-US" dirty="0"/>
              <a:t> </a:t>
            </a:r>
            <a:r>
              <a:rPr lang="en-US" dirty="0" err="1"/>
              <a:t>en</a:t>
            </a:r>
            <a:r>
              <a:rPr lang="en-US" dirty="0"/>
              <a:t> </a:t>
            </a:r>
            <a:r>
              <a:rPr lang="en-US" dirty="0" err="1"/>
              <a:t>een</a:t>
            </a:r>
            <a:r>
              <a:rPr lang="en-US" dirty="0"/>
              <a:t> </a:t>
            </a:r>
            <a:r>
              <a:rPr lang="en-US" dirty="0" err="1"/>
              <a:t>methode</a:t>
            </a:r>
            <a:r>
              <a:rPr lang="en-US" dirty="0"/>
              <a:t> </a:t>
            </a:r>
            <a:r>
              <a:rPr lang="en-US" dirty="0" err="1"/>
              <a:t>WriteLegs</a:t>
            </a:r>
            <a:endParaRPr lang="en-US" dirty="0"/>
          </a:p>
          <a:p>
            <a:endParaRPr lang="en-US" dirty="0"/>
          </a:p>
          <a:p>
            <a:r>
              <a:rPr lang="en-US" dirty="0" err="1"/>
              <a:t>Deze</a:t>
            </a:r>
            <a:r>
              <a:rPr lang="en-US" dirty="0"/>
              <a:t> property </a:t>
            </a:r>
            <a:r>
              <a:rPr lang="en-US" dirty="0" err="1"/>
              <a:t>wordt</a:t>
            </a:r>
            <a:r>
              <a:rPr lang="en-US" dirty="0"/>
              <a:t> in </a:t>
            </a:r>
            <a:r>
              <a:rPr lang="en-US" dirty="0" err="1"/>
              <a:t>beide</a:t>
            </a:r>
            <a:r>
              <a:rPr lang="en-US" dirty="0"/>
              <a:t> </a:t>
            </a:r>
            <a:r>
              <a:rPr lang="en-US" dirty="0" err="1"/>
              <a:t>klasse</a:t>
            </a:r>
            <a:r>
              <a:rPr lang="en-US" dirty="0"/>
              <a:t> </a:t>
            </a:r>
            <a:r>
              <a:rPr lang="en-US" dirty="0" err="1"/>
              <a:t>geimplementeerd</a:t>
            </a:r>
            <a:r>
              <a:rPr lang="en-US" dirty="0"/>
              <a:t> door het </a:t>
            </a:r>
            <a:r>
              <a:rPr lang="en-US" dirty="0" err="1"/>
              <a:t>aantal</a:t>
            </a:r>
            <a:r>
              <a:rPr lang="en-US" dirty="0"/>
              <a:t> </a:t>
            </a:r>
            <a:r>
              <a:rPr lang="en-US" dirty="0" err="1"/>
              <a:t>poten</a:t>
            </a:r>
            <a:r>
              <a:rPr lang="en-US" dirty="0"/>
              <a:t> </a:t>
            </a:r>
            <a:r>
              <a:rPr lang="en-US" dirty="0" err="1"/>
              <a:t>naar</a:t>
            </a:r>
            <a:r>
              <a:rPr lang="en-US" dirty="0"/>
              <a:t> console </a:t>
            </a:r>
            <a:r>
              <a:rPr lang="en-US" dirty="0" err="1"/>
              <a:t>uit</a:t>
            </a:r>
            <a:r>
              <a:rPr lang="en-US" dirty="0"/>
              <a:t> </a:t>
            </a:r>
            <a:r>
              <a:rPr lang="en-US" dirty="0" err="1"/>
              <a:t>te</a:t>
            </a:r>
            <a:r>
              <a:rPr lang="en-US" dirty="0"/>
              <a:t> </a:t>
            </a:r>
            <a:r>
              <a:rPr lang="en-US" dirty="0" err="1"/>
              <a:t>schrijven</a:t>
            </a:r>
            <a:endParaRPr lang="en-US" dirty="0"/>
          </a:p>
          <a:p>
            <a:endParaRPr lang="en-US" dirty="0"/>
          </a:p>
          <a:p>
            <a:r>
              <a:rPr lang="en-US" dirty="0"/>
              <a:t>Test </a:t>
            </a:r>
            <a:r>
              <a:rPr lang="en-US" dirty="0" err="1"/>
              <a:t>vanuit</a:t>
            </a:r>
            <a:r>
              <a:rPr lang="en-US" dirty="0"/>
              <a:t> je main de </a:t>
            </a:r>
            <a:r>
              <a:rPr lang="en-US" dirty="0" err="1"/>
              <a:t>werking</a:t>
            </a:r>
            <a:endParaRPr lang="en-US" dirty="0"/>
          </a:p>
        </p:txBody>
      </p:sp>
    </p:spTree>
    <p:extLst>
      <p:ext uri="{BB962C8B-B14F-4D97-AF65-F5344CB8AC3E}">
        <p14:creationId xmlns:p14="http://schemas.microsoft.com/office/powerpoint/2010/main" val="500607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5B02-EDA7-49DD-B3AB-5B79CB6D4605}"/>
              </a:ext>
            </a:extLst>
          </p:cNvPr>
          <p:cNvSpPr>
            <a:spLocks noGrp="1"/>
          </p:cNvSpPr>
          <p:nvPr>
            <p:ph type="title"/>
          </p:nvPr>
        </p:nvSpPr>
        <p:spPr/>
        <p:txBody>
          <a:bodyPr/>
          <a:lstStyle/>
          <a:p>
            <a:r>
              <a:rPr lang="en-US" dirty="0"/>
              <a:t>Interfaces: </a:t>
            </a:r>
            <a:r>
              <a:rPr lang="en-US" dirty="0" err="1"/>
              <a:t>thuisoefening</a:t>
            </a:r>
            <a:endParaRPr lang="en-US" dirty="0"/>
          </a:p>
        </p:txBody>
      </p:sp>
      <p:sp>
        <p:nvSpPr>
          <p:cNvPr id="3" name="Content Placeholder 2">
            <a:extLst>
              <a:ext uri="{FF2B5EF4-FFF2-40B4-BE49-F238E27FC236}">
                <a16:creationId xmlns:a16="http://schemas.microsoft.com/office/drawing/2014/main" id="{5695C1D2-4450-47C8-BC9E-145489F727F9}"/>
              </a:ext>
            </a:extLst>
          </p:cNvPr>
          <p:cNvSpPr>
            <a:spLocks noGrp="1"/>
          </p:cNvSpPr>
          <p:nvPr>
            <p:ph idx="1"/>
          </p:nvPr>
        </p:nvSpPr>
        <p:spPr/>
        <p:txBody>
          <a:bodyPr>
            <a:normAutofit fontScale="92500" lnSpcReduction="20000"/>
          </a:bodyPr>
          <a:lstStyle/>
          <a:p>
            <a:r>
              <a:rPr lang="en-US" dirty="0" err="1"/>
              <a:t>Maak</a:t>
            </a:r>
            <a:r>
              <a:rPr lang="en-US" dirty="0"/>
              <a:t> </a:t>
            </a:r>
            <a:r>
              <a:rPr lang="en-US" dirty="0" err="1"/>
              <a:t>een</a:t>
            </a:r>
            <a:r>
              <a:rPr lang="en-US" dirty="0"/>
              <a:t> interface </a:t>
            </a:r>
            <a:r>
              <a:rPr lang="en-US" dirty="0" err="1"/>
              <a:t>IShape</a:t>
            </a:r>
            <a:endParaRPr lang="en-US" dirty="0"/>
          </a:p>
          <a:p>
            <a:r>
              <a:rPr lang="en-US" dirty="0" err="1"/>
              <a:t>Deze</a:t>
            </a:r>
            <a:r>
              <a:rPr lang="en-US" dirty="0"/>
              <a:t> </a:t>
            </a:r>
            <a:r>
              <a:rPr lang="en-US" dirty="0" err="1"/>
              <a:t>definieert</a:t>
            </a:r>
            <a:r>
              <a:rPr lang="en-US" dirty="0"/>
              <a:t> Circumference (</a:t>
            </a:r>
            <a:r>
              <a:rPr lang="en-US" dirty="0" err="1"/>
              <a:t>omtrek</a:t>
            </a:r>
            <a:r>
              <a:rPr lang="en-US" dirty="0"/>
              <a:t>) </a:t>
            </a:r>
            <a:r>
              <a:rPr lang="en-US" dirty="0" err="1"/>
              <a:t>en</a:t>
            </a:r>
            <a:r>
              <a:rPr lang="en-US" dirty="0"/>
              <a:t> Area (</a:t>
            </a:r>
            <a:r>
              <a:rPr lang="en-US" dirty="0" err="1"/>
              <a:t>oppervlakte</a:t>
            </a:r>
            <a:r>
              <a:rPr lang="en-US" dirty="0"/>
              <a:t>)</a:t>
            </a:r>
          </a:p>
          <a:p>
            <a:endParaRPr lang="en-US" dirty="0"/>
          </a:p>
          <a:p>
            <a:r>
              <a:rPr lang="en-US" dirty="0" err="1"/>
              <a:t>Maak</a:t>
            </a:r>
            <a:r>
              <a:rPr lang="en-US" dirty="0"/>
              <a:t> </a:t>
            </a:r>
            <a:r>
              <a:rPr lang="en-US" dirty="0" err="1"/>
              <a:t>klassen</a:t>
            </a:r>
            <a:r>
              <a:rPr lang="en-US" dirty="0"/>
              <a:t> </a:t>
            </a:r>
            <a:r>
              <a:rPr lang="en-US" dirty="0" err="1"/>
              <a:t>voor</a:t>
            </a:r>
            <a:r>
              <a:rPr lang="en-US" dirty="0"/>
              <a:t> Square, Circle </a:t>
            </a:r>
            <a:r>
              <a:rPr lang="en-US" dirty="0" err="1"/>
              <a:t>en</a:t>
            </a:r>
            <a:r>
              <a:rPr lang="en-US" dirty="0"/>
              <a:t> Triangle die </a:t>
            </a:r>
            <a:r>
              <a:rPr lang="en-US" dirty="0" err="1"/>
              <a:t>IShape</a:t>
            </a:r>
            <a:r>
              <a:rPr lang="en-US" dirty="0"/>
              <a:t> </a:t>
            </a:r>
            <a:r>
              <a:rPr lang="en-US" dirty="0" err="1"/>
              <a:t>implementeren</a:t>
            </a:r>
            <a:endParaRPr lang="en-US" dirty="0"/>
          </a:p>
          <a:p>
            <a:endParaRPr lang="en-US" dirty="0"/>
          </a:p>
          <a:p>
            <a:r>
              <a:rPr lang="en-US" dirty="0"/>
              <a:t>Erf Rectangle over van Square </a:t>
            </a:r>
            <a:r>
              <a:rPr lang="en-US" dirty="0" err="1"/>
              <a:t>en</a:t>
            </a:r>
            <a:r>
              <a:rPr lang="en-US" dirty="0"/>
              <a:t> override </a:t>
            </a:r>
            <a:r>
              <a:rPr lang="en-US" dirty="0" err="1"/>
              <a:t>beiden</a:t>
            </a:r>
            <a:endParaRPr lang="en-US" dirty="0"/>
          </a:p>
          <a:p>
            <a:endParaRPr lang="en-US" dirty="0"/>
          </a:p>
          <a:p>
            <a:r>
              <a:rPr lang="en-US" dirty="0" err="1"/>
              <a:t>Kies</a:t>
            </a:r>
            <a:r>
              <a:rPr lang="en-US" dirty="0"/>
              <a:t> </a:t>
            </a:r>
            <a:r>
              <a:rPr lang="en-US" dirty="0" err="1"/>
              <a:t>zelf</a:t>
            </a:r>
            <a:r>
              <a:rPr lang="en-US" dirty="0"/>
              <a:t> de </a:t>
            </a:r>
            <a:r>
              <a:rPr lang="en-US" dirty="0" err="1"/>
              <a:t>nodige</a:t>
            </a:r>
            <a:r>
              <a:rPr lang="en-US" dirty="0"/>
              <a:t> </a:t>
            </a:r>
            <a:r>
              <a:rPr lang="en-US" dirty="0" err="1"/>
              <a:t>variabelen</a:t>
            </a:r>
            <a:r>
              <a:rPr lang="en-US" dirty="0"/>
              <a:t>, </a:t>
            </a:r>
            <a:r>
              <a:rPr lang="en-US" dirty="0" err="1"/>
              <a:t>en</a:t>
            </a:r>
            <a:r>
              <a:rPr lang="en-US" dirty="0"/>
              <a:t> test </a:t>
            </a:r>
            <a:r>
              <a:rPr lang="en-US" dirty="0" err="1"/>
              <a:t>een</a:t>
            </a:r>
            <a:r>
              <a:rPr lang="en-US" dirty="0"/>
              <a:t> </a:t>
            </a:r>
            <a:r>
              <a:rPr lang="en-US" dirty="0" err="1"/>
              <a:t>lijst</a:t>
            </a:r>
            <a:r>
              <a:rPr lang="en-US" dirty="0"/>
              <a:t> met </a:t>
            </a:r>
            <a:r>
              <a:rPr lang="en-US" dirty="0" err="1"/>
              <a:t>verschillende</a:t>
            </a:r>
            <a:r>
              <a:rPr lang="en-US" dirty="0"/>
              <a:t> shapes in.</a:t>
            </a:r>
          </a:p>
        </p:txBody>
      </p:sp>
    </p:spTree>
    <p:extLst>
      <p:ext uri="{BB962C8B-B14F-4D97-AF65-F5344CB8AC3E}">
        <p14:creationId xmlns:p14="http://schemas.microsoft.com/office/powerpoint/2010/main" val="227417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200024" y="1200150"/>
            <a:ext cx="7843839" cy="5372100"/>
          </a:xfrm>
        </p:spPr>
        <p:txBody>
          <a:bodyPr>
            <a:normAutofit/>
          </a:bodyPr>
          <a:lstStyle/>
          <a:p>
            <a:pPr algn="r" eaLnBrk="1" hangingPunct="1"/>
            <a:r>
              <a:rPr lang="nl-BE" sz="5400" dirty="0"/>
              <a:t>Advanced Programming</a:t>
            </a:r>
            <a:br>
              <a:rPr lang="nl-BE" sz="5400" dirty="0"/>
            </a:br>
            <a:br>
              <a:rPr lang="nl-BE" sz="5400" dirty="0"/>
            </a:br>
            <a:r>
              <a:rPr lang="nl-BE" sz="4400" dirty="0"/>
              <a:t>Design </a:t>
            </a:r>
            <a:r>
              <a:rPr lang="nl-BE" sz="4400" dirty="0" err="1"/>
              <a:t>Patterns</a:t>
            </a:r>
            <a:br>
              <a:rPr lang="nl-BE" sz="5400" dirty="0"/>
            </a:br>
            <a:br>
              <a:rPr lang="nl-BE" sz="5400" dirty="0"/>
            </a:br>
            <a:endParaRPr lang="nl-NL" sz="5400" dirty="0"/>
          </a:p>
        </p:txBody>
      </p:sp>
      <p:sp>
        <p:nvSpPr>
          <p:cNvPr id="7171" name="Rectangle 3"/>
          <p:cNvSpPr>
            <a:spLocks noGrp="1" noChangeArrowheads="1"/>
          </p:cNvSpPr>
          <p:nvPr>
            <p:ph type="subTitle" idx="1"/>
          </p:nvPr>
        </p:nvSpPr>
        <p:spPr>
          <a:xfrm>
            <a:off x="5714126" y="5118501"/>
            <a:ext cx="2776731" cy="1871663"/>
          </a:xfrm>
        </p:spPr>
        <p:txBody>
          <a:bodyPr/>
          <a:lstStyle/>
          <a:p>
            <a:pPr algn="l" eaLnBrk="1" hangingPunct="1"/>
            <a:r>
              <a:rPr lang="nl-BE" sz="2000" b="1" dirty="0"/>
              <a:t>Pieter Jorissen</a:t>
            </a:r>
          </a:p>
          <a:p>
            <a:pPr algn="l" eaLnBrk="1" hangingPunct="1"/>
            <a:r>
              <a:rPr lang="nl-NL" sz="2400" dirty="0"/>
              <a:t> </a:t>
            </a:r>
          </a:p>
        </p:txBody>
      </p:sp>
    </p:spTree>
    <p:extLst>
      <p:ext uri="{BB962C8B-B14F-4D97-AF65-F5344CB8AC3E}">
        <p14:creationId xmlns:p14="http://schemas.microsoft.com/office/powerpoint/2010/main" val="265993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8004FC1-51F8-4A79-A4AE-EA0292315DDF}"/>
              </a:ext>
            </a:extLst>
          </p:cNvPr>
          <p:cNvSpPr>
            <a:spLocks noGrp="1" noChangeArrowheads="1"/>
          </p:cNvSpPr>
          <p:nvPr>
            <p:ph type="title"/>
          </p:nvPr>
        </p:nvSpPr>
        <p:spPr/>
        <p:txBody>
          <a:bodyPr/>
          <a:lstStyle/>
          <a:p>
            <a:r>
              <a:rPr lang="en-US" altLang="en-US" b="1" dirty="0"/>
              <a:t>Design Patterns</a:t>
            </a:r>
          </a:p>
        </p:txBody>
      </p:sp>
      <p:sp>
        <p:nvSpPr>
          <p:cNvPr id="2051" name="Rectangle 3">
            <a:extLst>
              <a:ext uri="{FF2B5EF4-FFF2-40B4-BE49-F238E27FC236}">
                <a16:creationId xmlns:a16="http://schemas.microsoft.com/office/drawing/2014/main" id="{B88FD9C6-3C67-4047-9871-CF6E74232DF0}"/>
              </a:ext>
            </a:extLst>
          </p:cNvPr>
          <p:cNvSpPr>
            <a:spLocks noGrp="1" noChangeArrowheads="1"/>
          </p:cNvSpPr>
          <p:nvPr>
            <p:ph type="body" idx="1"/>
          </p:nvPr>
        </p:nvSpPr>
        <p:spPr>
          <a:xfrm>
            <a:off x="628650" y="1825625"/>
            <a:ext cx="8114134" cy="4351338"/>
          </a:xfrm>
        </p:spPr>
        <p:txBody>
          <a:bodyPr>
            <a:normAutofit fontScale="92500" lnSpcReduction="20000"/>
          </a:bodyPr>
          <a:lstStyle/>
          <a:p>
            <a:pPr>
              <a:lnSpc>
                <a:spcPct val="90000"/>
              </a:lnSpc>
            </a:pPr>
            <a:r>
              <a:rPr lang="en-US" altLang="en-US" sz="2800" dirty="0"/>
              <a:t>Are the answer to a question that commonly</a:t>
            </a:r>
          </a:p>
          <a:p>
            <a:pPr>
              <a:lnSpc>
                <a:spcPct val="90000"/>
              </a:lnSpc>
              <a:buFontTx/>
              <a:buNone/>
            </a:pPr>
            <a:r>
              <a:rPr lang="en-US" altLang="en-US" sz="2800" dirty="0"/>
              <a:t>	arises “</a:t>
            </a:r>
            <a:r>
              <a:rPr lang="en-US" altLang="en-US" sz="2800" b="1" i="1" dirty="0"/>
              <a:t>How can I … ?”</a:t>
            </a:r>
            <a:endParaRPr lang="en-US" altLang="en-US" sz="2800" dirty="0"/>
          </a:p>
          <a:p>
            <a:pPr>
              <a:lnSpc>
                <a:spcPct val="90000"/>
              </a:lnSpc>
            </a:pPr>
            <a:endParaRPr lang="en-US" altLang="en-US" sz="2800" dirty="0"/>
          </a:p>
          <a:p>
            <a:r>
              <a:rPr lang="en-US" dirty="0"/>
              <a:t>A design pattern is a time-tested solution to a common </a:t>
            </a:r>
          </a:p>
          <a:p>
            <a:endParaRPr lang="en-US" dirty="0"/>
          </a:p>
          <a:p>
            <a:r>
              <a:rPr lang="en-US" dirty="0"/>
              <a:t>Patterns enable a common design vocabulary, improving communication</a:t>
            </a:r>
          </a:p>
          <a:p>
            <a:endParaRPr lang="en-US" dirty="0"/>
          </a:p>
          <a:p>
            <a:r>
              <a:rPr lang="en-US" dirty="0"/>
              <a:t>Patterns capture design expertise and allow that expertise to be transferred</a:t>
            </a:r>
          </a:p>
          <a:p>
            <a:endParaRPr lang="en-US" altLang="en-US" sz="2800" dirty="0"/>
          </a:p>
          <a:p>
            <a:endParaRPr lang="en-US" alt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5D19187-CBD6-49ED-BD1F-EB0CB4968976}"/>
              </a:ext>
            </a:extLst>
          </p:cNvPr>
          <p:cNvSpPr>
            <a:spLocks noGrp="1" noChangeArrowheads="1"/>
          </p:cNvSpPr>
          <p:nvPr>
            <p:ph type="title"/>
          </p:nvPr>
        </p:nvSpPr>
        <p:spPr>
          <a:xfrm>
            <a:off x="685800" y="381000"/>
            <a:ext cx="7772400" cy="1143000"/>
          </a:xfrm>
        </p:spPr>
        <p:txBody>
          <a:bodyPr/>
          <a:lstStyle/>
          <a:p>
            <a:r>
              <a:rPr lang="sv-SE" altLang="en-US" b="1" dirty="0"/>
              <a:t>Types of Pattern</a:t>
            </a:r>
            <a:endParaRPr lang="en-GB" altLang="en-US" b="1" dirty="0"/>
          </a:p>
        </p:txBody>
      </p:sp>
      <p:sp>
        <p:nvSpPr>
          <p:cNvPr id="5123" name="Rectangle 3">
            <a:extLst>
              <a:ext uri="{FF2B5EF4-FFF2-40B4-BE49-F238E27FC236}">
                <a16:creationId xmlns:a16="http://schemas.microsoft.com/office/drawing/2014/main" id="{0DC20EA6-B9D1-4B91-A993-26F96FD55D80}"/>
              </a:ext>
            </a:extLst>
          </p:cNvPr>
          <p:cNvSpPr>
            <a:spLocks noGrp="1" noChangeArrowheads="1"/>
          </p:cNvSpPr>
          <p:nvPr>
            <p:ph type="body" idx="1"/>
          </p:nvPr>
        </p:nvSpPr>
        <p:spPr>
          <a:xfrm>
            <a:off x="685800" y="1828800"/>
            <a:ext cx="7924800" cy="4800600"/>
          </a:xfrm>
        </p:spPr>
        <p:txBody>
          <a:bodyPr>
            <a:normAutofit fontScale="92500" lnSpcReduction="20000"/>
          </a:bodyPr>
          <a:lstStyle/>
          <a:p>
            <a:pPr>
              <a:lnSpc>
                <a:spcPct val="90000"/>
              </a:lnSpc>
              <a:buFontTx/>
              <a:buNone/>
            </a:pPr>
            <a:r>
              <a:rPr lang="en-US" altLang="en-US" dirty="0"/>
              <a:t>There are</a:t>
            </a:r>
            <a:r>
              <a:rPr lang="en-US" altLang="en-US" b="1" u="sng" dirty="0"/>
              <a:t> 3 types</a:t>
            </a:r>
            <a:r>
              <a:rPr lang="en-US" altLang="en-US" dirty="0"/>
              <a:t> of pattern …</a:t>
            </a:r>
          </a:p>
          <a:p>
            <a:endParaRPr lang="en-US" altLang="en-US" b="1" dirty="0"/>
          </a:p>
          <a:p>
            <a:r>
              <a:rPr lang="en-US" altLang="en-US" b="1" dirty="0"/>
              <a:t>Creational</a:t>
            </a:r>
            <a:r>
              <a:rPr lang="en-US" altLang="en-US" dirty="0"/>
              <a:t>: address problems of creating an object in a flexible way. Separate creation, from operation/use.</a:t>
            </a:r>
          </a:p>
          <a:p>
            <a:endParaRPr lang="en-US" altLang="en-US" b="1" dirty="0"/>
          </a:p>
          <a:p>
            <a:r>
              <a:rPr lang="en-US" altLang="en-US" b="1" dirty="0"/>
              <a:t>Structural</a:t>
            </a:r>
            <a:r>
              <a:rPr lang="en-US" altLang="en-US" dirty="0"/>
              <a:t>: address problems of using OO constructs like inheritance to organize classes and objects</a:t>
            </a:r>
          </a:p>
          <a:p>
            <a:endParaRPr lang="en-US" altLang="en-US" b="1" dirty="0"/>
          </a:p>
          <a:p>
            <a:r>
              <a:rPr lang="en-US" altLang="en-US" b="1" dirty="0"/>
              <a:t>Behavioral</a:t>
            </a:r>
            <a:r>
              <a:rPr lang="en-US" altLang="en-US" dirty="0"/>
              <a:t>: address problems of assigning responsibilities to classes. Suggest both static relationships and patterns of communication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A8B0073-DE0B-4EE9-990D-4094BDDED1A0}"/>
              </a:ext>
            </a:extLst>
          </p:cNvPr>
          <p:cNvSpPr>
            <a:spLocks noGrp="1" noChangeArrowheads="1"/>
          </p:cNvSpPr>
          <p:nvPr>
            <p:ph type="title"/>
          </p:nvPr>
        </p:nvSpPr>
        <p:spPr/>
        <p:txBody>
          <a:bodyPr/>
          <a:lstStyle/>
          <a:p>
            <a:r>
              <a:rPr lang="sv-SE" altLang="en-US" b="1" dirty="0"/>
              <a:t>Pattern Templates</a:t>
            </a:r>
            <a:endParaRPr lang="en-GB" altLang="en-US" b="1" dirty="0"/>
          </a:p>
        </p:txBody>
      </p:sp>
      <p:sp>
        <p:nvSpPr>
          <p:cNvPr id="10243" name="Rectangle 3">
            <a:extLst>
              <a:ext uri="{FF2B5EF4-FFF2-40B4-BE49-F238E27FC236}">
                <a16:creationId xmlns:a16="http://schemas.microsoft.com/office/drawing/2014/main" id="{B536650E-E9FA-4E6A-8868-FB0D85874183}"/>
              </a:ext>
            </a:extLst>
          </p:cNvPr>
          <p:cNvSpPr>
            <a:spLocks noGrp="1" noChangeArrowheads="1"/>
          </p:cNvSpPr>
          <p:nvPr>
            <p:ph type="body" idx="1"/>
          </p:nvPr>
        </p:nvSpPr>
        <p:spPr/>
        <p:txBody>
          <a:bodyPr/>
          <a:lstStyle/>
          <a:p>
            <a:r>
              <a:rPr lang="sv-SE" altLang="en-US" dirty="0"/>
              <a:t>Different authors use different templates to describe their patterns</a:t>
            </a:r>
          </a:p>
          <a:p>
            <a:endParaRPr lang="en-GB" altLang="en-US" dirty="0"/>
          </a:p>
          <a:p>
            <a:r>
              <a:rPr lang="en-GB" altLang="en-US" dirty="0"/>
              <a:t>Information is not always presented in the same way.</a:t>
            </a:r>
          </a:p>
          <a:p>
            <a:endParaRPr lang="en-GB" altLang="en-US" dirty="0"/>
          </a:p>
          <a:p>
            <a:r>
              <a:rPr lang="en-GB" altLang="en-US" dirty="0"/>
              <a:t>Consult your manual/source !!!</a:t>
            </a:r>
          </a:p>
          <a:p>
            <a:endParaRPr lang="en-GB" altLang="en-US" dirty="0"/>
          </a:p>
          <a:p>
            <a:r>
              <a:rPr lang="en-GB" altLang="en-US" dirty="0"/>
              <a:t>A typical template would be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5A642FC-E7C3-4907-927B-0017F79E3D58}"/>
              </a:ext>
            </a:extLst>
          </p:cNvPr>
          <p:cNvSpPr>
            <a:spLocks noGrp="1" noChangeArrowheads="1"/>
          </p:cNvSpPr>
          <p:nvPr>
            <p:ph type="body" idx="1"/>
          </p:nvPr>
        </p:nvSpPr>
        <p:spPr>
          <a:xfrm>
            <a:off x="685800" y="1474236"/>
            <a:ext cx="7772400" cy="4621763"/>
          </a:xfrm>
        </p:spPr>
        <p:txBody>
          <a:bodyPr>
            <a:normAutofit fontScale="70000" lnSpcReduction="20000"/>
          </a:bodyPr>
          <a:lstStyle/>
          <a:p>
            <a:r>
              <a:rPr lang="sv-SE" altLang="en-US" sz="2800" b="1" u="sng" dirty="0"/>
              <a:t>Name</a:t>
            </a:r>
            <a:r>
              <a:rPr lang="sv-SE" altLang="en-US" sz="2800" dirty="0"/>
              <a:t>: meaningful text that reflects the problem, e.g. Bridge, Mediator, Flyweight</a:t>
            </a:r>
          </a:p>
          <a:p>
            <a:endParaRPr lang="sv-SE" altLang="en-US" sz="2800" b="1" u="sng" dirty="0"/>
          </a:p>
          <a:p>
            <a:r>
              <a:rPr lang="sv-SE" altLang="en-US" sz="2800" b="1" u="sng" dirty="0"/>
              <a:t>Problem addressed</a:t>
            </a:r>
            <a:r>
              <a:rPr lang="sv-SE" altLang="en-US" sz="2800" dirty="0"/>
              <a:t>: intent of the pattern, objectives achieved within certain constraints</a:t>
            </a:r>
          </a:p>
          <a:p>
            <a:endParaRPr lang="sv-SE" altLang="en-US" sz="2800" b="1" u="sng" dirty="0"/>
          </a:p>
          <a:p>
            <a:r>
              <a:rPr lang="sv-SE" altLang="en-US" sz="2800" b="1" u="sng" dirty="0"/>
              <a:t>Context</a:t>
            </a:r>
            <a:r>
              <a:rPr lang="sv-SE" altLang="en-US" sz="2800" dirty="0"/>
              <a:t>: circumstances under which it can occur, used to determine applicability</a:t>
            </a:r>
          </a:p>
          <a:p>
            <a:endParaRPr lang="sv-SE" altLang="en-US" sz="2800" b="1" u="sng" dirty="0"/>
          </a:p>
          <a:p>
            <a:r>
              <a:rPr lang="sv-SE" altLang="en-US" sz="2800" b="1" u="sng" dirty="0"/>
              <a:t>Forces</a:t>
            </a:r>
            <a:r>
              <a:rPr lang="sv-SE" altLang="en-US" sz="2800" dirty="0"/>
              <a:t>: constraints or issues that solution must address, forces may conflict!</a:t>
            </a:r>
          </a:p>
          <a:p>
            <a:endParaRPr lang="sv-SE" altLang="en-US" sz="2800" b="1" u="sng" dirty="0"/>
          </a:p>
          <a:p>
            <a:r>
              <a:rPr lang="sv-SE" altLang="en-US" sz="2800" b="1" u="sng" dirty="0"/>
              <a:t>Solution</a:t>
            </a:r>
            <a:r>
              <a:rPr lang="sv-SE" altLang="en-US" sz="2800" dirty="0"/>
              <a:t>: the static and dynamic relationships among the pattern components. Structure, participants, collaboration. Solution must resolve all forces!</a:t>
            </a:r>
            <a:endParaRPr lang="en-GB" altLang="en-US" sz="2800" dirty="0"/>
          </a:p>
        </p:txBody>
      </p:sp>
      <p:sp>
        <p:nvSpPr>
          <p:cNvPr id="3" name="Rectangle 2">
            <a:extLst>
              <a:ext uri="{FF2B5EF4-FFF2-40B4-BE49-F238E27FC236}">
                <a16:creationId xmlns:a16="http://schemas.microsoft.com/office/drawing/2014/main" id="{CC8347E7-B23C-4DBC-BE37-853B5712E4BA}"/>
              </a:ext>
            </a:extLst>
          </p:cNvPr>
          <p:cNvSpPr>
            <a:spLocks noGrp="1" noChangeArrowheads="1"/>
          </p:cNvSpPr>
          <p:nvPr>
            <p:ph type="title"/>
          </p:nvPr>
        </p:nvSpPr>
        <p:spPr>
          <a:xfrm>
            <a:off x="628650" y="365126"/>
            <a:ext cx="7886700" cy="1325563"/>
          </a:xfrm>
        </p:spPr>
        <p:txBody>
          <a:bodyPr/>
          <a:lstStyle/>
          <a:p>
            <a:r>
              <a:rPr lang="sv-SE" altLang="en-US" b="1" dirty="0"/>
              <a:t>Pattern Templates</a:t>
            </a:r>
            <a:endParaRPr lang="en-GB" alt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379C1-AE51-4675-A208-C2292A1550D7}"/>
              </a:ext>
            </a:extLst>
          </p:cNvPr>
          <p:cNvSpPr>
            <a:spLocks noGrp="1"/>
          </p:cNvSpPr>
          <p:nvPr>
            <p:ph type="title"/>
          </p:nvPr>
        </p:nvSpPr>
        <p:spPr/>
        <p:txBody>
          <a:bodyPr/>
          <a:lstStyle/>
          <a:p>
            <a:r>
              <a:rPr lang="en-US" dirty="0"/>
              <a:t>Design Patterns</a:t>
            </a:r>
          </a:p>
        </p:txBody>
      </p:sp>
      <p:sp>
        <p:nvSpPr>
          <p:cNvPr id="3" name="Content Placeholder 2">
            <a:extLst>
              <a:ext uri="{FF2B5EF4-FFF2-40B4-BE49-F238E27FC236}">
                <a16:creationId xmlns:a16="http://schemas.microsoft.com/office/drawing/2014/main" id="{279B120A-1DC8-48AD-B37A-10659769ECFB}"/>
              </a:ext>
            </a:extLst>
          </p:cNvPr>
          <p:cNvSpPr>
            <a:spLocks noGrp="1"/>
          </p:cNvSpPr>
          <p:nvPr>
            <p:ph idx="1"/>
          </p:nvPr>
        </p:nvSpPr>
        <p:spPr/>
        <p:txBody>
          <a:bodyPr>
            <a:normAutofit fontScale="70000" lnSpcReduction="20000"/>
          </a:bodyPr>
          <a:lstStyle/>
          <a:p>
            <a:r>
              <a:rPr lang="en-US" dirty="0"/>
              <a:t>The idea was picked up by four authors: Erich Gamma, John </a:t>
            </a:r>
            <a:r>
              <a:rPr lang="en-US" dirty="0" err="1"/>
              <a:t>Vlissides</a:t>
            </a:r>
            <a:r>
              <a:rPr lang="en-US" dirty="0"/>
              <a:t>, Ralph Johnson, and Richard Helm. In 1995, they published </a:t>
            </a:r>
            <a:r>
              <a:rPr lang="en-US" b="1" dirty="0">
                <a:hlinkClick r:id="rId2"/>
              </a:rPr>
              <a:t>Design Patterns: Elements of Reusable Object-Oriented Software</a:t>
            </a:r>
            <a:r>
              <a:rPr lang="en-US" dirty="0"/>
              <a:t>, in which they applied the concept of design patterns to programming. </a:t>
            </a:r>
          </a:p>
          <a:p>
            <a:endParaRPr lang="en-US" dirty="0"/>
          </a:p>
          <a:p>
            <a:r>
              <a:rPr lang="en-US" dirty="0"/>
              <a:t>The book featured 23 patterns solving various problems of object-oriented design and became a best-seller very quickly. Due to its lengthy name, people started to call it “the book by the gang of four” which was soon shortened to simply “the </a:t>
            </a:r>
            <a:r>
              <a:rPr lang="en-US" dirty="0" err="1"/>
              <a:t>GoF</a:t>
            </a:r>
            <a:r>
              <a:rPr lang="en-US" dirty="0"/>
              <a:t> book”.</a:t>
            </a:r>
          </a:p>
          <a:p>
            <a:endParaRPr lang="en-US" dirty="0"/>
          </a:p>
          <a:p>
            <a:r>
              <a:rPr lang="en-US" dirty="0"/>
              <a:t>Since then, dozens of other object-oriented patterns have been discovered. The “pattern approach” became very popular in other programming fields, so lots of other patterns now exist outside of object-oriented design as well.</a:t>
            </a:r>
          </a:p>
          <a:p>
            <a:endParaRPr lang="en-US" dirty="0"/>
          </a:p>
        </p:txBody>
      </p:sp>
    </p:spTree>
    <p:extLst>
      <p:ext uri="{BB962C8B-B14F-4D97-AF65-F5344CB8AC3E}">
        <p14:creationId xmlns:p14="http://schemas.microsoft.com/office/powerpoint/2010/main" val="1147259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D37C1-66DC-4C9C-A290-EDBFFA49DA11}"/>
              </a:ext>
            </a:extLst>
          </p:cNvPr>
          <p:cNvSpPr>
            <a:spLocks noGrp="1"/>
          </p:cNvSpPr>
          <p:nvPr>
            <p:ph type="title"/>
          </p:nvPr>
        </p:nvSpPr>
        <p:spPr/>
        <p:txBody>
          <a:bodyPr/>
          <a:lstStyle/>
          <a:p>
            <a:r>
              <a:rPr lang="en-US" dirty="0"/>
              <a:t>Design patterns</a:t>
            </a:r>
          </a:p>
        </p:txBody>
      </p:sp>
      <p:sp>
        <p:nvSpPr>
          <p:cNvPr id="3" name="Content Placeholder 2">
            <a:extLst>
              <a:ext uri="{FF2B5EF4-FFF2-40B4-BE49-F238E27FC236}">
                <a16:creationId xmlns:a16="http://schemas.microsoft.com/office/drawing/2014/main" id="{B0F6196D-A3DB-4A24-8298-B4E03D0720C8}"/>
              </a:ext>
            </a:extLst>
          </p:cNvPr>
          <p:cNvSpPr>
            <a:spLocks noGrp="1"/>
          </p:cNvSpPr>
          <p:nvPr>
            <p:ph idx="1"/>
          </p:nvPr>
        </p:nvSpPr>
        <p:spPr/>
        <p:txBody>
          <a:bodyPr/>
          <a:lstStyle/>
          <a:p>
            <a:r>
              <a:rPr lang="en-US" dirty="0"/>
              <a:t>Read the info on this link:</a:t>
            </a:r>
          </a:p>
          <a:p>
            <a:endParaRPr lang="en-US" dirty="0"/>
          </a:p>
          <a:p>
            <a:r>
              <a:rPr lang="en-US" dirty="0">
                <a:hlinkClick r:id="rId2"/>
              </a:rPr>
              <a:t>https://refactoring.guru/design-patterns/</a:t>
            </a:r>
            <a:r>
              <a:rPr lang="en-US" dirty="0"/>
              <a:t> </a:t>
            </a:r>
          </a:p>
        </p:txBody>
      </p:sp>
    </p:spTree>
    <p:extLst>
      <p:ext uri="{BB962C8B-B14F-4D97-AF65-F5344CB8AC3E}">
        <p14:creationId xmlns:p14="http://schemas.microsoft.com/office/powerpoint/2010/main" val="3315383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A2A54-CAE2-480E-BDDB-3370F7C12269}"/>
              </a:ext>
            </a:extLst>
          </p:cNvPr>
          <p:cNvSpPr>
            <a:spLocks noGrp="1"/>
          </p:cNvSpPr>
          <p:nvPr>
            <p:ph type="title"/>
          </p:nvPr>
        </p:nvSpPr>
        <p:spPr/>
        <p:txBody>
          <a:bodyPr/>
          <a:lstStyle/>
          <a:p>
            <a:r>
              <a:rPr lang="en-US" dirty="0"/>
              <a:t>Singleton</a:t>
            </a:r>
            <a:br>
              <a:rPr lang="en-US" dirty="0"/>
            </a:br>
            <a:endParaRPr lang="en-US" dirty="0"/>
          </a:p>
        </p:txBody>
      </p:sp>
      <p:sp>
        <p:nvSpPr>
          <p:cNvPr id="3" name="Content Placeholder 2">
            <a:extLst>
              <a:ext uri="{FF2B5EF4-FFF2-40B4-BE49-F238E27FC236}">
                <a16:creationId xmlns:a16="http://schemas.microsoft.com/office/drawing/2014/main" id="{08D4836C-4A4B-4BC5-A1C0-6CCB6BC0C830}"/>
              </a:ext>
            </a:extLst>
          </p:cNvPr>
          <p:cNvSpPr>
            <a:spLocks noGrp="1"/>
          </p:cNvSpPr>
          <p:nvPr>
            <p:ph idx="1"/>
          </p:nvPr>
        </p:nvSpPr>
        <p:spPr/>
        <p:txBody>
          <a:bodyPr/>
          <a:lstStyle/>
          <a:p>
            <a:r>
              <a:rPr lang="en-US" b="1" dirty="0"/>
              <a:t>Singleton</a:t>
            </a:r>
            <a:r>
              <a:rPr lang="en-US" dirty="0"/>
              <a:t> is a creational design pattern that lets you ensure that a class has only one instance, while providing a global access point to this instance.</a:t>
            </a:r>
          </a:p>
        </p:txBody>
      </p:sp>
      <p:pic>
        <p:nvPicPr>
          <p:cNvPr id="1026" name="Picture 2" descr="Singleton pattern">
            <a:extLst>
              <a:ext uri="{FF2B5EF4-FFF2-40B4-BE49-F238E27FC236}">
                <a16:creationId xmlns:a16="http://schemas.microsoft.com/office/drawing/2014/main" id="{0ADC52A6-6FB5-48D7-9D9B-731103B93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372" y="3429000"/>
            <a:ext cx="4671526" cy="291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452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4" name="Rectangle 6">
            <a:extLst>
              <a:ext uri="{FF2B5EF4-FFF2-40B4-BE49-F238E27FC236}">
                <a16:creationId xmlns:a16="http://schemas.microsoft.com/office/drawing/2014/main" id="{F076C38D-32D2-442F-A599-1B5C727E1F0F}"/>
              </a:ext>
            </a:extLst>
          </p:cNvPr>
          <p:cNvSpPr>
            <a:spLocks noGrp="1" noChangeArrowheads="1"/>
          </p:cNvSpPr>
          <p:nvPr>
            <p:ph type="title"/>
          </p:nvPr>
        </p:nvSpPr>
        <p:spPr/>
        <p:txBody>
          <a:bodyPr/>
          <a:lstStyle/>
          <a:p>
            <a:r>
              <a:rPr lang="en-US" altLang="en-US"/>
              <a:t>Interfaces</a:t>
            </a:r>
          </a:p>
        </p:txBody>
      </p:sp>
      <p:sp>
        <p:nvSpPr>
          <p:cNvPr id="1184775" name="Rectangle 7">
            <a:extLst>
              <a:ext uri="{FF2B5EF4-FFF2-40B4-BE49-F238E27FC236}">
                <a16:creationId xmlns:a16="http://schemas.microsoft.com/office/drawing/2014/main" id="{20C90325-4756-412C-A10F-A891905C0D39}"/>
              </a:ext>
            </a:extLst>
          </p:cNvPr>
          <p:cNvSpPr>
            <a:spLocks noGrp="1" noChangeArrowheads="1"/>
          </p:cNvSpPr>
          <p:nvPr>
            <p:ph type="body" idx="1"/>
          </p:nvPr>
        </p:nvSpPr>
        <p:spPr>
          <a:xfrm>
            <a:off x="628650" y="1548882"/>
            <a:ext cx="7886700" cy="4628081"/>
          </a:xfrm>
        </p:spPr>
        <p:txBody>
          <a:bodyPr>
            <a:normAutofit lnSpcReduction="10000"/>
          </a:bodyPr>
          <a:lstStyle/>
          <a:p>
            <a:pPr>
              <a:lnSpc>
                <a:spcPct val="90000"/>
              </a:lnSpc>
            </a:pPr>
            <a:r>
              <a:rPr lang="en-US" altLang="en-US" dirty="0"/>
              <a:t>An interface defines a contract</a:t>
            </a:r>
          </a:p>
          <a:p>
            <a:pPr lvl="1">
              <a:lnSpc>
                <a:spcPct val="90000"/>
              </a:lnSpc>
            </a:pPr>
            <a:r>
              <a:rPr lang="en-US" altLang="en-US" dirty="0"/>
              <a:t>An interface is a type</a:t>
            </a:r>
          </a:p>
          <a:p>
            <a:pPr lvl="1">
              <a:lnSpc>
                <a:spcPct val="90000"/>
              </a:lnSpc>
            </a:pPr>
            <a:r>
              <a:rPr lang="en-US" altLang="en-US" dirty="0">
                <a:solidFill>
                  <a:srgbClr val="FF0000"/>
                </a:solidFill>
              </a:rPr>
              <a:t>Includes definitions for methods, properties, …</a:t>
            </a:r>
            <a:endParaRPr lang="en-US" altLang="en-US" u="sng" dirty="0"/>
          </a:p>
          <a:p>
            <a:pPr>
              <a:lnSpc>
                <a:spcPct val="90000"/>
              </a:lnSpc>
            </a:pPr>
            <a:endParaRPr lang="en-US" altLang="en-US" dirty="0"/>
          </a:p>
          <a:p>
            <a:pPr>
              <a:lnSpc>
                <a:spcPct val="90000"/>
              </a:lnSpc>
            </a:pPr>
            <a:r>
              <a:rPr lang="en-US" altLang="en-US" dirty="0"/>
              <a:t>Interfaces provide no implementation</a:t>
            </a:r>
          </a:p>
          <a:p>
            <a:pPr lvl="1"/>
            <a:r>
              <a:rPr lang="en-US" altLang="en-US" dirty="0">
                <a:solidFill>
                  <a:srgbClr val="FF0000"/>
                </a:solidFill>
              </a:rPr>
              <a:t>Any class implementing an interface must support all parts of the contract and therefore IMPLEMENT all methods/properties/…</a:t>
            </a:r>
          </a:p>
          <a:p>
            <a:pPr>
              <a:lnSpc>
                <a:spcPct val="90000"/>
              </a:lnSpc>
            </a:pPr>
            <a:endParaRPr lang="en-US" altLang="en-US" dirty="0"/>
          </a:p>
          <a:p>
            <a:pPr>
              <a:lnSpc>
                <a:spcPct val="90000"/>
              </a:lnSpc>
            </a:pPr>
            <a:r>
              <a:rPr lang="en-US" altLang="en-US" dirty="0"/>
              <a:t>Interfaces provide polymorphism</a:t>
            </a:r>
          </a:p>
          <a:p>
            <a:pPr lvl="1">
              <a:lnSpc>
                <a:spcPct val="90000"/>
              </a:lnSpc>
            </a:pPr>
            <a:r>
              <a:rPr lang="en-US" altLang="en-US" dirty="0"/>
              <a:t>Many classes and structs may implement </a:t>
            </a:r>
            <a:br>
              <a:rPr lang="en-US" altLang="en-US" dirty="0"/>
            </a:br>
            <a:r>
              <a:rPr lang="en-US" altLang="en-US" dirty="0"/>
              <a:t>a particular interface</a:t>
            </a:r>
          </a:p>
        </p:txBody>
      </p:sp>
    </p:spTree>
  </p:cSld>
  <p:clrMapOvr>
    <a:masterClrMapping/>
  </p:clrMapOvr>
  <p:transition>
    <p:strips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B3AD0-F464-4A16-8389-3099FC518D41}"/>
              </a:ext>
            </a:extLst>
          </p:cNvPr>
          <p:cNvSpPr>
            <a:spLocks noGrp="1"/>
          </p:cNvSpPr>
          <p:nvPr>
            <p:ph type="title"/>
          </p:nvPr>
        </p:nvSpPr>
        <p:spPr/>
        <p:txBody>
          <a:bodyPr/>
          <a:lstStyle/>
          <a:p>
            <a:r>
              <a:rPr lang="en-US" dirty="0"/>
              <a:t>Singleton Problem</a:t>
            </a:r>
          </a:p>
        </p:txBody>
      </p:sp>
      <p:sp>
        <p:nvSpPr>
          <p:cNvPr id="3" name="Content Placeholder 2">
            <a:extLst>
              <a:ext uri="{FF2B5EF4-FFF2-40B4-BE49-F238E27FC236}">
                <a16:creationId xmlns:a16="http://schemas.microsoft.com/office/drawing/2014/main" id="{3C48ED1D-8F1C-44E5-ABC7-E94F22707A20}"/>
              </a:ext>
            </a:extLst>
          </p:cNvPr>
          <p:cNvSpPr>
            <a:spLocks noGrp="1"/>
          </p:cNvSpPr>
          <p:nvPr>
            <p:ph idx="1"/>
          </p:nvPr>
        </p:nvSpPr>
        <p:spPr>
          <a:xfrm>
            <a:off x="628650" y="1690689"/>
            <a:ext cx="7886700" cy="4802185"/>
          </a:xfrm>
        </p:spPr>
        <p:txBody>
          <a:bodyPr>
            <a:normAutofit fontScale="70000" lnSpcReduction="20000"/>
          </a:bodyPr>
          <a:lstStyle/>
          <a:p>
            <a:pPr marL="0" indent="0">
              <a:buNone/>
            </a:pPr>
            <a:r>
              <a:rPr lang="en-US" dirty="0"/>
              <a:t>The Singleton pattern solves two problems at the same time, violating the </a:t>
            </a:r>
            <a:r>
              <a:rPr lang="en-US" i="1" dirty="0"/>
              <a:t>Single Responsibility Principle</a:t>
            </a:r>
            <a:r>
              <a:rPr lang="en-US" dirty="0"/>
              <a:t>:</a:t>
            </a:r>
          </a:p>
          <a:p>
            <a:pPr lvl="1"/>
            <a:endParaRPr lang="en-US" b="1" dirty="0"/>
          </a:p>
          <a:p>
            <a:r>
              <a:rPr lang="en-US" b="1" dirty="0"/>
              <a:t>Ensure that a class has just a single instance</a:t>
            </a:r>
            <a:r>
              <a:rPr lang="en-US" dirty="0"/>
              <a:t>. Why would anyone want to control how many instances a class has? The most common reason for this is to control access to some shared resource—for example, a database or a file.</a:t>
            </a:r>
          </a:p>
          <a:p>
            <a:endParaRPr lang="en-US" dirty="0"/>
          </a:p>
          <a:p>
            <a:r>
              <a:rPr lang="en-US" dirty="0"/>
              <a:t>Here’s how it works: imagine that you created an object, but after a while decided to create a new one. Instead of receiving a fresh object, you’ll get the one you already created.</a:t>
            </a:r>
          </a:p>
          <a:p>
            <a:endParaRPr lang="en-US" dirty="0"/>
          </a:p>
          <a:p>
            <a:r>
              <a:rPr lang="en-US" dirty="0"/>
              <a:t>Note that this behavior is impossible to implement with a regular constructor since a constructor call </a:t>
            </a:r>
            <a:r>
              <a:rPr lang="en-US" b="1" dirty="0"/>
              <a:t>must</a:t>
            </a:r>
            <a:r>
              <a:rPr lang="en-US" dirty="0"/>
              <a:t> always return a new object by design.</a:t>
            </a:r>
          </a:p>
          <a:p>
            <a:endParaRPr lang="en-US" dirty="0"/>
          </a:p>
        </p:txBody>
      </p:sp>
    </p:spTree>
    <p:extLst>
      <p:ext uri="{BB962C8B-B14F-4D97-AF65-F5344CB8AC3E}">
        <p14:creationId xmlns:p14="http://schemas.microsoft.com/office/powerpoint/2010/main" val="1756009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DE83-70D7-4AA6-B0EB-187DC504AB93}"/>
              </a:ext>
            </a:extLst>
          </p:cNvPr>
          <p:cNvSpPr>
            <a:spLocks noGrp="1"/>
          </p:cNvSpPr>
          <p:nvPr>
            <p:ph type="title"/>
          </p:nvPr>
        </p:nvSpPr>
        <p:spPr/>
        <p:txBody>
          <a:bodyPr/>
          <a:lstStyle/>
          <a:p>
            <a:r>
              <a:rPr lang="en-US" dirty="0"/>
              <a:t>Singleton Problem</a:t>
            </a:r>
          </a:p>
        </p:txBody>
      </p:sp>
      <p:sp>
        <p:nvSpPr>
          <p:cNvPr id="3" name="Content Placeholder 2">
            <a:extLst>
              <a:ext uri="{FF2B5EF4-FFF2-40B4-BE49-F238E27FC236}">
                <a16:creationId xmlns:a16="http://schemas.microsoft.com/office/drawing/2014/main" id="{605438F9-C6C6-4FBE-B50A-F478230CB20A}"/>
              </a:ext>
            </a:extLst>
          </p:cNvPr>
          <p:cNvSpPr>
            <a:spLocks noGrp="1"/>
          </p:cNvSpPr>
          <p:nvPr>
            <p:ph idx="1"/>
          </p:nvPr>
        </p:nvSpPr>
        <p:spPr/>
        <p:txBody>
          <a:bodyPr>
            <a:normAutofit fontScale="70000" lnSpcReduction="20000"/>
          </a:bodyPr>
          <a:lstStyle/>
          <a:p>
            <a:r>
              <a:rPr lang="en-US" b="1" dirty="0"/>
              <a:t>Provide a global access point to that instance</a:t>
            </a:r>
            <a:r>
              <a:rPr lang="en-US" dirty="0"/>
              <a:t>. Remember those global variables that you (all right, me) used to store some essential objects? While they’re very handy, they’re also very unsafe since any code can potentially overwrite the contents of those variables and crash the app.</a:t>
            </a:r>
          </a:p>
          <a:p>
            <a:endParaRPr lang="en-US" dirty="0"/>
          </a:p>
          <a:p>
            <a:r>
              <a:rPr lang="en-US" dirty="0"/>
              <a:t>Just like a global variable, the Singleton pattern lets you access some object from anywhere in the program. However, it also protects that instance from being overwritten by other code.</a:t>
            </a:r>
          </a:p>
          <a:p>
            <a:endParaRPr lang="en-US" dirty="0"/>
          </a:p>
          <a:p>
            <a:r>
              <a:rPr lang="en-US" dirty="0"/>
              <a:t>There’s another side to this problem: you don’t want the code that solves problem #1 to be scattered all over your program. It’s much better to have it within one class, especially if the rest of your code already depends on it.</a:t>
            </a:r>
          </a:p>
          <a:p>
            <a:endParaRPr lang="en-US" dirty="0"/>
          </a:p>
        </p:txBody>
      </p:sp>
    </p:spTree>
    <p:extLst>
      <p:ext uri="{BB962C8B-B14F-4D97-AF65-F5344CB8AC3E}">
        <p14:creationId xmlns:p14="http://schemas.microsoft.com/office/powerpoint/2010/main" val="219495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08201-2AC6-428E-9A9F-07ABF17F410C}"/>
              </a:ext>
            </a:extLst>
          </p:cNvPr>
          <p:cNvSpPr>
            <a:spLocks noGrp="1"/>
          </p:cNvSpPr>
          <p:nvPr>
            <p:ph type="title"/>
          </p:nvPr>
        </p:nvSpPr>
        <p:spPr/>
        <p:txBody>
          <a:bodyPr/>
          <a:lstStyle/>
          <a:p>
            <a:r>
              <a:rPr lang="en-US" dirty="0"/>
              <a:t>Singleton Solution</a:t>
            </a:r>
          </a:p>
        </p:txBody>
      </p:sp>
      <p:sp>
        <p:nvSpPr>
          <p:cNvPr id="3" name="Content Placeholder 2">
            <a:extLst>
              <a:ext uri="{FF2B5EF4-FFF2-40B4-BE49-F238E27FC236}">
                <a16:creationId xmlns:a16="http://schemas.microsoft.com/office/drawing/2014/main" id="{777D0EE3-B3FA-4179-AA30-BA4A3E4F3DCE}"/>
              </a:ext>
            </a:extLst>
          </p:cNvPr>
          <p:cNvSpPr>
            <a:spLocks noGrp="1"/>
          </p:cNvSpPr>
          <p:nvPr>
            <p:ph idx="1"/>
          </p:nvPr>
        </p:nvSpPr>
        <p:spPr/>
        <p:txBody>
          <a:bodyPr>
            <a:normAutofit fontScale="77500" lnSpcReduction="20000"/>
          </a:bodyPr>
          <a:lstStyle/>
          <a:p>
            <a:r>
              <a:rPr lang="en-US" dirty="0"/>
              <a:t>All implementations of the Singleton have these two steps in common:</a:t>
            </a:r>
          </a:p>
          <a:p>
            <a:endParaRPr lang="en-US" dirty="0"/>
          </a:p>
          <a:p>
            <a:r>
              <a:rPr lang="en-US" dirty="0"/>
              <a:t>Make the default </a:t>
            </a:r>
            <a:r>
              <a:rPr lang="en-US" b="1" dirty="0"/>
              <a:t>constructor private</a:t>
            </a:r>
            <a:r>
              <a:rPr lang="en-US" dirty="0"/>
              <a:t>, to prevent other objects from using the new operator with the Singleton class.</a:t>
            </a:r>
          </a:p>
          <a:p>
            <a:r>
              <a:rPr lang="en-US" dirty="0"/>
              <a:t>Create a </a:t>
            </a:r>
            <a:r>
              <a:rPr lang="en-US" b="1" dirty="0"/>
              <a:t>static creation method </a:t>
            </a:r>
            <a:r>
              <a:rPr lang="en-US" dirty="0"/>
              <a:t>that acts as a constructor. Under the hood, this method calls the private constructor to create an object and saves it in a static field. All following calls to this method return the cached object.</a:t>
            </a:r>
          </a:p>
          <a:p>
            <a:r>
              <a:rPr lang="en-US" dirty="0"/>
              <a:t>If your code has access to the Singleton class, then it’s able to call the Singleton’s static method. So whenever that method is called, the same object is always returned.</a:t>
            </a:r>
          </a:p>
        </p:txBody>
      </p:sp>
    </p:spTree>
    <p:extLst>
      <p:ext uri="{BB962C8B-B14F-4D97-AF65-F5344CB8AC3E}">
        <p14:creationId xmlns:p14="http://schemas.microsoft.com/office/powerpoint/2010/main" val="3259891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C6318-198E-44B5-8AEE-23FCBA64093F}"/>
              </a:ext>
            </a:extLst>
          </p:cNvPr>
          <p:cNvSpPr>
            <a:spLocks noGrp="1"/>
          </p:cNvSpPr>
          <p:nvPr>
            <p:ph type="title"/>
          </p:nvPr>
        </p:nvSpPr>
        <p:spPr/>
        <p:txBody>
          <a:bodyPr/>
          <a:lstStyle/>
          <a:p>
            <a:r>
              <a:rPr lang="en-US" dirty="0"/>
              <a:t>Singleton Solution</a:t>
            </a:r>
          </a:p>
        </p:txBody>
      </p:sp>
      <p:sp>
        <p:nvSpPr>
          <p:cNvPr id="3" name="Content Placeholder 2">
            <a:extLst>
              <a:ext uri="{FF2B5EF4-FFF2-40B4-BE49-F238E27FC236}">
                <a16:creationId xmlns:a16="http://schemas.microsoft.com/office/drawing/2014/main" id="{734DDD4D-1A22-4E7A-B52B-208B279071E5}"/>
              </a:ext>
            </a:extLst>
          </p:cNvPr>
          <p:cNvSpPr>
            <a:spLocks noGrp="1"/>
          </p:cNvSpPr>
          <p:nvPr>
            <p:ph idx="1"/>
          </p:nvPr>
        </p:nvSpPr>
        <p:spPr/>
        <p:txBody>
          <a:bodyPr/>
          <a:lstStyle/>
          <a:p>
            <a:endParaRPr lang="en-US"/>
          </a:p>
        </p:txBody>
      </p:sp>
      <p:pic>
        <p:nvPicPr>
          <p:cNvPr id="7170" name="Picture 2" descr="The structure of the Singleton pattern">
            <a:extLst>
              <a:ext uri="{FF2B5EF4-FFF2-40B4-BE49-F238E27FC236}">
                <a16:creationId xmlns:a16="http://schemas.microsoft.com/office/drawing/2014/main" id="{6C533F85-5530-4C09-8BAE-87E5BCEDF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2047874"/>
            <a:ext cx="6070730" cy="409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189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3629B-1E55-4762-B536-5D704F788425}"/>
              </a:ext>
            </a:extLst>
          </p:cNvPr>
          <p:cNvSpPr>
            <a:spLocks noGrp="1"/>
          </p:cNvSpPr>
          <p:nvPr>
            <p:ph type="title"/>
          </p:nvPr>
        </p:nvSpPr>
        <p:spPr/>
        <p:txBody>
          <a:bodyPr/>
          <a:lstStyle/>
          <a:p>
            <a:r>
              <a:rPr lang="en-US" dirty="0"/>
              <a:t>Basic Solution example</a:t>
            </a:r>
          </a:p>
        </p:txBody>
      </p:sp>
      <p:sp>
        <p:nvSpPr>
          <p:cNvPr id="3" name="Content Placeholder 2">
            <a:extLst>
              <a:ext uri="{FF2B5EF4-FFF2-40B4-BE49-F238E27FC236}">
                <a16:creationId xmlns:a16="http://schemas.microsoft.com/office/drawing/2014/main" id="{6ED7BE65-3BC7-424D-84BA-58032A2B60A2}"/>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CAFE36D8-7BBE-41C2-8AAB-AB64466064F0}"/>
              </a:ext>
            </a:extLst>
          </p:cNvPr>
          <p:cNvPicPr>
            <a:picLocks noChangeAspect="1"/>
          </p:cNvPicPr>
          <p:nvPr/>
        </p:nvPicPr>
        <p:blipFill>
          <a:blip r:embed="rId2"/>
          <a:stretch>
            <a:fillRect/>
          </a:stretch>
        </p:blipFill>
        <p:spPr>
          <a:xfrm>
            <a:off x="2186862" y="1380932"/>
            <a:ext cx="6349778" cy="5405278"/>
          </a:xfrm>
          <a:prstGeom prst="rect">
            <a:avLst/>
          </a:prstGeom>
        </p:spPr>
      </p:pic>
    </p:spTree>
    <p:extLst>
      <p:ext uri="{BB962C8B-B14F-4D97-AF65-F5344CB8AC3E}">
        <p14:creationId xmlns:p14="http://schemas.microsoft.com/office/powerpoint/2010/main" val="301024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3629B-1E55-4762-B536-5D704F788425}"/>
              </a:ext>
            </a:extLst>
          </p:cNvPr>
          <p:cNvSpPr>
            <a:spLocks noGrp="1"/>
          </p:cNvSpPr>
          <p:nvPr>
            <p:ph type="title"/>
          </p:nvPr>
        </p:nvSpPr>
        <p:spPr/>
        <p:txBody>
          <a:bodyPr/>
          <a:lstStyle/>
          <a:p>
            <a:r>
              <a:rPr lang="en-US" dirty="0"/>
              <a:t>Basic Solution example</a:t>
            </a:r>
          </a:p>
        </p:txBody>
      </p:sp>
      <p:sp>
        <p:nvSpPr>
          <p:cNvPr id="3" name="Content Placeholder 2">
            <a:extLst>
              <a:ext uri="{FF2B5EF4-FFF2-40B4-BE49-F238E27FC236}">
                <a16:creationId xmlns:a16="http://schemas.microsoft.com/office/drawing/2014/main" id="{6ED7BE65-3BC7-424D-84BA-58032A2B60A2}"/>
              </a:ext>
            </a:extLst>
          </p:cNvPr>
          <p:cNvSpPr>
            <a:spLocks noGrp="1"/>
          </p:cNvSpPr>
          <p:nvPr>
            <p:ph idx="1"/>
          </p:nvPr>
        </p:nvSpPr>
        <p:spPr/>
        <p:txBody>
          <a:bodyPr/>
          <a:lstStyle/>
          <a:p>
            <a:pPr marL="0" indent="0">
              <a:buNone/>
            </a:pPr>
            <a:endParaRPr lang="en-US" dirty="0"/>
          </a:p>
        </p:txBody>
      </p:sp>
      <p:pic>
        <p:nvPicPr>
          <p:cNvPr id="4" name="Picture 3">
            <a:extLst>
              <a:ext uri="{FF2B5EF4-FFF2-40B4-BE49-F238E27FC236}">
                <a16:creationId xmlns:a16="http://schemas.microsoft.com/office/drawing/2014/main" id="{4D76939D-749C-4EDF-B18E-E3C4BDBA6686}"/>
              </a:ext>
            </a:extLst>
          </p:cNvPr>
          <p:cNvPicPr>
            <a:picLocks noChangeAspect="1"/>
          </p:cNvPicPr>
          <p:nvPr/>
        </p:nvPicPr>
        <p:blipFill>
          <a:blip r:embed="rId2"/>
          <a:stretch>
            <a:fillRect/>
          </a:stretch>
        </p:blipFill>
        <p:spPr>
          <a:xfrm>
            <a:off x="2335639" y="1526854"/>
            <a:ext cx="4998222" cy="5196451"/>
          </a:xfrm>
          <a:prstGeom prst="rect">
            <a:avLst/>
          </a:prstGeom>
        </p:spPr>
      </p:pic>
    </p:spTree>
    <p:extLst>
      <p:ext uri="{BB962C8B-B14F-4D97-AF65-F5344CB8AC3E}">
        <p14:creationId xmlns:p14="http://schemas.microsoft.com/office/powerpoint/2010/main" val="3569664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58B89-00AF-4193-9313-F528D43B3409}"/>
              </a:ext>
            </a:extLst>
          </p:cNvPr>
          <p:cNvSpPr>
            <a:spLocks noGrp="1"/>
          </p:cNvSpPr>
          <p:nvPr>
            <p:ph type="title"/>
          </p:nvPr>
        </p:nvSpPr>
        <p:spPr/>
        <p:txBody>
          <a:bodyPr/>
          <a:lstStyle/>
          <a:p>
            <a:r>
              <a:rPr lang="en-US" dirty="0"/>
              <a:t>Thread safety!!!</a:t>
            </a:r>
          </a:p>
        </p:txBody>
      </p:sp>
      <p:sp>
        <p:nvSpPr>
          <p:cNvPr id="3" name="Content Placeholder 2">
            <a:extLst>
              <a:ext uri="{FF2B5EF4-FFF2-40B4-BE49-F238E27FC236}">
                <a16:creationId xmlns:a16="http://schemas.microsoft.com/office/drawing/2014/main" id="{6360081D-5B57-40C6-9D4D-B9F8604E21C2}"/>
              </a:ext>
            </a:extLst>
          </p:cNvPr>
          <p:cNvSpPr>
            <a:spLocks noGrp="1"/>
          </p:cNvSpPr>
          <p:nvPr>
            <p:ph idx="1"/>
          </p:nvPr>
        </p:nvSpPr>
        <p:spPr/>
        <p:txBody>
          <a:bodyPr>
            <a:normAutofit fontScale="92500"/>
          </a:bodyPr>
          <a:lstStyle/>
          <a:p>
            <a:r>
              <a:rPr lang="en-US" dirty="0"/>
              <a:t>The same class behaves incorrectly in a multithreaded environment. Multiple threads can call the creation method simultaneously and get several instances of Singleton class.</a:t>
            </a:r>
          </a:p>
          <a:p>
            <a:endParaRPr lang="en-US" dirty="0"/>
          </a:p>
          <a:p>
            <a:r>
              <a:rPr lang="en-US" dirty="0"/>
              <a:t>To fix the problem, you have to synchronize threads during the first creation of the Singleton object.</a:t>
            </a:r>
          </a:p>
          <a:p>
            <a:endParaRPr lang="en-US" dirty="0"/>
          </a:p>
          <a:p>
            <a:r>
              <a:rPr lang="en-US" dirty="0"/>
              <a:t>So you need to add a lock object</a:t>
            </a:r>
          </a:p>
        </p:txBody>
      </p:sp>
    </p:spTree>
    <p:extLst>
      <p:ext uri="{BB962C8B-B14F-4D97-AF65-F5344CB8AC3E}">
        <p14:creationId xmlns:p14="http://schemas.microsoft.com/office/powerpoint/2010/main" val="216679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5072-49B6-41B8-ACD3-643FC6B70276}"/>
              </a:ext>
            </a:extLst>
          </p:cNvPr>
          <p:cNvSpPr>
            <a:spLocks noGrp="1"/>
          </p:cNvSpPr>
          <p:nvPr>
            <p:ph type="title"/>
          </p:nvPr>
        </p:nvSpPr>
        <p:spPr/>
        <p:txBody>
          <a:bodyPr/>
          <a:lstStyle/>
          <a:p>
            <a:r>
              <a:rPr lang="en-US" dirty="0"/>
              <a:t>Thread Safe Singleton</a:t>
            </a:r>
          </a:p>
        </p:txBody>
      </p:sp>
      <p:sp>
        <p:nvSpPr>
          <p:cNvPr id="3" name="Content Placeholder 2">
            <a:extLst>
              <a:ext uri="{FF2B5EF4-FFF2-40B4-BE49-F238E27FC236}">
                <a16:creationId xmlns:a16="http://schemas.microsoft.com/office/drawing/2014/main" id="{0D7518DF-C157-4168-9EAB-9535B75B188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02140D9-7EC9-4818-AA24-0D1CBDFD9A74}"/>
              </a:ext>
            </a:extLst>
          </p:cNvPr>
          <p:cNvPicPr>
            <a:picLocks noChangeAspect="1"/>
          </p:cNvPicPr>
          <p:nvPr/>
        </p:nvPicPr>
        <p:blipFill>
          <a:blip r:embed="rId2"/>
          <a:stretch>
            <a:fillRect/>
          </a:stretch>
        </p:blipFill>
        <p:spPr>
          <a:xfrm>
            <a:off x="2359276" y="1246425"/>
            <a:ext cx="4686706" cy="5509737"/>
          </a:xfrm>
          <a:prstGeom prst="rect">
            <a:avLst/>
          </a:prstGeom>
        </p:spPr>
      </p:pic>
    </p:spTree>
    <p:extLst>
      <p:ext uri="{BB962C8B-B14F-4D97-AF65-F5344CB8AC3E}">
        <p14:creationId xmlns:p14="http://schemas.microsoft.com/office/powerpoint/2010/main" val="2486754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9560-0380-4ADF-B0B2-DA1CE0C4238F}"/>
              </a:ext>
            </a:extLst>
          </p:cNvPr>
          <p:cNvSpPr>
            <a:spLocks noGrp="1"/>
          </p:cNvSpPr>
          <p:nvPr>
            <p:ph type="title"/>
          </p:nvPr>
        </p:nvSpPr>
        <p:spPr/>
        <p:txBody>
          <a:bodyPr/>
          <a:lstStyle/>
          <a:p>
            <a:r>
              <a:rPr lang="en-US" dirty="0"/>
              <a:t>Practical examples</a:t>
            </a:r>
          </a:p>
        </p:txBody>
      </p:sp>
      <p:sp>
        <p:nvSpPr>
          <p:cNvPr id="3" name="Content Placeholder 2">
            <a:extLst>
              <a:ext uri="{FF2B5EF4-FFF2-40B4-BE49-F238E27FC236}">
                <a16:creationId xmlns:a16="http://schemas.microsoft.com/office/drawing/2014/main" id="{1AB3849F-9864-477E-A722-D7075CF01A48}"/>
              </a:ext>
            </a:extLst>
          </p:cNvPr>
          <p:cNvSpPr>
            <a:spLocks noGrp="1"/>
          </p:cNvSpPr>
          <p:nvPr>
            <p:ph idx="1"/>
          </p:nvPr>
        </p:nvSpPr>
        <p:spPr/>
        <p:txBody>
          <a:bodyPr/>
          <a:lstStyle/>
          <a:p>
            <a:r>
              <a:rPr lang="en-US" dirty="0"/>
              <a:t>Game Manager in unity</a:t>
            </a:r>
          </a:p>
          <a:p>
            <a:endParaRPr lang="en-US" dirty="0"/>
          </a:p>
          <a:p>
            <a:r>
              <a:rPr lang="en-US" dirty="0"/>
              <a:t>Audio Manager in Unity</a:t>
            </a:r>
          </a:p>
          <a:p>
            <a:endParaRPr lang="en-US" dirty="0"/>
          </a:p>
          <a:p>
            <a:r>
              <a:rPr lang="en-US" dirty="0" err="1"/>
              <a:t>GameSettings</a:t>
            </a:r>
            <a:r>
              <a:rPr lang="en-US" dirty="0"/>
              <a:t> for a game</a:t>
            </a:r>
          </a:p>
          <a:p>
            <a:endParaRPr lang="en-US" dirty="0"/>
          </a:p>
          <a:p>
            <a:r>
              <a:rPr lang="en-US" dirty="0"/>
              <a:t>… anything you need exactly one of in your project and need to access from a lot of other different scripts/classes</a:t>
            </a:r>
          </a:p>
          <a:p>
            <a:endParaRPr lang="en-US" dirty="0"/>
          </a:p>
          <a:p>
            <a:endParaRPr lang="en-US" dirty="0"/>
          </a:p>
        </p:txBody>
      </p:sp>
    </p:spTree>
    <p:extLst>
      <p:ext uri="{BB962C8B-B14F-4D97-AF65-F5344CB8AC3E}">
        <p14:creationId xmlns:p14="http://schemas.microsoft.com/office/powerpoint/2010/main" val="640329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FE86-E721-4C5E-9D47-819F01FF3317}"/>
              </a:ext>
            </a:extLst>
          </p:cNvPr>
          <p:cNvSpPr>
            <a:spLocks noGrp="1"/>
          </p:cNvSpPr>
          <p:nvPr>
            <p:ph type="title"/>
          </p:nvPr>
        </p:nvSpPr>
        <p:spPr/>
        <p:txBody>
          <a:bodyPr/>
          <a:lstStyle/>
          <a:p>
            <a:r>
              <a:rPr lang="en-US" dirty="0" err="1"/>
              <a:t>Exercice</a:t>
            </a:r>
            <a:r>
              <a:rPr lang="en-US" dirty="0"/>
              <a:t> 1: Singleton	</a:t>
            </a:r>
          </a:p>
        </p:txBody>
      </p:sp>
      <p:sp>
        <p:nvSpPr>
          <p:cNvPr id="3" name="Content Placeholder 2">
            <a:extLst>
              <a:ext uri="{FF2B5EF4-FFF2-40B4-BE49-F238E27FC236}">
                <a16:creationId xmlns:a16="http://schemas.microsoft.com/office/drawing/2014/main" id="{E2625784-5880-4D55-8C65-4A9296187B17}"/>
              </a:ext>
            </a:extLst>
          </p:cNvPr>
          <p:cNvSpPr>
            <a:spLocks noGrp="1"/>
          </p:cNvSpPr>
          <p:nvPr>
            <p:ph idx="1"/>
          </p:nvPr>
        </p:nvSpPr>
        <p:spPr>
          <a:xfrm>
            <a:off x="628650" y="1825624"/>
            <a:ext cx="8431374" cy="4667249"/>
          </a:xfrm>
        </p:spPr>
        <p:txBody>
          <a:bodyPr>
            <a:normAutofit fontScale="85000" lnSpcReduction="20000"/>
          </a:bodyPr>
          <a:lstStyle/>
          <a:p>
            <a:r>
              <a:rPr lang="en-US" dirty="0"/>
              <a:t>Create a thread safe Singleton class for </a:t>
            </a:r>
            <a:r>
              <a:rPr lang="en-US" dirty="0" err="1"/>
              <a:t>ConsoleManager</a:t>
            </a:r>
            <a:r>
              <a:rPr lang="en-US" dirty="0"/>
              <a:t> and add thread safe a method WriteLine (which does a </a:t>
            </a:r>
            <a:r>
              <a:rPr lang="en-US" dirty="0" err="1"/>
              <a:t>Console.writeline</a:t>
            </a:r>
            <a:r>
              <a:rPr lang="en-US" dirty="0"/>
              <a:t> of a string parameter)</a:t>
            </a:r>
          </a:p>
          <a:p>
            <a:endParaRPr lang="en-US" dirty="0"/>
          </a:p>
          <a:p>
            <a:r>
              <a:rPr lang="en-US" dirty="0"/>
              <a:t>Create 2 classes that can start a thread </a:t>
            </a:r>
          </a:p>
          <a:p>
            <a:pPr lvl="1"/>
            <a:r>
              <a:rPr lang="en-US" dirty="0"/>
              <a:t>Keeps on prints out all alphabetical chars </a:t>
            </a:r>
          </a:p>
          <a:p>
            <a:pPr lvl="1"/>
            <a:r>
              <a:rPr lang="en-US" dirty="0"/>
              <a:t>The other prints out all numbers up to 100</a:t>
            </a:r>
          </a:p>
          <a:p>
            <a:pPr lvl="1"/>
            <a:r>
              <a:rPr lang="en-US" dirty="0"/>
              <a:t>Add a Start and Pause to both classes</a:t>
            </a:r>
          </a:p>
          <a:p>
            <a:pPr lvl="1"/>
            <a:endParaRPr lang="en-US" dirty="0"/>
          </a:p>
          <a:p>
            <a:r>
              <a:rPr lang="en-US" dirty="0"/>
              <a:t>In Main</a:t>
            </a:r>
          </a:p>
          <a:p>
            <a:pPr lvl="1"/>
            <a:r>
              <a:rPr lang="en-US" dirty="0"/>
              <a:t>Create 2 objects from those 2 classes </a:t>
            </a:r>
          </a:p>
          <a:p>
            <a:pPr lvl="1"/>
            <a:r>
              <a:rPr lang="en-US" dirty="0"/>
              <a:t>Run start their threads</a:t>
            </a:r>
          </a:p>
          <a:p>
            <a:pPr lvl="1"/>
            <a:r>
              <a:rPr lang="en-US" dirty="0"/>
              <a:t>Let it run for 5 seconds</a:t>
            </a:r>
          </a:p>
          <a:p>
            <a:pPr lvl="1"/>
            <a:r>
              <a:rPr lang="en-US" dirty="0"/>
              <a:t>Stop the threads and end the application</a:t>
            </a:r>
          </a:p>
          <a:p>
            <a:pPr lvl="1"/>
            <a:r>
              <a:rPr lang="en-US" dirty="0"/>
              <a:t>All console output from main also gets written via the </a:t>
            </a:r>
            <a:r>
              <a:rPr lang="en-US" dirty="0" err="1"/>
              <a:t>ConsoleManager</a:t>
            </a:r>
            <a:endParaRPr lang="en-US" dirty="0"/>
          </a:p>
        </p:txBody>
      </p:sp>
    </p:spTree>
    <p:extLst>
      <p:ext uri="{BB962C8B-B14F-4D97-AF65-F5344CB8AC3E}">
        <p14:creationId xmlns:p14="http://schemas.microsoft.com/office/powerpoint/2010/main" val="416950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4" name="Rectangle 6">
            <a:extLst>
              <a:ext uri="{FF2B5EF4-FFF2-40B4-BE49-F238E27FC236}">
                <a16:creationId xmlns:a16="http://schemas.microsoft.com/office/drawing/2014/main" id="{F076C38D-32D2-442F-A599-1B5C727E1F0F}"/>
              </a:ext>
            </a:extLst>
          </p:cNvPr>
          <p:cNvSpPr>
            <a:spLocks noGrp="1" noChangeArrowheads="1"/>
          </p:cNvSpPr>
          <p:nvPr>
            <p:ph type="title"/>
          </p:nvPr>
        </p:nvSpPr>
        <p:spPr/>
        <p:txBody>
          <a:bodyPr/>
          <a:lstStyle/>
          <a:p>
            <a:r>
              <a:rPr lang="en-US" altLang="en-US"/>
              <a:t>Interfaces</a:t>
            </a:r>
          </a:p>
        </p:txBody>
      </p:sp>
      <p:sp>
        <p:nvSpPr>
          <p:cNvPr id="1184775" name="Rectangle 7">
            <a:extLst>
              <a:ext uri="{FF2B5EF4-FFF2-40B4-BE49-F238E27FC236}">
                <a16:creationId xmlns:a16="http://schemas.microsoft.com/office/drawing/2014/main" id="{20C90325-4756-412C-A10F-A891905C0D39}"/>
              </a:ext>
            </a:extLst>
          </p:cNvPr>
          <p:cNvSpPr>
            <a:spLocks noGrp="1" noChangeArrowheads="1"/>
          </p:cNvSpPr>
          <p:nvPr>
            <p:ph type="body" idx="1"/>
          </p:nvPr>
        </p:nvSpPr>
        <p:spPr>
          <a:xfrm>
            <a:off x="628650" y="1548882"/>
            <a:ext cx="8207440" cy="4628081"/>
          </a:xfrm>
        </p:spPr>
        <p:txBody>
          <a:bodyPr>
            <a:normAutofit/>
          </a:bodyPr>
          <a:lstStyle/>
          <a:p>
            <a:pPr marL="0" indent="0">
              <a:lnSpc>
                <a:spcPct val="90000"/>
              </a:lnSpc>
              <a:buNone/>
            </a:pPr>
            <a:r>
              <a:rPr lang="en-US" altLang="en-US" dirty="0"/>
              <a:t>So in conclusion:</a:t>
            </a:r>
          </a:p>
          <a:p>
            <a:pPr>
              <a:lnSpc>
                <a:spcPct val="90000"/>
              </a:lnSpc>
            </a:pPr>
            <a:r>
              <a:rPr lang="en-US" altLang="en-US" dirty="0"/>
              <a:t>An interface is a </a:t>
            </a:r>
            <a:r>
              <a:rPr lang="en-US" altLang="en-US" b="1" dirty="0"/>
              <a:t>class that has no implementation</a:t>
            </a:r>
          </a:p>
          <a:p>
            <a:pPr>
              <a:lnSpc>
                <a:spcPct val="90000"/>
              </a:lnSpc>
            </a:pPr>
            <a:endParaRPr lang="en-US" altLang="en-US" dirty="0"/>
          </a:p>
          <a:p>
            <a:pPr>
              <a:lnSpc>
                <a:spcPct val="90000"/>
              </a:lnSpc>
            </a:pPr>
            <a:r>
              <a:rPr lang="en-US" altLang="en-US" b="1" dirty="0"/>
              <a:t>It forces </a:t>
            </a:r>
            <a:r>
              <a:rPr lang="en-US" altLang="en-US" dirty="0"/>
              <a:t>classes that implement that interface </a:t>
            </a:r>
            <a:r>
              <a:rPr lang="en-US" altLang="en-US" b="1" dirty="0"/>
              <a:t>to provide for the implementation</a:t>
            </a:r>
          </a:p>
          <a:p>
            <a:pPr>
              <a:lnSpc>
                <a:spcPct val="90000"/>
              </a:lnSpc>
            </a:pPr>
            <a:endParaRPr lang="en-US" altLang="en-US" dirty="0"/>
          </a:p>
          <a:p>
            <a:pPr>
              <a:lnSpc>
                <a:spcPct val="90000"/>
              </a:lnSpc>
            </a:pPr>
            <a:r>
              <a:rPr lang="en-US" altLang="en-US" dirty="0"/>
              <a:t>Classes are allowed to implement more than one interface</a:t>
            </a:r>
          </a:p>
        </p:txBody>
      </p:sp>
    </p:spTree>
    <p:extLst>
      <p:ext uri="{BB962C8B-B14F-4D97-AF65-F5344CB8AC3E}">
        <p14:creationId xmlns:p14="http://schemas.microsoft.com/office/powerpoint/2010/main" val="2847037291"/>
      </p:ext>
    </p:extLst>
  </p:cSld>
  <p:clrMapOvr>
    <a:masterClrMapping/>
  </p:clrMapOvr>
  <p:transition>
    <p:strips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FE86-E721-4C5E-9D47-819F01FF3317}"/>
              </a:ext>
            </a:extLst>
          </p:cNvPr>
          <p:cNvSpPr>
            <a:spLocks noGrp="1"/>
          </p:cNvSpPr>
          <p:nvPr>
            <p:ph type="title"/>
          </p:nvPr>
        </p:nvSpPr>
        <p:spPr/>
        <p:txBody>
          <a:bodyPr/>
          <a:lstStyle/>
          <a:p>
            <a:r>
              <a:rPr lang="en-US" dirty="0" err="1"/>
              <a:t>Exercice</a:t>
            </a:r>
            <a:r>
              <a:rPr lang="en-US" dirty="0"/>
              <a:t>: Singleton	</a:t>
            </a:r>
          </a:p>
        </p:txBody>
      </p:sp>
      <p:sp>
        <p:nvSpPr>
          <p:cNvPr id="3" name="Content Placeholder 2">
            <a:extLst>
              <a:ext uri="{FF2B5EF4-FFF2-40B4-BE49-F238E27FC236}">
                <a16:creationId xmlns:a16="http://schemas.microsoft.com/office/drawing/2014/main" id="{E2625784-5880-4D55-8C65-4A9296187B17}"/>
              </a:ext>
            </a:extLst>
          </p:cNvPr>
          <p:cNvSpPr>
            <a:spLocks noGrp="1"/>
          </p:cNvSpPr>
          <p:nvPr>
            <p:ph idx="1"/>
          </p:nvPr>
        </p:nvSpPr>
        <p:spPr>
          <a:xfrm>
            <a:off x="628650" y="1825624"/>
            <a:ext cx="8431374" cy="4667249"/>
          </a:xfrm>
        </p:spPr>
        <p:txBody>
          <a:bodyPr>
            <a:normAutofit fontScale="77500" lnSpcReduction="20000"/>
          </a:bodyPr>
          <a:lstStyle/>
          <a:p>
            <a:r>
              <a:rPr lang="en-US" dirty="0"/>
              <a:t>Create a thread safe Singleton class for </a:t>
            </a:r>
            <a:r>
              <a:rPr lang="en-US" dirty="0" err="1"/>
              <a:t>AudioManager</a:t>
            </a:r>
            <a:r>
              <a:rPr lang="en-US" dirty="0"/>
              <a:t> and add thread safe a method </a:t>
            </a:r>
            <a:r>
              <a:rPr lang="en-US" dirty="0" err="1"/>
              <a:t>PlaySound</a:t>
            </a:r>
            <a:r>
              <a:rPr lang="en-US" dirty="0"/>
              <a:t> (use the </a:t>
            </a:r>
            <a:r>
              <a:rPr lang="en-US" dirty="0" err="1"/>
              <a:t>SoundPlayer</a:t>
            </a:r>
            <a:r>
              <a:rPr lang="en-US" dirty="0"/>
              <a:t> class from the </a:t>
            </a:r>
            <a:r>
              <a:rPr lang="en-US" dirty="0" err="1"/>
              <a:t>System.Media</a:t>
            </a:r>
            <a:r>
              <a:rPr lang="en-US" dirty="0"/>
              <a:t> namespace and play a .wav file from a parameter name)</a:t>
            </a:r>
          </a:p>
          <a:p>
            <a:endParaRPr lang="en-US" dirty="0"/>
          </a:p>
          <a:p>
            <a:r>
              <a:rPr lang="en-US" dirty="0"/>
              <a:t>Create a class </a:t>
            </a:r>
            <a:r>
              <a:rPr lang="en-US" dirty="0" err="1"/>
              <a:t>LoopPlayer</a:t>
            </a:r>
            <a:r>
              <a:rPr lang="en-US" dirty="0"/>
              <a:t> that can start a thread </a:t>
            </a:r>
          </a:p>
          <a:p>
            <a:pPr lvl="1"/>
            <a:r>
              <a:rPr lang="en-US" dirty="0"/>
              <a:t>Keep playing a wave file, every X seconds (X being a number that is passed to the constructor, pass a file path as well)</a:t>
            </a:r>
          </a:p>
          <a:p>
            <a:pPr lvl="1"/>
            <a:r>
              <a:rPr lang="en-US" dirty="0"/>
              <a:t>Print out “Playing </a:t>
            </a:r>
            <a:r>
              <a:rPr lang="en-US" i="1" dirty="0"/>
              <a:t>filename”</a:t>
            </a:r>
            <a:r>
              <a:rPr lang="en-US" dirty="0"/>
              <a:t> when the play starts</a:t>
            </a:r>
          </a:p>
          <a:p>
            <a:pPr lvl="1"/>
            <a:r>
              <a:rPr lang="en-US" dirty="0"/>
              <a:t>Add a Start and Pause method to the class</a:t>
            </a:r>
          </a:p>
          <a:p>
            <a:pPr lvl="1"/>
            <a:endParaRPr lang="en-US" dirty="0"/>
          </a:p>
          <a:p>
            <a:r>
              <a:rPr lang="en-US" dirty="0"/>
              <a:t>In Main</a:t>
            </a:r>
          </a:p>
          <a:p>
            <a:pPr lvl="1"/>
            <a:r>
              <a:rPr lang="en-US" dirty="0"/>
              <a:t>Create 2 objects of the </a:t>
            </a:r>
            <a:r>
              <a:rPr lang="en-US" dirty="0" err="1"/>
              <a:t>LoopPlayer</a:t>
            </a:r>
            <a:r>
              <a:rPr lang="en-US" dirty="0"/>
              <a:t> class, one that plays every 5 and one that plays every 12 seconds</a:t>
            </a:r>
          </a:p>
          <a:p>
            <a:pPr lvl="1"/>
            <a:r>
              <a:rPr lang="en-US" dirty="0"/>
              <a:t>Run start their threads</a:t>
            </a:r>
          </a:p>
          <a:p>
            <a:pPr lvl="1"/>
            <a:r>
              <a:rPr lang="en-US" dirty="0"/>
              <a:t>Let it run for 20 seconds</a:t>
            </a:r>
          </a:p>
          <a:p>
            <a:pPr lvl="1"/>
            <a:r>
              <a:rPr lang="en-US" dirty="0"/>
              <a:t>If you press ‘1’ you pause/restart the first thread, if you press ‘2’ you pause/restart the second thread</a:t>
            </a:r>
          </a:p>
        </p:txBody>
      </p:sp>
    </p:spTree>
    <p:extLst>
      <p:ext uri="{BB962C8B-B14F-4D97-AF65-F5344CB8AC3E}">
        <p14:creationId xmlns:p14="http://schemas.microsoft.com/office/powerpoint/2010/main" val="747521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814CB-4F35-456F-B620-CBF29ABDA2A6}"/>
              </a:ext>
            </a:extLst>
          </p:cNvPr>
          <p:cNvSpPr>
            <a:spLocks noGrp="1"/>
          </p:cNvSpPr>
          <p:nvPr>
            <p:ph type="title"/>
          </p:nvPr>
        </p:nvSpPr>
        <p:spPr/>
        <p:txBody>
          <a:bodyPr/>
          <a:lstStyle/>
          <a:p>
            <a:r>
              <a:rPr lang="en-US" dirty="0"/>
              <a:t>Observer pattern</a:t>
            </a:r>
          </a:p>
        </p:txBody>
      </p:sp>
      <p:sp>
        <p:nvSpPr>
          <p:cNvPr id="3" name="Content Placeholder 2">
            <a:extLst>
              <a:ext uri="{FF2B5EF4-FFF2-40B4-BE49-F238E27FC236}">
                <a16:creationId xmlns:a16="http://schemas.microsoft.com/office/drawing/2014/main" id="{83B4266C-7B5B-4632-BEC4-61CEF8957DD8}"/>
              </a:ext>
            </a:extLst>
          </p:cNvPr>
          <p:cNvSpPr>
            <a:spLocks noGrp="1"/>
          </p:cNvSpPr>
          <p:nvPr>
            <p:ph idx="1"/>
          </p:nvPr>
        </p:nvSpPr>
        <p:spPr/>
        <p:txBody>
          <a:bodyPr/>
          <a:lstStyle/>
          <a:p>
            <a:r>
              <a:rPr lang="en-US" b="1" dirty="0"/>
              <a:t>Observer</a:t>
            </a:r>
            <a:r>
              <a:rPr lang="en-US" dirty="0"/>
              <a:t> is a behavioral design pattern that lets you define a subscription mechanism to notify multiple objects about any events that happen to the object they’re observing.</a:t>
            </a:r>
          </a:p>
        </p:txBody>
      </p:sp>
      <p:pic>
        <p:nvPicPr>
          <p:cNvPr id="9218" name="Picture 2" descr="Observer Design Pattern">
            <a:extLst>
              <a:ext uri="{FF2B5EF4-FFF2-40B4-BE49-F238E27FC236}">
                <a16:creationId xmlns:a16="http://schemas.microsoft.com/office/drawing/2014/main" id="{F7F04E08-354D-488E-8081-1A529DBC5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715" y="3619628"/>
            <a:ext cx="4927603" cy="307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956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A0CD-623B-45FC-92EF-0AE3E22D1E67}"/>
              </a:ext>
            </a:extLst>
          </p:cNvPr>
          <p:cNvSpPr>
            <a:spLocks noGrp="1"/>
          </p:cNvSpPr>
          <p:nvPr>
            <p:ph type="title"/>
          </p:nvPr>
        </p:nvSpPr>
        <p:spPr/>
        <p:txBody>
          <a:bodyPr/>
          <a:lstStyle/>
          <a:p>
            <a:r>
              <a:rPr lang="en-US" dirty="0"/>
              <a:t>Observer Problem</a:t>
            </a:r>
          </a:p>
        </p:txBody>
      </p:sp>
      <p:sp>
        <p:nvSpPr>
          <p:cNvPr id="3" name="Content Placeholder 2">
            <a:extLst>
              <a:ext uri="{FF2B5EF4-FFF2-40B4-BE49-F238E27FC236}">
                <a16:creationId xmlns:a16="http://schemas.microsoft.com/office/drawing/2014/main" id="{6FBF31DB-A3B1-4E54-9E6B-6DEAA5D98910}"/>
              </a:ext>
            </a:extLst>
          </p:cNvPr>
          <p:cNvSpPr>
            <a:spLocks noGrp="1"/>
          </p:cNvSpPr>
          <p:nvPr>
            <p:ph idx="1"/>
          </p:nvPr>
        </p:nvSpPr>
        <p:spPr/>
        <p:txBody>
          <a:bodyPr>
            <a:normAutofit lnSpcReduction="10000"/>
          </a:bodyPr>
          <a:lstStyle/>
          <a:p>
            <a:r>
              <a:rPr lang="en-US" dirty="0"/>
              <a:t>Imagine that you have two types of objects: a Customer and a Store. The customer is very interested in a particular brand of product (say, it’s a new model of the iPhone) which should become available in the store very soon.</a:t>
            </a:r>
          </a:p>
          <a:p>
            <a:endParaRPr lang="en-US" dirty="0"/>
          </a:p>
          <a:p>
            <a:r>
              <a:rPr lang="en-US" dirty="0"/>
              <a:t>The customer could visit the store every day and check product availability. But while the product is still </a:t>
            </a:r>
            <a:r>
              <a:rPr lang="en-US" dirty="0" err="1"/>
              <a:t>en</a:t>
            </a:r>
            <a:r>
              <a:rPr lang="en-US" dirty="0"/>
              <a:t> route, most of these trips would be pointless.</a:t>
            </a:r>
          </a:p>
        </p:txBody>
      </p:sp>
    </p:spTree>
    <p:extLst>
      <p:ext uri="{BB962C8B-B14F-4D97-AF65-F5344CB8AC3E}">
        <p14:creationId xmlns:p14="http://schemas.microsoft.com/office/powerpoint/2010/main" val="3708976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566EC-8D5A-471E-ABF0-14A085E50FE2}"/>
              </a:ext>
            </a:extLst>
          </p:cNvPr>
          <p:cNvSpPr>
            <a:spLocks noGrp="1"/>
          </p:cNvSpPr>
          <p:nvPr>
            <p:ph type="title"/>
          </p:nvPr>
        </p:nvSpPr>
        <p:spPr/>
        <p:txBody>
          <a:bodyPr/>
          <a:lstStyle/>
          <a:p>
            <a:r>
              <a:rPr lang="en-US" dirty="0"/>
              <a:t>Observer Problem</a:t>
            </a:r>
          </a:p>
        </p:txBody>
      </p:sp>
      <p:sp>
        <p:nvSpPr>
          <p:cNvPr id="3" name="Content Placeholder 2">
            <a:extLst>
              <a:ext uri="{FF2B5EF4-FFF2-40B4-BE49-F238E27FC236}">
                <a16:creationId xmlns:a16="http://schemas.microsoft.com/office/drawing/2014/main" id="{CB72FC97-9ECB-476E-85C0-BDD93834131B}"/>
              </a:ext>
            </a:extLst>
          </p:cNvPr>
          <p:cNvSpPr>
            <a:spLocks noGrp="1"/>
          </p:cNvSpPr>
          <p:nvPr>
            <p:ph idx="1"/>
          </p:nvPr>
        </p:nvSpPr>
        <p:spPr/>
        <p:txBody>
          <a:bodyPr>
            <a:normAutofit fontScale="92500" lnSpcReduction="20000"/>
          </a:bodyPr>
          <a:lstStyle/>
          <a:p>
            <a:r>
              <a:rPr lang="en-US" dirty="0"/>
              <a:t>On the other hand, the store could send tons of emails (which might be considered spam) to all customers each time a new product becomes available. This would save some customers from endless trips to the store. At the same time, it’d upset other customers who aren’t interested in new products.</a:t>
            </a:r>
          </a:p>
          <a:p>
            <a:endParaRPr lang="en-US" dirty="0"/>
          </a:p>
          <a:p>
            <a:r>
              <a:rPr lang="en-US" dirty="0"/>
              <a:t>It looks like we’ve got a conflict. Either the customer wastes time checking product availability or the store wastes resources notifying the wrong customers.</a:t>
            </a:r>
          </a:p>
          <a:p>
            <a:endParaRPr lang="en-US" dirty="0"/>
          </a:p>
        </p:txBody>
      </p:sp>
    </p:spTree>
    <p:extLst>
      <p:ext uri="{BB962C8B-B14F-4D97-AF65-F5344CB8AC3E}">
        <p14:creationId xmlns:p14="http://schemas.microsoft.com/office/powerpoint/2010/main" val="837492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70F7-2D71-400F-B8C9-C15C997A724E}"/>
              </a:ext>
            </a:extLst>
          </p:cNvPr>
          <p:cNvSpPr>
            <a:spLocks noGrp="1"/>
          </p:cNvSpPr>
          <p:nvPr>
            <p:ph type="title"/>
          </p:nvPr>
        </p:nvSpPr>
        <p:spPr/>
        <p:txBody>
          <a:bodyPr/>
          <a:lstStyle/>
          <a:p>
            <a:r>
              <a:rPr lang="en-US" dirty="0"/>
              <a:t>Observer Solution</a:t>
            </a:r>
          </a:p>
        </p:txBody>
      </p:sp>
      <p:sp>
        <p:nvSpPr>
          <p:cNvPr id="3" name="Content Placeholder 2">
            <a:extLst>
              <a:ext uri="{FF2B5EF4-FFF2-40B4-BE49-F238E27FC236}">
                <a16:creationId xmlns:a16="http://schemas.microsoft.com/office/drawing/2014/main" id="{34D2FF8E-9921-419F-831B-5BA3C230E95F}"/>
              </a:ext>
            </a:extLst>
          </p:cNvPr>
          <p:cNvSpPr>
            <a:spLocks noGrp="1"/>
          </p:cNvSpPr>
          <p:nvPr>
            <p:ph idx="1"/>
          </p:nvPr>
        </p:nvSpPr>
        <p:spPr/>
        <p:txBody>
          <a:bodyPr>
            <a:normAutofit fontScale="85000" lnSpcReduction="20000"/>
          </a:bodyPr>
          <a:lstStyle/>
          <a:p>
            <a:r>
              <a:rPr lang="en-US" dirty="0"/>
              <a:t>The object that has some interesting state is often called </a:t>
            </a:r>
            <a:r>
              <a:rPr lang="en-US" i="1" dirty="0"/>
              <a:t>subject</a:t>
            </a:r>
            <a:r>
              <a:rPr lang="en-US" dirty="0"/>
              <a:t>, but since it’s also going to notify other objects about the changes to its state, we’ll call it </a:t>
            </a:r>
            <a:r>
              <a:rPr lang="en-US" i="1" dirty="0"/>
              <a:t>publisher</a:t>
            </a:r>
            <a:r>
              <a:rPr lang="en-US" dirty="0"/>
              <a:t>. </a:t>
            </a:r>
          </a:p>
          <a:p>
            <a:endParaRPr lang="en-US" dirty="0"/>
          </a:p>
          <a:p>
            <a:r>
              <a:rPr lang="en-US" dirty="0"/>
              <a:t>All other objects that want to track changes to the publisher’s state are called </a:t>
            </a:r>
            <a:r>
              <a:rPr lang="en-US" i="1" dirty="0"/>
              <a:t>subscribers</a:t>
            </a:r>
            <a:r>
              <a:rPr lang="en-US" dirty="0"/>
              <a:t>.</a:t>
            </a:r>
          </a:p>
          <a:p>
            <a:endParaRPr lang="en-US" dirty="0"/>
          </a:p>
          <a:p>
            <a:r>
              <a:rPr lang="en-US" dirty="0"/>
              <a:t>The Observer pattern suggests that you add a subscription mechanism to the publisher class so individual objects can subscribe to or unsubscribe from a stream of events coming from that publisher. </a:t>
            </a:r>
          </a:p>
        </p:txBody>
      </p:sp>
    </p:spTree>
    <p:extLst>
      <p:ext uri="{BB962C8B-B14F-4D97-AF65-F5344CB8AC3E}">
        <p14:creationId xmlns:p14="http://schemas.microsoft.com/office/powerpoint/2010/main" val="1030171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52B1-6CC8-482D-AF42-4B2B7FDE0B26}"/>
              </a:ext>
            </a:extLst>
          </p:cNvPr>
          <p:cNvSpPr>
            <a:spLocks noGrp="1"/>
          </p:cNvSpPr>
          <p:nvPr>
            <p:ph type="title"/>
          </p:nvPr>
        </p:nvSpPr>
        <p:spPr/>
        <p:txBody>
          <a:bodyPr/>
          <a:lstStyle/>
          <a:p>
            <a:r>
              <a:rPr lang="en-US" dirty="0"/>
              <a:t>Observer Solution</a:t>
            </a:r>
          </a:p>
        </p:txBody>
      </p:sp>
      <p:sp>
        <p:nvSpPr>
          <p:cNvPr id="3" name="Content Placeholder 2">
            <a:extLst>
              <a:ext uri="{FF2B5EF4-FFF2-40B4-BE49-F238E27FC236}">
                <a16:creationId xmlns:a16="http://schemas.microsoft.com/office/drawing/2014/main" id="{712DDCB4-B325-42A1-B045-D909290F29E4}"/>
              </a:ext>
            </a:extLst>
          </p:cNvPr>
          <p:cNvSpPr>
            <a:spLocks noGrp="1"/>
          </p:cNvSpPr>
          <p:nvPr>
            <p:ph idx="1"/>
          </p:nvPr>
        </p:nvSpPr>
        <p:spPr/>
        <p:txBody>
          <a:bodyPr/>
          <a:lstStyle/>
          <a:p>
            <a:endParaRPr lang="en-US"/>
          </a:p>
        </p:txBody>
      </p:sp>
      <p:pic>
        <p:nvPicPr>
          <p:cNvPr id="12290" name="Picture 2" descr="Subscription mechanism">
            <a:extLst>
              <a:ext uri="{FF2B5EF4-FFF2-40B4-BE49-F238E27FC236}">
                <a16:creationId xmlns:a16="http://schemas.microsoft.com/office/drawing/2014/main" id="{F9826499-5C08-41D6-BC5B-14D44C843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709" y="2161202"/>
            <a:ext cx="7659201" cy="2933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598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BFF2-D7C4-48F7-B1A9-8E031CE21360}"/>
              </a:ext>
            </a:extLst>
          </p:cNvPr>
          <p:cNvSpPr>
            <a:spLocks noGrp="1"/>
          </p:cNvSpPr>
          <p:nvPr>
            <p:ph type="title"/>
          </p:nvPr>
        </p:nvSpPr>
        <p:spPr/>
        <p:txBody>
          <a:bodyPr/>
          <a:lstStyle/>
          <a:p>
            <a:r>
              <a:rPr lang="en-US" dirty="0"/>
              <a:t>Observer Solution</a:t>
            </a:r>
          </a:p>
        </p:txBody>
      </p:sp>
      <p:sp>
        <p:nvSpPr>
          <p:cNvPr id="3" name="Content Placeholder 2">
            <a:extLst>
              <a:ext uri="{FF2B5EF4-FFF2-40B4-BE49-F238E27FC236}">
                <a16:creationId xmlns:a16="http://schemas.microsoft.com/office/drawing/2014/main" id="{B14B4D76-2D82-4964-B99F-389E98D9AEC5}"/>
              </a:ext>
            </a:extLst>
          </p:cNvPr>
          <p:cNvSpPr>
            <a:spLocks noGrp="1"/>
          </p:cNvSpPr>
          <p:nvPr>
            <p:ph idx="1"/>
          </p:nvPr>
        </p:nvSpPr>
        <p:spPr>
          <a:xfrm>
            <a:off x="628650" y="1548882"/>
            <a:ext cx="7886700" cy="4628081"/>
          </a:xfrm>
        </p:spPr>
        <p:txBody>
          <a:bodyPr/>
          <a:lstStyle/>
          <a:p>
            <a:r>
              <a:rPr lang="en-US" dirty="0"/>
              <a:t>whenever an important event happens to the publisher, it goes over its subscribers and calls the specific notification method on their objects</a:t>
            </a:r>
          </a:p>
        </p:txBody>
      </p:sp>
      <p:pic>
        <p:nvPicPr>
          <p:cNvPr id="13314" name="Picture 2" descr="Notification methods">
            <a:extLst>
              <a:ext uri="{FF2B5EF4-FFF2-40B4-BE49-F238E27FC236}">
                <a16:creationId xmlns:a16="http://schemas.microsoft.com/office/drawing/2014/main" id="{693A216F-AB61-4FB9-A206-AC58CB214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968" y="2720115"/>
            <a:ext cx="5260521" cy="4231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001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A112-69A3-4A30-B6DE-9AD26BA35601}"/>
              </a:ext>
            </a:extLst>
          </p:cNvPr>
          <p:cNvSpPr>
            <a:spLocks noGrp="1"/>
          </p:cNvSpPr>
          <p:nvPr>
            <p:ph type="title"/>
          </p:nvPr>
        </p:nvSpPr>
        <p:spPr/>
        <p:txBody>
          <a:bodyPr/>
          <a:lstStyle/>
          <a:p>
            <a:r>
              <a:rPr lang="en-US" dirty="0"/>
              <a:t>Observer Solution</a:t>
            </a:r>
          </a:p>
        </p:txBody>
      </p:sp>
      <p:sp>
        <p:nvSpPr>
          <p:cNvPr id="3" name="Content Placeholder 2">
            <a:extLst>
              <a:ext uri="{FF2B5EF4-FFF2-40B4-BE49-F238E27FC236}">
                <a16:creationId xmlns:a16="http://schemas.microsoft.com/office/drawing/2014/main" id="{21FF5098-2D64-4225-A4E5-E1C7FF7BE5C3}"/>
              </a:ext>
            </a:extLst>
          </p:cNvPr>
          <p:cNvSpPr>
            <a:spLocks noGrp="1"/>
          </p:cNvSpPr>
          <p:nvPr>
            <p:ph idx="1"/>
          </p:nvPr>
        </p:nvSpPr>
        <p:spPr/>
        <p:txBody>
          <a:bodyPr/>
          <a:lstStyle/>
          <a:p>
            <a:endParaRPr lang="en-US"/>
          </a:p>
        </p:txBody>
      </p:sp>
      <p:pic>
        <p:nvPicPr>
          <p:cNvPr id="14338" name="Picture 2" descr="Structure of the Observer design pattern">
            <a:extLst>
              <a:ext uri="{FF2B5EF4-FFF2-40B4-BE49-F238E27FC236}">
                <a16:creationId xmlns:a16="http://schemas.microsoft.com/office/drawing/2014/main" id="{8BD75867-3247-4775-8727-08F323C7B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144" y="2213881"/>
            <a:ext cx="7559445" cy="3841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936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DFF9-F670-4678-940D-EF3FB4574983}"/>
              </a:ext>
            </a:extLst>
          </p:cNvPr>
          <p:cNvSpPr>
            <a:spLocks noGrp="1"/>
          </p:cNvSpPr>
          <p:nvPr>
            <p:ph type="title"/>
          </p:nvPr>
        </p:nvSpPr>
        <p:spPr/>
        <p:txBody>
          <a:bodyPr/>
          <a:lstStyle/>
          <a:p>
            <a:r>
              <a:rPr lang="en-US" dirty="0"/>
              <a:t>Observer example</a:t>
            </a:r>
          </a:p>
        </p:txBody>
      </p:sp>
      <p:sp>
        <p:nvSpPr>
          <p:cNvPr id="3" name="Content Placeholder 2">
            <a:extLst>
              <a:ext uri="{FF2B5EF4-FFF2-40B4-BE49-F238E27FC236}">
                <a16:creationId xmlns:a16="http://schemas.microsoft.com/office/drawing/2014/main" id="{8FD78883-7B4D-4D13-B41F-65D5187D642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AD293CF-B39D-4C7C-A875-9EEF6360532D}"/>
              </a:ext>
            </a:extLst>
          </p:cNvPr>
          <p:cNvPicPr>
            <a:picLocks noChangeAspect="1"/>
          </p:cNvPicPr>
          <p:nvPr/>
        </p:nvPicPr>
        <p:blipFill>
          <a:blip r:embed="rId2"/>
          <a:stretch>
            <a:fillRect/>
          </a:stretch>
        </p:blipFill>
        <p:spPr>
          <a:xfrm>
            <a:off x="2151254" y="1446245"/>
            <a:ext cx="5609008" cy="5120206"/>
          </a:xfrm>
          <a:prstGeom prst="rect">
            <a:avLst/>
          </a:prstGeom>
        </p:spPr>
      </p:pic>
    </p:spTree>
    <p:extLst>
      <p:ext uri="{BB962C8B-B14F-4D97-AF65-F5344CB8AC3E}">
        <p14:creationId xmlns:p14="http://schemas.microsoft.com/office/powerpoint/2010/main" val="25681955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EC70-DF78-4EC6-AD03-2EE86FA8A8BF}"/>
              </a:ext>
            </a:extLst>
          </p:cNvPr>
          <p:cNvSpPr>
            <a:spLocks noGrp="1"/>
          </p:cNvSpPr>
          <p:nvPr>
            <p:ph type="title"/>
          </p:nvPr>
        </p:nvSpPr>
        <p:spPr>
          <a:xfrm>
            <a:off x="348732" y="-297656"/>
            <a:ext cx="7886700" cy="1325563"/>
          </a:xfrm>
        </p:spPr>
        <p:txBody>
          <a:bodyPr/>
          <a:lstStyle/>
          <a:p>
            <a:r>
              <a:rPr lang="en-US" dirty="0"/>
              <a:t>Observer example</a:t>
            </a:r>
          </a:p>
        </p:txBody>
      </p:sp>
      <p:sp>
        <p:nvSpPr>
          <p:cNvPr id="3" name="Content Placeholder 2">
            <a:extLst>
              <a:ext uri="{FF2B5EF4-FFF2-40B4-BE49-F238E27FC236}">
                <a16:creationId xmlns:a16="http://schemas.microsoft.com/office/drawing/2014/main" id="{F8AF1A08-0CFA-4C2C-9173-0691B95BB665}"/>
              </a:ext>
            </a:extLst>
          </p:cNvPr>
          <p:cNvSpPr>
            <a:spLocks noGrp="1"/>
          </p:cNvSpPr>
          <p:nvPr>
            <p:ph idx="1"/>
          </p:nvPr>
        </p:nvSpPr>
        <p:spPr>
          <a:xfrm>
            <a:off x="3465156" y="6354148"/>
            <a:ext cx="7886700" cy="858415"/>
          </a:xfrm>
        </p:spPr>
        <p:txBody>
          <a:bodyPr/>
          <a:lstStyle/>
          <a:p>
            <a:pPr marL="0" indent="0">
              <a:buNone/>
            </a:pPr>
            <a:r>
              <a:rPr lang="en-US" dirty="0"/>
              <a:t>…</a:t>
            </a:r>
          </a:p>
        </p:txBody>
      </p:sp>
      <p:pic>
        <p:nvPicPr>
          <p:cNvPr id="4" name="Picture 3">
            <a:extLst>
              <a:ext uri="{FF2B5EF4-FFF2-40B4-BE49-F238E27FC236}">
                <a16:creationId xmlns:a16="http://schemas.microsoft.com/office/drawing/2014/main" id="{B9077A95-AE69-4414-8C13-EA3FA4C85D8A}"/>
              </a:ext>
            </a:extLst>
          </p:cNvPr>
          <p:cNvPicPr>
            <a:picLocks noChangeAspect="1"/>
          </p:cNvPicPr>
          <p:nvPr/>
        </p:nvPicPr>
        <p:blipFill>
          <a:blip r:embed="rId2"/>
          <a:stretch>
            <a:fillRect/>
          </a:stretch>
        </p:blipFill>
        <p:spPr>
          <a:xfrm>
            <a:off x="2034395" y="635311"/>
            <a:ext cx="5476748" cy="6194450"/>
          </a:xfrm>
          <a:prstGeom prst="rect">
            <a:avLst/>
          </a:prstGeom>
        </p:spPr>
      </p:pic>
    </p:spTree>
    <p:extLst>
      <p:ext uri="{BB962C8B-B14F-4D97-AF65-F5344CB8AC3E}">
        <p14:creationId xmlns:p14="http://schemas.microsoft.com/office/powerpoint/2010/main" val="178347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9" name="Text Box 3">
            <a:extLst>
              <a:ext uri="{FF2B5EF4-FFF2-40B4-BE49-F238E27FC236}">
                <a16:creationId xmlns:a16="http://schemas.microsoft.com/office/drawing/2014/main" id="{B3DD9A68-A087-41E9-B705-86998074DB34}"/>
              </a:ext>
            </a:extLst>
          </p:cNvPr>
          <p:cNvSpPr txBox="1">
            <a:spLocks noChangeArrowheads="1"/>
          </p:cNvSpPr>
          <p:nvPr/>
        </p:nvSpPr>
        <p:spPr bwMode="auto">
          <a:xfrm>
            <a:off x="802432" y="2028041"/>
            <a:ext cx="3534747" cy="1329595"/>
          </a:xfrm>
          <a:prstGeom prst="rect">
            <a:avLst/>
          </a:prstGeom>
          <a:solidFill>
            <a:schemeClr val="bg2"/>
          </a:solidFill>
          <a:ln w="12700">
            <a:solidFill>
              <a:schemeClr val="tx1"/>
            </a:solidFill>
            <a:miter lim="800000"/>
            <a:headEnd type="none" w="sm" len="sm"/>
            <a:tailEnd type="none" w="sm" len="sm"/>
          </a:ln>
          <a:effectLst/>
        </p:spPr>
        <p:txBody>
          <a:bodyPr wrap="square" lIns="182880" tIns="137160" rIns="182880" bIns="137160">
            <a:spAutoFit/>
          </a:bodyPr>
          <a:lstStyle/>
          <a:p>
            <a:pPr>
              <a:lnSpc>
                <a:spcPct val="95000"/>
              </a:lnSpc>
            </a:pPr>
            <a:r>
              <a:rPr lang="en-US" altLang="en-US" sz="1800" dirty="0"/>
              <a:t>public class </a:t>
            </a:r>
            <a:r>
              <a:rPr lang="en-US" altLang="en-US" sz="1800" dirty="0" err="1"/>
              <a:t>TextBox</a:t>
            </a:r>
            <a:r>
              <a:rPr lang="en-US" altLang="en-US" sz="1800" dirty="0"/>
              <a:t> : </a:t>
            </a:r>
            <a:r>
              <a:rPr lang="en-US" altLang="en-US" sz="1800" dirty="0" err="1"/>
              <a:t>IDelete</a:t>
            </a:r>
            <a:r>
              <a:rPr lang="en-US" altLang="en-US" sz="1800" dirty="0"/>
              <a:t> </a:t>
            </a:r>
          </a:p>
          <a:p>
            <a:pPr>
              <a:lnSpc>
                <a:spcPct val="95000"/>
              </a:lnSpc>
            </a:pPr>
            <a:r>
              <a:rPr lang="en-US" altLang="en-US" sz="1800" dirty="0"/>
              <a:t>{</a:t>
            </a:r>
          </a:p>
          <a:p>
            <a:pPr>
              <a:lnSpc>
                <a:spcPct val="95000"/>
              </a:lnSpc>
            </a:pPr>
            <a:r>
              <a:rPr lang="en-US" altLang="en-US" sz="1800" dirty="0"/>
              <a:t>  public void Delete() { ... }</a:t>
            </a:r>
          </a:p>
          <a:p>
            <a:pPr>
              <a:lnSpc>
                <a:spcPct val="95000"/>
              </a:lnSpc>
            </a:pPr>
            <a:r>
              <a:rPr lang="en-US" altLang="en-US" sz="1800" dirty="0"/>
              <a:t>}</a:t>
            </a:r>
          </a:p>
        </p:txBody>
      </p:sp>
      <p:sp>
        <p:nvSpPr>
          <p:cNvPr id="1186821" name="Rectangle 5">
            <a:extLst>
              <a:ext uri="{FF2B5EF4-FFF2-40B4-BE49-F238E27FC236}">
                <a16:creationId xmlns:a16="http://schemas.microsoft.com/office/drawing/2014/main" id="{21F2160E-5087-4C4E-B95A-64E1E18622FE}"/>
              </a:ext>
            </a:extLst>
          </p:cNvPr>
          <p:cNvSpPr>
            <a:spLocks noGrp="1" noChangeArrowheads="1"/>
          </p:cNvSpPr>
          <p:nvPr>
            <p:ph type="title"/>
          </p:nvPr>
        </p:nvSpPr>
        <p:spPr/>
        <p:txBody>
          <a:bodyPr/>
          <a:lstStyle/>
          <a:p>
            <a:r>
              <a:rPr lang="en-US" altLang="en-US">
                <a:solidFill>
                  <a:schemeClr val="tx1"/>
                </a:solidFill>
              </a:rPr>
              <a:t>Interfaces</a:t>
            </a:r>
            <a:br>
              <a:rPr lang="en-US" altLang="en-US">
                <a:solidFill>
                  <a:schemeClr val="tx1"/>
                </a:solidFill>
              </a:rPr>
            </a:br>
            <a:r>
              <a:rPr lang="en-US" altLang="en-US" sz="3200">
                <a:solidFill>
                  <a:schemeClr val="tx1"/>
                </a:solidFill>
              </a:rPr>
              <a:t>Example</a:t>
            </a:r>
            <a:endParaRPr lang="en-US" altLang="en-US" sz="2000">
              <a:solidFill>
                <a:schemeClr val="tx1"/>
              </a:solidFill>
            </a:endParaRPr>
          </a:p>
        </p:txBody>
      </p:sp>
      <p:sp>
        <p:nvSpPr>
          <p:cNvPr id="2" name="TextBox 1">
            <a:extLst>
              <a:ext uri="{FF2B5EF4-FFF2-40B4-BE49-F238E27FC236}">
                <a16:creationId xmlns:a16="http://schemas.microsoft.com/office/drawing/2014/main" id="{4BAFC941-ECDA-42E7-A8D8-B13E6287AA8A}"/>
              </a:ext>
            </a:extLst>
          </p:cNvPr>
          <p:cNvSpPr txBox="1"/>
          <p:nvPr/>
        </p:nvSpPr>
        <p:spPr>
          <a:xfrm>
            <a:off x="2247900" y="6130183"/>
            <a:ext cx="7981949" cy="369332"/>
          </a:xfrm>
          <a:prstGeom prst="rect">
            <a:avLst/>
          </a:prstGeom>
          <a:noFill/>
        </p:spPr>
        <p:txBody>
          <a:bodyPr wrap="square" rtlCol="0">
            <a:spAutoFit/>
          </a:bodyPr>
          <a:lstStyle/>
          <a:p>
            <a:r>
              <a:rPr lang="en-US" b="1" dirty="0">
                <a:solidFill>
                  <a:srgbClr val="FF0000"/>
                </a:solidFill>
              </a:rPr>
              <a:t>! implement every interface in a separate file just like classes</a:t>
            </a:r>
          </a:p>
        </p:txBody>
      </p:sp>
      <p:sp>
        <p:nvSpPr>
          <p:cNvPr id="3" name="Text Box 4">
            <a:extLst>
              <a:ext uri="{FF2B5EF4-FFF2-40B4-BE49-F238E27FC236}">
                <a16:creationId xmlns:a16="http://schemas.microsoft.com/office/drawing/2014/main" id="{6607701C-F318-4769-A1BD-465BAC732CE1}"/>
              </a:ext>
            </a:extLst>
          </p:cNvPr>
          <p:cNvSpPr txBox="1">
            <a:spLocks noChangeArrowheads="1"/>
          </p:cNvSpPr>
          <p:nvPr/>
        </p:nvSpPr>
        <p:spPr bwMode="auto">
          <a:xfrm>
            <a:off x="3771900" y="406292"/>
            <a:ext cx="4648200" cy="1329595"/>
          </a:xfrm>
          <a:prstGeom prst="rect">
            <a:avLst/>
          </a:prstGeom>
          <a:solidFill>
            <a:schemeClr val="bg2"/>
          </a:solidFill>
          <a:ln w="12700">
            <a:solidFill>
              <a:schemeClr val="tx1"/>
            </a:solidFill>
            <a:miter lim="800000"/>
            <a:headEnd type="none" w="sm" len="sm"/>
            <a:tailEnd type="none" w="sm" len="sm"/>
          </a:ln>
          <a:effectLst/>
        </p:spPr>
        <p:txBody>
          <a:bodyPr lIns="182880" tIns="137160" rIns="182880" bIns="137160">
            <a:spAutoFit/>
          </a:bodyPr>
          <a:lstStyle/>
          <a:p>
            <a:pPr>
              <a:lnSpc>
                <a:spcPct val="95000"/>
              </a:lnSpc>
            </a:pPr>
            <a:r>
              <a:rPr lang="en-US" altLang="en-US" sz="1800" dirty="0"/>
              <a:t>public interface </a:t>
            </a:r>
            <a:r>
              <a:rPr lang="en-US" altLang="en-US" sz="1800" dirty="0" err="1"/>
              <a:t>IDelete</a:t>
            </a:r>
            <a:r>
              <a:rPr lang="en-US" altLang="en-US" sz="1800" dirty="0"/>
              <a:t> {</a:t>
            </a:r>
          </a:p>
          <a:p>
            <a:pPr>
              <a:lnSpc>
                <a:spcPct val="95000"/>
              </a:lnSpc>
            </a:pPr>
            <a:r>
              <a:rPr lang="en-US" altLang="en-US" sz="1800" dirty="0"/>
              <a:t>  void Delete();  </a:t>
            </a:r>
          </a:p>
          <a:p>
            <a:pPr>
              <a:lnSpc>
                <a:spcPct val="95000"/>
              </a:lnSpc>
            </a:pPr>
            <a:r>
              <a:rPr lang="en-US" altLang="en-US" sz="1800" b="1" dirty="0">
                <a:solidFill>
                  <a:srgbClr val="FF0000"/>
                </a:solidFill>
              </a:rPr>
              <a:t>//NO IMPLEMENTATION HERE !!!</a:t>
            </a:r>
          </a:p>
          <a:p>
            <a:pPr>
              <a:lnSpc>
                <a:spcPct val="95000"/>
              </a:lnSpc>
            </a:pPr>
            <a:r>
              <a:rPr lang="en-US" altLang="en-US" sz="1800" dirty="0"/>
              <a:t>}</a:t>
            </a:r>
          </a:p>
        </p:txBody>
      </p:sp>
      <p:sp>
        <p:nvSpPr>
          <p:cNvPr id="4" name="Text Box 3">
            <a:extLst>
              <a:ext uri="{FF2B5EF4-FFF2-40B4-BE49-F238E27FC236}">
                <a16:creationId xmlns:a16="http://schemas.microsoft.com/office/drawing/2014/main" id="{961FD80F-4FCB-4AFC-88C3-B3A667E25247}"/>
              </a:ext>
            </a:extLst>
          </p:cNvPr>
          <p:cNvSpPr txBox="1">
            <a:spLocks noChangeArrowheads="1"/>
          </p:cNvSpPr>
          <p:nvPr/>
        </p:nvSpPr>
        <p:spPr bwMode="auto">
          <a:xfrm>
            <a:off x="4572000" y="2028041"/>
            <a:ext cx="3534747" cy="1329595"/>
          </a:xfrm>
          <a:prstGeom prst="rect">
            <a:avLst/>
          </a:prstGeom>
          <a:solidFill>
            <a:schemeClr val="bg2"/>
          </a:solidFill>
          <a:ln w="12700">
            <a:solidFill>
              <a:schemeClr val="tx1"/>
            </a:solidFill>
            <a:miter lim="800000"/>
            <a:headEnd type="none" w="sm" len="sm"/>
            <a:tailEnd type="none" w="sm" len="sm"/>
          </a:ln>
          <a:effectLst/>
        </p:spPr>
        <p:txBody>
          <a:bodyPr wrap="square" lIns="182880" tIns="137160" rIns="182880" bIns="137160">
            <a:spAutoFit/>
          </a:bodyPr>
          <a:lstStyle/>
          <a:p>
            <a:pPr>
              <a:lnSpc>
                <a:spcPct val="95000"/>
              </a:lnSpc>
            </a:pPr>
            <a:r>
              <a:rPr lang="en-US" altLang="en-US" sz="1800" dirty="0"/>
              <a:t>public class Car : </a:t>
            </a:r>
            <a:r>
              <a:rPr lang="en-US" altLang="en-US" sz="1800" dirty="0" err="1"/>
              <a:t>IDelete</a:t>
            </a:r>
            <a:r>
              <a:rPr lang="en-US" altLang="en-US" sz="1800" dirty="0"/>
              <a:t> </a:t>
            </a:r>
          </a:p>
          <a:p>
            <a:pPr>
              <a:lnSpc>
                <a:spcPct val="95000"/>
              </a:lnSpc>
            </a:pPr>
            <a:r>
              <a:rPr lang="en-US" altLang="en-US" sz="1800" dirty="0"/>
              <a:t>{</a:t>
            </a:r>
          </a:p>
          <a:p>
            <a:pPr>
              <a:lnSpc>
                <a:spcPct val="95000"/>
              </a:lnSpc>
            </a:pPr>
            <a:r>
              <a:rPr lang="en-US" altLang="en-US" sz="1800" dirty="0"/>
              <a:t>  public void Delete() { ... }</a:t>
            </a:r>
          </a:p>
          <a:p>
            <a:pPr>
              <a:lnSpc>
                <a:spcPct val="95000"/>
              </a:lnSpc>
            </a:pPr>
            <a:r>
              <a:rPr lang="en-US" altLang="en-US" sz="1800" dirty="0"/>
              <a:t>}</a:t>
            </a:r>
          </a:p>
        </p:txBody>
      </p:sp>
      <p:sp>
        <p:nvSpPr>
          <p:cNvPr id="1186820" name="Text Box 4">
            <a:extLst>
              <a:ext uri="{FF2B5EF4-FFF2-40B4-BE49-F238E27FC236}">
                <a16:creationId xmlns:a16="http://schemas.microsoft.com/office/drawing/2014/main" id="{F057195F-221A-42D5-ACC1-F6EC624C5FC6}"/>
              </a:ext>
            </a:extLst>
          </p:cNvPr>
          <p:cNvSpPr txBox="1">
            <a:spLocks noChangeArrowheads="1"/>
          </p:cNvSpPr>
          <p:nvPr/>
        </p:nvSpPr>
        <p:spPr bwMode="auto">
          <a:xfrm>
            <a:off x="2247900" y="3546041"/>
            <a:ext cx="4648200" cy="2208213"/>
          </a:xfrm>
          <a:prstGeom prst="rect">
            <a:avLst/>
          </a:prstGeom>
          <a:solidFill>
            <a:schemeClr val="bg2"/>
          </a:solidFill>
          <a:ln w="12700">
            <a:solidFill>
              <a:schemeClr val="tx1"/>
            </a:solidFill>
            <a:miter lim="800000"/>
            <a:headEnd type="none" w="sm" len="sm"/>
            <a:tailEnd type="none" w="sm" len="sm"/>
          </a:ln>
          <a:effectLst/>
        </p:spPr>
        <p:txBody>
          <a:bodyPr lIns="182880" tIns="137160" rIns="182880" bIns="137160">
            <a:spAutoFit/>
          </a:bodyPr>
          <a:lstStyle/>
          <a:p>
            <a:r>
              <a:rPr lang="en-US" altLang="en-US" sz="1800" dirty="0" err="1"/>
              <a:t>TextBox</a:t>
            </a:r>
            <a:r>
              <a:rPr lang="en-US" altLang="en-US" sz="1800" dirty="0"/>
              <a:t> tb = new </a:t>
            </a:r>
            <a:r>
              <a:rPr lang="en-US" altLang="en-US" sz="1800" dirty="0" err="1"/>
              <a:t>TextBox</a:t>
            </a:r>
            <a:r>
              <a:rPr lang="en-US" altLang="en-US" sz="1800" dirty="0"/>
              <a:t>();</a:t>
            </a:r>
          </a:p>
          <a:p>
            <a:r>
              <a:rPr lang="en-US" altLang="en-US" sz="1800" dirty="0" err="1"/>
              <a:t>IDelete</a:t>
            </a:r>
            <a:r>
              <a:rPr lang="en-US" altLang="en-US" sz="1800" dirty="0"/>
              <a:t> </a:t>
            </a:r>
            <a:r>
              <a:rPr lang="en-US" altLang="en-US" sz="1800" dirty="0" err="1"/>
              <a:t>iDel</a:t>
            </a:r>
            <a:r>
              <a:rPr lang="en-US" altLang="en-US" sz="1800" dirty="0"/>
              <a:t> = tb;</a:t>
            </a:r>
          </a:p>
          <a:p>
            <a:r>
              <a:rPr lang="en-US" altLang="en-US" sz="1800" dirty="0" err="1"/>
              <a:t>iDel.Delete</a:t>
            </a:r>
            <a:r>
              <a:rPr lang="en-US" altLang="en-US" sz="1800" dirty="0"/>
              <a:t>();</a:t>
            </a:r>
          </a:p>
          <a:p>
            <a:endParaRPr lang="en-US" altLang="en-US" sz="1800" dirty="0"/>
          </a:p>
          <a:p>
            <a:r>
              <a:rPr lang="en-US" altLang="en-US" sz="1800" dirty="0"/>
              <a:t>Car c = new Car();</a:t>
            </a:r>
          </a:p>
          <a:p>
            <a:r>
              <a:rPr lang="en-US" altLang="en-US" sz="1800" dirty="0" err="1"/>
              <a:t>iDel</a:t>
            </a:r>
            <a:r>
              <a:rPr lang="en-US" altLang="en-US" sz="1800" dirty="0"/>
              <a:t> = c;</a:t>
            </a:r>
          </a:p>
          <a:p>
            <a:r>
              <a:rPr lang="en-US" altLang="en-US" sz="1800" dirty="0" err="1"/>
              <a:t>iDel.Delete</a:t>
            </a:r>
            <a:r>
              <a:rPr lang="en-US" altLang="en-US" sz="1800" dirty="0"/>
              <a: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EC70-DF78-4EC6-AD03-2EE86FA8A8BF}"/>
              </a:ext>
            </a:extLst>
          </p:cNvPr>
          <p:cNvSpPr>
            <a:spLocks noGrp="1"/>
          </p:cNvSpPr>
          <p:nvPr>
            <p:ph type="title"/>
          </p:nvPr>
        </p:nvSpPr>
        <p:spPr/>
        <p:txBody>
          <a:bodyPr/>
          <a:lstStyle/>
          <a:p>
            <a:r>
              <a:rPr lang="en-US"/>
              <a:t>Observer example</a:t>
            </a:r>
          </a:p>
        </p:txBody>
      </p:sp>
      <p:sp>
        <p:nvSpPr>
          <p:cNvPr id="4" name="Content Placeholder 2">
            <a:extLst>
              <a:ext uri="{FF2B5EF4-FFF2-40B4-BE49-F238E27FC236}">
                <a16:creationId xmlns:a16="http://schemas.microsoft.com/office/drawing/2014/main" id="{0B54215D-B7B2-46F8-88DE-189595276943}"/>
              </a:ext>
            </a:extLst>
          </p:cNvPr>
          <p:cNvSpPr txBox="1">
            <a:spLocks/>
          </p:cNvSpPr>
          <p:nvPr/>
        </p:nvSpPr>
        <p:spPr>
          <a:xfrm>
            <a:off x="796601" y="1261481"/>
            <a:ext cx="7886700" cy="8584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Tx/>
              <a:buSzPct val="50000"/>
              <a:buFont typeface="Wingdings" panose="05000000000000000000" pitchFamily="2" charset="2"/>
              <a:buChar char="q"/>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ClrTx/>
              <a:buSzPct val="100000"/>
              <a:buFont typeface="Verdana" panose="020B060403050404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ClrTx/>
              <a:buSzPct val="50000"/>
              <a:buFont typeface="Wingdings" panose="05000000000000000000" pitchFamily="2" charset="2"/>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ClrTx/>
              <a:buSzPct val="50000"/>
              <a:buFont typeface="Wingdings" panose="05000000000000000000"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ClrTx/>
              <a:buSzPct val="50000"/>
              <a:buFont typeface="Wingdings" panose="05000000000000000000"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Wingdings" panose="05000000000000000000" pitchFamily="2" charset="2"/>
              <a:buNone/>
            </a:pPr>
            <a:r>
              <a:rPr lang="en-US" dirty="0"/>
              <a:t>…</a:t>
            </a:r>
          </a:p>
        </p:txBody>
      </p:sp>
      <p:sp>
        <p:nvSpPr>
          <p:cNvPr id="7" name="Content Placeholder 6">
            <a:extLst>
              <a:ext uri="{FF2B5EF4-FFF2-40B4-BE49-F238E27FC236}">
                <a16:creationId xmlns:a16="http://schemas.microsoft.com/office/drawing/2014/main" id="{86F0F221-0FB7-46C6-A566-767907C02DB8}"/>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28E1576E-D786-441D-B831-85E59B39E033}"/>
              </a:ext>
            </a:extLst>
          </p:cNvPr>
          <p:cNvPicPr>
            <a:picLocks noChangeAspect="1"/>
          </p:cNvPicPr>
          <p:nvPr/>
        </p:nvPicPr>
        <p:blipFill>
          <a:blip r:embed="rId2"/>
          <a:stretch>
            <a:fillRect/>
          </a:stretch>
        </p:blipFill>
        <p:spPr>
          <a:xfrm>
            <a:off x="1067596" y="2032320"/>
            <a:ext cx="7008807" cy="3373805"/>
          </a:xfrm>
          <a:prstGeom prst="rect">
            <a:avLst/>
          </a:prstGeom>
        </p:spPr>
      </p:pic>
    </p:spTree>
    <p:extLst>
      <p:ext uri="{BB962C8B-B14F-4D97-AF65-F5344CB8AC3E}">
        <p14:creationId xmlns:p14="http://schemas.microsoft.com/office/powerpoint/2010/main" val="408455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EC70-DF78-4EC6-AD03-2EE86FA8A8BF}"/>
              </a:ext>
            </a:extLst>
          </p:cNvPr>
          <p:cNvSpPr>
            <a:spLocks noGrp="1"/>
          </p:cNvSpPr>
          <p:nvPr>
            <p:ph type="title"/>
          </p:nvPr>
        </p:nvSpPr>
        <p:spPr/>
        <p:txBody>
          <a:bodyPr/>
          <a:lstStyle/>
          <a:p>
            <a:r>
              <a:rPr lang="en-US"/>
              <a:t>Observer example</a:t>
            </a:r>
          </a:p>
        </p:txBody>
      </p:sp>
      <p:sp>
        <p:nvSpPr>
          <p:cNvPr id="3" name="Content Placeholder 2">
            <a:extLst>
              <a:ext uri="{FF2B5EF4-FFF2-40B4-BE49-F238E27FC236}">
                <a16:creationId xmlns:a16="http://schemas.microsoft.com/office/drawing/2014/main" id="{F8AF1A08-0CFA-4C2C-9173-0691B95BB665}"/>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AE52DB6A-437D-4A96-95FB-74A374C163D7}"/>
              </a:ext>
            </a:extLst>
          </p:cNvPr>
          <p:cNvPicPr>
            <a:picLocks noChangeAspect="1"/>
          </p:cNvPicPr>
          <p:nvPr/>
        </p:nvPicPr>
        <p:blipFill>
          <a:blip r:embed="rId2"/>
          <a:stretch>
            <a:fillRect/>
          </a:stretch>
        </p:blipFill>
        <p:spPr>
          <a:xfrm>
            <a:off x="1467889" y="1372984"/>
            <a:ext cx="6931575" cy="5363718"/>
          </a:xfrm>
          <a:prstGeom prst="rect">
            <a:avLst/>
          </a:prstGeom>
        </p:spPr>
      </p:pic>
    </p:spTree>
    <p:extLst>
      <p:ext uri="{BB962C8B-B14F-4D97-AF65-F5344CB8AC3E}">
        <p14:creationId xmlns:p14="http://schemas.microsoft.com/office/powerpoint/2010/main" val="3113211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EC70-DF78-4EC6-AD03-2EE86FA8A8BF}"/>
              </a:ext>
            </a:extLst>
          </p:cNvPr>
          <p:cNvSpPr>
            <a:spLocks noGrp="1"/>
          </p:cNvSpPr>
          <p:nvPr>
            <p:ph type="title"/>
          </p:nvPr>
        </p:nvSpPr>
        <p:spPr/>
        <p:txBody>
          <a:bodyPr/>
          <a:lstStyle/>
          <a:p>
            <a:r>
              <a:rPr lang="en-US"/>
              <a:t>Observer example</a:t>
            </a:r>
          </a:p>
        </p:txBody>
      </p:sp>
      <p:sp>
        <p:nvSpPr>
          <p:cNvPr id="3" name="Content Placeholder 2">
            <a:extLst>
              <a:ext uri="{FF2B5EF4-FFF2-40B4-BE49-F238E27FC236}">
                <a16:creationId xmlns:a16="http://schemas.microsoft.com/office/drawing/2014/main" id="{F8AF1A08-0CFA-4C2C-9173-0691B95BB66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1235CE2-A8B0-46BC-94A2-AA34DBB42C72}"/>
              </a:ext>
            </a:extLst>
          </p:cNvPr>
          <p:cNvPicPr>
            <a:picLocks noChangeAspect="1"/>
          </p:cNvPicPr>
          <p:nvPr/>
        </p:nvPicPr>
        <p:blipFill>
          <a:blip r:embed="rId2"/>
          <a:stretch>
            <a:fillRect/>
          </a:stretch>
        </p:blipFill>
        <p:spPr>
          <a:xfrm>
            <a:off x="1664346" y="1485677"/>
            <a:ext cx="5230975" cy="5266968"/>
          </a:xfrm>
          <a:prstGeom prst="rect">
            <a:avLst/>
          </a:prstGeom>
        </p:spPr>
      </p:pic>
    </p:spTree>
    <p:extLst>
      <p:ext uri="{BB962C8B-B14F-4D97-AF65-F5344CB8AC3E}">
        <p14:creationId xmlns:p14="http://schemas.microsoft.com/office/powerpoint/2010/main" val="1598380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E418-F89B-4070-BE4B-876D0B00EAA9}"/>
              </a:ext>
            </a:extLst>
          </p:cNvPr>
          <p:cNvSpPr>
            <a:spLocks noGrp="1"/>
          </p:cNvSpPr>
          <p:nvPr>
            <p:ph type="title"/>
          </p:nvPr>
        </p:nvSpPr>
        <p:spPr/>
        <p:txBody>
          <a:bodyPr/>
          <a:lstStyle/>
          <a:p>
            <a:r>
              <a:rPr lang="en-US" dirty="0"/>
              <a:t>Practical examples</a:t>
            </a:r>
          </a:p>
        </p:txBody>
      </p:sp>
      <p:sp>
        <p:nvSpPr>
          <p:cNvPr id="3" name="Content Placeholder 2">
            <a:extLst>
              <a:ext uri="{FF2B5EF4-FFF2-40B4-BE49-F238E27FC236}">
                <a16:creationId xmlns:a16="http://schemas.microsoft.com/office/drawing/2014/main" id="{4F7B0144-C98B-496A-889B-871E931887AD}"/>
              </a:ext>
            </a:extLst>
          </p:cNvPr>
          <p:cNvSpPr>
            <a:spLocks noGrp="1"/>
          </p:cNvSpPr>
          <p:nvPr>
            <p:ph idx="1"/>
          </p:nvPr>
        </p:nvSpPr>
        <p:spPr/>
        <p:txBody>
          <a:bodyPr>
            <a:normAutofit fontScale="85000" lnSpcReduction="20000"/>
          </a:bodyPr>
          <a:lstStyle/>
          <a:p>
            <a:r>
              <a:rPr lang="en-US" dirty="0"/>
              <a:t>All elements that need to updated when a bullet hit occurs (</a:t>
            </a:r>
            <a:r>
              <a:rPr lang="en-US" dirty="0" err="1"/>
              <a:t>AudioManager</a:t>
            </a:r>
            <a:r>
              <a:rPr lang="en-US" dirty="0"/>
              <a:t>, Score, </a:t>
            </a:r>
            <a:r>
              <a:rPr lang="en-US" dirty="0" err="1"/>
              <a:t>LevelManager</a:t>
            </a:r>
            <a:r>
              <a:rPr lang="en-US" dirty="0"/>
              <a:t>, Player…)</a:t>
            </a:r>
          </a:p>
          <a:p>
            <a:endParaRPr lang="en-US" dirty="0"/>
          </a:p>
          <a:p>
            <a:r>
              <a:rPr lang="en-US" dirty="0"/>
              <a:t>All elements that need </a:t>
            </a:r>
            <a:r>
              <a:rPr lang="en-US" dirty="0" err="1"/>
              <a:t>te</a:t>
            </a:r>
            <a:r>
              <a:rPr lang="en-US" dirty="0"/>
              <a:t> be updated when score changes (</a:t>
            </a:r>
            <a:r>
              <a:rPr lang="en-US" dirty="0" err="1"/>
              <a:t>AudioManager</a:t>
            </a:r>
            <a:r>
              <a:rPr lang="en-US" dirty="0"/>
              <a:t>, </a:t>
            </a:r>
            <a:r>
              <a:rPr lang="en-US" dirty="0" err="1"/>
              <a:t>levelManager</a:t>
            </a:r>
            <a:r>
              <a:rPr lang="en-US" dirty="0"/>
              <a:t>, </a:t>
            </a:r>
            <a:r>
              <a:rPr lang="en-US" dirty="0" err="1"/>
              <a:t>DifficultyManager</a:t>
            </a:r>
            <a:r>
              <a:rPr lang="en-US" dirty="0"/>
              <a:t>, UI elements, Enemies,…)</a:t>
            </a:r>
          </a:p>
          <a:p>
            <a:endParaRPr lang="en-US" dirty="0"/>
          </a:p>
          <a:p>
            <a:r>
              <a:rPr lang="en-US" dirty="0"/>
              <a:t>All elements that need </a:t>
            </a:r>
            <a:r>
              <a:rPr lang="en-US" dirty="0" err="1"/>
              <a:t>te</a:t>
            </a:r>
            <a:r>
              <a:rPr lang="en-US" dirty="0"/>
              <a:t> be updated when the player gains a new weapon/skill (Enemies, </a:t>
            </a:r>
            <a:r>
              <a:rPr lang="en-US" dirty="0" err="1"/>
              <a:t>AI,interface</a:t>
            </a:r>
            <a:r>
              <a:rPr lang="en-US" dirty="0"/>
              <a:t>, Inventory,…)</a:t>
            </a:r>
          </a:p>
          <a:p>
            <a:endParaRPr lang="en-US" dirty="0"/>
          </a:p>
          <a:p>
            <a:r>
              <a:rPr lang="en-US" dirty="0"/>
              <a:t>…</a:t>
            </a:r>
          </a:p>
          <a:p>
            <a:endParaRPr lang="en-US" dirty="0"/>
          </a:p>
          <a:p>
            <a:endParaRPr lang="en-US" dirty="0"/>
          </a:p>
        </p:txBody>
      </p:sp>
    </p:spTree>
    <p:extLst>
      <p:ext uri="{BB962C8B-B14F-4D97-AF65-F5344CB8AC3E}">
        <p14:creationId xmlns:p14="http://schemas.microsoft.com/office/powerpoint/2010/main" val="1440309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9964-AD4B-4DC4-B0B3-28BC392FA149}"/>
              </a:ext>
            </a:extLst>
          </p:cNvPr>
          <p:cNvSpPr>
            <a:spLocks noGrp="1"/>
          </p:cNvSpPr>
          <p:nvPr>
            <p:ph type="title"/>
          </p:nvPr>
        </p:nvSpPr>
        <p:spPr/>
        <p:txBody>
          <a:bodyPr/>
          <a:lstStyle/>
          <a:p>
            <a:r>
              <a:rPr lang="en-US" dirty="0"/>
              <a:t>Exercise 2: Observer</a:t>
            </a:r>
          </a:p>
        </p:txBody>
      </p:sp>
      <p:sp>
        <p:nvSpPr>
          <p:cNvPr id="3" name="Content Placeholder 2">
            <a:extLst>
              <a:ext uri="{FF2B5EF4-FFF2-40B4-BE49-F238E27FC236}">
                <a16:creationId xmlns:a16="http://schemas.microsoft.com/office/drawing/2014/main" id="{46D7BCD7-B48F-42E3-9E8C-F21B11E6AAA2}"/>
              </a:ext>
            </a:extLst>
          </p:cNvPr>
          <p:cNvSpPr>
            <a:spLocks noGrp="1"/>
          </p:cNvSpPr>
          <p:nvPr>
            <p:ph idx="1"/>
          </p:nvPr>
        </p:nvSpPr>
        <p:spPr/>
        <p:txBody>
          <a:bodyPr>
            <a:normAutofit fontScale="77500" lnSpcReduction="20000"/>
          </a:bodyPr>
          <a:lstStyle/>
          <a:p>
            <a:r>
              <a:rPr lang="en-US" dirty="0"/>
              <a:t>Create an application for an auction</a:t>
            </a:r>
          </a:p>
          <a:p>
            <a:endParaRPr lang="en-US" dirty="0"/>
          </a:p>
          <a:p>
            <a:r>
              <a:rPr lang="en-US" dirty="0"/>
              <a:t>The </a:t>
            </a:r>
            <a:r>
              <a:rPr lang="en-US" dirty="0" err="1"/>
              <a:t>Auctionioneer</a:t>
            </a:r>
            <a:r>
              <a:rPr lang="en-US" dirty="0"/>
              <a:t> holds the current price and current bidder, and decides when a bid is accepted and the price raises</a:t>
            </a:r>
          </a:p>
          <a:p>
            <a:endParaRPr lang="en-US" dirty="0"/>
          </a:p>
          <a:p>
            <a:r>
              <a:rPr lang="en-US" dirty="0"/>
              <a:t>The bidders have a maximum bid and an augment amount, they raise every bid for as long as the current bid is higher than their own (and they didn’t bid they don’t hold the highest bid)</a:t>
            </a:r>
          </a:p>
          <a:p>
            <a:endParaRPr lang="en-US" dirty="0"/>
          </a:p>
          <a:p>
            <a:r>
              <a:rPr lang="en-US" dirty="0"/>
              <a:t>Let the bidders observe the auctioneer that starts with an opening bid.</a:t>
            </a:r>
          </a:p>
        </p:txBody>
      </p:sp>
    </p:spTree>
    <p:extLst>
      <p:ext uri="{BB962C8B-B14F-4D97-AF65-F5344CB8AC3E}">
        <p14:creationId xmlns:p14="http://schemas.microsoft.com/office/powerpoint/2010/main" val="38720433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2F5DB-5115-4A31-B69D-7D3B97B5496A}"/>
              </a:ext>
            </a:extLst>
          </p:cNvPr>
          <p:cNvSpPr>
            <a:spLocks noGrp="1"/>
          </p:cNvSpPr>
          <p:nvPr>
            <p:ph type="title"/>
          </p:nvPr>
        </p:nvSpPr>
        <p:spPr/>
        <p:txBody>
          <a:bodyPr/>
          <a:lstStyle/>
          <a:p>
            <a:r>
              <a:rPr lang="en-US" dirty="0"/>
              <a:t>Exercise 2: Observer</a:t>
            </a:r>
          </a:p>
        </p:txBody>
      </p:sp>
      <p:sp>
        <p:nvSpPr>
          <p:cNvPr id="3" name="Content Placeholder 2">
            <a:extLst>
              <a:ext uri="{FF2B5EF4-FFF2-40B4-BE49-F238E27FC236}">
                <a16:creationId xmlns:a16="http://schemas.microsoft.com/office/drawing/2014/main" id="{693A1CA0-B40C-4BE1-B30B-1764C5898E02}"/>
              </a:ext>
            </a:extLst>
          </p:cNvPr>
          <p:cNvSpPr>
            <a:spLocks noGrp="1"/>
          </p:cNvSpPr>
          <p:nvPr>
            <p:ph idx="1"/>
          </p:nvPr>
        </p:nvSpPr>
        <p:spPr>
          <a:xfrm>
            <a:off x="628650" y="1825624"/>
            <a:ext cx="7886700" cy="4667249"/>
          </a:xfrm>
        </p:spPr>
        <p:txBody>
          <a:bodyPr>
            <a:normAutofit fontScale="77500" lnSpcReduction="20000"/>
          </a:bodyPr>
          <a:lstStyle/>
          <a:p>
            <a:r>
              <a:rPr lang="en-US" dirty="0"/>
              <a:t>Create the observer pattern and add all bidders to it</a:t>
            </a:r>
          </a:p>
          <a:p>
            <a:endParaRPr lang="en-US" dirty="0"/>
          </a:p>
          <a:p>
            <a:r>
              <a:rPr lang="en-US" dirty="0"/>
              <a:t>Add a thread to every bidder so when </a:t>
            </a:r>
            <a:r>
              <a:rPr lang="en-US" dirty="0" err="1"/>
              <a:t>StartBidding</a:t>
            </a:r>
            <a:r>
              <a:rPr lang="en-US" dirty="0"/>
              <a:t> is called, they all start bidding as fast as possible (under the conditions stated before)</a:t>
            </a:r>
          </a:p>
          <a:p>
            <a:endParaRPr lang="en-US" dirty="0"/>
          </a:p>
          <a:p>
            <a:r>
              <a:rPr lang="en-US" dirty="0"/>
              <a:t>Make sure the observer is </a:t>
            </a:r>
            <a:r>
              <a:rPr lang="en-US" dirty="0" err="1"/>
              <a:t>threadsafe</a:t>
            </a:r>
            <a:endParaRPr lang="en-US" dirty="0"/>
          </a:p>
          <a:p>
            <a:r>
              <a:rPr lang="en-US" dirty="0"/>
              <a:t>Make the auctioneer a singleton</a:t>
            </a:r>
          </a:p>
          <a:p>
            <a:r>
              <a:rPr lang="en-US" dirty="0"/>
              <a:t>Make sure that the Bid method in observer is </a:t>
            </a:r>
            <a:r>
              <a:rPr lang="en-US" dirty="0" err="1"/>
              <a:t>threadsafe</a:t>
            </a:r>
            <a:endParaRPr lang="en-US" dirty="0"/>
          </a:p>
          <a:p>
            <a:endParaRPr lang="en-US" dirty="0"/>
          </a:p>
          <a:p>
            <a:r>
              <a:rPr lang="en-US" dirty="0"/>
              <a:t>Test using multiple bidders with different maximum amounts and write out all data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162648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3387-C691-4A00-8CEA-011A6E1299A9}"/>
              </a:ext>
            </a:extLst>
          </p:cNvPr>
          <p:cNvSpPr>
            <a:spLocks noGrp="1"/>
          </p:cNvSpPr>
          <p:nvPr>
            <p:ph type="title"/>
          </p:nvPr>
        </p:nvSpPr>
        <p:spPr/>
        <p:txBody>
          <a:bodyPr/>
          <a:lstStyle/>
          <a:p>
            <a:r>
              <a:rPr lang="en-US" dirty="0"/>
              <a:t>Design Patterns	</a:t>
            </a:r>
          </a:p>
        </p:txBody>
      </p:sp>
      <p:sp>
        <p:nvSpPr>
          <p:cNvPr id="3" name="Content Placeholder 2">
            <a:extLst>
              <a:ext uri="{FF2B5EF4-FFF2-40B4-BE49-F238E27FC236}">
                <a16:creationId xmlns:a16="http://schemas.microsoft.com/office/drawing/2014/main" id="{5AEA6F2F-3FEE-4184-925C-65ED0AC5FDAE}"/>
              </a:ext>
            </a:extLst>
          </p:cNvPr>
          <p:cNvSpPr>
            <a:spLocks noGrp="1"/>
          </p:cNvSpPr>
          <p:nvPr>
            <p:ph idx="1"/>
          </p:nvPr>
        </p:nvSpPr>
        <p:spPr/>
        <p:txBody>
          <a:bodyPr/>
          <a:lstStyle/>
          <a:p>
            <a:r>
              <a:rPr lang="en-US" dirty="0"/>
              <a:t>Many more patterns exist</a:t>
            </a:r>
          </a:p>
          <a:p>
            <a:endParaRPr lang="en-US" dirty="0"/>
          </a:p>
          <a:p>
            <a:r>
              <a:rPr lang="en-US" dirty="0"/>
              <a:t>Look at the reference </a:t>
            </a:r>
          </a:p>
        </p:txBody>
      </p:sp>
    </p:spTree>
    <p:extLst>
      <p:ext uri="{BB962C8B-B14F-4D97-AF65-F5344CB8AC3E}">
        <p14:creationId xmlns:p14="http://schemas.microsoft.com/office/powerpoint/2010/main" val="3816651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4" name="Text Box 4">
            <a:extLst>
              <a:ext uri="{FF2B5EF4-FFF2-40B4-BE49-F238E27FC236}">
                <a16:creationId xmlns:a16="http://schemas.microsoft.com/office/drawing/2014/main" id="{4E621C1A-5B17-46AE-B0AE-60A47B5A4A37}"/>
              </a:ext>
            </a:extLst>
          </p:cNvPr>
          <p:cNvSpPr txBox="1">
            <a:spLocks noChangeArrowheads="1"/>
          </p:cNvSpPr>
          <p:nvPr/>
        </p:nvSpPr>
        <p:spPr bwMode="auto">
          <a:xfrm>
            <a:off x="3782009" y="3223726"/>
            <a:ext cx="4942114" cy="3564053"/>
          </a:xfrm>
          <a:prstGeom prst="rect">
            <a:avLst/>
          </a:prstGeom>
          <a:solidFill>
            <a:schemeClr val="bg2"/>
          </a:solidFill>
          <a:ln w="12700">
            <a:solidFill>
              <a:schemeClr val="tx1"/>
            </a:solidFill>
            <a:miter lim="800000"/>
            <a:headEnd/>
            <a:tailEnd/>
          </a:ln>
          <a:effectLst/>
        </p:spPr>
        <p:txBody>
          <a:bodyPr wrap="square">
            <a:spAutoFit/>
          </a:bodyPr>
          <a:lstStyle/>
          <a:p>
            <a:pPr>
              <a:lnSpc>
                <a:spcPct val="90000"/>
              </a:lnSpc>
              <a:spcBef>
                <a:spcPct val="30000"/>
              </a:spcBef>
            </a:pPr>
            <a:r>
              <a:rPr lang="en-US" altLang="en-US" sz="1600" dirty="0"/>
              <a:t>interface </a:t>
            </a:r>
            <a:r>
              <a:rPr lang="en-US" altLang="en-US" sz="1600" dirty="0" err="1"/>
              <a:t>IControl</a:t>
            </a:r>
            <a:r>
              <a:rPr lang="en-US" altLang="en-US" sz="1600" dirty="0"/>
              <a:t> </a:t>
            </a:r>
          </a:p>
          <a:p>
            <a:pPr>
              <a:lnSpc>
                <a:spcPct val="90000"/>
              </a:lnSpc>
              <a:spcBef>
                <a:spcPct val="30000"/>
              </a:spcBef>
            </a:pPr>
            <a:r>
              <a:rPr lang="en-US" altLang="en-US" sz="1600" dirty="0"/>
              <a:t>{</a:t>
            </a:r>
            <a:br>
              <a:rPr lang="en-US" altLang="en-US" sz="1600" dirty="0"/>
            </a:br>
            <a:r>
              <a:rPr lang="en-US" altLang="en-US" sz="1600" dirty="0"/>
              <a:t>  void Paint();</a:t>
            </a:r>
            <a:br>
              <a:rPr lang="en-US" altLang="en-US" sz="1600" dirty="0"/>
            </a:br>
            <a:r>
              <a:rPr lang="en-US" altLang="en-US" sz="1600" dirty="0"/>
              <a:t>}</a:t>
            </a:r>
          </a:p>
          <a:p>
            <a:pPr>
              <a:lnSpc>
                <a:spcPct val="90000"/>
              </a:lnSpc>
              <a:spcBef>
                <a:spcPct val="30000"/>
              </a:spcBef>
            </a:pPr>
            <a:r>
              <a:rPr lang="en-US" altLang="en-US" sz="1600" dirty="0"/>
              <a:t>interface </a:t>
            </a:r>
            <a:r>
              <a:rPr lang="en-US" altLang="en-US" sz="1600" dirty="0" err="1"/>
              <a:t>IListBox</a:t>
            </a:r>
            <a:r>
              <a:rPr lang="en-US" altLang="en-US" sz="1600" dirty="0"/>
              <a:t>: </a:t>
            </a:r>
            <a:r>
              <a:rPr lang="en-US" altLang="en-US" sz="1600" dirty="0" err="1"/>
              <a:t>IControl</a:t>
            </a:r>
            <a:r>
              <a:rPr lang="en-US" altLang="en-US" sz="1600" dirty="0"/>
              <a:t> </a:t>
            </a:r>
          </a:p>
          <a:p>
            <a:pPr>
              <a:lnSpc>
                <a:spcPct val="90000"/>
              </a:lnSpc>
              <a:spcBef>
                <a:spcPct val="30000"/>
              </a:spcBef>
            </a:pPr>
            <a:r>
              <a:rPr lang="en-US" altLang="en-US" sz="1600" dirty="0"/>
              <a:t>{</a:t>
            </a:r>
            <a:br>
              <a:rPr lang="en-US" altLang="en-US" sz="1600" dirty="0"/>
            </a:br>
            <a:r>
              <a:rPr lang="en-US" altLang="en-US" sz="1600" dirty="0"/>
              <a:t>  void </a:t>
            </a:r>
            <a:r>
              <a:rPr lang="en-US" altLang="en-US" sz="1600" dirty="0" err="1"/>
              <a:t>SetItems</a:t>
            </a:r>
            <a:r>
              <a:rPr lang="en-US" altLang="en-US" sz="1600" dirty="0"/>
              <a:t>(string[] items);</a:t>
            </a:r>
            <a:br>
              <a:rPr lang="en-US" altLang="en-US" sz="1600" dirty="0"/>
            </a:br>
            <a:r>
              <a:rPr lang="en-US" altLang="en-US" sz="1600" dirty="0"/>
              <a:t>}</a:t>
            </a:r>
          </a:p>
          <a:p>
            <a:pPr>
              <a:lnSpc>
                <a:spcPct val="90000"/>
              </a:lnSpc>
              <a:spcBef>
                <a:spcPct val="30000"/>
              </a:spcBef>
            </a:pPr>
            <a:r>
              <a:rPr lang="en-US" altLang="en-US" sz="1600" dirty="0"/>
              <a:t>Class </a:t>
            </a:r>
            <a:r>
              <a:rPr lang="en-US" altLang="en-US" sz="1600" dirty="0" err="1"/>
              <a:t>ComboBox</a:t>
            </a:r>
            <a:r>
              <a:rPr lang="en-US" altLang="en-US" sz="1600" dirty="0"/>
              <a:t>: </a:t>
            </a:r>
            <a:r>
              <a:rPr lang="en-US" altLang="en-US" sz="1600" dirty="0" err="1">
                <a:solidFill>
                  <a:srgbClr val="C00000"/>
                </a:solidFill>
              </a:rPr>
              <a:t>IControl</a:t>
            </a:r>
            <a:r>
              <a:rPr lang="en-US" altLang="en-US" sz="1600" dirty="0">
                <a:solidFill>
                  <a:srgbClr val="C00000"/>
                </a:solidFill>
              </a:rPr>
              <a:t>, </a:t>
            </a:r>
            <a:r>
              <a:rPr lang="en-US" altLang="en-US" sz="1600" dirty="0" err="1">
                <a:solidFill>
                  <a:srgbClr val="C00000"/>
                </a:solidFill>
              </a:rPr>
              <a:t>IListBox</a:t>
            </a:r>
            <a:r>
              <a:rPr lang="en-US" altLang="en-US" sz="1600" dirty="0">
                <a:solidFill>
                  <a:srgbClr val="C00000"/>
                </a:solidFill>
              </a:rPr>
              <a:t> </a:t>
            </a:r>
          </a:p>
          <a:p>
            <a:pPr>
              <a:lnSpc>
                <a:spcPct val="90000"/>
              </a:lnSpc>
              <a:spcBef>
                <a:spcPct val="30000"/>
              </a:spcBef>
            </a:pPr>
            <a:r>
              <a:rPr lang="en-US" altLang="en-US" sz="1600" dirty="0"/>
              <a:t>{</a:t>
            </a:r>
          </a:p>
          <a:p>
            <a:pPr>
              <a:lnSpc>
                <a:spcPct val="90000"/>
              </a:lnSpc>
              <a:spcBef>
                <a:spcPct val="30000"/>
              </a:spcBef>
            </a:pPr>
            <a:r>
              <a:rPr lang="en-US" altLang="en-US" sz="1600" dirty="0"/>
              <a:t>	void Paint() {…}</a:t>
            </a:r>
          </a:p>
          <a:p>
            <a:pPr>
              <a:lnSpc>
                <a:spcPct val="90000"/>
              </a:lnSpc>
              <a:spcBef>
                <a:spcPct val="30000"/>
              </a:spcBef>
            </a:pPr>
            <a:r>
              <a:rPr lang="en-US" altLang="en-US" sz="1600" dirty="0"/>
              <a:t>	void </a:t>
            </a:r>
            <a:r>
              <a:rPr lang="en-US" altLang="en-US" sz="1600" dirty="0" err="1"/>
              <a:t>SetItems</a:t>
            </a:r>
            <a:r>
              <a:rPr lang="en-US" altLang="en-US" sz="1600" dirty="0"/>
              <a:t>(string[] items) {…}</a:t>
            </a:r>
          </a:p>
          <a:p>
            <a:pPr>
              <a:lnSpc>
                <a:spcPct val="90000"/>
              </a:lnSpc>
              <a:spcBef>
                <a:spcPct val="30000"/>
              </a:spcBef>
            </a:pPr>
            <a:r>
              <a:rPr lang="en-US" altLang="en-US" sz="1600" dirty="0"/>
              <a:t>}</a:t>
            </a:r>
          </a:p>
        </p:txBody>
      </p:sp>
      <p:sp>
        <p:nvSpPr>
          <p:cNvPr id="1187852" name="Rectangle 12">
            <a:extLst>
              <a:ext uri="{FF2B5EF4-FFF2-40B4-BE49-F238E27FC236}">
                <a16:creationId xmlns:a16="http://schemas.microsoft.com/office/drawing/2014/main" id="{70627015-E357-47B5-9A82-B34B38F13CDC}"/>
              </a:ext>
            </a:extLst>
          </p:cNvPr>
          <p:cNvSpPr>
            <a:spLocks noGrp="1" noChangeArrowheads="1"/>
          </p:cNvSpPr>
          <p:nvPr>
            <p:ph type="title"/>
          </p:nvPr>
        </p:nvSpPr>
        <p:spPr/>
        <p:txBody>
          <a:bodyPr/>
          <a:lstStyle/>
          <a:p>
            <a:r>
              <a:rPr lang="en-US" altLang="en-US">
                <a:solidFill>
                  <a:schemeClr val="tx1"/>
                </a:solidFill>
              </a:rPr>
              <a:t>Interfaces</a:t>
            </a:r>
            <a:br>
              <a:rPr lang="en-US" altLang="en-US">
                <a:solidFill>
                  <a:schemeClr val="tx1"/>
                </a:solidFill>
              </a:rPr>
            </a:br>
            <a:r>
              <a:rPr lang="en-US" altLang="en-US" sz="3200">
                <a:solidFill>
                  <a:schemeClr val="tx1"/>
                </a:solidFill>
              </a:rPr>
              <a:t>Multiple Inheritance</a:t>
            </a:r>
          </a:p>
        </p:txBody>
      </p:sp>
      <p:sp>
        <p:nvSpPr>
          <p:cNvPr id="1187853" name="Rectangle 13">
            <a:extLst>
              <a:ext uri="{FF2B5EF4-FFF2-40B4-BE49-F238E27FC236}">
                <a16:creationId xmlns:a16="http://schemas.microsoft.com/office/drawing/2014/main" id="{9C5C298D-517A-4880-9FC8-A964A7C5E713}"/>
              </a:ext>
            </a:extLst>
          </p:cNvPr>
          <p:cNvSpPr>
            <a:spLocks noGrp="1" noChangeArrowheads="1"/>
          </p:cNvSpPr>
          <p:nvPr>
            <p:ph type="body" idx="1"/>
          </p:nvPr>
        </p:nvSpPr>
        <p:spPr/>
        <p:txBody>
          <a:bodyPr/>
          <a:lstStyle/>
          <a:p>
            <a:r>
              <a:rPr lang="en-US" altLang="en-US" dirty="0"/>
              <a:t>Classes and structs can inherit from </a:t>
            </a:r>
            <a:br>
              <a:rPr lang="en-US" altLang="en-US" dirty="0"/>
            </a:br>
            <a:r>
              <a:rPr lang="en-US" altLang="en-US" dirty="0"/>
              <a:t>multiple interfaces</a:t>
            </a:r>
          </a:p>
          <a:p>
            <a:r>
              <a:rPr lang="en-US" altLang="en-US" dirty="0"/>
              <a:t>Interfaces can inherit from multiple interfaces</a:t>
            </a:r>
          </a:p>
          <a:p>
            <a:endParaRPr lang="en-US" alt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4" name="Text Box 2">
            <a:extLst>
              <a:ext uri="{FF2B5EF4-FFF2-40B4-BE49-F238E27FC236}">
                <a16:creationId xmlns:a16="http://schemas.microsoft.com/office/drawing/2014/main" id="{DF46F650-0CB9-43F3-A0F7-F8873922860C}"/>
              </a:ext>
            </a:extLst>
          </p:cNvPr>
          <p:cNvSpPr txBox="1">
            <a:spLocks noChangeArrowheads="1"/>
          </p:cNvSpPr>
          <p:nvPr/>
        </p:nvSpPr>
        <p:spPr bwMode="auto">
          <a:xfrm>
            <a:off x="2474167" y="2822658"/>
            <a:ext cx="6248400" cy="3998018"/>
          </a:xfrm>
          <a:prstGeom prst="rect">
            <a:avLst/>
          </a:prstGeom>
          <a:solidFill>
            <a:schemeClr val="bg2"/>
          </a:solidFill>
          <a:ln w="12700">
            <a:solidFill>
              <a:schemeClr val="tx1"/>
            </a:solidFill>
            <a:miter lim="800000"/>
            <a:headEnd/>
            <a:tailEnd/>
          </a:ln>
          <a:effectLst/>
        </p:spPr>
        <p:txBody>
          <a:bodyPr>
            <a:spAutoFit/>
          </a:bodyPr>
          <a:lstStyle/>
          <a:p>
            <a:pPr>
              <a:lnSpc>
                <a:spcPct val="90000"/>
              </a:lnSpc>
              <a:spcBef>
                <a:spcPct val="30000"/>
              </a:spcBef>
            </a:pPr>
            <a:r>
              <a:rPr lang="en-US" altLang="en-US" sz="1800" dirty="0"/>
              <a:t>interface </a:t>
            </a:r>
            <a:r>
              <a:rPr lang="en-US" altLang="en-US" sz="1800" dirty="0" err="1"/>
              <a:t>IControl</a:t>
            </a:r>
            <a:r>
              <a:rPr lang="en-US" altLang="en-US" sz="1800" dirty="0"/>
              <a:t> </a:t>
            </a:r>
          </a:p>
          <a:p>
            <a:pPr>
              <a:lnSpc>
                <a:spcPct val="90000"/>
              </a:lnSpc>
              <a:spcBef>
                <a:spcPct val="30000"/>
              </a:spcBef>
            </a:pPr>
            <a:r>
              <a:rPr lang="en-US" altLang="en-US" sz="1800" dirty="0"/>
              <a:t>{</a:t>
            </a:r>
            <a:br>
              <a:rPr lang="en-US" altLang="en-US" sz="1800" dirty="0"/>
            </a:br>
            <a:r>
              <a:rPr lang="en-US" altLang="en-US" sz="1800" dirty="0"/>
              <a:t>  void Delete();</a:t>
            </a:r>
            <a:br>
              <a:rPr lang="en-US" altLang="en-US" sz="1800" dirty="0"/>
            </a:br>
            <a:r>
              <a:rPr lang="en-US" altLang="en-US" sz="1800" dirty="0"/>
              <a:t>}</a:t>
            </a:r>
          </a:p>
          <a:p>
            <a:pPr>
              <a:lnSpc>
                <a:spcPct val="90000"/>
              </a:lnSpc>
              <a:spcBef>
                <a:spcPct val="30000"/>
              </a:spcBef>
            </a:pPr>
            <a:r>
              <a:rPr lang="en-US" altLang="en-US" sz="1800" dirty="0"/>
              <a:t>interface </a:t>
            </a:r>
            <a:r>
              <a:rPr lang="en-US" altLang="en-US" sz="1800" dirty="0" err="1"/>
              <a:t>IListBox</a:t>
            </a:r>
            <a:r>
              <a:rPr lang="en-US" altLang="en-US" sz="1800" dirty="0"/>
              <a:t>: </a:t>
            </a:r>
            <a:r>
              <a:rPr lang="en-US" altLang="en-US" sz="1800" dirty="0" err="1"/>
              <a:t>IControl</a:t>
            </a:r>
            <a:r>
              <a:rPr lang="en-US" altLang="en-US" sz="1800" dirty="0"/>
              <a:t> </a:t>
            </a:r>
          </a:p>
          <a:p>
            <a:pPr>
              <a:lnSpc>
                <a:spcPct val="90000"/>
              </a:lnSpc>
              <a:spcBef>
                <a:spcPct val="30000"/>
              </a:spcBef>
            </a:pPr>
            <a:r>
              <a:rPr lang="en-US" altLang="en-US" sz="1800" dirty="0"/>
              <a:t>{</a:t>
            </a:r>
            <a:br>
              <a:rPr lang="en-US" altLang="en-US" sz="1800" dirty="0"/>
            </a:br>
            <a:r>
              <a:rPr lang="en-US" altLang="en-US" sz="1800" dirty="0"/>
              <a:t>  void Delete();</a:t>
            </a:r>
            <a:br>
              <a:rPr lang="en-US" altLang="en-US" sz="1800" dirty="0"/>
            </a:br>
            <a:r>
              <a:rPr lang="en-US" altLang="en-US" sz="1800" dirty="0"/>
              <a:t>}</a:t>
            </a:r>
          </a:p>
          <a:p>
            <a:pPr>
              <a:lnSpc>
                <a:spcPct val="90000"/>
              </a:lnSpc>
              <a:spcBef>
                <a:spcPct val="30000"/>
              </a:spcBef>
            </a:pPr>
            <a:r>
              <a:rPr lang="en-US" altLang="en-US" sz="1800" dirty="0"/>
              <a:t>interface </a:t>
            </a:r>
            <a:r>
              <a:rPr lang="en-US" altLang="en-US" sz="1800" dirty="0" err="1"/>
              <a:t>IComboBox</a:t>
            </a:r>
            <a:r>
              <a:rPr lang="en-US" altLang="en-US" sz="1800" dirty="0"/>
              <a:t>: </a:t>
            </a:r>
            <a:r>
              <a:rPr lang="en-US" altLang="en-US" sz="1800" dirty="0" err="1"/>
              <a:t>IControl</a:t>
            </a:r>
            <a:r>
              <a:rPr lang="en-US" altLang="en-US" sz="1800" dirty="0"/>
              <a:t>, </a:t>
            </a:r>
            <a:r>
              <a:rPr lang="en-US" altLang="en-US" sz="1800" dirty="0" err="1"/>
              <a:t>IListBox</a:t>
            </a:r>
            <a:r>
              <a:rPr lang="en-US" altLang="en-US" sz="1800" dirty="0"/>
              <a:t> </a:t>
            </a:r>
          </a:p>
          <a:p>
            <a:pPr>
              <a:lnSpc>
                <a:spcPct val="90000"/>
              </a:lnSpc>
              <a:spcBef>
                <a:spcPct val="30000"/>
              </a:spcBef>
            </a:pPr>
            <a:r>
              <a:rPr lang="en-US" altLang="en-US" sz="1800" dirty="0"/>
              <a:t>{</a:t>
            </a:r>
          </a:p>
          <a:p>
            <a:pPr>
              <a:lnSpc>
                <a:spcPct val="90000"/>
              </a:lnSpc>
              <a:spcBef>
                <a:spcPct val="30000"/>
              </a:spcBef>
            </a:pPr>
            <a:r>
              <a:rPr lang="en-US" altLang="en-US" sz="1800" dirty="0"/>
              <a:t>  void </a:t>
            </a:r>
            <a:r>
              <a:rPr lang="en-US" altLang="en-US" sz="1800" dirty="0" err="1"/>
              <a:t>IControl.Delete</a:t>
            </a:r>
            <a:r>
              <a:rPr lang="en-US" altLang="en-US" sz="1800" dirty="0"/>
              <a:t>() {…}</a:t>
            </a:r>
          </a:p>
          <a:p>
            <a:pPr>
              <a:lnSpc>
                <a:spcPct val="90000"/>
              </a:lnSpc>
              <a:spcBef>
                <a:spcPct val="30000"/>
              </a:spcBef>
            </a:pPr>
            <a:r>
              <a:rPr lang="en-US" altLang="en-US" sz="1800" dirty="0"/>
              <a:t>  void </a:t>
            </a:r>
            <a:r>
              <a:rPr lang="en-US" altLang="en-US" sz="1800" dirty="0" err="1"/>
              <a:t>IListBox.Delete</a:t>
            </a:r>
            <a:r>
              <a:rPr lang="en-US" altLang="en-US" sz="1800" dirty="0"/>
              <a:t>() {…}</a:t>
            </a:r>
          </a:p>
          <a:p>
            <a:pPr>
              <a:lnSpc>
                <a:spcPct val="90000"/>
              </a:lnSpc>
              <a:spcBef>
                <a:spcPct val="30000"/>
              </a:spcBef>
            </a:pPr>
            <a:r>
              <a:rPr lang="en-US" altLang="en-US" sz="1800" dirty="0"/>
              <a:t>}</a:t>
            </a:r>
          </a:p>
        </p:txBody>
      </p:sp>
      <p:sp>
        <p:nvSpPr>
          <p:cNvPr id="1395715" name="Rectangle 3">
            <a:extLst>
              <a:ext uri="{FF2B5EF4-FFF2-40B4-BE49-F238E27FC236}">
                <a16:creationId xmlns:a16="http://schemas.microsoft.com/office/drawing/2014/main" id="{E7E8B077-3A69-4549-BB54-55DAE4B86171}"/>
              </a:ext>
            </a:extLst>
          </p:cNvPr>
          <p:cNvSpPr>
            <a:spLocks noGrp="1" noChangeArrowheads="1"/>
          </p:cNvSpPr>
          <p:nvPr>
            <p:ph type="title"/>
          </p:nvPr>
        </p:nvSpPr>
        <p:spPr/>
        <p:txBody>
          <a:bodyPr/>
          <a:lstStyle/>
          <a:p>
            <a:r>
              <a:rPr lang="en-US" altLang="en-US">
                <a:solidFill>
                  <a:schemeClr val="tx1"/>
                </a:solidFill>
              </a:rPr>
              <a:t>Interfaces</a:t>
            </a:r>
            <a:br>
              <a:rPr lang="en-US" altLang="en-US">
                <a:solidFill>
                  <a:schemeClr val="tx1"/>
                </a:solidFill>
              </a:rPr>
            </a:br>
            <a:r>
              <a:rPr lang="en-US" altLang="en-US" sz="3200">
                <a:solidFill>
                  <a:schemeClr val="tx1"/>
                </a:solidFill>
              </a:rPr>
              <a:t>Explicit Interface Members</a:t>
            </a:r>
          </a:p>
        </p:txBody>
      </p:sp>
      <p:sp>
        <p:nvSpPr>
          <p:cNvPr id="1395716" name="Rectangle 4">
            <a:extLst>
              <a:ext uri="{FF2B5EF4-FFF2-40B4-BE49-F238E27FC236}">
                <a16:creationId xmlns:a16="http://schemas.microsoft.com/office/drawing/2014/main" id="{5ED095E1-A75F-44D8-A2D4-8ABC3427C5DE}"/>
              </a:ext>
            </a:extLst>
          </p:cNvPr>
          <p:cNvSpPr>
            <a:spLocks noGrp="1" noChangeArrowheads="1"/>
          </p:cNvSpPr>
          <p:nvPr>
            <p:ph type="body" idx="1"/>
          </p:nvPr>
        </p:nvSpPr>
        <p:spPr>
          <a:xfrm>
            <a:off x="628650" y="1687514"/>
            <a:ext cx="7886700" cy="4351338"/>
          </a:xfrm>
        </p:spPr>
        <p:txBody>
          <a:bodyPr>
            <a:normAutofit/>
          </a:bodyPr>
          <a:lstStyle/>
          <a:p>
            <a:r>
              <a:rPr lang="en-US" altLang="en-US" sz="2400" dirty="0"/>
              <a:t>If two interfaces have the same method name, you can explicitly specify interface + method name to disambiguate their implementations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E835-ACD1-4223-A3C2-D50DCA00DE01}"/>
              </a:ext>
            </a:extLst>
          </p:cNvPr>
          <p:cNvSpPr>
            <a:spLocks noGrp="1"/>
          </p:cNvSpPr>
          <p:nvPr>
            <p:ph type="title"/>
          </p:nvPr>
        </p:nvSpPr>
        <p:spPr/>
        <p:txBody>
          <a:bodyPr/>
          <a:lstStyle/>
          <a:p>
            <a:r>
              <a:rPr lang="en-US" dirty="0"/>
              <a:t>Interfaces: </a:t>
            </a:r>
            <a:r>
              <a:rPr lang="en-US" dirty="0" err="1"/>
              <a:t>oefening</a:t>
            </a:r>
            <a:endParaRPr lang="en-US" dirty="0"/>
          </a:p>
        </p:txBody>
      </p:sp>
      <p:sp>
        <p:nvSpPr>
          <p:cNvPr id="3" name="Content Placeholder 2">
            <a:extLst>
              <a:ext uri="{FF2B5EF4-FFF2-40B4-BE49-F238E27FC236}">
                <a16:creationId xmlns:a16="http://schemas.microsoft.com/office/drawing/2014/main" id="{8A54E96F-E4EA-4F02-8822-1CCE5D07E1F8}"/>
              </a:ext>
            </a:extLst>
          </p:cNvPr>
          <p:cNvSpPr>
            <a:spLocks noGrp="1"/>
          </p:cNvSpPr>
          <p:nvPr>
            <p:ph idx="1"/>
          </p:nvPr>
        </p:nvSpPr>
        <p:spPr/>
        <p:txBody>
          <a:bodyPr>
            <a:normAutofit fontScale="85000" lnSpcReduction="20000"/>
          </a:bodyPr>
          <a:lstStyle/>
          <a:p>
            <a:r>
              <a:rPr lang="en-US" dirty="0" err="1"/>
              <a:t>Implementeer</a:t>
            </a:r>
            <a:r>
              <a:rPr lang="en-US" dirty="0"/>
              <a:t> </a:t>
            </a:r>
            <a:r>
              <a:rPr lang="en-US" dirty="0" err="1"/>
              <a:t>een</a:t>
            </a:r>
            <a:r>
              <a:rPr lang="en-US" dirty="0"/>
              <a:t> interface </a:t>
            </a:r>
            <a:r>
              <a:rPr lang="en-US" dirty="0" err="1"/>
              <a:t>IAnimalTalk</a:t>
            </a:r>
            <a:endParaRPr lang="en-US" dirty="0"/>
          </a:p>
          <a:p>
            <a:endParaRPr lang="en-US" dirty="0"/>
          </a:p>
          <a:p>
            <a:r>
              <a:rPr lang="en-US" dirty="0" err="1"/>
              <a:t>Hierin</a:t>
            </a:r>
            <a:r>
              <a:rPr lang="en-US" dirty="0"/>
              <a:t> </a:t>
            </a:r>
            <a:r>
              <a:rPr lang="en-US" dirty="0" err="1"/>
              <a:t>definieer</a:t>
            </a:r>
            <a:r>
              <a:rPr lang="en-US" dirty="0"/>
              <a:t> je:</a:t>
            </a:r>
          </a:p>
          <a:p>
            <a:pPr lvl="1"/>
            <a:r>
              <a:rPr lang="en-US" dirty="0" err="1"/>
              <a:t>Een</a:t>
            </a:r>
            <a:r>
              <a:rPr lang="en-US" dirty="0"/>
              <a:t> </a:t>
            </a:r>
            <a:r>
              <a:rPr lang="en-US" dirty="0" err="1"/>
              <a:t>readonly</a:t>
            </a:r>
            <a:r>
              <a:rPr lang="en-US" dirty="0"/>
              <a:t> property Text die je </a:t>
            </a:r>
            <a:r>
              <a:rPr lang="en-US" dirty="0" err="1"/>
              <a:t>een</a:t>
            </a:r>
            <a:r>
              <a:rPr lang="en-US" dirty="0"/>
              <a:t> string </a:t>
            </a:r>
            <a:r>
              <a:rPr lang="en-US" dirty="0" err="1"/>
              <a:t>returnt</a:t>
            </a:r>
            <a:endParaRPr lang="en-US" dirty="0"/>
          </a:p>
          <a:p>
            <a:pPr lvl="1"/>
            <a:r>
              <a:rPr lang="en-US" dirty="0" err="1"/>
              <a:t>Een</a:t>
            </a:r>
            <a:r>
              <a:rPr lang="en-US" dirty="0"/>
              <a:t> method Speak</a:t>
            </a:r>
          </a:p>
          <a:p>
            <a:endParaRPr lang="en-US" dirty="0"/>
          </a:p>
          <a:p>
            <a:r>
              <a:rPr lang="en-US" dirty="0" err="1"/>
              <a:t>Daarna</a:t>
            </a:r>
            <a:r>
              <a:rPr lang="en-US" dirty="0"/>
              <a:t> </a:t>
            </a:r>
            <a:r>
              <a:rPr lang="en-US" dirty="0" err="1"/>
              <a:t>maak</a:t>
            </a:r>
            <a:r>
              <a:rPr lang="en-US" dirty="0"/>
              <a:t> je </a:t>
            </a:r>
            <a:r>
              <a:rPr lang="en-US" dirty="0" err="1"/>
              <a:t>Klasse</a:t>
            </a:r>
            <a:r>
              <a:rPr lang="en-US" dirty="0"/>
              <a:t> Cat </a:t>
            </a:r>
            <a:r>
              <a:rPr lang="en-US" dirty="0" err="1"/>
              <a:t>en</a:t>
            </a:r>
            <a:r>
              <a:rPr lang="en-US" dirty="0"/>
              <a:t> Bird die </a:t>
            </a:r>
            <a:r>
              <a:rPr lang="en-US" dirty="0" err="1"/>
              <a:t>beiden</a:t>
            </a:r>
            <a:r>
              <a:rPr lang="en-US" dirty="0"/>
              <a:t> </a:t>
            </a:r>
            <a:r>
              <a:rPr lang="en-US" dirty="0" err="1"/>
              <a:t>IAnimalTalk</a:t>
            </a:r>
            <a:r>
              <a:rPr lang="en-US" dirty="0"/>
              <a:t> </a:t>
            </a:r>
            <a:r>
              <a:rPr lang="en-US" dirty="0" err="1"/>
              <a:t>implementeren</a:t>
            </a:r>
            <a:endParaRPr lang="en-US" dirty="0"/>
          </a:p>
          <a:p>
            <a:pPr lvl="1"/>
            <a:r>
              <a:rPr lang="en-US" dirty="0" err="1"/>
              <a:t>Cat.Text</a:t>
            </a:r>
            <a:r>
              <a:rPr lang="en-US" dirty="0"/>
              <a:t> </a:t>
            </a:r>
            <a:r>
              <a:rPr lang="en-US" dirty="0" err="1"/>
              <a:t>returnt</a:t>
            </a:r>
            <a:r>
              <a:rPr lang="en-US" dirty="0"/>
              <a:t> “</a:t>
            </a:r>
            <a:r>
              <a:rPr lang="en-US" dirty="0" err="1"/>
              <a:t>miauw</a:t>
            </a:r>
            <a:r>
              <a:rPr lang="en-US" dirty="0"/>
              <a:t>” </a:t>
            </a:r>
            <a:r>
              <a:rPr lang="en-US" dirty="0" err="1"/>
              <a:t>en</a:t>
            </a:r>
            <a:r>
              <a:rPr lang="en-US" dirty="0"/>
              <a:t> </a:t>
            </a:r>
            <a:r>
              <a:rPr lang="en-US" dirty="0" err="1"/>
              <a:t>Bird.Text</a:t>
            </a:r>
            <a:r>
              <a:rPr lang="en-US" dirty="0"/>
              <a:t> “</a:t>
            </a:r>
            <a:r>
              <a:rPr lang="en-US" dirty="0" err="1"/>
              <a:t>tsjirp</a:t>
            </a:r>
            <a:r>
              <a:rPr lang="en-US" dirty="0"/>
              <a:t> </a:t>
            </a:r>
            <a:r>
              <a:rPr lang="en-US" dirty="0" err="1"/>
              <a:t>tsjirp</a:t>
            </a:r>
            <a:r>
              <a:rPr lang="en-US" dirty="0"/>
              <a:t>”</a:t>
            </a:r>
          </a:p>
          <a:p>
            <a:pPr lvl="1"/>
            <a:r>
              <a:rPr lang="en-US" dirty="0" err="1"/>
              <a:t>Zowel</a:t>
            </a:r>
            <a:r>
              <a:rPr lang="en-US" dirty="0"/>
              <a:t> Cat </a:t>
            </a:r>
            <a:r>
              <a:rPr lang="en-US" dirty="0" err="1"/>
              <a:t>als</a:t>
            </a:r>
            <a:r>
              <a:rPr lang="en-US" dirty="0"/>
              <a:t> Bird .Speak </a:t>
            </a:r>
            <a:r>
              <a:rPr lang="en-US" dirty="0" err="1"/>
              <a:t>schrijft</a:t>
            </a:r>
            <a:r>
              <a:rPr lang="en-US" dirty="0"/>
              <a:t> de return </a:t>
            </a:r>
            <a:r>
              <a:rPr lang="en-US" dirty="0" err="1"/>
              <a:t>waarde</a:t>
            </a:r>
            <a:r>
              <a:rPr lang="en-US" dirty="0"/>
              <a:t> van Text </a:t>
            </a:r>
            <a:r>
              <a:rPr lang="en-US" dirty="0" err="1"/>
              <a:t>naar</a:t>
            </a:r>
            <a:r>
              <a:rPr lang="en-US" dirty="0"/>
              <a:t> Console in de </a:t>
            </a:r>
            <a:r>
              <a:rPr lang="en-US" dirty="0" err="1"/>
              <a:t>vorm</a:t>
            </a:r>
            <a:r>
              <a:rPr lang="en-US" dirty="0"/>
              <a:t> van XX says YY </a:t>
            </a:r>
          </a:p>
          <a:p>
            <a:pPr lvl="1"/>
            <a:r>
              <a:rPr lang="en-US" dirty="0" err="1"/>
              <a:t>Dus</a:t>
            </a:r>
            <a:r>
              <a:rPr lang="en-US" dirty="0"/>
              <a:t> “Cat says </a:t>
            </a:r>
            <a:r>
              <a:rPr lang="en-US" dirty="0" err="1"/>
              <a:t>miauw</a:t>
            </a:r>
            <a:r>
              <a:rPr lang="en-US" dirty="0"/>
              <a:t>” of Bird says “</a:t>
            </a:r>
            <a:r>
              <a:rPr lang="en-US" dirty="0" err="1"/>
              <a:t>tsjirp</a:t>
            </a:r>
            <a:r>
              <a:rPr lang="en-US" dirty="0"/>
              <a:t> </a:t>
            </a:r>
            <a:r>
              <a:rPr lang="en-US" dirty="0" err="1"/>
              <a:t>tsjirp</a:t>
            </a:r>
            <a:r>
              <a:rPr lang="en-US" dirty="0"/>
              <a:t>”</a:t>
            </a:r>
          </a:p>
          <a:p>
            <a:pPr lvl="1"/>
            <a:endParaRPr lang="en-US" dirty="0"/>
          </a:p>
          <a:p>
            <a:r>
              <a:rPr lang="en-US" dirty="0"/>
              <a:t>Test de </a:t>
            </a:r>
            <a:r>
              <a:rPr lang="en-US" dirty="0" err="1"/>
              <a:t>werking</a:t>
            </a:r>
            <a:r>
              <a:rPr lang="en-US" dirty="0"/>
              <a:t> </a:t>
            </a:r>
            <a:r>
              <a:rPr lang="en-US" dirty="0" err="1"/>
              <a:t>uit</a:t>
            </a:r>
            <a:r>
              <a:rPr lang="en-US" dirty="0"/>
              <a:t> in je main</a:t>
            </a:r>
          </a:p>
          <a:p>
            <a:pPr marL="914400" lvl="2" indent="0">
              <a:buNone/>
            </a:pPr>
            <a:endParaRPr lang="en-US" dirty="0"/>
          </a:p>
        </p:txBody>
      </p:sp>
    </p:spTree>
    <p:extLst>
      <p:ext uri="{BB962C8B-B14F-4D97-AF65-F5344CB8AC3E}">
        <p14:creationId xmlns:p14="http://schemas.microsoft.com/office/powerpoint/2010/main" val="2532160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5AEE-05EB-4478-A8D4-EC7F359A8967}"/>
              </a:ext>
            </a:extLst>
          </p:cNvPr>
          <p:cNvSpPr>
            <a:spLocks noGrp="1"/>
          </p:cNvSpPr>
          <p:nvPr>
            <p:ph type="title"/>
          </p:nvPr>
        </p:nvSpPr>
        <p:spPr/>
        <p:txBody>
          <a:bodyPr/>
          <a:lstStyle/>
          <a:p>
            <a:r>
              <a:rPr lang="en-US" dirty="0"/>
              <a:t>Interfaces: </a:t>
            </a:r>
            <a:r>
              <a:rPr lang="en-US" dirty="0" err="1"/>
              <a:t>advantange</a:t>
            </a:r>
            <a:r>
              <a:rPr lang="en-US" dirty="0"/>
              <a:t>?</a:t>
            </a:r>
          </a:p>
        </p:txBody>
      </p:sp>
      <p:sp>
        <p:nvSpPr>
          <p:cNvPr id="3" name="Content Placeholder 2">
            <a:extLst>
              <a:ext uri="{FF2B5EF4-FFF2-40B4-BE49-F238E27FC236}">
                <a16:creationId xmlns:a16="http://schemas.microsoft.com/office/drawing/2014/main" id="{98EED6BF-BAF6-43A8-BFE4-E37A3F369046}"/>
              </a:ext>
            </a:extLst>
          </p:cNvPr>
          <p:cNvSpPr>
            <a:spLocks noGrp="1"/>
          </p:cNvSpPr>
          <p:nvPr>
            <p:ph idx="1"/>
          </p:nvPr>
        </p:nvSpPr>
        <p:spPr/>
        <p:txBody>
          <a:bodyPr>
            <a:normAutofit fontScale="92500" lnSpcReduction="10000"/>
          </a:bodyPr>
          <a:lstStyle/>
          <a:p>
            <a:r>
              <a:rPr lang="en-US" dirty="0"/>
              <a:t>We can create lists/arrays,… from objects that all implement the same interface</a:t>
            </a:r>
          </a:p>
          <a:p>
            <a:endParaRPr lang="en-US" dirty="0"/>
          </a:p>
          <a:p>
            <a:r>
              <a:rPr lang="en-US" dirty="0"/>
              <a:t>We can loop through them and execute methods (that are part of the interface) and we will be sure that the implementation exists</a:t>
            </a:r>
          </a:p>
          <a:p>
            <a:endParaRPr lang="en-US" dirty="0"/>
          </a:p>
          <a:p>
            <a:r>
              <a:rPr lang="en-US" dirty="0"/>
              <a:t>What is the advantage over Inheritance?</a:t>
            </a:r>
          </a:p>
          <a:p>
            <a:pPr lvl="1"/>
            <a:r>
              <a:rPr lang="en-US" dirty="0"/>
              <a:t>You don’t need the “is a” relationship</a:t>
            </a:r>
          </a:p>
          <a:p>
            <a:pPr lvl="1"/>
            <a:r>
              <a:rPr lang="en-US" dirty="0"/>
              <a:t>You can implement from multiple interfaces (vs only inherit from one base class)</a:t>
            </a:r>
          </a:p>
          <a:p>
            <a:endParaRPr lang="en-US" dirty="0"/>
          </a:p>
          <a:p>
            <a:endParaRPr lang="en-US" dirty="0"/>
          </a:p>
        </p:txBody>
      </p:sp>
    </p:spTree>
    <p:extLst>
      <p:ext uri="{BB962C8B-B14F-4D97-AF65-F5344CB8AC3E}">
        <p14:creationId xmlns:p14="http://schemas.microsoft.com/office/powerpoint/2010/main" val="1178183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82A8E-4250-49C5-AAC3-F1161B4CDB9A}"/>
              </a:ext>
            </a:extLst>
          </p:cNvPr>
          <p:cNvSpPr>
            <a:spLocks noGrp="1"/>
          </p:cNvSpPr>
          <p:nvPr>
            <p:ph type="title"/>
          </p:nvPr>
        </p:nvSpPr>
        <p:spPr/>
        <p:txBody>
          <a:bodyPr/>
          <a:lstStyle/>
          <a:p>
            <a:r>
              <a:rPr lang="en-US" dirty="0"/>
              <a:t>Interfaces: </a:t>
            </a:r>
            <a:r>
              <a:rPr lang="en-US" dirty="0" err="1"/>
              <a:t>oefening</a:t>
            </a:r>
            <a:endParaRPr lang="en-US" dirty="0"/>
          </a:p>
        </p:txBody>
      </p:sp>
      <p:sp>
        <p:nvSpPr>
          <p:cNvPr id="3" name="Content Placeholder 2">
            <a:extLst>
              <a:ext uri="{FF2B5EF4-FFF2-40B4-BE49-F238E27FC236}">
                <a16:creationId xmlns:a16="http://schemas.microsoft.com/office/drawing/2014/main" id="{13C0E1E1-E3AA-48BF-98E8-FF72A014F3C0}"/>
              </a:ext>
            </a:extLst>
          </p:cNvPr>
          <p:cNvSpPr>
            <a:spLocks noGrp="1"/>
          </p:cNvSpPr>
          <p:nvPr>
            <p:ph idx="1"/>
          </p:nvPr>
        </p:nvSpPr>
        <p:spPr/>
        <p:txBody>
          <a:bodyPr/>
          <a:lstStyle/>
          <a:p>
            <a:r>
              <a:rPr lang="en-US" dirty="0"/>
              <a:t>Pas je </a:t>
            </a:r>
            <a:r>
              <a:rPr lang="en-US" dirty="0" err="1"/>
              <a:t>programma</a:t>
            </a:r>
            <a:r>
              <a:rPr lang="en-US" dirty="0"/>
              <a:t> </a:t>
            </a:r>
            <a:r>
              <a:rPr lang="en-US" dirty="0" err="1"/>
              <a:t>aan</a:t>
            </a:r>
            <a:r>
              <a:rPr lang="en-US" dirty="0"/>
              <a:t> </a:t>
            </a:r>
            <a:r>
              <a:rPr lang="en-US" dirty="0" err="1"/>
              <a:t>zodat</a:t>
            </a:r>
            <a:r>
              <a:rPr lang="en-US" dirty="0"/>
              <a:t> je </a:t>
            </a:r>
            <a:r>
              <a:rPr lang="en-US" dirty="0" err="1"/>
              <a:t>testobjecten</a:t>
            </a:r>
            <a:r>
              <a:rPr lang="en-US" dirty="0"/>
              <a:t> in </a:t>
            </a:r>
            <a:r>
              <a:rPr lang="en-US" dirty="0" err="1"/>
              <a:t>een</a:t>
            </a:r>
            <a:r>
              <a:rPr lang="en-US" dirty="0"/>
              <a:t> </a:t>
            </a:r>
            <a:r>
              <a:rPr lang="en-US" dirty="0" err="1"/>
              <a:t>collectie</a:t>
            </a:r>
            <a:r>
              <a:rPr lang="en-US" dirty="0"/>
              <a:t> </a:t>
            </a:r>
            <a:r>
              <a:rPr lang="en-US" dirty="0" err="1"/>
              <a:t>zitten</a:t>
            </a:r>
            <a:endParaRPr lang="en-US" dirty="0"/>
          </a:p>
          <a:p>
            <a:endParaRPr lang="en-US" dirty="0"/>
          </a:p>
          <a:p>
            <a:r>
              <a:rPr lang="en-US" dirty="0"/>
              <a:t>Loop door je </a:t>
            </a:r>
            <a:r>
              <a:rPr lang="en-US" dirty="0" err="1"/>
              <a:t>collectie</a:t>
            </a:r>
            <a:r>
              <a:rPr lang="en-US" dirty="0"/>
              <a:t> </a:t>
            </a:r>
            <a:r>
              <a:rPr lang="en-US" dirty="0" err="1"/>
              <a:t>en</a:t>
            </a:r>
            <a:r>
              <a:rPr lang="en-US" dirty="0"/>
              <a:t> </a:t>
            </a:r>
            <a:r>
              <a:rPr lang="en-US" dirty="0" err="1"/>
              <a:t>voer</a:t>
            </a:r>
            <a:r>
              <a:rPr lang="en-US" dirty="0"/>
              <a:t> de </a:t>
            </a:r>
            <a:r>
              <a:rPr lang="en-US" dirty="0" err="1"/>
              <a:t>methode</a:t>
            </a:r>
            <a:r>
              <a:rPr lang="en-US" dirty="0"/>
              <a:t> Speak </a:t>
            </a:r>
            <a:r>
              <a:rPr lang="en-US" dirty="0" err="1"/>
              <a:t>uit</a:t>
            </a:r>
            <a:endParaRPr lang="en-US" dirty="0"/>
          </a:p>
          <a:p>
            <a:endParaRPr lang="en-US" dirty="0"/>
          </a:p>
        </p:txBody>
      </p:sp>
    </p:spTree>
    <p:extLst>
      <p:ext uri="{BB962C8B-B14F-4D97-AF65-F5344CB8AC3E}">
        <p14:creationId xmlns:p14="http://schemas.microsoft.com/office/powerpoint/2010/main" val="962468723"/>
      </p:ext>
    </p:extLst>
  </p:cSld>
  <p:clrMapOvr>
    <a:masterClrMapping/>
  </p:clrMapOvr>
</p:sld>
</file>

<file path=ppt/theme/theme1.xml><?xml version="1.0" encoding="utf-8"?>
<a:theme xmlns:a="http://schemas.openxmlformats.org/drawingml/2006/main" name="eigentemplateNieuw">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igentemplateNieuw" id="{00337EDF-C838-4D38-95D5-089015027510}" vid="{31754A20-242A-4AB9-8FF3-1AC4210A3544}"/>
    </a:ext>
  </a:ext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TemplateNewKdGWit</Template>
  <TotalTime>2967</TotalTime>
  <Words>2490</Words>
  <Application>Microsoft Office PowerPoint</Application>
  <PresentationFormat>On-screen Show (4:3)</PresentationFormat>
  <Paragraphs>294</Paragraphs>
  <Slides>46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Verdana</vt:lpstr>
      <vt:lpstr>Wingdings</vt:lpstr>
      <vt:lpstr>eigentemplateNieuw</vt:lpstr>
      <vt:lpstr>Advanced Programming  Interfaces  </vt:lpstr>
      <vt:lpstr>Interfaces</vt:lpstr>
      <vt:lpstr>Interfaces</vt:lpstr>
      <vt:lpstr>Interfaces Example</vt:lpstr>
      <vt:lpstr>Interfaces Multiple Inheritance</vt:lpstr>
      <vt:lpstr>Interfaces Explicit Interface Members</vt:lpstr>
      <vt:lpstr>Interfaces: oefening</vt:lpstr>
      <vt:lpstr>Interfaces: advantange?</vt:lpstr>
      <vt:lpstr>Interfaces: oefening</vt:lpstr>
      <vt:lpstr>Interfaces: thuisoefening uitbreiding</vt:lpstr>
      <vt:lpstr>Interfaces: thuisoefening</vt:lpstr>
      <vt:lpstr>Advanced Programming  Design Patterns  </vt:lpstr>
      <vt:lpstr>Design Patterns</vt:lpstr>
      <vt:lpstr>Types of Pattern</vt:lpstr>
      <vt:lpstr>Pattern Templates</vt:lpstr>
      <vt:lpstr>Pattern Templates</vt:lpstr>
      <vt:lpstr>Design Patterns</vt:lpstr>
      <vt:lpstr>Design patterns</vt:lpstr>
      <vt:lpstr>Singleton </vt:lpstr>
      <vt:lpstr>Singleton Problem</vt:lpstr>
      <vt:lpstr>Singleton Problem</vt:lpstr>
      <vt:lpstr>Singleton Solution</vt:lpstr>
      <vt:lpstr>Singleton Solution</vt:lpstr>
      <vt:lpstr>Basic Solution example</vt:lpstr>
      <vt:lpstr>Basic Solution example</vt:lpstr>
      <vt:lpstr>Thread safety!!!</vt:lpstr>
      <vt:lpstr>Thread Safe Singleton</vt:lpstr>
      <vt:lpstr>Practical examples</vt:lpstr>
      <vt:lpstr>Exercice 1: Singleton </vt:lpstr>
      <vt:lpstr>Exercice: Singleton </vt:lpstr>
      <vt:lpstr>Observer pattern</vt:lpstr>
      <vt:lpstr>Observer Problem</vt:lpstr>
      <vt:lpstr>Observer Problem</vt:lpstr>
      <vt:lpstr>Observer Solution</vt:lpstr>
      <vt:lpstr>Observer Solution</vt:lpstr>
      <vt:lpstr>Observer Solution</vt:lpstr>
      <vt:lpstr>Observer Solution</vt:lpstr>
      <vt:lpstr>Observer example</vt:lpstr>
      <vt:lpstr>Observer example</vt:lpstr>
      <vt:lpstr>Observer example</vt:lpstr>
      <vt:lpstr>Observer example</vt:lpstr>
      <vt:lpstr>Observer example</vt:lpstr>
      <vt:lpstr>Practical examples</vt:lpstr>
      <vt:lpstr>Exercise 2: Observer</vt:lpstr>
      <vt:lpstr>Exercise 2: Observer</vt:lpstr>
      <vt:lpstr>Design Patterns </vt:lpstr>
    </vt:vector>
  </TitlesOfParts>
  <Company>Karel de Grote-Hogeschool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pieter.jorissen@KdG.be</dc:creator>
  <cp:lastModifiedBy>Jorissen Pieter</cp:lastModifiedBy>
  <cp:revision>213</cp:revision>
  <dcterms:created xsi:type="dcterms:W3CDTF">2010-10-28T17:44:45Z</dcterms:created>
  <dcterms:modified xsi:type="dcterms:W3CDTF">2021-10-15T06:51:50Z</dcterms:modified>
</cp:coreProperties>
</file>