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0" r:id="rId1"/>
  </p:sldMasterIdLst>
  <p:notesMasterIdLst>
    <p:notesMasterId r:id="rId16"/>
  </p:notesMasterIdLst>
  <p:sldIdLst>
    <p:sldId id="316" r:id="rId2"/>
    <p:sldId id="452" r:id="rId3"/>
    <p:sldId id="386" r:id="rId4"/>
    <p:sldId id="447" r:id="rId5"/>
    <p:sldId id="448" r:id="rId6"/>
    <p:sldId id="449" r:id="rId7"/>
    <p:sldId id="446" r:id="rId8"/>
    <p:sldId id="453" r:id="rId9"/>
    <p:sldId id="377" r:id="rId10"/>
    <p:sldId id="423" r:id="rId11"/>
    <p:sldId id="424" r:id="rId12"/>
    <p:sldId id="425" r:id="rId13"/>
    <p:sldId id="432" r:id="rId14"/>
    <p:sldId id="450" r:id="rId15"/>
  </p:sldIdLst>
  <p:sldSz cx="9144000" cy="6858000" type="screen4x3"/>
  <p:notesSz cx="6858000" cy="9144000"/>
  <p:defaultTextStyle>
    <a:defPPr>
      <a:defRPr lang="nl-NL"/>
    </a:defPPr>
    <a:lvl1pPr algn="l" defTabSz="457200" rtl="0" fontAlgn="base">
      <a:spcBef>
        <a:spcPct val="0"/>
      </a:spcBef>
      <a:spcAft>
        <a:spcPct val="0"/>
      </a:spcAft>
      <a:defRPr kern="1200">
        <a:solidFill>
          <a:schemeClr val="tx1"/>
        </a:solidFill>
        <a:latin typeface="Arial" charset="0"/>
        <a:ea typeface="+mn-ea"/>
        <a:cs typeface="+mn-cs"/>
      </a:defRPr>
    </a:lvl1pPr>
    <a:lvl2pPr marL="457200" algn="l" defTabSz="457200" rtl="0" fontAlgn="base">
      <a:spcBef>
        <a:spcPct val="0"/>
      </a:spcBef>
      <a:spcAft>
        <a:spcPct val="0"/>
      </a:spcAft>
      <a:defRPr kern="1200">
        <a:solidFill>
          <a:schemeClr val="tx1"/>
        </a:solidFill>
        <a:latin typeface="Arial" charset="0"/>
        <a:ea typeface="+mn-ea"/>
        <a:cs typeface="+mn-cs"/>
      </a:defRPr>
    </a:lvl2pPr>
    <a:lvl3pPr marL="914400" algn="l" defTabSz="457200" rtl="0" fontAlgn="base">
      <a:spcBef>
        <a:spcPct val="0"/>
      </a:spcBef>
      <a:spcAft>
        <a:spcPct val="0"/>
      </a:spcAft>
      <a:defRPr kern="1200">
        <a:solidFill>
          <a:schemeClr val="tx1"/>
        </a:solidFill>
        <a:latin typeface="Arial" charset="0"/>
        <a:ea typeface="+mn-ea"/>
        <a:cs typeface="+mn-cs"/>
      </a:defRPr>
    </a:lvl3pPr>
    <a:lvl4pPr marL="1371600" algn="l" defTabSz="457200" rtl="0" fontAlgn="base">
      <a:spcBef>
        <a:spcPct val="0"/>
      </a:spcBef>
      <a:spcAft>
        <a:spcPct val="0"/>
      </a:spcAft>
      <a:defRPr kern="1200">
        <a:solidFill>
          <a:schemeClr val="tx1"/>
        </a:solidFill>
        <a:latin typeface="Arial" charset="0"/>
        <a:ea typeface="+mn-ea"/>
        <a:cs typeface="+mn-cs"/>
      </a:defRPr>
    </a:lvl4pPr>
    <a:lvl5pPr marL="1828800" algn="l" defTabSz="457200"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C1F60"/>
    <a:srgbClr val="AECC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501" autoAdjust="0"/>
  </p:normalViewPr>
  <p:slideViewPr>
    <p:cSldViewPr snapToGrid="0" snapToObjects="1">
      <p:cViewPr varScale="1">
        <p:scale>
          <a:sx n="94" d="100"/>
          <a:sy n="94" d="100"/>
        </p:scale>
        <p:origin x="2094"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0" d="100"/>
          <a:sy n="60" d="100"/>
        </p:scale>
        <p:origin x="-2490"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nl-BE"/>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8FA6E089-DD28-4B28-BD36-7A1E4979EE0F}" type="datetimeFigureOut">
              <a:rPr lang="nl-BE"/>
              <a:pPr>
                <a:defRPr/>
              </a:pPr>
              <a:t>21/10/2021</a:t>
            </a:fld>
            <a:endParaRPr lang="nl-BE"/>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nl-BE" noProof="0"/>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l-NL" noProof="0"/>
              <a:t>Klik om de modelstijlen te bewerken</a:t>
            </a:r>
          </a:p>
          <a:p>
            <a:pPr lvl="1"/>
            <a:r>
              <a:rPr lang="nl-NL" noProof="0"/>
              <a:t>Tweede niveau</a:t>
            </a:r>
          </a:p>
          <a:p>
            <a:pPr lvl="2"/>
            <a:r>
              <a:rPr lang="nl-NL" noProof="0"/>
              <a:t>Derde niveau</a:t>
            </a:r>
          </a:p>
          <a:p>
            <a:pPr lvl="3"/>
            <a:r>
              <a:rPr lang="nl-NL" noProof="0"/>
              <a:t>Vierde niveau</a:t>
            </a:r>
          </a:p>
          <a:p>
            <a:pPr lvl="4"/>
            <a:r>
              <a:rPr lang="nl-NL" noProof="0"/>
              <a:t>Vijfde niveau</a:t>
            </a:r>
            <a:endParaRPr lang="nl-BE" noProof="0"/>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nl-BE"/>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F43A329D-7E27-444A-9165-FA3422F3BC54}" type="slidenum">
              <a:rPr lang="nl-BE"/>
              <a:pPr>
                <a:defRPr/>
              </a:pPr>
              <a:t>‹#›</a:t>
            </a:fld>
            <a:endParaRPr lang="nl-BE"/>
          </a:p>
        </p:txBody>
      </p:sp>
    </p:spTree>
    <p:extLst>
      <p:ext uri="{BB962C8B-B14F-4D97-AF65-F5344CB8AC3E}">
        <p14:creationId xmlns:p14="http://schemas.microsoft.com/office/powerpoint/2010/main" val="36366053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044B4B2-112A-44EA-B83A-F5A4F6799BFD}" type="slidenum">
              <a:rPr lang="en-US"/>
              <a:pPr>
                <a:defRPr/>
              </a:pPr>
              <a:t>1</a:t>
            </a:fld>
            <a:endParaRPr lang="en-US"/>
          </a:p>
        </p:txBody>
      </p:sp>
      <p:sp>
        <p:nvSpPr>
          <p:cNvPr id="31747"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8" name="Rectangle 3"/>
          <p:cNvSpPr>
            <a:spLocks noGrp="1" noChangeArrowheads="1"/>
          </p:cNvSpPr>
          <p:nvPr>
            <p:ph type="body" idx="1"/>
          </p:nvPr>
        </p:nvSpPr>
        <p:spPr bwMode="auto">
          <a:xfrm>
            <a:off x="685800" y="4344988"/>
            <a:ext cx="5486400" cy="41132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nl-BE"/>
          </a:p>
        </p:txBody>
      </p:sp>
    </p:spTree>
    <p:extLst>
      <p:ext uri="{BB962C8B-B14F-4D97-AF65-F5344CB8AC3E}">
        <p14:creationId xmlns:p14="http://schemas.microsoft.com/office/powerpoint/2010/main" val="826402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normAutofit/>
          </a:bodyPr>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493112422"/>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91662774"/>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2726938"/>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el en objec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457200" y="5508575"/>
            <a:ext cx="7545375" cy="635024"/>
          </a:xfrm>
        </p:spPr>
        <p:txBody>
          <a:bodyPr anchor="t">
            <a:noAutofit/>
          </a:bodyPr>
          <a:lstStyle>
            <a:lvl1pPr algn="l">
              <a:defRPr sz="2000"/>
            </a:lvl1pPr>
          </a:lstStyle>
          <a:p>
            <a:r>
              <a:rPr lang="nl-NL"/>
              <a:t>Klik om de stijl te bewerken</a:t>
            </a:r>
            <a:endParaRPr lang="nl-NL" dirty="0"/>
          </a:p>
        </p:txBody>
      </p:sp>
      <p:sp>
        <p:nvSpPr>
          <p:cNvPr id="7" name="Picture Placeholder 6"/>
          <p:cNvSpPr>
            <a:spLocks noGrp="1"/>
          </p:cNvSpPr>
          <p:nvPr>
            <p:ph type="pic" sz="quarter" idx="10"/>
          </p:nvPr>
        </p:nvSpPr>
        <p:spPr>
          <a:xfrm>
            <a:off x="457200" y="430299"/>
            <a:ext cx="7545388" cy="4908550"/>
          </a:xfrm>
        </p:spPr>
        <p:txBody>
          <a:bodyPr rtlCol="0">
            <a:normAutofit/>
          </a:bodyPr>
          <a:lstStyle>
            <a:lvl1pPr marL="0" indent="0">
              <a:buNone/>
              <a:defRPr/>
            </a:lvl1pPr>
          </a:lstStyle>
          <a:p>
            <a:pPr lvl="0"/>
            <a:r>
              <a:rPr lang="nl-NL" noProof="0"/>
              <a:t>Klik op het pictogram als u een afbeelding wilt toevoegen</a:t>
            </a:r>
            <a:endParaRPr lang="nl-BE" noProof="0" dirty="0"/>
          </a:p>
        </p:txBody>
      </p:sp>
      <p:sp>
        <p:nvSpPr>
          <p:cNvPr id="4" name="Tijdelijke aanduiding voor datum 3"/>
          <p:cNvSpPr>
            <a:spLocks noGrp="1"/>
          </p:cNvSpPr>
          <p:nvPr>
            <p:ph type="dt" sz="half" idx="11"/>
          </p:nvPr>
        </p:nvSpPr>
        <p:spPr>
          <a:xfrm>
            <a:off x="4748213" y="6508750"/>
            <a:ext cx="971550" cy="365125"/>
          </a:xfrm>
          <a:prstGeom prst="rect">
            <a:avLst/>
          </a:prstGeom>
        </p:spPr>
        <p:txBody>
          <a:bodyPr/>
          <a:lstStyle>
            <a:lvl1pPr algn="r">
              <a:defRPr sz="1200">
                <a:solidFill>
                  <a:schemeClr val="bg1">
                    <a:lumMod val="50000"/>
                  </a:schemeClr>
                </a:solidFill>
              </a:defRPr>
            </a:lvl1pPr>
          </a:lstStyle>
          <a:p>
            <a:pPr>
              <a:defRPr/>
            </a:pPr>
            <a:fld id="{0F3AFDB3-D47E-40A8-98B9-4786161F4EEE}" type="datetime1">
              <a:rPr lang="nl-NL"/>
              <a:pPr>
                <a:defRPr/>
              </a:pPr>
              <a:t>21-10-2021</a:t>
            </a:fld>
            <a:endParaRPr lang="nl-NL" dirty="0"/>
          </a:p>
        </p:txBody>
      </p:sp>
      <p:sp>
        <p:nvSpPr>
          <p:cNvPr id="5" name="Tijdelijke aanduiding voor dianummer 5"/>
          <p:cNvSpPr>
            <a:spLocks noGrp="1"/>
          </p:cNvSpPr>
          <p:nvPr>
            <p:ph type="sldNum" sz="quarter" idx="12"/>
          </p:nvPr>
        </p:nvSpPr>
        <p:spPr>
          <a:xfrm>
            <a:off x="5789613" y="6508750"/>
            <a:ext cx="846137" cy="365125"/>
          </a:xfrm>
          <a:prstGeom prst="rect">
            <a:avLst/>
          </a:prstGeom>
        </p:spPr>
        <p:txBody>
          <a:bodyPr/>
          <a:lstStyle>
            <a:lvl1pPr algn="l">
              <a:defRPr sz="1200">
                <a:solidFill>
                  <a:schemeClr val="bg1">
                    <a:lumMod val="50000"/>
                  </a:schemeClr>
                </a:solidFill>
              </a:defRPr>
            </a:lvl1pPr>
          </a:lstStyle>
          <a:p>
            <a:pPr>
              <a:defRPr/>
            </a:pPr>
            <a:r>
              <a:rPr lang="nl-NL"/>
              <a:t>- p.</a:t>
            </a:r>
            <a:fld id="{E40CCF34-33F2-452B-82F3-DAB41A935143}" type="slidenum">
              <a:rPr lang="nl-NL"/>
              <a:pPr>
                <a:defRPr/>
              </a:pPr>
              <a:t>‹#›</a:t>
            </a:fld>
            <a:endParaRPr lang="nl-NL"/>
          </a:p>
        </p:txBody>
      </p:sp>
    </p:spTree>
    <p:extLst>
      <p:ext uri="{BB962C8B-B14F-4D97-AF65-F5344CB8AC3E}">
        <p14:creationId xmlns:p14="http://schemas.microsoft.com/office/powerpoint/2010/main" val="2676506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71303187"/>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287378205"/>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53109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97778374"/>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115229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7634316"/>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131221636"/>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730634670"/>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95275" y="6079858"/>
            <a:ext cx="2528182" cy="1009986"/>
          </a:xfrm>
          <a:prstGeom prst="rect">
            <a:avLst/>
          </a:prstGeom>
        </p:spPr>
      </p:pic>
    </p:spTree>
    <p:extLst>
      <p:ext uri="{BB962C8B-B14F-4D97-AF65-F5344CB8AC3E}">
        <p14:creationId xmlns:p14="http://schemas.microsoft.com/office/powerpoint/2010/main" val="1139044506"/>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697" r:id="rId12"/>
  </p:sldLayoutIdLst>
  <p:hf hdr="0"/>
  <p:txStyles>
    <p:titleStyle>
      <a:lvl1pPr algn="l" defTabSz="914400" rtl="0" eaLnBrk="1" latinLnBrk="0" hangingPunct="1">
        <a:lnSpc>
          <a:spcPct val="90000"/>
        </a:lnSpc>
        <a:spcBef>
          <a:spcPct val="0"/>
        </a:spcBef>
        <a:buNone/>
        <a:defRPr sz="3600" b="1" i="0" kern="1200" baseline="0">
          <a:solidFill>
            <a:schemeClr val="tx1"/>
          </a:solidFill>
          <a:latin typeface="Verdana" panose="020B0604030504040204" pitchFamily="34" charset="0"/>
          <a:ea typeface="Arial" charset="0"/>
          <a:cs typeface="Arial" charset="0"/>
        </a:defRPr>
      </a:lvl1pPr>
    </p:titleStyle>
    <p:bodyStyle>
      <a:lvl1pPr marL="228600" indent="-228600" algn="l" defTabSz="914400" rtl="0" eaLnBrk="1" latinLnBrk="0" hangingPunct="1">
        <a:lnSpc>
          <a:spcPct val="90000"/>
        </a:lnSpc>
        <a:spcBef>
          <a:spcPts val="1000"/>
        </a:spcBef>
        <a:buClrTx/>
        <a:buSzPct val="50000"/>
        <a:buFont typeface="Wingdings" panose="05000000000000000000" pitchFamily="2" charset="2"/>
        <a:buChar char="q"/>
        <a:defRPr sz="2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ClrTx/>
        <a:buSzPct val="100000"/>
        <a:buFont typeface="Verdana" panose="020B060403050404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ClrTx/>
        <a:buSzPct val="50000"/>
        <a:buFont typeface="Wingdings" panose="05000000000000000000" pitchFamily="2" charset="2"/>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ClrTx/>
        <a:buSzPct val="50000"/>
        <a:buFont typeface="Wingdings" panose="05000000000000000000" pitchFamily="2" charset="2"/>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ClrTx/>
        <a:buSzPct val="50000"/>
        <a:buFont typeface="Wingdings" panose="05000000000000000000" pitchFamily="2" charset="2"/>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200024" y="1200150"/>
            <a:ext cx="7843839" cy="5372100"/>
          </a:xfrm>
        </p:spPr>
        <p:txBody>
          <a:bodyPr/>
          <a:lstStyle/>
          <a:p>
            <a:pPr algn="r" eaLnBrk="1" hangingPunct="1"/>
            <a:r>
              <a:rPr lang="nl-BE" sz="5400" dirty="0"/>
              <a:t>Advanced Programming</a:t>
            </a:r>
            <a:br>
              <a:rPr lang="nl-BE" sz="3600" dirty="0"/>
            </a:br>
            <a:br>
              <a:rPr lang="nl-BE" sz="3600" dirty="0"/>
            </a:br>
            <a:r>
              <a:rPr lang="nl-BE" sz="3200" dirty="0" err="1"/>
              <a:t>Structures</a:t>
            </a:r>
            <a:r>
              <a:rPr lang="nl-BE" sz="3200" dirty="0"/>
              <a:t> &amp; </a:t>
            </a:r>
            <a:br>
              <a:rPr lang="nl-BE" sz="3200" dirty="0"/>
            </a:br>
            <a:r>
              <a:rPr lang="nl-BE" sz="3200" dirty="0"/>
              <a:t>operator </a:t>
            </a:r>
            <a:r>
              <a:rPr lang="nl-BE" sz="3200" dirty="0" err="1"/>
              <a:t>overloading</a:t>
            </a:r>
            <a:br>
              <a:rPr lang="nl-BE" sz="3200" dirty="0"/>
            </a:br>
            <a:endParaRPr lang="nl-NL" sz="5400" dirty="0"/>
          </a:p>
        </p:txBody>
      </p:sp>
      <p:sp>
        <p:nvSpPr>
          <p:cNvPr id="7171" name="Rectangle 3"/>
          <p:cNvSpPr>
            <a:spLocks noGrp="1" noChangeArrowheads="1"/>
          </p:cNvSpPr>
          <p:nvPr>
            <p:ph type="subTitle" idx="1"/>
          </p:nvPr>
        </p:nvSpPr>
        <p:spPr>
          <a:xfrm>
            <a:off x="4849009" y="6013524"/>
            <a:ext cx="3194854" cy="705131"/>
          </a:xfrm>
        </p:spPr>
        <p:txBody>
          <a:bodyPr>
            <a:normAutofit fontScale="70000" lnSpcReduction="20000"/>
          </a:bodyPr>
          <a:lstStyle/>
          <a:p>
            <a:pPr algn="l" eaLnBrk="1" hangingPunct="1"/>
            <a:r>
              <a:rPr lang="nl-BE" sz="4000" b="1" dirty="0"/>
              <a:t>Pieter Jorissen</a:t>
            </a:r>
          </a:p>
          <a:p>
            <a:pPr algn="l" eaLnBrk="1" hangingPunct="1"/>
            <a:r>
              <a:rPr lang="nl-NL" sz="2400" dirty="0"/>
              <a:t> </a:t>
            </a:r>
          </a:p>
        </p:txBody>
      </p:sp>
    </p:spTree>
    <p:extLst>
      <p:ext uri="{BB962C8B-B14F-4D97-AF65-F5344CB8AC3E}">
        <p14:creationId xmlns:p14="http://schemas.microsoft.com/office/powerpoint/2010/main" val="779041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Opdracht </a:t>
            </a:r>
            <a:r>
              <a:rPr lang="nl-NL" dirty="0" err="1"/>
              <a:t>structs</a:t>
            </a:r>
            <a:endParaRPr lang="nl-BE" dirty="0"/>
          </a:p>
        </p:txBody>
      </p:sp>
      <p:sp>
        <p:nvSpPr>
          <p:cNvPr id="3" name="Content Placeholder 2"/>
          <p:cNvSpPr>
            <a:spLocks noGrp="1"/>
          </p:cNvSpPr>
          <p:nvPr>
            <p:ph idx="1"/>
          </p:nvPr>
        </p:nvSpPr>
        <p:spPr/>
        <p:txBody>
          <a:bodyPr>
            <a:normAutofit lnSpcReduction="10000"/>
          </a:bodyPr>
          <a:lstStyle/>
          <a:p>
            <a:r>
              <a:rPr lang="nl-NL" dirty="0"/>
              <a:t>Schrijf een programma dat een </a:t>
            </a:r>
            <a:r>
              <a:rPr lang="nl-NL" dirty="0" err="1"/>
              <a:t>structure</a:t>
            </a:r>
            <a:r>
              <a:rPr lang="nl-NL" dirty="0"/>
              <a:t> maakt Vector 3 met 3 integer variabelen x, y, </a:t>
            </a:r>
            <a:r>
              <a:rPr lang="nl-NL" dirty="0" err="1"/>
              <a:t>z</a:t>
            </a:r>
            <a:endParaRPr lang="nl-NL" dirty="0"/>
          </a:p>
          <a:p>
            <a:r>
              <a:rPr lang="nl-NL" dirty="0"/>
              <a:t>Deze </a:t>
            </a:r>
            <a:r>
              <a:rPr lang="nl-NL" dirty="0" err="1"/>
              <a:t>structure</a:t>
            </a:r>
            <a:r>
              <a:rPr lang="nl-NL" dirty="0"/>
              <a:t> heeft een set methode die de 3 integer </a:t>
            </a:r>
            <a:r>
              <a:rPr lang="nl-NL" dirty="0" err="1"/>
              <a:t>coordinaten</a:t>
            </a:r>
            <a:r>
              <a:rPr lang="nl-NL" dirty="0"/>
              <a:t> invult (</a:t>
            </a:r>
            <a:r>
              <a:rPr lang="nl-NL" dirty="0" err="1"/>
              <a:t>x,y,z</a:t>
            </a:r>
            <a:r>
              <a:rPr lang="nl-NL" dirty="0"/>
              <a:t>)</a:t>
            </a:r>
          </a:p>
          <a:p>
            <a:r>
              <a:rPr lang="nl-NL" dirty="0"/>
              <a:t>Deze overschrijft volgende operatoren</a:t>
            </a:r>
          </a:p>
          <a:p>
            <a:pPr lvl="1"/>
            <a:r>
              <a:rPr lang="nl-NL" dirty="0"/>
              <a:t>+ </a:t>
            </a:r>
          </a:p>
          <a:p>
            <a:pPr lvl="1"/>
            <a:r>
              <a:rPr lang="nl-NL" dirty="0"/>
              <a:t>- </a:t>
            </a:r>
          </a:p>
          <a:p>
            <a:pPr lvl="1"/>
            <a:r>
              <a:rPr lang="nl-NL" dirty="0"/>
              <a:t>++ die 1 optelt bij elk element</a:t>
            </a:r>
          </a:p>
          <a:p>
            <a:pPr lvl="1"/>
            <a:r>
              <a:rPr lang="nl-NL" dirty="0" err="1"/>
              <a:t>ToString</a:t>
            </a:r>
            <a:r>
              <a:rPr lang="nl-NL" dirty="0"/>
              <a:t>()</a:t>
            </a:r>
          </a:p>
          <a:p>
            <a:r>
              <a:rPr lang="nl-NL" dirty="0"/>
              <a:t>Test de werking in een console applicatie</a:t>
            </a:r>
          </a:p>
          <a:p>
            <a:endParaRPr lang="nl-BE" dirty="0"/>
          </a:p>
        </p:txBody>
      </p:sp>
    </p:spTree>
    <p:extLst>
      <p:ext uri="{BB962C8B-B14F-4D97-AF65-F5344CB8AC3E}">
        <p14:creationId xmlns:p14="http://schemas.microsoft.com/office/powerpoint/2010/main" val="3605767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Opdracht </a:t>
            </a:r>
            <a:r>
              <a:rPr lang="nl-NL"/>
              <a:t>structs</a:t>
            </a:r>
            <a:endParaRPr lang="nl-BE" dirty="0"/>
          </a:p>
        </p:txBody>
      </p:sp>
      <p:sp>
        <p:nvSpPr>
          <p:cNvPr id="3" name="Content Placeholder 2"/>
          <p:cNvSpPr>
            <a:spLocks noGrp="1"/>
          </p:cNvSpPr>
          <p:nvPr>
            <p:ph idx="1"/>
          </p:nvPr>
        </p:nvSpPr>
        <p:spPr/>
        <p:txBody>
          <a:bodyPr>
            <a:normAutofit/>
          </a:bodyPr>
          <a:lstStyle/>
          <a:p>
            <a:r>
              <a:rPr lang="nl-NL" dirty="0"/>
              <a:t>Schrijf een programma dat een </a:t>
            </a:r>
            <a:r>
              <a:rPr lang="nl-NL" dirty="0" err="1"/>
              <a:t>structure</a:t>
            </a:r>
            <a:r>
              <a:rPr lang="nl-NL" dirty="0"/>
              <a:t> maakt voor highscores</a:t>
            </a:r>
          </a:p>
          <a:p>
            <a:r>
              <a:rPr lang="nl-NL" dirty="0"/>
              <a:t>De </a:t>
            </a:r>
            <a:r>
              <a:rPr lang="nl-NL" dirty="0" err="1"/>
              <a:t>struct</a:t>
            </a:r>
            <a:r>
              <a:rPr lang="nl-NL" dirty="0"/>
              <a:t> bevat</a:t>
            </a:r>
          </a:p>
          <a:p>
            <a:pPr lvl="1"/>
            <a:r>
              <a:rPr lang="nl-NL" dirty="0"/>
              <a:t>Een naam </a:t>
            </a:r>
          </a:p>
          <a:p>
            <a:pPr lvl="1"/>
            <a:r>
              <a:rPr lang="nl-NL" dirty="0"/>
              <a:t>Een score (maximaal 54000)</a:t>
            </a:r>
          </a:p>
          <a:p>
            <a:pPr lvl="1"/>
            <a:r>
              <a:rPr lang="nl-NL" dirty="0"/>
              <a:t>Een datum</a:t>
            </a:r>
          </a:p>
          <a:p>
            <a:r>
              <a:rPr lang="nl-NL" dirty="0"/>
              <a:t>De </a:t>
            </a:r>
            <a:r>
              <a:rPr lang="nl-NL" dirty="0" err="1"/>
              <a:t>struct</a:t>
            </a:r>
            <a:r>
              <a:rPr lang="nl-NL" dirty="0"/>
              <a:t> overschrijft de operatoren groter dan en kleiner dan en </a:t>
            </a:r>
            <a:r>
              <a:rPr lang="nl-NL" dirty="0" err="1"/>
              <a:t>ToString</a:t>
            </a:r>
            <a:endParaRPr lang="nl-NL" dirty="0"/>
          </a:p>
          <a:p>
            <a:r>
              <a:rPr lang="nl-NL" dirty="0"/>
              <a:t>Test met fictieve data in een console applicatie</a:t>
            </a:r>
          </a:p>
          <a:p>
            <a:endParaRPr lang="nl-BE" dirty="0"/>
          </a:p>
        </p:txBody>
      </p:sp>
    </p:spTree>
    <p:extLst>
      <p:ext uri="{BB962C8B-B14F-4D97-AF65-F5344CB8AC3E}">
        <p14:creationId xmlns:p14="http://schemas.microsoft.com/office/powerpoint/2010/main" val="2380699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Opdracht </a:t>
            </a:r>
            <a:r>
              <a:rPr lang="nl-NL" dirty="0" err="1"/>
              <a:t>enums</a:t>
            </a:r>
            <a:endParaRPr lang="nl-BE" dirty="0"/>
          </a:p>
        </p:txBody>
      </p:sp>
      <p:sp>
        <p:nvSpPr>
          <p:cNvPr id="3" name="Content Placeholder 2"/>
          <p:cNvSpPr>
            <a:spLocks noGrp="1"/>
          </p:cNvSpPr>
          <p:nvPr>
            <p:ph idx="1"/>
          </p:nvPr>
        </p:nvSpPr>
        <p:spPr/>
        <p:txBody>
          <a:bodyPr/>
          <a:lstStyle/>
          <a:p>
            <a:r>
              <a:rPr lang="nl-NL" dirty="0"/>
              <a:t>Maak een </a:t>
            </a:r>
            <a:r>
              <a:rPr lang="nl-NL" dirty="0" err="1"/>
              <a:t>enum</a:t>
            </a:r>
            <a:r>
              <a:rPr lang="nl-NL" dirty="0"/>
              <a:t> Geslacht die Man en Vrouw bevat of X</a:t>
            </a:r>
          </a:p>
          <a:p>
            <a:r>
              <a:rPr lang="nl-NL" dirty="0"/>
              <a:t>Voeg geslacht toe aan de vorige opgave en vul deze in met 1 van de </a:t>
            </a:r>
            <a:r>
              <a:rPr lang="nl-NL" dirty="0" err="1"/>
              <a:t>enum</a:t>
            </a:r>
            <a:r>
              <a:rPr lang="nl-NL" dirty="0"/>
              <a:t> waarden</a:t>
            </a:r>
          </a:p>
          <a:p>
            <a:r>
              <a:rPr lang="nl-NL" dirty="0"/>
              <a:t>Pas ook de </a:t>
            </a:r>
            <a:r>
              <a:rPr lang="nl-NL" dirty="0" err="1"/>
              <a:t>ToString</a:t>
            </a:r>
            <a:r>
              <a:rPr lang="nl-NL" dirty="0"/>
              <a:t>() uiteraard aan zodat ook het geslacht getoond wordt</a:t>
            </a:r>
          </a:p>
          <a:p>
            <a:r>
              <a:rPr lang="nl-NL" dirty="0"/>
              <a:t>Test in een console applicatie</a:t>
            </a:r>
            <a:endParaRPr lang="nl-BE" dirty="0"/>
          </a:p>
        </p:txBody>
      </p:sp>
    </p:spTree>
    <p:extLst>
      <p:ext uri="{BB962C8B-B14F-4D97-AF65-F5344CB8AC3E}">
        <p14:creationId xmlns:p14="http://schemas.microsoft.com/office/powerpoint/2010/main" val="4134042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z="4000" dirty="0"/>
              <a:t>Opdracht arrays en datatypes</a:t>
            </a:r>
            <a:endParaRPr lang="nl-BE" sz="4000" dirty="0"/>
          </a:p>
        </p:txBody>
      </p:sp>
      <p:sp>
        <p:nvSpPr>
          <p:cNvPr id="3" name="Content Placeholder 2"/>
          <p:cNvSpPr>
            <a:spLocks noGrp="1"/>
          </p:cNvSpPr>
          <p:nvPr>
            <p:ph idx="1"/>
          </p:nvPr>
        </p:nvSpPr>
        <p:spPr/>
        <p:txBody>
          <a:bodyPr>
            <a:normAutofit/>
          </a:bodyPr>
          <a:lstStyle/>
          <a:p>
            <a:r>
              <a:rPr lang="nl-NL" dirty="0"/>
              <a:t>Schrijf een programma die een array aanmaakt met alle mogelijke waarden van </a:t>
            </a:r>
            <a:r>
              <a:rPr lang="nl-NL" dirty="0" err="1"/>
              <a:t>signed</a:t>
            </a:r>
            <a:r>
              <a:rPr lang="nl-NL" dirty="0"/>
              <a:t> byte erin</a:t>
            </a:r>
            <a:r>
              <a:rPr lang="nl-BE" dirty="0"/>
              <a:t>, gebruik hierbij geen enkel getypt getal.</a:t>
            </a:r>
            <a:r>
              <a:rPr lang="nl-NL" dirty="0"/>
              <a:t>	Schrijf alle waarden uit in de console</a:t>
            </a:r>
          </a:p>
          <a:p>
            <a:pPr marL="0" indent="0">
              <a:buNone/>
            </a:pPr>
            <a:endParaRPr lang="nl-NL" dirty="0"/>
          </a:p>
          <a:p>
            <a:r>
              <a:rPr lang="nl-NL" dirty="0"/>
              <a:t>Schrijf een programma die probeert de maximale waarde van integer in een short variabele te steken. Hoe vang je de fout op?</a:t>
            </a:r>
          </a:p>
        </p:txBody>
      </p:sp>
    </p:spTree>
    <p:extLst>
      <p:ext uri="{BB962C8B-B14F-4D97-AF65-F5344CB8AC3E}">
        <p14:creationId xmlns:p14="http://schemas.microsoft.com/office/powerpoint/2010/main" val="424684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Opdracht</a:t>
            </a:r>
            <a:r>
              <a:rPr lang="en-US" dirty="0"/>
              <a:t> </a:t>
            </a:r>
            <a:r>
              <a:rPr lang="en-US" dirty="0" err="1"/>
              <a:t>Enum</a:t>
            </a:r>
            <a:r>
              <a:rPr lang="en-US" dirty="0"/>
              <a:t> </a:t>
            </a:r>
            <a:r>
              <a:rPr lang="en-US" dirty="0" err="1"/>
              <a:t>en</a:t>
            </a:r>
            <a:r>
              <a:rPr lang="en-US" dirty="0"/>
              <a:t> arrays</a:t>
            </a:r>
            <a:endParaRPr lang="nl-BE" dirty="0"/>
          </a:p>
        </p:txBody>
      </p:sp>
      <p:sp>
        <p:nvSpPr>
          <p:cNvPr id="3" name="Content Placeholder 2"/>
          <p:cNvSpPr>
            <a:spLocks noGrp="1"/>
          </p:cNvSpPr>
          <p:nvPr>
            <p:ph idx="1"/>
          </p:nvPr>
        </p:nvSpPr>
        <p:spPr>
          <a:xfrm>
            <a:off x="628650" y="1404730"/>
            <a:ext cx="7886700" cy="4772233"/>
          </a:xfrm>
        </p:spPr>
        <p:txBody>
          <a:bodyPr>
            <a:normAutofit fontScale="77500" lnSpcReduction="20000"/>
          </a:bodyPr>
          <a:lstStyle/>
          <a:p>
            <a:pPr marL="0" indent="0" fontAlgn="base">
              <a:buNone/>
            </a:pPr>
            <a:r>
              <a:rPr lang="nl-BE" sz="2000" dirty="0"/>
              <a:t>Schrijf een programma dat een spelwereld genereert voor een platformspel en toont aan de speler. Sla de wereld op in een 2D array.</a:t>
            </a:r>
          </a:p>
          <a:p>
            <a:pPr marL="457200" lvl="1" indent="0" fontAlgn="base">
              <a:buNone/>
            </a:pPr>
            <a:r>
              <a:rPr lang="nl-BE" dirty="0"/>
              <a:t>Vraag eerst aan de gebruiker hoe groot de wereld moet zijn (hoogte en breedte)</a:t>
            </a:r>
          </a:p>
          <a:p>
            <a:pPr marL="457200" lvl="1" indent="0" fontAlgn="base">
              <a:buNone/>
            </a:pPr>
            <a:r>
              <a:rPr lang="nl-BE" dirty="0"/>
              <a:t>Elk element in de array stelt een vakje voor in de wereld. Dit kan zijn:</a:t>
            </a:r>
          </a:p>
          <a:p>
            <a:pPr marL="914400" lvl="2" indent="0" fontAlgn="base">
              <a:buNone/>
            </a:pPr>
            <a:r>
              <a:rPr lang="nl-BE" sz="2000" dirty="0"/>
              <a:t>Berg </a:t>
            </a:r>
          </a:p>
          <a:p>
            <a:pPr marL="914400" lvl="2" indent="0" fontAlgn="base">
              <a:buNone/>
            </a:pPr>
            <a:r>
              <a:rPr lang="nl-BE" sz="2000" dirty="0"/>
              <a:t>Water</a:t>
            </a:r>
          </a:p>
          <a:p>
            <a:pPr marL="914400" lvl="2" indent="0" fontAlgn="base">
              <a:buNone/>
            </a:pPr>
            <a:r>
              <a:rPr lang="nl-BE" sz="2000" dirty="0"/>
              <a:t>Gras</a:t>
            </a:r>
          </a:p>
          <a:p>
            <a:pPr marL="914400" lvl="2" indent="0" fontAlgn="base">
              <a:buNone/>
            </a:pPr>
            <a:r>
              <a:rPr lang="nl-BE" sz="2000" dirty="0"/>
              <a:t>Bos</a:t>
            </a:r>
          </a:p>
          <a:p>
            <a:pPr marL="914400" lvl="2" indent="0" fontAlgn="base">
              <a:buNone/>
            </a:pPr>
            <a:r>
              <a:rPr lang="nl-BE" sz="2000" dirty="0"/>
              <a:t>Gebruik hiervoor een zelfgemaakt </a:t>
            </a:r>
            <a:r>
              <a:rPr lang="nl-BE" sz="2000" dirty="0" err="1"/>
              <a:t>enum</a:t>
            </a:r>
            <a:r>
              <a:rPr lang="nl-BE" sz="2000" dirty="0"/>
              <a:t> datatype.</a:t>
            </a:r>
          </a:p>
          <a:p>
            <a:pPr marL="457200" lvl="1" indent="0" fontAlgn="base">
              <a:buNone/>
            </a:pPr>
            <a:endParaRPr lang="nl-BE" dirty="0"/>
          </a:p>
          <a:p>
            <a:pPr marL="457200" lvl="1" indent="0" fontAlgn="base">
              <a:buNone/>
            </a:pPr>
            <a:r>
              <a:rPr lang="nl-BE" dirty="0"/>
              <a:t>Elk veld wordt random ingevuld, maar de rand (boven, onder, links en rechts) is altijd berg, zodat de speler niet uit het veld kan lopen.</a:t>
            </a:r>
          </a:p>
          <a:p>
            <a:pPr marL="457200" lvl="1" indent="0" fontAlgn="base">
              <a:buNone/>
            </a:pPr>
            <a:endParaRPr lang="nl-BE" dirty="0"/>
          </a:p>
          <a:p>
            <a:pPr marL="457200" lvl="1" indent="0" fontAlgn="base">
              <a:buNone/>
            </a:pPr>
            <a:r>
              <a:rPr lang="nl-BE" dirty="0"/>
              <a:t>De wereld wordt niet met de namen van de velden getoond, maar 1 letter per veldje (berg = M, water =  ~, Gras is i, bos is F van Bos)</a:t>
            </a:r>
          </a:p>
          <a:p>
            <a:pPr marL="457200" lvl="1" indent="0" fontAlgn="base">
              <a:buNone/>
            </a:pPr>
            <a:endParaRPr lang="nl-BE" dirty="0"/>
          </a:p>
          <a:p>
            <a:pPr marL="457200" lvl="1" indent="0" fontAlgn="base">
              <a:buNone/>
            </a:pPr>
            <a:r>
              <a:rPr lang="nl-BE" dirty="0"/>
              <a:t>Als de wereld getoond is vraag je of de gebruiker tevreden is met de wereld of, of hij een nieuwe wil genereren (de grootte blijft gelijk) en voer je zijn wensen uit.</a:t>
            </a:r>
          </a:p>
          <a:p>
            <a:endParaRPr lang="nl-BE" dirty="0"/>
          </a:p>
        </p:txBody>
      </p:sp>
    </p:spTree>
    <p:extLst>
      <p:ext uri="{BB962C8B-B14F-4D97-AF65-F5344CB8AC3E}">
        <p14:creationId xmlns:p14="http://schemas.microsoft.com/office/powerpoint/2010/main" val="1096732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98184-A11F-4A91-B058-134CBDE0B8EF}"/>
              </a:ext>
            </a:extLst>
          </p:cNvPr>
          <p:cNvSpPr>
            <a:spLocks noGrp="1"/>
          </p:cNvSpPr>
          <p:nvPr>
            <p:ph type="title"/>
          </p:nvPr>
        </p:nvSpPr>
        <p:spPr/>
        <p:txBody>
          <a:bodyPr/>
          <a:lstStyle/>
          <a:p>
            <a:r>
              <a:rPr lang="en-US" dirty="0"/>
              <a:t>Struct</a:t>
            </a:r>
            <a:endParaRPr lang="nl-BE" dirty="0"/>
          </a:p>
        </p:txBody>
      </p:sp>
      <p:sp>
        <p:nvSpPr>
          <p:cNvPr id="3" name="Content Placeholder 2">
            <a:extLst>
              <a:ext uri="{FF2B5EF4-FFF2-40B4-BE49-F238E27FC236}">
                <a16:creationId xmlns:a16="http://schemas.microsoft.com/office/drawing/2014/main" id="{005F17F7-529B-46BB-9E04-4181A441FAC8}"/>
              </a:ext>
            </a:extLst>
          </p:cNvPr>
          <p:cNvSpPr>
            <a:spLocks noGrp="1"/>
          </p:cNvSpPr>
          <p:nvPr>
            <p:ph idx="1"/>
          </p:nvPr>
        </p:nvSpPr>
        <p:spPr/>
        <p:txBody>
          <a:bodyPr>
            <a:normAutofit fontScale="92500" lnSpcReduction="10000"/>
          </a:bodyPr>
          <a:lstStyle/>
          <a:p>
            <a:r>
              <a:rPr lang="en-US" dirty="0"/>
              <a:t>A struct type is a value type that is typically used to encapsulate small groups of related variables, such as the coordinates of a rectangle or the characteristics of an item in an inventory.</a:t>
            </a:r>
          </a:p>
          <a:p>
            <a:endParaRPr lang="en-US" dirty="0"/>
          </a:p>
          <a:p>
            <a:r>
              <a:rPr lang="en-US" dirty="0"/>
              <a:t>Structs can also contain constructors, constants, fields, methods, properties, indexers, operators, events, and nested types, although if several such members are required, you should consider making your type a class instead.</a:t>
            </a:r>
            <a:endParaRPr lang="nl-BE" dirty="0"/>
          </a:p>
        </p:txBody>
      </p:sp>
    </p:spTree>
    <p:extLst>
      <p:ext uri="{BB962C8B-B14F-4D97-AF65-F5344CB8AC3E}">
        <p14:creationId xmlns:p14="http://schemas.microsoft.com/office/powerpoint/2010/main" val="1014541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78213"/>
            <a:ext cx="7886700" cy="1325563"/>
          </a:xfrm>
        </p:spPr>
        <p:txBody>
          <a:bodyPr/>
          <a:lstStyle/>
          <a:p>
            <a:r>
              <a:rPr lang="nl-NL" dirty="0" err="1"/>
              <a:t>Struct</a:t>
            </a:r>
            <a:endParaRPr lang="nl-BE" dirty="0"/>
          </a:p>
        </p:txBody>
      </p:sp>
      <p:sp>
        <p:nvSpPr>
          <p:cNvPr id="3" name="Content Placeholder 2"/>
          <p:cNvSpPr>
            <a:spLocks noGrp="1"/>
          </p:cNvSpPr>
          <p:nvPr>
            <p:ph idx="1"/>
          </p:nvPr>
        </p:nvSpPr>
        <p:spPr>
          <a:xfrm>
            <a:off x="457200" y="980012"/>
            <a:ext cx="8686800" cy="6106588"/>
          </a:xfrm>
        </p:spPr>
        <p:txBody>
          <a:bodyPr>
            <a:normAutofit fontScale="92500" lnSpcReduction="20000"/>
          </a:bodyPr>
          <a:lstStyle/>
          <a:p>
            <a:pPr marL="0" indent="0">
              <a:buNone/>
            </a:pPr>
            <a:r>
              <a:rPr lang="en-US" sz="2800" b="1" dirty="0"/>
              <a:t>Typically, a </a:t>
            </a:r>
            <a:r>
              <a:rPr lang="en-US" sz="2800" b="1" dirty="0" err="1"/>
              <a:t>struct</a:t>
            </a:r>
            <a:r>
              <a:rPr lang="en-US" sz="2800" b="1" dirty="0"/>
              <a:t> is used as a container for a small set of related variables </a:t>
            </a:r>
            <a:r>
              <a:rPr lang="en-US" sz="2800" dirty="0"/>
              <a:t>( ± a very simple class)</a:t>
            </a:r>
          </a:p>
          <a:p>
            <a:pPr marL="0" indent="0">
              <a:buNone/>
            </a:pPr>
            <a:endParaRPr lang="en-US" sz="2800" dirty="0"/>
          </a:p>
          <a:p>
            <a:pPr marL="0" indent="0">
              <a:buNone/>
            </a:pPr>
            <a:r>
              <a:rPr lang="en-US" sz="2000" dirty="0">
                <a:latin typeface="Consolas" panose="020B0609020204030204" pitchFamily="49" charset="0"/>
                <a:cs typeface="Consolas" panose="020B0609020204030204" pitchFamily="49" charset="0"/>
              </a:rPr>
              <a:t>public </a:t>
            </a:r>
            <a:r>
              <a:rPr lang="en-US" sz="2000" dirty="0" err="1">
                <a:latin typeface="Consolas" panose="020B0609020204030204" pitchFamily="49" charset="0"/>
                <a:cs typeface="Consolas" panose="020B0609020204030204" pitchFamily="49" charset="0"/>
              </a:rPr>
              <a:t>struct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Coords</a:t>
            </a:r>
            <a:endParaRPr lang="nl-BE" sz="2000" dirty="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a:t>
            </a:r>
            <a:endParaRPr lang="nl-BE" sz="2000" dirty="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    public </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x, y;</a:t>
            </a:r>
            <a:endParaRPr lang="nl-BE" sz="2000" dirty="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 </a:t>
            </a:r>
            <a:endParaRPr lang="nl-BE" sz="2000" dirty="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    public </a:t>
            </a:r>
            <a:r>
              <a:rPr lang="en-US" sz="2000" dirty="0" err="1">
                <a:latin typeface="Consolas" panose="020B0609020204030204" pitchFamily="49" charset="0"/>
                <a:cs typeface="Consolas" panose="020B0609020204030204" pitchFamily="49" charset="0"/>
              </a:rPr>
              <a:t>Coords</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p1, </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p2)</a:t>
            </a:r>
            <a:endParaRPr lang="nl-BE" sz="2000" dirty="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    {</a:t>
            </a:r>
            <a:endParaRPr lang="nl-BE" sz="2000" dirty="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        x = p1;</a:t>
            </a:r>
            <a:endParaRPr lang="nl-BE" sz="2000" dirty="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        y = p2;</a:t>
            </a:r>
            <a:endParaRPr lang="nl-BE" sz="2000" dirty="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    } </a:t>
            </a:r>
          </a:p>
          <a:p>
            <a:pPr marL="0" indent="0">
              <a:buNone/>
            </a:pPr>
            <a:r>
              <a:rPr lang="en-US" sz="2000" dirty="0">
                <a:latin typeface="Consolas" panose="020B0609020204030204" pitchFamily="49" charset="0"/>
                <a:cs typeface="Consolas" panose="020B0609020204030204" pitchFamily="49" charset="0"/>
              </a:rPr>
              <a:t>  </a:t>
            </a:r>
            <a:r>
              <a:rPr lang="nl-BE" sz="2000" dirty="0">
                <a:latin typeface="Consolas" panose="020B0609020204030204" pitchFamily="49" charset="0"/>
                <a:cs typeface="Consolas" panose="020B0609020204030204" pitchFamily="49" charset="0"/>
              </a:rPr>
              <a:t> public string </a:t>
            </a:r>
            <a:r>
              <a:rPr lang="nl-BE" sz="2000" dirty="0" err="1">
                <a:latin typeface="Consolas" panose="020B0609020204030204" pitchFamily="49" charset="0"/>
                <a:cs typeface="Consolas" panose="020B0609020204030204" pitchFamily="49" charset="0"/>
              </a:rPr>
              <a:t>ToString</a:t>
            </a:r>
            <a:r>
              <a:rPr lang="nl-BE" sz="2000" dirty="0">
                <a:latin typeface="Consolas" panose="020B0609020204030204" pitchFamily="49" charset="0"/>
                <a:cs typeface="Consolas" panose="020B0609020204030204" pitchFamily="49" charset="0"/>
              </a:rPr>
              <a:t>() </a:t>
            </a:r>
            <a:br>
              <a:rPr lang="nl-BE" sz="2000" dirty="0">
                <a:latin typeface="Consolas" panose="020B0609020204030204" pitchFamily="49" charset="0"/>
                <a:cs typeface="Consolas" panose="020B0609020204030204" pitchFamily="49" charset="0"/>
              </a:rPr>
            </a:br>
            <a:r>
              <a:rPr lang="nl-BE" sz="2000" dirty="0">
                <a:latin typeface="Consolas" panose="020B0609020204030204" pitchFamily="49" charset="0"/>
                <a:cs typeface="Consolas" panose="020B0609020204030204" pitchFamily="49" charset="0"/>
              </a:rPr>
              <a:t>   { </a:t>
            </a:r>
          </a:p>
          <a:p>
            <a:pPr marL="0" indent="0">
              <a:buNone/>
            </a:pPr>
            <a:r>
              <a:rPr lang="nl-BE" sz="2000" dirty="0">
                <a:latin typeface="Consolas" panose="020B0609020204030204" pitchFamily="49" charset="0"/>
                <a:cs typeface="Consolas" panose="020B0609020204030204" pitchFamily="49" charset="0"/>
              </a:rPr>
              <a:t>	 string s = “(” + </a:t>
            </a:r>
            <a:r>
              <a:rPr lang="nl-BE" sz="2000" dirty="0" err="1">
                <a:latin typeface="Consolas" panose="020B0609020204030204" pitchFamily="49" charset="0"/>
                <a:cs typeface="Consolas" panose="020B0609020204030204" pitchFamily="49" charset="0"/>
              </a:rPr>
              <a:t>x.ToString</a:t>
            </a:r>
            <a:r>
              <a:rPr lang="nl-BE" sz="2000" dirty="0">
                <a:latin typeface="Consolas" panose="020B0609020204030204" pitchFamily="49" charset="0"/>
                <a:cs typeface="Consolas" panose="020B0609020204030204" pitchFamily="49" charset="0"/>
              </a:rPr>
              <a:t>() + “,” + </a:t>
            </a:r>
            <a:r>
              <a:rPr lang="nl-BE" sz="2000" dirty="0" err="1">
                <a:latin typeface="Consolas" panose="020B0609020204030204" pitchFamily="49" charset="0"/>
                <a:cs typeface="Consolas" panose="020B0609020204030204" pitchFamily="49" charset="0"/>
              </a:rPr>
              <a:t>y.ToString</a:t>
            </a:r>
            <a:r>
              <a:rPr lang="nl-BE" sz="2000" dirty="0">
                <a:latin typeface="Consolas" panose="020B0609020204030204" pitchFamily="49" charset="0"/>
                <a:cs typeface="Consolas" panose="020B0609020204030204" pitchFamily="49" charset="0"/>
              </a:rPr>
              <a:t>() + “)”; </a:t>
            </a:r>
            <a:br>
              <a:rPr lang="nl-BE" sz="2000" dirty="0">
                <a:latin typeface="Consolas" panose="020B0609020204030204" pitchFamily="49" charset="0"/>
                <a:cs typeface="Consolas" panose="020B0609020204030204" pitchFamily="49" charset="0"/>
              </a:rPr>
            </a:br>
            <a:r>
              <a:rPr lang="nl-BE" sz="2000" dirty="0">
                <a:latin typeface="Consolas" panose="020B0609020204030204" pitchFamily="49" charset="0"/>
                <a:cs typeface="Consolas" panose="020B0609020204030204" pitchFamily="49" charset="0"/>
              </a:rPr>
              <a:t>     return s; </a:t>
            </a:r>
            <a:br>
              <a:rPr lang="nl-BE" sz="2000" dirty="0">
                <a:latin typeface="Consolas" panose="020B0609020204030204" pitchFamily="49" charset="0"/>
                <a:cs typeface="Consolas" panose="020B0609020204030204" pitchFamily="49" charset="0"/>
              </a:rPr>
            </a:br>
            <a:r>
              <a:rPr lang="nl-BE"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a:t>
            </a:r>
            <a:endParaRPr lang="nl-BE" sz="2000" dirty="0">
              <a:latin typeface="Consolas" panose="020B0609020204030204" pitchFamily="49" charset="0"/>
              <a:cs typeface="Consolas" panose="020B0609020204030204" pitchFamily="49" charset="0"/>
            </a:endParaRPr>
          </a:p>
          <a:p>
            <a:pPr marL="0" indent="0">
              <a:buNone/>
            </a:pPr>
            <a:endParaRPr lang="nl-BE" sz="2800" dirty="0"/>
          </a:p>
        </p:txBody>
      </p:sp>
    </p:spTree>
    <p:extLst>
      <p:ext uri="{BB962C8B-B14F-4D97-AF65-F5344CB8AC3E}">
        <p14:creationId xmlns:p14="http://schemas.microsoft.com/office/powerpoint/2010/main" val="4294272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78213"/>
            <a:ext cx="7886700" cy="1325563"/>
          </a:xfrm>
        </p:spPr>
        <p:txBody>
          <a:bodyPr/>
          <a:lstStyle/>
          <a:p>
            <a:r>
              <a:rPr lang="nl-NL" dirty="0" err="1"/>
              <a:t>Struct</a:t>
            </a:r>
            <a:r>
              <a:rPr lang="nl-NL" dirty="0"/>
              <a:t> vs. Class</a:t>
            </a:r>
            <a:endParaRPr lang="nl-BE" dirty="0"/>
          </a:p>
        </p:txBody>
      </p:sp>
      <p:sp>
        <p:nvSpPr>
          <p:cNvPr id="3" name="Content Placeholder 2"/>
          <p:cNvSpPr>
            <a:spLocks noGrp="1"/>
          </p:cNvSpPr>
          <p:nvPr>
            <p:ph idx="1"/>
          </p:nvPr>
        </p:nvSpPr>
        <p:spPr>
          <a:xfrm>
            <a:off x="457200" y="980012"/>
            <a:ext cx="8686800" cy="6106588"/>
          </a:xfrm>
        </p:spPr>
        <p:txBody>
          <a:bodyPr>
            <a:normAutofit/>
          </a:bodyPr>
          <a:lstStyle/>
          <a:p>
            <a:pPr marL="0" indent="0">
              <a:buNone/>
            </a:pPr>
            <a:endParaRPr lang="en-US" sz="2800" b="1" dirty="0"/>
          </a:p>
          <a:p>
            <a:pPr marL="0" indent="0">
              <a:buNone/>
            </a:pPr>
            <a:r>
              <a:rPr lang="en-US" dirty="0"/>
              <a:t>In general, </a:t>
            </a:r>
          </a:p>
          <a:p>
            <a:endParaRPr lang="en-US" dirty="0"/>
          </a:p>
          <a:p>
            <a:r>
              <a:rPr lang="en-US" dirty="0"/>
              <a:t>classes are used to model more complex behavior, or data that is intended to be modified after a class object is created. </a:t>
            </a:r>
          </a:p>
          <a:p>
            <a:endParaRPr lang="en-US" dirty="0"/>
          </a:p>
          <a:p>
            <a:r>
              <a:rPr lang="en-US" dirty="0" err="1"/>
              <a:t>Structs</a:t>
            </a:r>
            <a:r>
              <a:rPr lang="en-US" dirty="0"/>
              <a:t> are best suited for small data structures that contain primarily data that is not intended to be modified after the </a:t>
            </a:r>
            <a:r>
              <a:rPr lang="en-US" dirty="0" err="1"/>
              <a:t>struct</a:t>
            </a:r>
            <a:r>
              <a:rPr lang="en-US" dirty="0"/>
              <a:t> is created.</a:t>
            </a:r>
          </a:p>
          <a:p>
            <a:pPr marL="0" indent="0">
              <a:buNone/>
            </a:pPr>
            <a:endParaRPr lang="nl-BE" sz="2800" dirty="0"/>
          </a:p>
        </p:txBody>
      </p:sp>
    </p:spTree>
    <p:extLst>
      <p:ext uri="{BB962C8B-B14F-4D97-AF65-F5344CB8AC3E}">
        <p14:creationId xmlns:p14="http://schemas.microsoft.com/office/powerpoint/2010/main" val="1486598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78213"/>
            <a:ext cx="7886700" cy="1325563"/>
          </a:xfrm>
        </p:spPr>
        <p:txBody>
          <a:bodyPr/>
          <a:lstStyle/>
          <a:p>
            <a:r>
              <a:rPr lang="nl-NL" dirty="0" err="1"/>
              <a:t>Struct</a:t>
            </a:r>
            <a:r>
              <a:rPr lang="nl-NL" dirty="0"/>
              <a:t> vs. Class</a:t>
            </a:r>
            <a:endParaRPr lang="nl-BE" dirty="0"/>
          </a:p>
        </p:txBody>
      </p:sp>
      <p:sp>
        <p:nvSpPr>
          <p:cNvPr id="3" name="Content Placeholder 2"/>
          <p:cNvSpPr>
            <a:spLocks noGrp="1"/>
          </p:cNvSpPr>
          <p:nvPr>
            <p:ph idx="1"/>
          </p:nvPr>
        </p:nvSpPr>
        <p:spPr>
          <a:xfrm>
            <a:off x="457200" y="980012"/>
            <a:ext cx="8686800" cy="5473797"/>
          </a:xfrm>
        </p:spPr>
        <p:txBody>
          <a:bodyPr>
            <a:normAutofit fontScale="85000" lnSpcReduction="20000"/>
          </a:bodyPr>
          <a:lstStyle/>
          <a:p>
            <a:pPr marL="0" indent="0">
              <a:buNone/>
            </a:pPr>
            <a:endParaRPr lang="en-US" sz="2800" b="1" dirty="0"/>
          </a:p>
          <a:p>
            <a:r>
              <a:rPr lang="en-US" b="1" dirty="0"/>
              <a:t>Classes Only:</a:t>
            </a:r>
            <a:endParaRPr lang="en-US" dirty="0"/>
          </a:p>
          <a:p>
            <a:pPr lvl="1"/>
            <a:r>
              <a:rPr lang="en-US" dirty="0"/>
              <a:t>Can support inheritance</a:t>
            </a:r>
          </a:p>
          <a:p>
            <a:pPr lvl="1"/>
            <a:r>
              <a:rPr lang="en-US" dirty="0"/>
              <a:t>Are reference (pointer) types</a:t>
            </a:r>
          </a:p>
          <a:p>
            <a:pPr lvl="1"/>
            <a:r>
              <a:rPr lang="en-US" dirty="0"/>
              <a:t>The reference can be null</a:t>
            </a:r>
          </a:p>
          <a:p>
            <a:pPr lvl="1"/>
            <a:r>
              <a:rPr lang="en-US" dirty="0"/>
              <a:t>Have memory overhead per new instance</a:t>
            </a:r>
          </a:p>
          <a:p>
            <a:pPr lvl="1"/>
            <a:endParaRPr lang="en-US" dirty="0"/>
          </a:p>
          <a:p>
            <a:r>
              <a:rPr lang="en-US" b="1" dirty="0" err="1"/>
              <a:t>Structs</a:t>
            </a:r>
            <a:r>
              <a:rPr lang="en-US" b="1" dirty="0"/>
              <a:t> Only:</a:t>
            </a:r>
            <a:endParaRPr lang="en-US" dirty="0"/>
          </a:p>
          <a:p>
            <a:pPr lvl="1"/>
            <a:r>
              <a:rPr lang="en-US" dirty="0"/>
              <a:t>Cannot support inheritance</a:t>
            </a:r>
          </a:p>
          <a:p>
            <a:pPr lvl="1"/>
            <a:r>
              <a:rPr lang="en-US" dirty="0"/>
              <a:t>Are value types</a:t>
            </a:r>
          </a:p>
          <a:p>
            <a:pPr lvl="1"/>
            <a:r>
              <a:rPr lang="en-US" dirty="0"/>
              <a:t>Are passed by value (like integers)</a:t>
            </a:r>
          </a:p>
          <a:p>
            <a:pPr lvl="1"/>
            <a:r>
              <a:rPr lang="en-US" dirty="0"/>
              <a:t>Cannot have a null reference (unless </a:t>
            </a:r>
            <a:r>
              <a:rPr lang="en-US" dirty="0" err="1"/>
              <a:t>Nullable</a:t>
            </a:r>
            <a:r>
              <a:rPr lang="en-US" dirty="0"/>
              <a:t> is used)</a:t>
            </a:r>
          </a:p>
          <a:p>
            <a:pPr lvl="1"/>
            <a:r>
              <a:rPr lang="en-US" dirty="0"/>
              <a:t>Do not have a memory overhead per new instance - unless 'boxed‘</a:t>
            </a:r>
          </a:p>
          <a:p>
            <a:pPr lvl="1"/>
            <a:endParaRPr lang="en-US" dirty="0"/>
          </a:p>
          <a:p>
            <a:r>
              <a:rPr lang="en-US" b="1" dirty="0"/>
              <a:t>Both Classes and </a:t>
            </a:r>
            <a:r>
              <a:rPr lang="en-US" b="1" dirty="0" err="1"/>
              <a:t>Structs</a:t>
            </a:r>
            <a:r>
              <a:rPr lang="en-US" b="1" dirty="0"/>
              <a:t>:</a:t>
            </a:r>
            <a:endParaRPr lang="en-US" dirty="0"/>
          </a:p>
          <a:p>
            <a:pPr lvl="1"/>
            <a:r>
              <a:rPr lang="en-US" dirty="0"/>
              <a:t>Are compound data types typically used to contain a few variables that have some logical relationship</a:t>
            </a:r>
          </a:p>
          <a:p>
            <a:pPr lvl="1"/>
            <a:r>
              <a:rPr lang="en-US" dirty="0"/>
              <a:t>Can contain methods and events</a:t>
            </a:r>
          </a:p>
          <a:p>
            <a:pPr lvl="1"/>
            <a:r>
              <a:rPr lang="en-US" dirty="0"/>
              <a:t>Can support interfaces</a:t>
            </a:r>
          </a:p>
          <a:p>
            <a:pPr lvl="1"/>
            <a:endParaRPr lang="en-US" dirty="0"/>
          </a:p>
          <a:p>
            <a:endParaRPr lang="en-US" dirty="0"/>
          </a:p>
        </p:txBody>
      </p:sp>
    </p:spTree>
    <p:extLst>
      <p:ext uri="{BB962C8B-B14F-4D97-AF65-F5344CB8AC3E}">
        <p14:creationId xmlns:p14="http://schemas.microsoft.com/office/powerpoint/2010/main" val="1469150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Struct</a:t>
            </a:r>
            <a:r>
              <a:rPr lang="en-US" dirty="0"/>
              <a:t> vs. Class</a:t>
            </a:r>
            <a:endParaRPr lang="nl-BE" dirty="0"/>
          </a:p>
        </p:txBody>
      </p:sp>
      <p:sp>
        <p:nvSpPr>
          <p:cNvPr id="3" name="Content Placeholder 2"/>
          <p:cNvSpPr>
            <a:spLocks noGrp="1"/>
          </p:cNvSpPr>
          <p:nvPr>
            <p:ph idx="1"/>
          </p:nvPr>
        </p:nvSpPr>
        <p:spPr/>
        <p:txBody>
          <a:bodyPr/>
          <a:lstStyle/>
          <a:p>
            <a:r>
              <a:rPr lang="en-US" dirty="0"/>
              <a:t>Important difference</a:t>
            </a:r>
          </a:p>
          <a:p>
            <a:endParaRPr lang="en-US" dirty="0"/>
          </a:p>
          <a:p>
            <a:r>
              <a:rPr lang="en-US" dirty="0"/>
              <a:t>In a class all members are private by default</a:t>
            </a:r>
          </a:p>
          <a:p>
            <a:endParaRPr lang="en-US" dirty="0"/>
          </a:p>
          <a:p>
            <a:r>
              <a:rPr lang="en-US" dirty="0"/>
              <a:t>In a </a:t>
            </a:r>
            <a:r>
              <a:rPr lang="en-US" dirty="0" err="1"/>
              <a:t>struct</a:t>
            </a:r>
            <a:r>
              <a:rPr lang="en-US" dirty="0"/>
              <a:t> all members are public by default</a:t>
            </a:r>
          </a:p>
          <a:p>
            <a:endParaRPr lang="en-US" dirty="0"/>
          </a:p>
          <a:p>
            <a:pPr marL="0" indent="0">
              <a:buNone/>
            </a:pPr>
            <a:r>
              <a:rPr lang="en-US" dirty="0"/>
              <a:t>Use a </a:t>
            </a:r>
            <a:r>
              <a:rPr lang="en-US" dirty="0" err="1"/>
              <a:t>struct</a:t>
            </a:r>
            <a:r>
              <a:rPr lang="en-US" dirty="0"/>
              <a:t> only for pure data constructs</a:t>
            </a:r>
            <a:endParaRPr lang="nl-BE" dirty="0"/>
          </a:p>
        </p:txBody>
      </p:sp>
    </p:spTree>
    <p:extLst>
      <p:ext uri="{BB962C8B-B14F-4D97-AF65-F5344CB8AC3E}">
        <p14:creationId xmlns:p14="http://schemas.microsoft.com/office/powerpoint/2010/main" val="3447685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 overloading</a:t>
            </a:r>
            <a:endParaRPr lang="nl-BE" dirty="0"/>
          </a:p>
        </p:txBody>
      </p:sp>
      <p:sp>
        <p:nvSpPr>
          <p:cNvPr id="3" name="Content Placeholder 2"/>
          <p:cNvSpPr>
            <a:spLocks noGrp="1"/>
          </p:cNvSpPr>
          <p:nvPr>
            <p:ph idx="1"/>
          </p:nvPr>
        </p:nvSpPr>
        <p:spPr/>
        <p:txBody>
          <a:bodyPr>
            <a:normAutofit fontScale="77500" lnSpcReduction="20000"/>
          </a:bodyPr>
          <a:lstStyle/>
          <a:p>
            <a:r>
              <a:rPr lang="en-US" dirty="0"/>
              <a:t>Can be used for class and </a:t>
            </a:r>
            <a:r>
              <a:rPr lang="en-US" dirty="0" err="1"/>
              <a:t>struct</a:t>
            </a:r>
            <a:endParaRPr lang="en-US" dirty="0"/>
          </a:p>
          <a:p>
            <a:r>
              <a:rPr lang="en-US" dirty="0"/>
              <a:t>Create your own custom operator</a:t>
            </a:r>
          </a:p>
          <a:p>
            <a:r>
              <a:rPr lang="en-US" dirty="0"/>
              <a:t>Always static</a:t>
            </a:r>
          </a:p>
          <a:p>
            <a:endParaRPr lang="en-US" dirty="0"/>
          </a:p>
          <a:p>
            <a:pPr marL="0" indent="0">
              <a:buNone/>
            </a:pPr>
            <a:r>
              <a:rPr lang="nl-NL" sz="2400" dirty="0">
                <a:solidFill>
                  <a:srgbClr val="00B050"/>
                </a:solidFill>
                <a:latin typeface="Consolas" panose="020B0609020204030204" pitchFamily="49" charset="0"/>
                <a:cs typeface="Consolas" panose="020B0609020204030204" pitchFamily="49" charset="0"/>
              </a:rPr>
              <a:t>// </a:t>
            </a:r>
            <a:r>
              <a:rPr lang="nl-NL" sz="2400" dirty="0" err="1">
                <a:solidFill>
                  <a:srgbClr val="00B050"/>
                </a:solidFill>
                <a:latin typeface="Consolas" panose="020B0609020204030204" pitchFamily="49" charset="0"/>
                <a:cs typeface="Consolas" panose="020B0609020204030204" pitchFamily="49" charset="0"/>
              </a:rPr>
              <a:t>overwrite</a:t>
            </a:r>
            <a:r>
              <a:rPr lang="nl-NL" sz="2400" dirty="0">
                <a:solidFill>
                  <a:srgbClr val="00B050"/>
                </a:solidFill>
                <a:latin typeface="Consolas" panose="020B0609020204030204" pitchFamily="49" charset="0"/>
                <a:cs typeface="Consolas" panose="020B0609020204030204" pitchFamily="49" charset="0"/>
              </a:rPr>
              <a:t> the + operator </a:t>
            </a:r>
            <a:r>
              <a:rPr lang="nl-NL" sz="2400" dirty="0" err="1">
                <a:solidFill>
                  <a:srgbClr val="00B050"/>
                </a:solidFill>
                <a:latin typeface="Consolas" panose="020B0609020204030204" pitchFamily="49" charset="0"/>
                <a:cs typeface="Consolas" panose="020B0609020204030204" pitchFamily="49" charset="0"/>
              </a:rPr>
              <a:t>for</a:t>
            </a:r>
            <a:r>
              <a:rPr lang="nl-NL" sz="2400" dirty="0">
                <a:solidFill>
                  <a:srgbClr val="00B050"/>
                </a:solidFill>
                <a:latin typeface="Consolas" panose="020B0609020204030204" pitchFamily="49" charset="0"/>
                <a:cs typeface="Consolas" panose="020B0609020204030204" pitchFamily="49" charset="0"/>
              </a:rPr>
              <a:t> the </a:t>
            </a:r>
            <a:r>
              <a:rPr lang="nl-NL" sz="2400" dirty="0" err="1">
                <a:solidFill>
                  <a:srgbClr val="00B050"/>
                </a:solidFill>
                <a:latin typeface="Consolas" panose="020B0609020204030204" pitchFamily="49" charset="0"/>
                <a:cs typeface="Consolas" panose="020B0609020204030204" pitchFamily="49" charset="0"/>
              </a:rPr>
              <a:t>struct</a:t>
            </a:r>
            <a:endParaRPr lang="nl-NL" sz="2400" dirty="0">
              <a:solidFill>
                <a:srgbClr val="00B050"/>
              </a:solidFill>
              <a:latin typeface="Consolas" panose="020B0609020204030204" pitchFamily="49" charset="0"/>
              <a:cs typeface="Consolas" panose="020B0609020204030204" pitchFamily="49" charset="0"/>
            </a:endParaRPr>
          </a:p>
          <a:p>
            <a:pPr marL="0" indent="0">
              <a:buNone/>
            </a:pPr>
            <a:r>
              <a:rPr lang="nl-NL" sz="2400" dirty="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public static </a:t>
            </a:r>
            <a:r>
              <a:rPr lang="en-US" sz="1800" dirty="0" err="1">
                <a:latin typeface="Consolas" panose="020B0609020204030204" pitchFamily="49" charset="0"/>
                <a:cs typeface="Consolas" panose="020B0609020204030204" pitchFamily="49" charset="0"/>
              </a:rPr>
              <a:t>Coords</a:t>
            </a:r>
            <a:r>
              <a:rPr lang="en-US" sz="1800" dirty="0">
                <a:latin typeface="Consolas" panose="020B0609020204030204" pitchFamily="49" charset="0"/>
                <a:cs typeface="Consolas" panose="020B0609020204030204" pitchFamily="49" charset="0"/>
              </a:rPr>
              <a:t> operator +(</a:t>
            </a:r>
            <a:r>
              <a:rPr lang="en-US" sz="1800" dirty="0" err="1">
                <a:latin typeface="Consolas" panose="020B0609020204030204" pitchFamily="49" charset="0"/>
                <a:cs typeface="Consolas" panose="020B0609020204030204" pitchFamily="49" charset="0"/>
              </a:rPr>
              <a:t>Coords</a:t>
            </a:r>
            <a:r>
              <a:rPr lang="en-US" sz="1800" dirty="0">
                <a:latin typeface="Consolas" panose="020B0609020204030204" pitchFamily="49" charset="0"/>
                <a:cs typeface="Consolas" panose="020B0609020204030204" pitchFamily="49" charset="0"/>
              </a:rPr>
              <a:t> arg1, </a:t>
            </a:r>
            <a:r>
              <a:rPr lang="en-US" sz="1800" dirty="0" err="1">
                <a:latin typeface="Consolas" panose="020B0609020204030204" pitchFamily="49" charset="0"/>
                <a:cs typeface="Consolas" panose="020B0609020204030204" pitchFamily="49" charset="0"/>
              </a:rPr>
              <a:t>Coords</a:t>
            </a:r>
            <a:r>
              <a:rPr lang="en-US" sz="1800" dirty="0">
                <a:latin typeface="Consolas" panose="020B0609020204030204" pitchFamily="49" charset="0"/>
                <a:cs typeface="Consolas" panose="020B0609020204030204" pitchFamily="49" charset="0"/>
              </a:rPr>
              <a:t> arg2)</a:t>
            </a:r>
          </a:p>
          <a:p>
            <a:pPr marL="0" indent="0">
              <a:buNone/>
            </a:pPr>
            <a:r>
              <a:rPr lang="nl-BE" sz="1800" dirty="0">
                <a:latin typeface="Consolas" panose="020B0609020204030204" pitchFamily="49" charset="0"/>
                <a:cs typeface="Consolas" panose="020B0609020204030204" pitchFamily="49" charset="0"/>
              </a:rPr>
              <a:t>   {</a:t>
            </a:r>
          </a:p>
          <a:p>
            <a:pPr marL="0" indent="0">
              <a:buNone/>
            </a:pPr>
            <a:r>
              <a:rPr lang="nl-BE" sz="1800" dirty="0">
                <a:latin typeface="Consolas" panose="020B0609020204030204" pitchFamily="49" charset="0"/>
                <a:cs typeface="Consolas" panose="020B0609020204030204" pitchFamily="49" charset="0"/>
              </a:rPr>
              <a:t>     arg1.x += arg2.x;</a:t>
            </a:r>
          </a:p>
          <a:p>
            <a:pPr marL="0" indent="0">
              <a:buNone/>
            </a:pPr>
            <a:r>
              <a:rPr lang="nl-BE" sz="1800" dirty="0">
                <a:latin typeface="Consolas" panose="020B0609020204030204" pitchFamily="49" charset="0"/>
                <a:cs typeface="Consolas" panose="020B0609020204030204" pitchFamily="49" charset="0"/>
              </a:rPr>
              <a:t>     arg1.y += arg2.y;</a:t>
            </a:r>
          </a:p>
          <a:p>
            <a:pPr marL="0" indent="0">
              <a:buNone/>
            </a:pPr>
            <a:r>
              <a:rPr lang="nl-BE" sz="1800" dirty="0">
                <a:latin typeface="Consolas" panose="020B0609020204030204" pitchFamily="49" charset="0"/>
                <a:cs typeface="Consolas" panose="020B0609020204030204" pitchFamily="49" charset="0"/>
              </a:rPr>
              <a:t>     return arg1;</a:t>
            </a:r>
          </a:p>
          <a:p>
            <a:pPr marL="0" indent="0">
              <a:buNone/>
            </a:pPr>
            <a:r>
              <a:rPr lang="nl-BE" sz="1800" dirty="0">
                <a:latin typeface="Consolas" panose="020B0609020204030204" pitchFamily="49" charset="0"/>
                <a:cs typeface="Consolas" panose="020B0609020204030204" pitchFamily="49" charset="0"/>
              </a:rPr>
              <a:t>   } </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a:solidFill>
                  <a:srgbClr val="00B050"/>
                </a:solidFill>
                <a:latin typeface="Consolas" panose="020B0609020204030204" pitchFamily="49" charset="0"/>
                <a:cs typeface="Consolas" panose="020B0609020204030204" pitchFamily="49" charset="0"/>
              </a:rPr>
              <a:t>// use it in a separate class</a:t>
            </a:r>
          </a:p>
          <a:p>
            <a:pPr marL="0" indent="0">
              <a:buNone/>
            </a:pPr>
            <a:r>
              <a:rPr lang="en-US" sz="1800" dirty="0">
                <a:latin typeface="Consolas" panose="020B0609020204030204" pitchFamily="49" charset="0"/>
                <a:cs typeface="Consolas" panose="020B0609020204030204" pitchFamily="49" charset="0"/>
              </a:rPr>
              <a:t>   coord1 = coord1 + coord2</a:t>
            </a:r>
          </a:p>
          <a:p>
            <a:pPr marL="0" indent="0">
              <a:buNone/>
            </a:pPr>
            <a:endParaRPr lang="nl-BE" sz="1800" dirty="0">
              <a:latin typeface="Consolas" panose="020B0609020204030204" pitchFamily="49" charset="0"/>
              <a:cs typeface="Consolas" panose="020B0609020204030204" pitchFamily="49" charset="0"/>
            </a:endParaRPr>
          </a:p>
          <a:p>
            <a:endParaRPr lang="en-US" dirty="0"/>
          </a:p>
          <a:p>
            <a:endParaRPr lang="nl-BE" dirty="0"/>
          </a:p>
        </p:txBody>
      </p:sp>
    </p:spTree>
    <p:extLst>
      <p:ext uri="{BB962C8B-B14F-4D97-AF65-F5344CB8AC3E}">
        <p14:creationId xmlns:p14="http://schemas.microsoft.com/office/powerpoint/2010/main" val="567194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7C117-5E81-43F6-A691-7C0CF92E00D0}"/>
              </a:ext>
            </a:extLst>
          </p:cNvPr>
          <p:cNvSpPr>
            <a:spLocks noGrp="1"/>
          </p:cNvSpPr>
          <p:nvPr>
            <p:ph type="title"/>
          </p:nvPr>
        </p:nvSpPr>
        <p:spPr/>
        <p:txBody>
          <a:bodyPr/>
          <a:lstStyle/>
          <a:p>
            <a:r>
              <a:rPr lang="en-US" dirty="0"/>
              <a:t>Operator overloading</a:t>
            </a:r>
            <a:endParaRPr lang="en-BE" dirty="0"/>
          </a:p>
        </p:txBody>
      </p:sp>
      <p:sp>
        <p:nvSpPr>
          <p:cNvPr id="3" name="Content Placeholder 2">
            <a:extLst>
              <a:ext uri="{FF2B5EF4-FFF2-40B4-BE49-F238E27FC236}">
                <a16:creationId xmlns:a16="http://schemas.microsoft.com/office/drawing/2014/main" id="{251DD802-5FDC-4249-8722-5A4017BE2B27}"/>
              </a:ext>
            </a:extLst>
          </p:cNvPr>
          <p:cNvSpPr>
            <a:spLocks noGrp="1"/>
          </p:cNvSpPr>
          <p:nvPr>
            <p:ph idx="1"/>
          </p:nvPr>
        </p:nvSpPr>
        <p:spPr/>
        <p:txBody>
          <a:bodyPr/>
          <a:lstStyle/>
          <a:p>
            <a:endParaRPr lang="en-GB" dirty="0"/>
          </a:p>
          <a:p>
            <a:endParaRPr lang="en-GB" dirty="0"/>
          </a:p>
          <a:p>
            <a:r>
              <a:rPr lang="en-GB" dirty="0"/>
              <a:t>Can also be applied </a:t>
            </a:r>
            <a:r>
              <a:rPr lang="en-GB"/>
              <a:t>to classes</a:t>
            </a:r>
            <a:endParaRPr lang="en-BE"/>
          </a:p>
        </p:txBody>
      </p:sp>
    </p:spTree>
    <p:extLst>
      <p:ext uri="{BB962C8B-B14F-4D97-AF65-F5344CB8AC3E}">
        <p14:creationId xmlns:p14="http://schemas.microsoft.com/office/powerpoint/2010/main" val="2931666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nl-BE"/>
          </a:p>
        </p:txBody>
      </p:sp>
      <p:sp>
        <p:nvSpPr>
          <p:cNvPr id="3" name="Tijdelijke aanduiding voor inhoud 2"/>
          <p:cNvSpPr>
            <a:spLocks noGrp="1"/>
          </p:cNvSpPr>
          <p:nvPr>
            <p:ph idx="1"/>
          </p:nvPr>
        </p:nvSpPr>
        <p:spPr/>
        <p:txBody>
          <a:bodyPr/>
          <a:lstStyle/>
          <a:p>
            <a:pPr marL="0" indent="0">
              <a:buNone/>
            </a:pPr>
            <a:endParaRPr lang="nl-NL" dirty="0"/>
          </a:p>
          <a:p>
            <a:pPr marL="0" indent="0">
              <a:buNone/>
            </a:pPr>
            <a:endParaRPr lang="nl-NL" dirty="0"/>
          </a:p>
          <a:p>
            <a:pPr marL="0" indent="0" algn="ctr">
              <a:buNone/>
            </a:pPr>
            <a:r>
              <a:rPr lang="nl-NL" sz="6000" dirty="0"/>
              <a:t>Vragen</a:t>
            </a:r>
            <a:endParaRPr lang="nl-BE" sz="6000" dirty="0"/>
          </a:p>
        </p:txBody>
      </p:sp>
    </p:spTree>
    <p:extLst>
      <p:ext uri="{BB962C8B-B14F-4D97-AF65-F5344CB8AC3E}">
        <p14:creationId xmlns:p14="http://schemas.microsoft.com/office/powerpoint/2010/main" val="4188316696"/>
      </p:ext>
    </p:extLst>
  </p:cSld>
  <p:clrMapOvr>
    <a:masterClrMapping/>
  </p:clrMapOvr>
</p:sld>
</file>

<file path=ppt/theme/theme1.xml><?xml version="1.0" encoding="utf-8"?>
<a:theme xmlns:a="http://schemas.openxmlformats.org/drawingml/2006/main" name="eigentemplateNieuw">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igentemplateNieuw" id="{00337EDF-C838-4D38-95D5-089015027510}" vid="{31754A20-242A-4AB9-8FF3-1AC4210A3544}"/>
    </a:ext>
  </a:extLst>
</a:theme>
</file>

<file path=ppt/theme/theme2.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TemplateNewKdGWit</Template>
  <TotalTime>6847</TotalTime>
  <Words>847</Words>
  <Application>Microsoft Office PowerPoint</Application>
  <PresentationFormat>On-screen Show (4:3)</PresentationFormat>
  <Paragraphs>121</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Consolas</vt:lpstr>
      <vt:lpstr>Verdana</vt:lpstr>
      <vt:lpstr>Wingdings</vt:lpstr>
      <vt:lpstr>eigentemplateNieuw</vt:lpstr>
      <vt:lpstr>Advanced Programming  Structures &amp;  operator overloading </vt:lpstr>
      <vt:lpstr>Struct</vt:lpstr>
      <vt:lpstr>Struct</vt:lpstr>
      <vt:lpstr>Struct vs. Class</vt:lpstr>
      <vt:lpstr>Struct vs. Class</vt:lpstr>
      <vt:lpstr>Struct vs. Class</vt:lpstr>
      <vt:lpstr>Operator overloading</vt:lpstr>
      <vt:lpstr>Operator overloading</vt:lpstr>
      <vt:lpstr>PowerPoint Presentation</vt:lpstr>
      <vt:lpstr>Opdracht structs</vt:lpstr>
      <vt:lpstr>Opdracht structs</vt:lpstr>
      <vt:lpstr>Opdracht enums</vt:lpstr>
      <vt:lpstr>Opdracht arrays en datatypes</vt:lpstr>
      <vt:lpstr>Opdracht Enum en arrays</vt:lpstr>
    </vt:vector>
  </TitlesOfParts>
  <Company>Karel de Grote-Hogeschool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 1</dc:title>
  <dc:creator>BURSSEND</dc:creator>
  <cp:lastModifiedBy>Pieter Jorissen</cp:lastModifiedBy>
  <cp:revision>321</cp:revision>
  <dcterms:created xsi:type="dcterms:W3CDTF">2010-10-28T17:44:45Z</dcterms:created>
  <dcterms:modified xsi:type="dcterms:W3CDTF">2021-10-21T05:37:50Z</dcterms:modified>
</cp:coreProperties>
</file>