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56"/>
  </p:notesMasterIdLst>
  <p:sldIdLst>
    <p:sldId id="316" r:id="rId2"/>
    <p:sldId id="428" r:id="rId3"/>
    <p:sldId id="421" r:id="rId4"/>
    <p:sldId id="427" r:id="rId5"/>
    <p:sldId id="430" r:id="rId6"/>
    <p:sldId id="441" r:id="rId7"/>
    <p:sldId id="489" r:id="rId8"/>
    <p:sldId id="458" r:id="rId9"/>
    <p:sldId id="461" r:id="rId10"/>
    <p:sldId id="462" r:id="rId11"/>
    <p:sldId id="490" r:id="rId12"/>
    <p:sldId id="491" r:id="rId13"/>
    <p:sldId id="492" r:id="rId14"/>
    <p:sldId id="466" r:id="rId15"/>
    <p:sldId id="447" r:id="rId16"/>
    <p:sldId id="467" r:id="rId17"/>
    <p:sldId id="448" r:id="rId18"/>
    <p:sldId id="468" r:id="rId19"/>
    <p:sldId id="449" r:id="rId20"/>
    <p:sldId id="450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84" r:id="rId32"/>
    <p:sldId id="479" r:id="rId33"/>
    <p:sldId id="480" r:id="rId34"/>
    <p:sldId id="481" r:id="rId35"/>
    <p:sldId id="482" r:id="rId36"/>
    <p:sldId id="485" r:id="rId37"/>
    <p:sldId id="483" r:id="rId38"/>
    <p:sldId id="493" r:id="rId39"/>
    <p:sldId id="494" r:id="rId40"/>
    <p:sldId id="495" r:id="rId41"/>
    <p:sldId id="497" r:id="rId42"/>
    <p:sldId id="496" r:id="rId43"/>
    <p:sldId id="498" r:id="rId44"/>
    <p:sldId id="403" r:id="rId45"/>
    <p:sldId id="501" r:id="rId46"/>
    <p:sldId id="499" r:id="rId47"/>
    <p:sldId id="455" r:id="rId48"/>
    <p:sldId id="453" r:id="rId49"/>
    <p:sldId id="454" r:id="rId50"/>
    <p:sldId id="377" r:id="rId51"/>
    <p:sldId id="500" r:id="rId52"/>
    <p:sldId id="502" r:id="rId53"/>
    <p:sldId id="503" r:id="rId54"/>
    <p:sldId id="395" r:id="rId55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01" autoAdjust="0"/>
  </p:normalViewPr>
  <p:slideViewPr>
    <p:cSldViewPr snapToGrid="0" snapToObjects="1">
      <p:cViewPr varScale="1">
        <p:scale>
          <a:sx n="71" d="100"/>
          <a:sy n="71" d="100"/>
        </p:scale>
        <p:origin x="178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A6E089-DD28-4B28-BD36-7A1E4979EE0F}" type="datetimeFigureOut">
              <a:rPr lang="nl-BE"/>
              <a:pPr>
                <a:defRPr/>
              </a:pPr>
              <a:t>16/10/2019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BE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BE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A329D-7E27-444A-9165-FA3422F3BC54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605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4B4B2-112A-44EA-B83A-F5A4F6799BF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041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9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9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9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SzPct val="9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A25036-E884-4BB0-A9F7-48C99FB9434B}" type="slidenum">
              <a:rPr lang="en-GB" altLang="nl-BE"/>
              <a:pPr eaLnBrk="1" hangingPunct="1"/>
              <a:t>31</a:t>
            </a:fld>
            <a:endParaRPr lang="en-GB" altLang="nl-B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1003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2191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3146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0437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>
            <a:noAutofit/>
          </a:bodyPr>
          <a:lstStyle>
            <a:lvl1pPr algn="l">
              <a:defRPr sz="20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430299"/>
            <a:ext cx="7545388" cy="490855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BE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>
          <a:xfrm>
            <a:off x="4748213" y="6508750"/>
            <a:ext cx="97155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F3AFDB3-D47E-40A8-98B9-4786161F4EEE}" type="datetime1">
              <a:rPr lang="nl-NL"/>
              <a:pPr>
                <a:defRPr/>
              </a:pPr>
              <a:t>16-10-2019</a:t>
            </a:fld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5789613" y="6508750"/>
            <a:ext cx="846137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- p.</a:t>
            </a:r>
            <a:fld id="{E40CCF34-33F2-452B-82F3-DAB41A935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5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4621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708895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6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20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4427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93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212094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128286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75" y="6079858"/>
            <a:ext cx="2528182" cy="10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6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69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Verdana" panose="020B0604030504040204" pitchFamily="34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SzPct val="50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100000"/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profiling/beginners-guide-to-performance-profiling?view=vs-2019" TargetMode="External"/><Relationship Id="rId2" Type="http://schemas.openxmlformats.org/officeDocument/2006/relationships/hyperlink" Target="https://docs.microsoft.com/en-us/visualstudio/profiling/profiling-feature-tour?view=vs-201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BpXiJ9G3OY" TargetMode="External"/><Relationship Id="rId5" Type="http://schemas.openxmlformats.org/officeDocument/2006/relationships/hyperlink" Target="https://www.youtube.com/watch?v=fROTtgZK-Zs" TargetMode="External"/><Relationship Id="rId4" Type="http://schemas.openxmlformats.org/officeDocument/2006/relationships/hyperlink" Target="https://docs.unity3d.com/Manual/Profiler.html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diagnostics.stopwatch?view=netframework-4.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4" y="1200150"/>
            <a:ext cx="7843839" cy="5372100"/>
          </a:xfrm>
        </p:spPr>
        <p:txBody>
          <a:bodyPr/>
          <a:lstStyle/>
          <a:p>
            <a:pPr algn="r" eaLnBrk="1" hangingPunct="1"/>
            <a:r>
              <a:rPr lang="nl-BE" sz="5400" dirty="0"/>
              <a:t>Advanced Programming</a:t>
            </a:r>
            <a:br>
              <a:rPr lang="nl-BE" sz="5400" dirty="0"/>
            </a:br>
            <a:br>
              <a:rPr lang="nl-BE" sz="5400" dirty="0"/>
            </a:br>
            <a:r>
              <a:rPr lang="nl-BE" sz="4000" dirty="0" err="1"/>
              <a:t>Compiling</a:t>
            </a:r>
            <a:r>
              <a:rPr lang="nl-BE" sz="4000" dirty="0"/>
              <a:t> &amp; Debugging</a:t>
            </a:r>
            <a:br>
              <a:rPr lang="nl-BE" sz="5400" dirty="0"/>
            </a:br>
            <a:endParaRPr lang="nl-NL" sz="5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43538" y="6062870"/>
            <a:ext cx="3700462" cy="666543"/>
          </a:xfrm>
        </p:spPr>
        <p:txBody>
          <a:bodyPr>
            <a:normAutofit fontScale="85000" lnSpcReduction="20000"/>
          </a:bodyPr>
          <a:lstStyle/>
          <a:p>
            <a:pPr algn="l" eaLnBrk="1" hangingPunct="1"/>
            <a:r>
              <a:rPr lang="nl-BE" sz="2400" b="1" dirty="0"/>
              <a:t>Pieter Jorissen</a:t>
            </a:r>
          </a:p>
          <a:p>
            <a:pPr algn="l" eaLnBrk="1" hangingPunct="1"/>
            <a:r>
              <a:rPr lang="nl-NL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04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 dirty="0"/>
              <a:t>Compiling and Executing a Program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nl-BE" sz="3500" dirty="0"/>
              <a:t>After compiling your source code you will </a:t>
            </a:r>
            <a:r>
              <a:rPr lang="en-US" altLang="nl-BE" sz="3500"/>
              <a:t>have 2 possible </a:t>
            </a:r>
            <a:r>
              <a:rPr lang="en-US" altLang="nl-BE" sz="3500" dirty="0"/>
              <a:t>outcomes:</a:t>
            </a:r>
          </a:p>
          <a:p>
            <a:endParaRPr lang="en-US" altLang="nl-BE" dirty="0"/>
          </a:p>
          <a:p>
            <a:r>
              <a:rPr lang="en-US" altLang="nl-BE" dirty="0"/>
              <a:t>You receive one or more program language error messages</a:t>
            </a:r>
          </a:p>
          <a:p>
            <a:endParaRPr lang="en-US" altLang="nl-BE" dirty="0"/>
          </a:p>
          <a:p>
            <a:r>
              <a:rPr lang="en-US" altLang="nl-BE" dirty="0"/>
              <a:t>You receive no error messages, indicating that the program has compiled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124533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Save and Compile Your Program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/>
              <a:t>Save → Build → Build Solution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C2F5478-DEAF-4FF0-B402-027E29ECD50A}" type="slidenum">
              <a:rPr lang="en-US" altLang="nl-BE" sz="14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nl-BE" sz="1400">
              <a:latin typeface="Arial" panose="020B0604020202020204" pitchFamily="34" charset="0"/>
            </a:endParaRPr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9" t="10001" r="8125" b="30000"/>
          <a:stretch>
            <a:fillRect/>
          </a:stretch>
        </p:blipFill>
        <p:spPr bwMode="auto">
          <a:xfrm>
            <a:off x="628650" y="2349500"/>
            <a:ext cx="77724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Save and Compile Your Program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sz="2800" dirty="0"/>
              <a:t>A successful  build: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B6D2B4E-C13D-4EAA-B5B7-CBE0338C3220}" type="slidenum">
              <a:rPr lang="en-US" altLang="nl-BE" sz="14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nl-BE" sz="1400">
              <a:latin typeface="Arial" panose="020B0604020202020204" pitchFamily="34" charset="0"/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39" y="2325757"/>
            <a:ext cx="6624983" cy="473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78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Save and Compile Your Program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sz="2800" dirty="0"/>
              <a:t>An unsuccessful  build, read the error message and correct the errors and build again: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907254-8707-4FC3-8853-C48F9D58FF65}" type="slidenum">
              <a:rPr lang="en-US" altLang="nl-BE" sz="14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nl-BE" sz="1400">
              <a:latin typeface="Arial" panose="020B0604020202020204" pitchFamily="34" charset="0"/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65" y="2641747"/>
            <a:ext cx="5714794" cy="406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57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Finding and Fixing Errors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nl-BE" dirty="0"/>
              <a:t>Three types of programming errors:</a:t>
            </a:r>
          </a:p>
          <a:p>
            <a:pPr lvl="1"/>
            <a:endParaRPr lang="en-US" altLang="nl-BE" dirty="0"/>
          </a:p>
          <a:p>
            <a:r>
              <a:rPr lang="en-US" altLang="nl-BE" dirty="0"/>
              <a:t>Syntax errors</a:t>
            </a:r>
          </a:p>
          <a:p>
            <a:endParaRPr lang="en-US" altLang="nl-BE" dirty="0"/>
          </a:p>
          <a:p>
            <a:r>
              <a:rPr lang="en-US" altLang="nl-BE" dirty="0"/>
              <a:t>Run-time errors</a:t>
            </a:r>
          </a:p>
          <a:p>
            <a:endParaRPr lang="en-US" altLang="nl-BE" dirty="0"/>
          </a:p>
          <a:p>
            <a:r>
              <a:rPr lang="en-US" altLang="nl-BE" dirty="0"/>
              <a:t>Logic errors</a:t>
            </a:r>
          </a:p>
        </p:txBody>
      </p:sp>
    </p:spTree>
    <p:extLst>
      <p:ext uri="{BB962C8B-B14F-4D97-AF65-F5344CB8AC3E}">
        <p14:creationId xmlns:p14="http://schemas.microsoft.com/office/powerpoint/2010/main" val="116430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Syntax Errors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nl-BE" sz="2800" dirty="0"/>
              <a:t>Occur if you break C#’s rules for syntax: punctuation, format, or spelling</a:t>
            </a:r>
          </a:p>
          <a:p>
            <a:endParaRPr lang="en-US" altLang="nl-BE" sz="2200" dirty="0"/>
          </a:p>
          <a:p>
            <a:r>
              <a:rPr lang="en-US" altLang="zh-TW" sz="2600" dirty="0"/>
              <a:t>A fatal error that the programmer must correct before being able to fully compile the program.</a:t>
            </a:r>
            <a:endParaRPr lang="en-US" altLang="nl-BE" sz="3000" dirty="0"/>
          </a:p>
          <a:p>
            <a:endParaRPr lang="en-US" altLang="nl-BE" sz="2200" dirty="0"/>
          </a:p>
          <a:p>
            <a:r>
              <a:rPr lang="en-US" altLang="nl-BE" sz="2800" dirty="0"/>
              <a:t>Smart editor finds most syntax errors</a:t>
            </a:r>
          </a:p>
          <a:p>
            <a:pPr lvl="1"/>
            <a:r>
              <a:rPr lang="en-US" altLang="nl-BE" sz="2400" dirty="0"/>
              <a:t>A squiggly line is placed under the part of code line that the editor cannot interpret</a:t>
            </a:r>
          </a:p>
          <a:p>
            <a:pPr lvl="1"/>
            <a:r>
              <a:rPr lang="en-US" altLang="nl-BE" sz="2400" dirty="0"/>
              <a:t>Double-click on error in Task list to jump to error line</a:t>
            </a:r>
          </a:p>
          <a:p>
            <a:pPr marL="0" indent="0">
              <a:buNone/>
            </a:pPr>
            <a:endParaRPr lang="en-US" altLang="nl-BE" sz="1900" dirty="0"/>
          </a:p>
          <a:p>
            <a:r>
              <a:rPr lang="en-US" altLang="nl-BE" sz="2800" dirty="0"/>
              <a:t>A compile error is an error found by the compiler =&gt; the program will not be compiled</a:t>
            </a:r>
          </a:p>
          <a:p>
            <a:endParaRPr lang="en-US" altLang="nl-BE" sz="2800" dirty="0"/>
          </a:p>
        </p:txBody>
      </p:sp>
    </p:spTree>
    <p:extLst>
      <p:ext uri="{BB962C8B-B14F-4D97-AF65-F5344CB8AC3E}">
        <p14:creationId xmlns:p14="http://schemas.microsoft.com/office/powerpoint/2010/main" val="3049381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8" name="Picture 4" descr="http://www.functionx.com/csharp/exceptions/editor/error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3" y="1511109"/>
            <a:ext cx="6470374" cy="508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Run-Time Errors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nl-BE" dirty="0"/>
              <a:t>Program is compiled and running</a:t>
            </a:r>
          </a:p>
          <a:p>
            <a:endParaRPr lang="en-US" altLang="nl-BE" dirty="0"/>
          </a:p>
          <a:p>
            <a:r>
              <a:rPr lang="en-US" altLang="nl-BE" dirty="0"/>
              <a:t>Some code causes project to halt execution</a:t>
            </a:r>
          </a:p>
          <a:p>
            <a:pPr lvl="1"/>
            <a:r>
              <a:rPr lang="en-US" altLang="nl-BE" dirty="0"/>
              <a:t>E.g. divide by zero, write outside array range,…</a:t>
            </a:r>
          </a:p>
          <a:p>
            <a:endParaRPr lang="en-US" altLang="nl-BE" dirty="0"/>
          </a:p>
          <a:p>
            <a:r>
              <a:rPr lang="en-US" altLang="nl-BE" dirty="0"/>
              <a:t>C# displays dialog box and highlights statement causing the error</a:t>
            </a:r>
          </a:p>
          <a:p>
            <a:endParaRPr lang="en-US" altLang="nl-BE" dirty="0"/>
          </a:p>
          <a:p>
            <a:r>
              <a:rPr lang="en-US" altLang="nl-BE" dirty="0"/>
              <a:t>Statements that cannot execute correctly cause run-time errors</a:t>
            </a:r>
          </a:p>
          <a:p>
            <a:pPr>
              <a:buFontTx/>
              <a:buNone/>
            </a:pPr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319820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errors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 descr="http://i.stack.imgur.com/nj6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6903"/>
            <a:ext cx="8248926" cy="31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775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Logic Errors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nl-BE" dirty="0"/>
              <a:t>Program runs but produces incorrect results</a:t>
            </a:r>
          </a:p>
          <a:p>
            <a:pPr marL="0" indent="0">
              <a:buNone/>
            </a:pPr>
            <a:endParaRPr lang="en-US" altLang="nl-BE" dirty="0"/>
          </a:p>
          <a:p>
            <a:r>
              <a:rPr lang="en-US" altLang="nl-BE" dirty="0"/>
              <a:t>Check all aspects of the project output</a:t>
            </a:r>
          </a:p>
          <a:p>
            <a:pPr lvl="1"/>
            <a:r>
              <a:rPr lang="en-US" altLang="nl-BE" dirty="0"/>
              <a:t>Computations</a:t>
            </a:r>
          </a:p>
          <a:p>
            <a:pPr lvl="1"/>
            <a:r>
              <a:rPr lang="en-US" altLang="nl-BE" dirty="0"/>
              <a:t>Text</a:t>
            </a:r>
          </a:p>
          <a:p>
            <a:pPr lvl="1"/>
            <a:r>
              <a:rPr lang="en-US" altLang="nl-BE" dirty="0"/>
              <a:t>Spacing</a:t>
            </a:r>
          </a:p>
          <a:p>
            <a:pPr marL="457200" lvl="1" indent="0">
              <a:buNone/>
            </a:pPr>
            <a:endParaRPr lang="en-US" altLang="nl-BE" dirty="0"/>
          </a:p>
          <a:p>
            <a:pPr marL="57150" indent="0">
              <a:buNone/>
            </a:pPr>
            <a:r>
              <a:rPr lang="en-US" altLang="nl-BE" dirty="0"/>
              <a:t>=&gt; Debugging</a:t>
            </a:r>
          </a:p>
        </p:txBody>
      </p:sp>
    </p:spTree>
    <p:extLst>
      <p:ext uri="{BB962C8B-B14F-4D97-AF65-F5344CB8AC3E}">
        <p14:creationId xmlns:p14="http://schemas.microsoft.com/office/powerpoint/2010/main" val="364319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4000"/>
              <a:t>The Visual Studio Environment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nl-BE" sz="2800" dirty="0"/>
              <a:t>Visual Studio is an integrated development environment (IDE) </a:t>
            </a:r>
          </a:p>
          <a:p>
            <a:endParaRPr lang="en-US" altLang="nl-BE" sz="2800" dirty="0"/>
          </a:p>
          <a:p>
            <a:r>
              <a:rPr lang="en-US" altLang="nl-BE" sz="2800" dirty="0"/>
              <a:t>The IDE consists of tools including</a:t>
            </a:r>
          </a:p>
          <a:p>
            <a:pPr lvl="1"/>
            <a:r>
              <a:rPr lang="en-US" altLang="nl-BE" sz="2400" dirty="0"/>
              <a:t>Form designer</a:t>
            </a:r>
          </a:p>
          <a:p>
            <a:pPr lvl="1"/>
            <a:r>
              <a:rPr lang="en-US" altLang="nl-BE" sz="2400" b="1" dirty="0"/>
              <a:t>Editor</a:t>
            </a:r>
          </a:p>
          <a:p>
            <a:pPr lvl="1"/>
            <a:r>
              <a:rPr lang="en-US" altLang="nl-BE" sz="2400" b="1" dirty="0"/>
              <a:t>Compiler</a:t>
            </a:r>
          </a:p>
          <a:p>
            <a:pPr lvl="1"/>
            <a:r>
              <a:rPr lang="en-US" altLang="nl-BE" sz="2400" b="1" dirty="0"/>
              <a:t>Debugger</a:t>
            </a:r>
          </a:p>
          <a:p>
            <a:pPr lvl="1"/>
            <a:r>
              <a:rPr lang="en-US" altLang="nl-BE" sz="2400" dirty="0"/>
              <a:t>Object browser</a:t>
            </a:r>
          </a:p>
          <a:p>
            <a:pPr lvl="1"/>
            <a:r>
              <a:rPr lang="en-US" altLang="nl-BE" sz="2400" b="1" dirty="0"/>
              <a:t>Help facility =&gt; </a:t>
            </a:r>
            <a:r>
              <a:rPr lang="en-US" altLang="nl-BE" sz="2400" b="1" dirty="0" err="1"/>
              <a:t>msdn</a:t>
            </a:r>
            <a:endParaRPr lang="en-US" altLang="nl-BE" sz="2400" b="1" dirty="0"/>
          </a:p>
          <a:p>
            <a:pPr lvl="1"/>
            <a:r>
              <a:rPr lang="en-US" altLang="nl-BE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2643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Project Debugging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/>
              <a:t>Debugging – Finding and fixing “bugs” in code</a:t>
            </a:r>
          </a:p>
          <a:p>
            <a:endParaRPr lang="en-US" altLang="nl-BE" dirty="0"/>
          </a:p>
          <a:p>
            <a:r>
              <a:rPr lang="en-US" altLang="nl-BE" dirty="0"/>
              <a:t>Recompile program after debugging</a:t>
            </a:r>
          </a:p>
          <a:p>
            <a:endParaRPr lang="en-US" altLang="nl-BE" dirty="0"/>
          </a:p>
          <a:p>
            <a:r>
              <a:rPr lang="en-US" altLang="nl-BE" dirty="0"/>
              <a:t>A </a:t>
            </a:r>
            <a:r>
              <a:rPr lang="en-US" altLang="nl-BE" i="1" dirty="0"/>
              <a:t>clean compile</a:t>
            </a:r>
            <a:r>
              <a:rPr lang="en-US" altLang="nl-BE" dirty="0"/>
              <a:t> only means you have zero syntax errors when you compile your program</a:t>
            </a:r>
          </a:p>
          <a:p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692312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Debug?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/>
              <a:t>The basic steps in debugging are: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Recognize that a bug exists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Isolate the source of the bug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Identify the cause of the bug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Determine a fix for the bug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Apply the fix and test it </a:t>
            </a:r>
          </a:p>
          <a:p>
            <a:pPr eaLnBrk="1" hangingPunct="1">
              <a:lnSpc>
                <a:spcPct val="80000"/>
              </a:lnSpc>
            </a:pPr>
            <a:endParaRPr lang="en-US" altLang="zh-TW" dirty="0"/>
          </a:p>
          <a:p>
            <a:pPr eaLnBrk="1" hangingPunct="1">
              <a:lnSpc>
                <a:spcPct val="80000"/>
              </a:lnSpc>
            </a:pPr>
            <a:r>
              <a:rPr lang="en-US" altLang="zh-TW" dirty="0"/>
              <a:t>Tools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Walk through your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Display the variables at certain points, trace the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Use of professional debugger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391321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nl-BE" sz="4800" dirty="0">
                <a:effectLst/>
              </a:rPr>
              <a:t>Debugging</a:t>
            </a:r>
            <a:r>
              <a:rPr lang="en-US" altLang="nl-BE" sz="4800" dirty="0"/>
              <a:t> </a:t>
            </a:r>
            <a:br>
              <a:rPr lang="en-US" altLang="nl-BE" sz="4800" dirty="0"/>
            </a:br>
            <a:r>
              <a:rPr lang="en-US" altLang="nl-BE" sz="4800" dirty="0">
                <a:effectLst/>
              </a:rPr>
              <a:t>.NET Programs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110000"/>
              </a:lnSpc>
              <a:buFont typeface="Arial" panose="020B0604020202020204" pitchFamily="34" charset="0"/>
              <a:buChar char="►"/>
            </a:pPr>
            <a:r>
              <a:rPr lang="en-US" altLang="nl-BE" sz="2800" dirty="0">
                <a:effectLst/>
                <a:cs typeface="Tahoma" panose="020B0604030504040204" pitchFamily="34" charset="0"/>
              </a:rPr>
              <a:t> Use debugging tools </a:t>
            </a:r>
          </a:p>
          <a:p>
            <a:pPr marL="0" indent="0" algn="l" rtl="0" eaLnBrk="1" hangingPunct="1">
              <a:lnSpc>
                <a:spcPct val="110000"/>
              </a:lnSpc>
              <a:buNone/>
            </a:pPr>
            <a:r>
              <a:rPr lang="en-US" altLang="nl-BE" sz="2800" dirty="0">
                <a:effectLst/>
                <a:cs typeface="Tahoma" panose="020B0604030504040204" pitchFamily="34" charset="0"/>
              </a:rPr>
              <a:t> </a:t>
            </a:r>
            <a:endParaRPr lang="en-US" altLang="nl-BE" dirty="0">
              <a:cs typeface="Tahoma" panose="020B0604030504040204" pitchFamily="34" charset="0"/>
            </a:endParaRPr>
          </a:p>
          <a:p>
            <a:pPr algn="l" rtl="0" eaLnBrk="1" hangingPunct="1">
              <a:lnSpc>
                <a:spcPct val="110000"/>
              </a:lnSpc>
              <a:buFont typeface="Arial" panose="020B0604020202020204" pitchFamily="34" charset="0"/>
              <a:buChar char="►"/>
            </a:pPr>
            <a:r>
              <a:rPr lang="en-US" altLang="nl-BE" sz="2800" dirty="0">
                <a:effectLst/>
                <a:cs typeface="Tahoma" panose="020B0604030504040204" pitchFamily="34" charset="0"/>
              </a:rPr>
              <a:t>Set breakpoints and correct mistakes.</a:t>
            </a:r>
          </a:p>
          <a:p>
            <a:pPr algn="l" rtl="0" eaLnBrk="1" hangingPunct="1">
              <a:lnSpc>
                <a:spcPct val="110000"/>
              </a:lnSpc>
              <a:buFont typeface="Arial" panose="020B0604020202020204" pitchFamily="34" charset="0"/>
              <a:buChar char="►"/>
            </a:pPr>
            <a:endParaRPr lang="en-US" altLang="nl-BE" sz="2800" dirty="0">
              <a:effectLst/>
              <a:cs typeface="Tahoma" panose="020B0604030504040204" pitchFamily="34" charset="0"/>
            </a:endParaRPr>
          </a:p>
          <a:p>
            <a:pPr algn="l" rtl="0" eaLnBrk="1" hangingPunct="1">
              <a:lnSpc>
                <a:spcPct val="110000"/>
              </a:lnSpc>
              <a:buFont typeface="Arial" panose="020B0604020202020204" pitchFamily="34" charset="0"/>
              <a:buChar char="►"/>
            </a:pPr>
            <a:r>
              <a:rPr lang="en-US" altLang="nl-BE" sz="2800" dirty="0">
                <a:effectLst/>
                <a:cs typeface="Tahoma" panose="020B0604030504040204" pitchFamily="34" charset="0"/>
              </a:rPr>
              <a:t> Use a Watch/Local/autos window to examine variables during program execution.</a:t>
            </a:r>
          </a:p>
          <a:p>
            <a:pPr algn="l" rtl="0" eaLnBrk="1" hangingPunct="1">
              <a:lnSpc>
                <a:spcPct val="110000"/>
              </a:lnSpc>
            </a:pPr>
            <a:endParaRPr lang="en-US" altLang="nl-BE" sz="2800" dirty="0">
              <a:effectLst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32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nl-BE"/>
              <a:t>Logic error example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idx="1"/>
          </p:nvPr>
        </p:nvSpPr>
        <p:spPr>
          <a:ln>
            <a:solidFill>
              <a:schemeClr val="hlink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nl-BE" sz="2000" dirty="0">
                <a:solidFill>
                  <a:srgbClr val="0066FF"/>
                </a:solidFill>
                <a:effectLst/>
              </a:rPr>
              <a:t>If</a:t>
            </a:r>
            <a:r>
              <a:rPr lang="en-US" altLang="nl-BE" sz="2000" dirty="0">
                <a:effectLst/>
              </a:rPr>
              <a:t> (age &gt; 13 </a:t>
            </a:r>
            <a:r>
              <a:rPr lang="en-US" altLang="nl-BE" sz="2000" dirty="0">
                <a:solidFill>
                  <a:srgbClr val="0066FF"/>
                </a:solidFill>
                <a:effectLst/>
              </a:rPr>
              <a:t>And</a:t>
            </a:r>
            <a:r>
              <a:rPr lang="en-US" altLang="nl-BE" sz="2000" dirty="0">
                <a:effectLst/>
              </a:rPr>
              <a:t> age &lt; 20) 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nl-BE" sz="2000" dirty="0">
                <a:effectLst/>
              </a:rPr>
              <a:t>{	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nl-BE" sz="2000" dirty="0"/>
              <a:t>	</a:t>
            </a:r>
            <a:r>
              <a:rPr lang="en-US" altLang="nl-BE" sz="2000" dirty="0">
                <a:effectLst/>
              </a:rPr>
              <a:t>TextBox2.Text = </a:t>
            </a:r>
            <a:r>
              <a:rPr lang="en-US" altLang="nl-BE" sz="2000" dirty="0">
                <a:effectLst/>
                <a:latin typeface="Arial" panose="020B0604020202020204" pitchFamily="34" charset="0"/>
              </a:rPr>
              <a:t>“</a:t>
            </a:r>
            <a:r>
              <a:rPr lang="en-US" altLang="nl-BE" sz="2000" dirty="0">
                <a:effectLst/>
              </a:rPr>
              <a:t>You</a:t>
            </a:r>
            <a:r>
              <a:rPr lang="en-US" altLang="nl-BE" sz="2000" dirty="0">
                <a:effectLst/>
                <a:latin typeface="Arial" panose="020B0604020202020204" pitchFamily="34" charset="0"/>
              </a:rPr>
              <a:t>’</a:t>
            </a:r>
            <a:r>
              <a:rPr lang="en-US" altLang="nl-BE" sz="2000" dirty="0">
                <a:effectLst/>
              </a:rPr>
              <a:t>re a teenager</a:t>
            </a:r>
            <a:r>
              <a:rPr lang="en-US" altLang="nl-BE" sz="2000" dirty="0">
                <a:effectLst/>
                <a:latin typeface="Arial" panose="020B0604020202020204" pitchFamily="34" charset="0"/>
              </a:rPr>
              <a:t>”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nl-BE" sz="2000" dirty="0">
                <a:latin typeface="Arial" panose="020B0604020202020204" pitchFamily="34" charset="0"/>
              </a:rPr>
              <a:t>}</a:t>
            </a:r>
            <a:endParaRPr lang="en-US" altLang="nl-BE" sz="2000" dirty="0">
              <a:effectLst/>
            </a:endParaRP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nl-BE" sz="2000" dirty="0">
                <a:solidFill>
                  <a:srgbClr val="0066FF"/>
                </a:solidFill>
                <a:effectLst/>
              </a:rPr>
              <a:t>Else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nl-BE" sz="2000" dirty="0">
                <a:effectLst/>
              </a:rPr>
              <a:t>{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nl-BE" sz="2000" dirty="0">
                <a:effectLst/>
              </a:rPr>
              <a:t>	TextBox2.Text = </a:t>
            </a:r>
            <a:r>
              <a:rPr lang="en-US" altLang="nl-BE" sz="2000" dirty="0">
                <a:effectLst/>
                <a:latin typeface="Arial" panose="020B0604020202020204" pitchFamily="34" charset="0"/>
              </a:rPr>
              <a:t>“</a:t>
            </a:r>
            <a:r>
              <a:rPr lang="en-US" altLang="nl-BE" sz="2000" dirty="0">
                <a:effectLst/>
              </a:rPr>
              <a:t>You</a:t>
            </a:r>
            <a:r>
              <a:rPr lang="en-US" altLang="nl-BE" sz="2000" dirty="0">
                <a:effectLst/>
                <a:latin typeface="Arial" panose="020B0604020202020204" pitchFamily="34" charset="0"/>
              </a:rPr>
              <a:t>’</a:t>
            </a:r>
            <a:r>
              <a:rPr lang="en-US" altLang="nl-BE" sz="2000" dirty="0">
                <a:effectLst/>
              </a:rPr>
              <a:t>re not a teenager</a:t>
            </a:r>
            <a:r>
              <a:rPr lang="en-US" altLang="nl-BE" sz="2000" dirty="0">
                <a:effectLst/>
                <a:latin typeface="Arial" panose="020B0604020202020204" pitchFamily="34" charset="0"/>
              </a:rPr>
              <a:t>”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nl-BE" sz="2000" dirty="0">
                <a:effectLst/>
              </a:rPr>
              <a:t>}</a:t>
            </a:r>
            <a:endParaRPr lang="en-US" altLang="nl-BE" sz="2000" dirty="0">
              <a:solidFill>
                <a:srgbClr val="0066FF"/>
              </a:solidFill>
              <a:effectLst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06400" y="5544724"/>
            <a:ext cx="828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nl-BE" sz="2400" dirty="0"/>
              <a:t>A teenager is a person who is between 13 and 19 years old</a:t>
            </a:r>
          </a:p>
        </p:txBody>
      </p:sp>
    </p:spTree>
    <p:extLst>
      <p:ext uri="{BB962C8B-B14F-4D97-AF65-F5344CB8AC3E}">
        <p14:creationId xmlns:p14="http://schemas.microsoft.com/office/powerpoint/2010/main" val="1473327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6000" contras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01" y="2067339"/>
            <a:ext cx="5455276" cy="3015649"/>
          </a:xfrm>
          <a:noFill/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9750" y="5373688"/>
            <a:ext cx="8207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r>
              <a:rPr lang="en-US" altLang="nl-BE" sz="2800">
                <a:solidFill>
                  <a:schemeClr val="tx2"/>
                </a:solidFill>
              </a:rPr>
              <a:t>The structure fails to identify the person who is exactly 13</a:t>
            </a:r>
          </a:p>
        </p:txBody>
      </p:sp>
    </p:spTree>
    <p:extLst>
      <p:ext uri="{BB962C8B-B14F-4D97-AF65-F5344CB8AC3E}">
        <p14:creationId xmlns:p14="http://schemas.microsoft.com/office/powerpoint/2010/main" val="1973907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nl-BE"/>
              <a:t>Debug Tool Bar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l" rtl="0" eaLnBrk="1" hangingPunct="1">
              <a:buNone/>
            </a:pPr>
            <a:r>
              <a:rPr lang="en-US" altLang="nl-BE" dirty="0">
                <a:effectLst/>
              </a:rPr>
              <a:t>Break mode gives you a close-up look at your program it is being executed.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255963" y="5748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7380288" y="37893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231775" y="3494088"/>
            <a:ext cx="8804275" cy="2598737"/>
            <a:chOff x="101" y="2069"/>
            <a:chExt cx="5546" cy="1637"/>
          </a:xfrm>
        </p:grpSpPr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" y="2750"/>
              <a:ext cx="5465" cy="24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165" y="2296"/>
              <a:ext cx="674" cy="231"/>
            </a:xfrm>
            <a:prstGeom prst="rect">
              <a:avLst/>
            </a:prstGeom>
            <a:noFill/>
            <a:ln>
              <a:noFill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chemeClr val="tx2"/>
                  </a:solidFill>
                </a:rPr>
                <a:t>Break All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101" y="3203"/>
              <a:ext cx="420" cy="231"/>
            </a:xfrm>
            <a:prstGeom prst="rect">
              <a:avLst/>
            </a:prstGeom>
            <a:noFill/>
            <a:ln>
              <a:noFill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chemeClr val="tx2"/>
                  </a:solidFill>
                </a:rPr>
                <a:t>Start</a:t>
              </a: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618" y="3475"/>
              <a:ext cx="402" cy="231"/>
            </a:xfrm>
            <a:prstGeom prst="rect">
              <a:avLst/>
            </a:prstGeom>
            <a:noFill/>
            <a:ln>
              <a:noFill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chemeClr val="tx2"/>
                  </a:solidFill>
                </a:rPr>
                <a:t>Stop</a:t>
              </a: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657" y="2069"/>
              <a:ext cx="705" cy="231"/>
            </a:xfrm>
            <a:prstGeom prst="rect">
              <a:avLst/>
            </a:prstGeom>
            <a:noFill/>
            <a:ln>
              <a:noFill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chemeClr val="tx2"/>
                  </a:solidFill>
                </a:rPr>
                <a:t>Step Into</a:t>
              </a: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1292" y="2341"/>
              <a:ext cx="675" cy="231"/>
            </a:xfrm>
            <a:prstGeom prst="rect">
              <a:avLst/>
            </a:prstGeom>
            <a:noFill/>
            <a:ln>
              <a:noFill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chemeClr val="tx2"/>
                  </a:solidFill>
                </a:rPr>
                <a:t>Step Out</a:t>
              </a:r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954" y="3199"/>
              <a:ext cx="747" cy="231"/>
            </a:xfrm>
            <a:prstGeom prst="rect">
              <a:avLst/>
            </a:prstGeom>
            <a:noFill/>
            <a:ln>
              <a:noFill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chemeClr val="tx2"/>
                  </a:solidFill>
                </a:rPr>
                <a:t>Step Over</a:t>
              </a: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1261" y="3426"/>
              <a:ext cx="1029" cy="231"/>
            </a:xfrm>
            <a:prstGeom prst="rect">
              <a:avLst/>
            </a:prstGeom>
            <a:noFill/>
            <a:ln>
              <a:noFill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chemeClr val="tx2"/>
                  </a:solidFill>
                </a:rPr>
                <a:t>Run To Cursor</a:t>
              </a: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4785" y="3294"/>
              <a:ext cx="860" cy="231"/>
            </a:xfrm>
            <a:prstGeom prst="rect">
              <a:avLst/>
            </a:prstGeom>
            <a:noFill/>
            <a:ln>
              <a:noFill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chemeClr val="tx2"/>
                  </a:solidFill>
                </a:rPr>
                <a:t>Breakpoints</a:t>
              </a:r>
            </a:p>
          </p:txBody>
        </p:sp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4235" y="3294"/>
              <a:ext cx="505" cy="231"/>
            </a:xfrm>
            <a:prstGeom prst="rect">
              <a:avLst/>
            </a:prstGeom>
            <a:noFill/>
            <a:ln>
              <a:noFill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chemeClr val="tx2"/>
                  </a:solidFill>
                </a:rPr>
                <a:t>Locals</a:t>
              </a:r>
            </a:p>
          </p:txBody>
        </p:sp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4332" y="2201"/>
              <a:ext cx="595" cy="231"/>
            </a:xfrm>
            <a:prstGeom prst="rect">
              <a:avLst/>
            </a:prstGeom>
            <a:noFill/>
            <a:ln>
              <a:noFill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chemeClr val="tx2"/>
                  </a:solidFill>
                </a:rPr>
                <a:t>Watch1</a:t>
              </a:r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4694" y="2387"/>
              <a:ext cx="0" cy="363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5284" y="2976"/>
              <a:ext cx="0" cy="363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4468" y="2976"/>
              <a:ext cx="0" cy="363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>
              <a:off x="1837" y="2976"/>
              <a:ext cx="0" cy="499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>
              <a:off x="1292" y="3022"/>
              <a:ext cx="0" cy="227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>
              <a:off x="839" y="2976"/>
              <a:ext cx="0" cy="499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1066" y="2251"/>
              <a:ext cx="0" cy="499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69" name="Line 25"/>
            <p:cNvSpPr>
              <a:spLocks noChangeShapeType="1"/>
            </p:cNvSpPr>
            <p:nvPr/>
          </p:nvSpPr>
          <p:spPr bwMode="auto">
            <a:xfrm>
              <a:off x="567" y="2478"/>
              <a:ext cx="0" cy="272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>
              <a:off x="1565" y="2568"/>
              <a:ext cx="0" cy="182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340" y="2931"/>
              <a:ext cx="0" cy="318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29975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nl-BE"/>
              <a:t>Breakpoint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defRPr/>
            </a:pPr>
            <a:r>
              <a:rPr lang="en-US" altLang="nl-BE" dirty="0"/>
              <a:t>You can set a breakpoint by clicking the gray margin to the left of the line of code shown. (or by F9)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252413" y="3021013"/>
            <a:ext cx="7920037" cy="3144837"/>
            <a:chOff x="159" y="1903"/>
            <a:chExt cx="4989" cy="1981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6" y="2382"/>
              <a:ext cx="3922" cy="1502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4" name="Line 6"/>
            <p:cNvSpPr>
              <a:spLocks noChangeShapeType="1"/>
            </p:cNvSpPr>
            <p:nvPr/>
          </p:nvSpPr>
          <p:spPr bwMode="auto">
            <a:xfrm flipH="1">
              <a:off x="975" y="2855"/>
              <a:ext cx="272" cy="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159" y="2765"/>
              <a:ext cx="7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chemeClr val="tx2"/>
                  </a:solidFill>
                </a:rPr>
                <a:t>Breakpoint</a:t>
              </a:r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1338" y="2130"/>
              <a:ext cx="0" cy="317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885" y="1903"/>
              <a:ext cx="8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chemeClr val="tx2"/>
                  </a:solidFill>
                </a:rPr>
                <a:t>Gray 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225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nl-BE"/>
              <a:t>Debug Toolbar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defRPr/>
            </a:pPr>
            <a:r>
              <a:rPr lang="en-US" altLang="nl-BE" dirty="0"/>
              <a:t>Step Into       (F11) </a:t>
            </a:r>
          </a:p>
          <a:p>
            <a:pPr lvl="1" algn="l" rtl="0" eaLnBrk="1" hangingPunct="1">
              <a:defRPr/>
            </a:pPr>
            <a:r>
              <a:rPr lang="en-US" altLang="nl-BE" dirty="0"/>
              <a:t>You can step through your code line by line.</a:t>
            </a:r>
          </a:p>
          <a:p>
            <a:pPr lvl="1" algn="l" rtl="0" eaLnBrk="1" hangingPunct="1">
              <a:defRPr/>
            </a:pPr>
            <a:r>
              <a:rPr lang="en-US" altLang="nl-BE" dirty="0"/>
              <a:t>This includes stepping into any function or procedure that the code calls</a:t>
            </a:r>
            <a:r>
              <a:rPr lang="ar-SA" altLang="nl-BE" dirty="0"/>
              <a:t> </a:t>
            </a:r>
            <a:r>
              <a:rPr lang="en-US" altLang="nl-BE" dirty="0"/>
              <a:t>.</a:t>
            </a:r>
          </a:p>
          <a:p>
            <a:pPr algn="l" rtl="0" eaLnBrk="1" hangingPunct="1">
              <a:defRPr/>
            </a:pPr>
            <a:endParaRPr lang="en-US" altLang="nl-BE" dirty="0"/>
          </a:p>
          <a:p>
            <a:pPr eaLnBrk="1" hangingPunct="1">
              <a:defRPr/>
            </a:pPr>
            <a:r>
              <a:rPr lang="en-US" altLang="nl-BE" dirty="0"/>
              <a:t>Step Over     (F10)</a:t>
            </a:r>
          </a:p>
          <a:p>
            <a:pPr lvl="1" algn="l" rtl="0" eaLnBrk="1" hangingPunct="1">
              <a:defRPr/>
            </a:pPr>
            <a:r>
              <a:rPr lang="en-US" altLang="nl-BE" dirty="0"/>
              <a:t>Works in a similar way to Step Into, but you pass straight over the procedures and function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082" y="1757398"/>
            <a:ext cx="382587" cy="431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16" y="3800493"/>
            <a:ext cx="382587" cy="3825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989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nl-BE"/>
              <a:t>Debug Toolbar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nl-BE" dirty="0"/>
              <a:t>Step Out    </a:t>
            </a:r>
            <a:r>
              <a:rPr lang="en-US" altLang="nl-BE" dirty="0"/>
              <a:t> (shift+ F11)</a:t>
            </a:r>
            <a:r>
              <a:rPr lang="en-GB" altLang="nl-BE" dirty="0"/>
              <a:t>      </a:t>
            </a:r>
            <a:endParaRPr lang="ar-SA" altLang="nl-BE" dirty="0"/>
          </a:p>
          <a:p>
            <a:pPr lvl="1" algn="l" rtl="0" eaLnBrk="1" hangingPunct="1">
              <a:defRPr/>
            </a:pPr>
            <a:r>
              <a:rPr lang="en-GB" altLang="nl-BE" dirty="0"/>
              <a:t>This allows you to jump to the end of the procedure or function that you are currently in </a:t>
            </a:r>
          </a:p>
          <a:p>
            <a:pPr lvl="1" algn="l" rtl="0" eaLnBrk="1" hangingPunct="1">
              <a:defRPr/>
            </a:pPr>
            <a:r>
              <a:rPr lang="en-GB" altLang="nl-BE" dirty="0"/>
              <a:t>Move to the line of code after the line that called the procedure or function.</a:t>
            </a:r>
          </a:p>
          <a:p>
            <a:pPr lvl="1" algn="l" rtl="0" eaLnBrk="1" hangingPunct="1">
              <a:defRPr/>
            </a:pPr>
            <a:r>
              <a:rPr lang="en-GB" altLang="nl-BE" dirty="0"/>
              <a:t>This is handy when you step into a long procedure and want to get out of it.</a:t>
            </a:r>
          </a:p>
          <a:p>
            <a:pPr algn="l" rtl="0" eaLnBrk="1" hangingPunct="1">
              <a:buFont typeface="Arial" panose="020B0604020202020204" pitchFamily="34" charset="0"/>
              <a:buNone/>
              <a:defRPr/>
            </a:pPr>
            <a:endParaRPr lang="en-GB" altLang="nl-BE" dirty="0"/>
          </a:p>
          <a:p>
            <a:pPr lvl="1" algn="l" rtl="0" eaLnBrk="1" hangingPunct="1">
              <a:defRPr/>
            </a:pPr>
            <a:endParaRPr lang="en-GB" altLang="nl-BE" dirty="0"/>
          </a:p>
          <a:p>
            <a:pPr algn="l" rtl="0" eaLnBrk="1" hangingPunct="1">
              <a:buFont typeface="Arial" panose="020B0604020202020204" pitchFamily="34" charset="0"/>
              <a:buNone/>
              <a:defRPr/>
            </a:pPr>
            <a:endParaRPr lang="en-GB" altLang="nl-BE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581" y="1700213"/>
            <a:ext cx="379413" cy="4333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142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nl-BE"/>
              <a:t>Debug Toolbar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2216426"/>
            <a:ext cx="8229600" cy="4314826"/>
          </a:xfrm>
        </p:spPr>
        <p:txBody>
          <a:bodyPr/>
          <a:lstStyle/>
          <a:p>
            <a:pPr algn="l" rtl="0" eaLnBrk="1" hangingPunct="1">
              <a:defRPr/>
            </a:pPr>
            <a:r>
              <a:rPr lang="en-GB" altLang="nl-BE" dirty="0"/>
              <a:t>Run To Cursor       (ctrl+F10)</a:t>
            </a:r>
          </a:p>
          <a:p>
            <a:pPr lvl="1" algn="l" rtl="0" eaLnBrk="1" hangingPunct="1">
              <a:defRPr/>
            </a:pPr>
            <a:r>
              <a:rPr lang="en-GB" altLang="nl-BE" dirty="0"/>
              <a:t>Enable you to place your cursor anywhere in the code following the current breakpoint.</a:t>
            </a:r>
          </a:p>
          <a:p>
            <a:pPr lvl="1" algn="l" rtl="0" eaLnBrk="1" hangingPunct="1">
              <a:defRPr/>
            </a:pPr>
            <a:endParaRPr lang="en-GB" altLang="nl-BE" dirty="0"/>
          </a:p>
          <a:p>
            <a:pPr lvl="1" algn="l" rtl="0" eaLnBrk="1" hangingPunct="1">
              <a:defRPr/>
            </a:pPr>
            <a:r>
              <a:rPr lang="en-GB" altLang="nl-BE" dirty="0"/>
              <a:t>The code between the current breakpoint where the cursor is positioned will be executed</a:t>
            </a:r>
          </a:p>
          <a:p>
            <a:pPr lvl="1" algn="l" rtl="0" eaLnBrk="1" hangingPunct="1">
              <a:defRPr/>
            </a:pPr>
            <a:endParaRPr lang="en-GB" altLang="nl-BE" dirty="0"/>
          </a:p>
          <a:p>
            <a:pPr lvl="1" algn="l" rtl="0" eaLnBrk="1" hangingPunct="1">
              <a:defRPr/>
            </a:pPr>
            <a:r>
              <a:rPr lang="en-GB" altLang="nl-BE" dirty="0"/>
              <a:t>The execution will stop on the line of code where the cursor is located.</a:t>
            </a:r>
            <a:endParaRPr lang="en-US" altLang="nl-BE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795" y="2216426"/>
            <a:ext cx="392113" cy="3746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67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4000"/>
              <a:t>Microsoft’s Visual Studio.NET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nl-BE" dirty="0"/>
              <a:t>Includes C#, Visual Basic, Visual C++, … and the .NET Framework</a:t>
            </a:r>
          </a:p>
          <a:p>
            <a:pPr>
              <a:lnSpc>
                <a:spcPct val="90000"/>
              </a:lnSpc>
            </a:pPr>
            <a:endParaRPr lang="en-US" altLang="nl-BE" dirty="0"/>
          </a:p>
          <a:p>
            <a:pPr>
              <a:lnSpc>
                <a:spcPct val="90000"/>
              </a:lnSpc>
            </a:pPr>
            <a:r>
              <a:rPr lang="en-US" altLang="nl-BE" dirty="0"/>
              <a:t>The Framework allows objects from different languages to operate together</a:t>
            </a:r>
          </a:p>
          <a:p>
            <a:pPr>
              <a:lnSpc>
                <a:spcPct val="90000"/>
              </a:lnSpc>
            </a:pPr>
            <a:endParaRPr lang="en-US" altLang="nl-BE" dirty="0"/>
          </a:p>
          <a:p>
            <a:pPr>
              <a:lnSpc>
                <a:spcPct val="90000"/>
              </a:lnSpc>
            </a:pPr>
            <a:r>
              <a:rPr lang="en-US" altLang="nl-BE" dirty="0"/>
              <a:t>All .NET languages compile to Microsoft Intermediate Language (MSIL)</a:t>
            </a:r>
          </a:p>
          <a:p>
            <a:pPr>
              <a:lnSpc>
                <a:spcPct val="90000"/>
              </a:lnSpc>
            </a:pPr>
            <a:endParaRPr lang="en-US" altLang="nl-BE" dirty="0"/>
          </a:p>
          <a:p>
            <a:pPr>
              <a:lnSpc>
                <a:spcPct val="90000"/>
              </a:lnSpc>
            </a:pPr>
            <a:r>
              <a:rPr lang="en-US" altLang="nl-BE" dirty="0"/>
              <a:t>Managed code runs in the Common Language Runtime (CLR)</a:t>
            </a:r>
          </a:p>
        </p:txBody>
      </p:sp>
    </p:spTree>
    <p:extLst>
      <p:ext uri="{BB962C8B-B14F-4D97-AF65-F5344CB8AC3E}">
        <p14:creationId xmlns:p14="http://schemas.microsoft.com/office/powerpoint/2010/main" val="2688750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nl-BE"/>
              <a:t>Working With Breakpoint</a:t>
            </a:r>
            <a:endParaRPr lang="en-US" altLang="nl-BE"/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defRPr/>
            </a:pPr>
            <a:endParaRPr lang="en-GB" altLang="nl-BE" dirty="0"/>
          </a:p>
          <a:p>
            <a:pPr algn="l" rtl="0" eaLnBrk="1" hangingPunct="1">
              <a:defRPr/>
            </a:pPr>
            <a:r>
              <a:rPr lang="en-GB" altLang="nl-BE" dirty="0"/>
              <a:t>To view the Data Tip hover the mouse over the variable.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83781"/>
            <a:ext cx="8569325" cy="14811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132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/>
              <a:t>Debug windows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6050"/>
            <a:ext cx="8388350" cy="49085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sz="2800" dirty="0"/>
              <a:t>Use Output-window</a:t>
            </a:r>
          </a:p>
          <a:p>
            <a:pPr eaLnBrk="1" hangingPunct="1">
              <a:defRPr/>
            </a:pPr>
            <a:endParaRPr lang="en-GB" sz="2800" dirty="0"/>
          </a:p>
          <a:p>
            <a:pPr eaLnBrk="1" hangingPunct="1">
              <a:defRPr/>
            </a:pPr>
            <a:r>
              <a:rPr lang="en-GB" sz="2800" dirty="0"/>
              <a:t>Locals-, Autos- </a:t>
            </a:r>
            <a:r>
              <a:rPr lang="en-GB" sz="2800" dirty="0" err="1"/>
              <a:t>en</a:t>
            </a:r>
            <a:r>
              <a:rPr lang="en-GB" sz="2800" dirty="0"/>
              <a:t> Watch-window</a:t>
            </a:r>
          </a:p>
          <a:p>
            <a:pPr lvl="1" eaLnBrk="1" hangingPunct="1">
              <a:defRPr/>
            </a:pPr>
            <a:r>
              <a:rPr lang="en-GB" sz="1800" dirty="0"/>
              <a:t>Only the scope differs</a:t>
            </a:r>
          </a:p>
          <a:p>
            <a:pPr lvl="1" eaLnBrk="1" hangingPunct="1">
              <a:defRPr/>
            </a:pPr>
            <a:r>
              <a:rPr lang="en-GB" sz="1800" dirty="0"/>
              <a:t>In some environments/languages you can also change values</a:t>
            </a:r>
            <a:endParaRPr lang="en-GB" sz="1400" dirty="0"/>
          </a:p>
          <a:p>
            <a:pPr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sz="2800" dirty="0">
                <a:sym typeface="Wingdings" pitchFamily="2" charset="2"/>
              </a:rPr>
              <a:t>Other windows</a:t>
            </a:r>
          </a:p>
          <a:p>
            <a:pPr lvl="1" eaLnBrk="1" hangingPunct="1">
              <a:defRPr/>
            </a:pPr>
            <a:r>
              <a:rPr lang="en-GB" sz="2000" dirty="0">
                <a:sym typeface="Wingdings" pitchFamily="2" charset="2"/>
              </a:rPr>
              <a:t>Me-window</a:t>
            </a:r>
          </a:p>
          <a:p>
            <a:pPr lvl="1" eaLnBrk="1" hangingPunct="1">
              <a:defRPr/>
            </a:pPr>
            <a:r>
              <a:rPr lang="en-GB" sz="2000" dirty="0">
                <a:sym typeface="Wingdings" pitchFamily="2" charset="2"/>
              </a:rPr>
              <a:t>Threads-window			</a:t>
            </a:r>
          </a:p>
          <a:p>
            <a:pPr lvl="1" eaLnBrk="1" hangingPunct="1">
              <a:defRPr/>
            </a:pPr>
            <a:r>
              <a:rPr lang="en-GB" sz="2000" dirty="0">
                <a:sym typeface="Wingdings" pitchFamily="2" charset="2"/>
              </a:rPr>
              <a:t>Module-window</a:t>
            </a:r>
          </a:p>
          <a:p>
            <a:pPr lvl="1" eaLnBrk="1" hangingPunct="1">
              <a:defRPr/>
            </a:pPr>
            <a:r>
              <a:rPr lang="en-GB" sz="2000" dirty="0">
                <a:sym typeface="Wingdings" pitchFamily="2" charset="2"/>
              </a:rPr>
              <a:t>Register-window			</a:t>
            </a:r>
          </a:p>
          <a:p>
            <a:pPr lvl="1" eaLnBrk="1" hangingPunct="1">
              <a:defRPr/>
            </a:pPr>
            <a:r>
              <a:rPr lang="en-GB" sz="2000" dirty="0">
                <a:sym typeface="Wingdings" pitchFamily="2" charset="2"/>
              </a:rPr>
              <a:t>Memory-window</a:t>
            </a:r>
          </a:p>
          <a:p>
            <a:pPr lvl="1" eaLnBrk="1" hangingPunct="1">
              <a:defRPr/>
            </a:pPr>
            <a:r>
              <a:rPr lang="en-GB" sz="2000" b="1" dirty="0">
                <a:sym typeface="Wingdings" pitchFamily="2" charset="2"/>
              </a:rPr>
              <a:t>Call Stack</a:t>
            </a:r>
            <a:endParaRPr lang="en-GB" sz="2000" b="1" dirty="0"/>
          </a:p>
        </p:txBody>
      </p:sp>
      <p:pic>
        <p:nvPicPr>
          <p:cNvPr id="11269" name="Picture 8" descr="MCSD Presentatie 2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376988"/>
            <a:ext cx="622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730480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nl-BE"/>
              <a:t>Watch Window</a:t>
            </a:r>
            <a:endParaRPr lang="en-US" altLang="nl-BE"/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80322"/>
            <a:ext cx="8229600" cy="4482548"/>
          </a:xfrm>
        </p:spPr>
        <p:txBody>
          <a:bodyPr>
            <a:normAutofit fontScale="92500" lnSpcReduction="20000"/>
          </a:bodyPr>
          <a:lstStyle/>
          <a:p>
            <a:pPr algn="l" rtl="0" eaLnBrk="1" hangingPunct="1">
              <a:lnSpc>
                <a:spcPct val="90000"/>
              </a:lnSpc>
              <a:defRPr/>
            </a:pPr>
            <a:r>
              <a:rPr lang="en-GB" altLang="nl-BE" dirty="0"/>
              <a:t>It is provides a method for you to watch variable and expressions easily while the code is executing.</a:t>
            </a:r>
          </a:p>
          <a:p>
            <a:pPr algn="l" rtl="0" eaLnBrk="1" hangingPunct="1">
              <a:lnSpc>
                <a:spcPct val="90000"/>
              </a:lnSpc>
              <a:defRPr/>
            </a:pPr>
            <a:endParaRPr lang="en-GB" altLang="nl-BE" dirty="0"/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GB" altLang="nl-BE" dirty="0"/>
              <a:t>You can add and delete only when your program is in break mode.</a:t>
            </a:r>
          </a:p>
          <a:p>
            <a:pPr algn="l" rtl="0" eaLnBrk="1" hangingPunct="1">
              <a:lnSpc>
                <a:spcPct val="90000"/>
              </a:lnSpc>
              <a:defRPr/>
            </a:pPr>
            <a:endParaRPr lang="en-GB" altLang="nl-BE" dirty="0"/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GB" altLang="nl-BE" dirty="0"/>
              <a:t>It is allow to change the value of a variable.</a:t>
            </a:r>
          </a:p>
          <a:p>
            <a:pPr lvl="1" algn="l" rtl="0" eaLnBrk="1" hangingPunct="1">
              <a:lnSpc>
                <a:spcPct val="90000"/>
              </a:lnSpc>
              <a:defRPr/>
            </a:pPr>
            <a:r>
              <a:rPr lang="en-GB" altLang="nl-BE" dirty="0"/>
              <a:t>The text for the value turn to </a:t>
            </a:r>
            <a:r>
              <a:rPr lang="en-GB" altLang="nl-BE" dirty="0">
                <a:solidFill>
                  <a:srgbClr val="FF0000"/>
                </a:solidFill>
              </a:rPr>
              <a:t>red</a:t>
            </a:r>
            <a:r>
              <a:rPr lang="en-GB" altLang="nl-BE" dirty="0"/>
              <a:t>.</a:t>
            </a:r>
          </a:p>
          <a:p>
            <a:pPr algn="l" rtl="0" eaLnBrk="1" hangingPunct="1">
              <a:lnSpc>
                <a:spcPct val="90000"/>
              </a:lnSpc>
              <a:defRPr/>
            </a:pPr>
            <a:endParaRPr lang="en-GB" altLang="nl-BE" dirty="0"/>
          </a:p>
          <a:p>
            <a:pPr algn="l" rtl="0" eaLnBrk="1" hangingPunct="1">
              <a:lnSpc>
                <a:spcPct val="90000"/>
              </a:lnSpc>
              <a:defRPr/>
            </a:pPr>
            <a:r>
              <a:rPr lang="en-GB" altLang="nl-BE" dirty="0"/>
              <a:t>You need to set a breakpoint </a:t>
            </a:r>
            <a:r>
              <a:rPr lang="en-GB" altLang="nl-BE" b="1" u="sng" dirty="0">
                <a:solidFill>
                  <a:schemeClr val="hlink"/>
                </a:solidFill>
              </a:rPr>
              <a:t>before</a:t>
            </a:r>
            <a:r>
              <a:rPr lang="en-GB" altLang="nl-BE" dirty="0"/>
              <a:t> the variable that you want to watch</a:t>
            </a:r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2882063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nl-BE"/>
              <a:t>Watch Window</a:t>
            </a:r>
            <a:endParaRPr lang="en-US" altLang="nl-BE"/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defRPr/>
            </a:pPr>
            <a:endParaRPr lang="en-US" altLang="nl-BE" dirty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411413" y="1557338"/>
            <a:ext cx="5256212" cy="4518025"/>
            <a:chOff x="1519" y="981"/>
            <a:chExt cx="3311" cy="2846"/>
          </a:xfrm>
        </p:grpSpPr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981"/>
              <a:ext cx="3311" cy="284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2744" y="2840"/>
              <a:ext cx="1179" cy="317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229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nl-BE"/>
              <a:t>Watch Window</a:t>
            </a:r>
            <a:endParaRPr lang="en-US" altLang="nl-BE"/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defRPr/>
            </a:pPr>
            <a:endParaRPr lang="en-US" altLang="nl-BE" dirty="0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684213" y="1557338"/>
            <a:ext cx="6911975" cy="4879975"/>
            <a:chOff x="431" y="981"/>
            <a:chExt cx="4354" cy="3074"/>
          </a:xfrm>
        </p:grpSpPr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" y="981"/>
              <a:ext cx="3090" cy="307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42" name="Oval 6"/>
            <p:cNvSpPr>
              <a:spLocks noChangeArrowheads="1"/>
            </p:cNvSpPr>
            <p:nvPr/>
          </p:nvSpPr>
          <p:spPr bwMode="auto">
            <a:xfrm>
              <a:off x="3878" y="1434"/>
              <a:ext cx="862" cy="27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478"/>
              <a:ext cx="2404" cy="1365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4608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nl-BE"/>
              <a:t>Local Window</a:t>
            </a:r>
            <a:endParaRPr lang="en-US" altLang="nl-BE"/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defRPr/>
            </a:pPr>
            <a:r>
              <a:rPr lang="en-GB" altLang="nl-BE" dirty="0"/>
              <a:t>It is similar to the Watch window.</a:t>
            </a:r>
          </a:p>
          <a:p>
            <a:pPr algn="l" rtl="0" eaLnBrk="1" hangingPunct="1">
              <a:defRPr/>
            </a:pPr>
            <a:endParaRPr lang="en-GB" altLang="nl-BE" dirty="0"/>
          </a:p>
          <a:p>
            <a:pPr algn="l" rtl="0" eaLnBrk="1" hangingPunct="1">
              <a:defRPr/>
            </a:pPr>
            <a:r>
              <a:rPr lang="en-GB" altLang="nl-BE" dirty="0"/>
              <a:t>It shows all variables and objects for the current function or procedure.</a:t>
            </a:r>
            <a:endParaRPr lang="en-US" altLang="nl-BE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789363"/>
            <a:ext cx="6408737" cy="2149475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515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nl-BE" dirty="0"/>
              <a:t>Autos Window</a:t>
            </a:r>
            <a:endParaRPr lang="en-US" altLang="nl-BE" dirty="0"/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defRPr/>
            </a:pPr>
            <a:r>
              <a:rPr lang="en-GB" altLang="nl-BE" dirty="0"/>
              <a:t>It is similar to the Local window.</a:t>
            </a:r>
          </a:p>
          <a:p>
            <a:pPr algn="l" rtl="0" eaLnBrk="1" hangingPunct="1">
              <a:defRPr/>
            </a:pPr>
            <a:endParaRPr lang="en-GB" altLang="nl-BE" dirty="0"/>
          </a:p>
          <a:p>
            <a:pPr eaLnBrk="1" hangingPunct="1">
              <a:defRPr/>
            </a:pPr>
            <a:r>
              <a:rPr lang="en-GB" altLang="nl-BE" dirty="0"/>
              <a:t>It shows all variables and objects for </a:t>
            </a:r>
            <a:r>
              <a:rPr lang="en-US" dirty="0"/>
              <a:t>the current statement and the previous statement.</a:t>
            </a:r>
            <a:endParaRPr lang="en-US" altLang="nl-BE" dirty="0"/>
          </a:p>
        </p:txBody>
      </p:sp>
      <p:sp>
        <p:nvSpPr>
          <p:cNvPr id="2" name="AutoShape 2" descr="https://lh5.googleusercontent.com/-8RKd5fWItJ8/TYV6vtVZSsI/AAAAAAAAALc/J-N9MKyu7G8/s1600/Pic002.JPG"/>
          <p:cNvSpPr>
            <a:spLocks noChangeAspect="1" noChangeArrowheads="1"/>
          </p:cNvSpPr>
          <p:nvPr/>
        </p:nvSpPr>
        <p:spPr bwMode="auto">
          <a:xfrm>
            <a:off x="155575" y="-1371600"/>
            <a:ext cx="39243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8" descr="https://lh5.googleusercontent.com/-8RKd5fWItJ8/TYV6vtVZSsI/AAAAAAAAALc/J-N9MKyu7G8/s1600/Pic00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AutoShape 10" descr="https://lh5.googleusercontent.com/-8RKd5fWItJ8/TYV6vtVZSsI/AAAAAAAAALc/J-N9MKyu7G8/s1600/Pic00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29" y="4231377"/>
            <a:ext cx="3914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8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By using the Call Stack window, you can view the function or procedure calls that are currently on the stack. </a:t>
            </a:r>
            <a:endParaRPr lang="nl-BE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57" y="2996345"/>
            <a:ext cx="7426416" cy="379604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43400" y="5516217"/>
            <a:ext cx="4494373" cy="1276172"/>
          </a:xfrm>
          <a:prstGeom prst="ellipse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0864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 VS Release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653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vs release mode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mode and Release mode are different configurations for building your </a:t>
            </a:r>
            <a:r>
              <a:rPr lang="en-US" dirty="0" err="1"/>
              <a:t>.Net</a:t>
            </a:r>
            <a:r>
              <a:rPr lang="en-US" dirty="0"/>
              <a:t> project. </a:t>
            </a:r>
          </a:p>
          <a:p>
            <a:endParaRPr lang="en-US" dirty="0"/>
          </a:p>
          <a:p>
            <a:r>
              <a:rPr lang="en-US" dirty="0"/>
              <a:t>Programmers generally use the Debug mode for debugging step by step their </a:t>
            </a:r>
            <a:r>
              <a:rPr lang="en-US" dirty="0" err="1"/>
              <a:t>.Net</a:t>
            </a:r>
            <a:r>
              <a:rPr lang="en-US" dirty="0"/>
              <a:t> project and select the Release mode for the final build of Assembly file (.</a:t>
            </a:r>
            <a:r>
              <a:rPr lang="en-US" dirty="0" err="1"/>
              <a:t>dll</a:t>
            </a:r>
            <a:r>
              <a:rPr lang="en-US" dirty="0"/>
              <a:t> or .exe).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268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C# Application Files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nl-BE" sz="2800" dirty="0"/>
              <a:t>.</a:t>
            </a:r>
            <a:r>
              <a:rPr lang="en-US" altLang="nl-BE" sz="2800" dirty="0" err="1"/>
              <a:t>sln</a:t>
            </a:r>
            <a:r>
              <a:rPr lang="en-US" altLang="nl-BE" sz="2800" dirty="0"/>
              <a:t>		The solution file</a:t>
            </a:r>
          </a:p>
          <a:p>
            <a:endParaRPr lang="en-US" altLang="nl-BE" sz="2800" dirty="0"/>
          </a:p>
          <a:p>
            <a:r>
              <a:rPr lang="en-US" altLang="nl-BE" sz="2800" dirty="0"/>
              <a:t>.</a:t>
            </a:r>
            <a:r>
              <a:rPr lang="en-US" altLang="nl-BE" sz="2800" dirty="0" err="1"/>
              <a:t>suo</a:t>
            </a:r>
            <a:r>
              <a:rPr lang="en-US" altLang="nl-BE" sz="2800" dirty="0"/>
              <a:t>		Solution user options file</a:t>
            </a:r>
          </a:p>
          <a:p>
            <a:endParaRPr lang="en-US" altLang="nl-BE" sz="2800" dirty="0"/>
          </a:p>
          <a:p>
            <a:r>
              <a:rPr lang="en-US" altLang="nl-BE" sz="2800" dirty="0"/>
              <a:t>.</a:t>
            </a:r>
            <a:r>
              <a:rPr lang="en-US" altLang="nl-BE" sz="2800" dirty="0" err="1"/>
              <a:t>cs</a:t>
            </a:r>
            <a:r>
              <a:rPr lang="en-US" altLang="nl-BE" sz="2800" dirty="0"/>
              <a:t>		Holds definition of a classes, …</a:t>
            </a:r>
          </a:p>
          <a:p>
            <a:pPr marL="0" indent="0">
              <a:buNone/>
            </a:pPr>
            <a:endParaRPr lang="en-US" altLang="nl-BE" sz="2800" dirty="0"/>
          </a:p>
          <a:p>
            <a:r>
              <a:rPr lang="en-US" altLang="nl-BE" sz="2800" dirty="0"/>
              <a:t>.</a:t>
            </a:r>
            <a:r>
              <a:rPr lang="en-US" altLang="nl-BE" sz="2800" dirty="0" err="1"/>
              <a:t>resx</a:t>
            </a:r>
            <a:r>
              <a:rPr lang="en-US" altLang="nl-BE" sz="2800" dirty="0"/>
              <a:t>	Resource file for a form</a:t>
            </a:r>
          </a:p>
          <a:p>
            <a:endParaRPr lang="en-US" altLang="nl-BE" sz="2800" dirty="0"/>
          </a:p>
          <a:p>
            <a:r>
              <a:rPr lang="en-US" altLang="nl-BE" sz="2800" dirty="0"/>
              <a:t>.</a:t>
            </a:r>
            <a:r>
              <a:rPr lang="en-US" altLang="nl-BE" sz="2800" dirty="0" err="1"/>
              <a:t>csproj</a:t>
            </a:r>
            <a:r>
              <a:rPr lang="en-US" altLang="nl-BE" sz="2800" dirty="0"/>
              <a:t>	A project file</a:t>
            </a:r>
          </a:p>
          <a:p>
            <a:endParaRPr lang="en-US" altLang="nl-BE" sz="2800" dirty="0"/>
          </a:p>
          <a:p>
            <a:r>
              <a:rPr lang="en-US" altLang="nl-BE" sz="2800" dirty="0"/>
              <a:t>.</a:t>
            </a:r>
            <a:r>
              <a:rPr lang="en-US" altLang="nl-BE" sz="2800" dirty="0" err="1"/>
              <a:t>csproj.user</a:t>
            </a:r>
            <a:r>
              <a:rPr lang="en-US" altLang="nl-BE" sz="2800" dirty="0"/>
              <a:t>	The project user option file</a:t>
            </a:r>
          </a:p>
        </p:txBody>
      </p:sp>
    </p:spTree>
    <p:extLst>
      <p:ext uri="{BB962C8B-B14F-4D97-AF65-F5344CB8AC3E}">
        <p14:creationId xmlns:p14="http://schemas.microsoft.com/office/powerpoint/2010/main" val="1562672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mode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does not optimize the binary it produces because the relationship between source code and generated instructions is more complex. </a:t>
            </a:r>
          </a:p>
          <a:p>
            <a:endParaRPr lang="en-US" dirty="0"/>
          </a:p>
          <a:p>
            <a:r>
              <a:rPr lang="en-US" dirty="0"/>
              <a:t>This allows breakpoints to be set accurately and allows a programmer to step through the code one line at a time. </a:t>
            </a:r>
          </a:p>
          <a:p>
            <a:endParaRPr lang="en-US" dirty="0"/>
          </a:p>
          <a:p>
            <a:r>
              <a:rPr lang="en-US" dirty="0"/>
              <a:t>your program is compiled with full symbolic debug information which help the debugger figure out where it is in the source code.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49095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pdb</a:t>
            </a:r>
            <a:r>
              <a:rPr lang="en-US" dirty="0"/>
              <a:t>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Debug information can be generated in a .</a:t>
            </a:r>
            <a:r>
              <a:rPr lang="en-US" dirty="0" err="1"/>
              <a:t>pdb</a:t>
            </a:r>
            <a:r>
              <a:rPr lang="en-US" dirty="0"/>
              <a:t> (Program Database File) file depending on the compiler options that are used. </a:t>
            </a:r>
          </a:p>
          <a:p>
            <a:endParaRPr lang="en-US" dirty="0"/>
          </a:p>
          <a:p>
            <a:r>
              <a:rPr lang="en-US" dirty="0"/>
              <a:t>This holds debugging and project state information that allows incremental linking of a Debug configuration of your program. </a:t>
            </a:r>
          </a:p>
          <a:p>
            <a:endParaRPr lang="en-US" dirty="0"/>
          </a:p>
          <a:p>
            <a:r>
              <a:rPr lang="en-US" dirty="0"/>
              <a:t>A Program Database File is created when you compile a program with debug mode.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9032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mode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Release mode enables optimizations and generates without any debug data, </a:t>
            </a:r>
          </a:p>
          <a:p>
            <a:endParaRPr lang="en-US" dirty="0"/>
          </a:p>
          <a:p>
            <a:r>
              <a:rPr lang="en-US" dirty="0"/>
              <a:t>it is fully optimized.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resulting executable will most likely not match up with your written code. </a:t>
            </a:r>
          </a:p>
          <a:p>
            <a:endParaRPr lang="en-US" dirty="0"/>
          </a:p>
          <a:p>
            <a:r>
              <a:rPr lang="en-US" dirty="0"/>
              <a:t>Because of this release mode will run faster than debug mode due to the optimizations.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5670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These are different configurations with different settings</a:t>
            </a:r>
          </a:p>
          <a:p>
            <a:endParaRPr lang="en-US" dirty="0"/>
          </a:p>
          <a:p>
            <a:r>
              <a:rPr lang="en-US" dirty="0"/>
              <a:t>This means that in some situations Release works differently</a:t>
            </a:r>
          </a:p>
          <a:p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 variable initialization, default values,…</a:t>
            </a:r>
          </a:p>
          <a:p>
            <a:endParaRPr lang="en-US" dirty="0"/>
          </a:p>
          <a:p>
            <a:r>
              <a:rPr lang="en-US" dirty="0"/>
              <a:t>Also your executable will be in bin\Release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9915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/>
              <a:t>Configuration Manager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975" cy="11811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nl-NL" sz="2800" dirty="0" err="1">
                <a:sym typeface="Wingdings" pitchFamily="2" charset="2"/>
              </a:rPr>
              <a:t>Buildconfiguraties</a:t>
            </a:r>
            <a:r>
              <a:rPr lang="nl-NL" sz="2800" dirty="0">
                <a:sym typeface="Wingdings" pitchFamily="2" charset="2"/>
              </a:rPr>
              <a:t> are on 2 levels</a:t>
            </a:r>
            <a:endParaRPr lang="nl-NL" sz="28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860800"/>
            <a:ext cx="30956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573463"/>
            <a:ext cx="31623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221163"/>
            <a:ext cx="31686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827088" y="3032920"/>
            <a:ext cx="41052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7188" indent="-357188" algn="ctr">
              <a:lnSpc>
                <a:spcPct val="100000"/>
              </a:lnSpc>
              <a:buFontTx/>
              <a:buNone/>
              <a:defRPr/>
            </a:pPr>
            <a:r>
              <a:rPr lang="nl-NL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Project</a:t>
            </a: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5818050" y="3169445"/>
            <a:ext cx="309721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7188" indent="-357188" algn="ctr">
              <a:lnSpc>
                <a:spcPct val="100000"/>
              </a:lnSpc>
              <a:buFontTx/>
              <a:buNone/>
              <a:defRPr/>
            </a:pPr>
            <a:r>
              <a:rPr lang="nl-NL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Solution</a:t>
            </a:r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>
            <a:off x="5435600" y="2924175"/>
            <a:ext cx="0" cy="331311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nl-NL">
              <a:latin typeface="Arial" charset="0"/>
            </a:endParaRPr>
          </a:p>
        </p:txBody>
      </p:sp>
      <p:pic>
        <p:nvPicPr>
          <p:cNvPr id="8203" name="Picture 13" descr="MCSD Presentatie 20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376988"/>
            <a:ext cx="622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://www.dotnet-tricks.com/Content/images/vs/compilemo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2038350"/>
            <a:ext cx="6000750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731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F046-81FD-4FF1-8CD0-5E866258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Oefening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7F30-6D4D-4067-950C-6C35AC90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Gebruik</a:t>
            </a:r>
            <a:r>
              <a:rPr lang="en-US" dirty="0"/>
              <a:t> de </a:t>
            </a:r>
            <a:r>
              <a:rPr lang="en-US" dirty="0" err="1"/>
              <a:t>klasse</a:t>
            </a:r>
            <a:r>
              <a:rPr lang="en-US" dirty="0"/>
              <a:t> Stopwatch om in (</a:t>
            </a:r>
            <a:r>
              <a:rPr lang="en-US" dirty="0" err="1"/>
              <a:t>eender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) </a:t>
            </a:r>
            <a:r>
              <a:rPr lang="en-US" dirty="0" err="1"/>
              <a:t>vorige</a:t>
            </a:r>
            <a:r>
              <a:rPr lang="en-US" dirty="0"/>
              <a:t> </a:t>
            </a:r>
            <a:r>
              <a:rPr lang="en-US" dirty="0" err="1"/>
              <a:t>oefening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meten</a:t>
            </a:r>
            <a:r>
              <a:rPr lang="en-US" dirty="0"/>
              <a:t> hoe </a:t>
            </a:r>
            <a:r>
              <a:rPr lang="en-US" dirty="0" err="1"/>
              <a:t>lang</a:t>
            </a:r>
            <a:r>
              <a:rPr lang="en-US" dirty="0"/>
              <a:t> het </a:t>
            </a:r>
            <a:r>
              <a:rPr lang="en-US" dirty="0" err="1"/>
              <a:t>duurt</a:t>
            </a:r>
            <a:r>
              <a:rPr lang="en-US" dirty="0"/>
              <a:t> om het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volledig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runnen</a:t>
            </a:r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oefening</a:t>
            </a:r>
            <a:r>
              <a:rPr lang="en-US" dirty="0"/>
              <a:t> die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voldoende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en-US" dirty="0" err="1"/>
              <a:t>doet</a:t>
            </a:r>
            <a:r>
              <a:rPr lang="en-US" dirty="0"/>
              <a:t>, </a:t>
            </a:r>
            <a:r>
              <a:rPr lang="en-US" dirty="0" err="1"/>
              <a:t>bvb</a:t>
            </a:r>
            <a:r>
              <a:rPr lang="en-US" dirty="0"/>
              <a:t> recursive, of </a:t>
            </a:r>
            <a:r>
              <a:rPr lang="en-US" dirty="0" err="1"/>
              <a:t>een</a:t>
            </a:r>
            <a:r>
              <a:rPr lang="en-US" dirty="0"/>
              <a:t> hele hoop </a:t>
            </a:r>
            <a:r>
              <a:rPr lang="en-US" dirty="0" err="1"/>
              <a:t>berekeningen</a:t>
            </a:r>
            <a:r>
              <a:rPr lang="en-US" dirty="0"/>
              <a:t>, </a:t>
            </a:r>
            <a:r>
              <a:rPr lang="en-US" dirty="0" err="1"/>
              <a:t>vergroot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loop)</a:t>
            </a:r>
          </a:p>
          <a:p>
            <a:endParaRPr lang="en-US" dirty="0"/>
          </a:p>
          <a:p>
            <a:r>
              <a:rPr lang="en-US" dirty="0" err="1"/>
              <a:t>Voer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in debug </a:t>
            </a:r>
            <a:r>
              <a:rPr lang="en-US" dirty="0" err="1"/>
              <a:t>en</a:t>
            </a:r>
            <a:r>
              <a:rPr lang="en-US" dirty="0"/>
              <a:t> release mode, wat is het </a:t>
            </a:r>
            <a:r>
              <a:rPr lang="en-US" dirty="0" err="1"/>
              <a:t>verschil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11731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MSDN - HELP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524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Viewing Help Topics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nl-BE" dirty="0"/>
              <a:t>To view a Help topic:</a:t>
            </a:r>
          </a:p>
          <a:p>
            <a:pPr marL="1314450" lvl="2" indent="-457200">
              <a:lnSpc>
                <a:spcPct val="90000"/>
              </a:lnSpc>
              <a:buFontTx/>
              <a:buAutoNum type="arabicPeriod"/>
            </a:pPr>
            <a:r>
              <a:rPr lang="en-US" altLang="nl-BE" dirty="0"/>
              <a:t>Choose </a:t>
            </a:r>
            <a:r>
              <a:rPr lang="en-US" altLang="nl-BE" i="1" dirty="0"/>
              <a:t>Contents</a:t>
            </a:r>
            <a:r>
              <a:rPr lang="en-US" altLang="nl-BE" dirty="0"/>
              <a:t>, </a:t>
            </a:r>
            <a:r>
              <a:rPr lang="en-US" altLang="nl-BE" i="1" dirty="0"/>
              <a:t>Index</a:t>
            </a:r>
            <a:r>
              <a:rPr lang="en-US" altLang="nl-BE" dirty="0"/>
              <a:t>, or </a:t>
            </a:r>
            <a:r>
              <a:rPr lang="en-US" altLang="nl-BE" i="1" dirty="0"/>
              <a:t>Search</a:t>
            </a:r>
          </a:p>
          <a:p>
            <a:pPr marL="1314450" lvl="2" indent="-457200">
              <a:lnSpc>
                <a:spcPct val="90000"/>
              </a:lnSpc>
              <a:buFontTx/>
              <a:buAutoNum type="arabicPeriod"/>
            </a:pPr>
            <a:r>
              <a:rPr lang="en-US" altLang="nl-BE" dirty="0"/>
              <a:t>Select a topic</a:t>
            </a:r>
          </a:p>
          <a:p>
            <a:pPr marL="1314450" lvl="2" indent="-457200">
              <a:lnSpc>
                <a:spcPct val="90000"/>
              </a:lnSpc>
              <a:buFontTx/>
              <a:buAutoNum type="arabicPeriod"/>
            </a:pPr>
            <a:r>
              <a:rPr lang="en-US" altLang="nl-BE" dirty="0"/>
              <a:t>Page appears in the Document window</a:t>
            </a:r>
          </a:p>
          <a:p>
            <a:pPr marL="609600" indent="-609600">
              <a:lnSpc>
                <a:spcPct val="90000"/>
              </a:lnSpc>
            </a:pPr>
            <a:endParaRPr lang="en-US" altLang="nl-BE" dirty="0"/>
          </a:p>
          <a:p>
            <a:pPr marL="609600" indent="-609600">
              <a:lnSpc>
                <a:spcPct val="90000"/>
              </a:lnSpc>
            </a:pPr>
            <a:r>
              <a:rPr lang="en-US" altLang="nl-BE" dirty="0"/>
              <a:t>Filter the Help topics with </a:t>
            </a:r>
            <a:r>
              <a:rPr lang="en-US" altLang="nl-BE" i="1" dirty="0"/>
              <a:t>Filtered By</a:t>
            </a:r>
          </a:p>
          <a:p>
            <a:pPr marL="609600" indent="-609600">
              <a:lnSpc>
                <a:spcPct val="90000"/>
              </a:lnSpc>
            </a:pPr>
            <a:endParaRPr lang="en-US" altLang="nl-BE" dirty="0"/>
          </a:p>
          <a:p>
            <a:pPr marL="609600" indent="-609600">
              <a:lnSpc>
                <a:spcPct val="90000"/>
              </a:lnSpc>
            </a:pPr>
            <a:r>
              <a:rPr lang="en-US" altLang="nl-BE" dirty="0"/>
              <a:t>Press F1 for context-sensitive Help</a:t>
            </a:r>
          </a:p>
          <a:p>
            <a:pPr marL="609600" indent="-609600">
              <a:lnSpc>
                <a:spcPct val="90000"/>
              </a:lnSpc>
            </a:pPr>
            <a:endParaRPr lang="en-US" altLang="nl-BE" dirty="0"/>
          </a:p>
          <a:p>
            <a:pPr marL="609600" indent="-609600">
              <a:lnSpc>
                <a:spcPct val="90000"/>
              </a:lnSpc>
            </a:pPr>
            <a:r>
              <a:rPr lang="en-US" altLang="nl-BE" dirty="0"/>
              <a:t>Press Shift + F1 for context-sensitive Help about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796559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Visual Studio Help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nl-BE"/>
              <a:t>Visual Studio Help includes the Microsoft Developer Network library (MSDN) which provides:</a:t>
            </a:r>
          </a:p>
          <a:p>
            <a:pPr lvl="1">
              <a:lnSpc>
                <a:spcPct val="90000"/>
              </a:lnSpc>
            </a:pPr>
            <a:r>
              <a:rPr lang="en-US" altLang="nl-BE"/>
              <a:t>Books</a:t>
            </a:r>
          </a:p>
          <a:p>
            <a:pPr lvl="1">
              <a:lnSpc>
                <a:spcPct val="90000"/>
              </a:lnSpc>
            </a:pPr>
            <a:r>
              <a:rPr lang="en-US" altLang="nl-BE"/>
              <a:t>Technical articles</a:t>
            </a:r>
          </a:p>
          <a:p>
            <a:pPr lvl="1">
              <a:lnSpc>
                <a:spcPct val="90000"/>
              </a:lnSpc>
            </a:pPr>
            <a:r>
              <a:rPr lang="en-US" altLang="nl-BE"/>
              <a:t>Microsoft Knowledge Base</a:t>
            </a:r>
          </a:p>
          <a:p>
            <a:pPr lvl="1">
              <a:lnSpc>
                <a:spcPct val="90000"/>
              </a:lnSpc>
            </a:pPr>
            <a:r>
              <a:rPr lang="en-US" altLang="nl-BE"/>
              <a:t>Reference materials for the Visual Studio IDE, the .NET Framework, C#, Visual Basic, and C++</a:t>
            </a:r>
          </a:p>
        </p:txBody>
      </p:sp>
    </p:spTree>
    <p:extLst>
      <p:ext uri="{BB962C8B-B14F-4D97-AF65-F5344CB8AC3E}">
        <p14:creationId xmlns:p14="http://schemas.microsoft.com/office/powerpoint/2010/main" val="1241255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4000"/>
              <a:t>Installing and Running MSDN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938130"/>
            <a:ext cx="8686801" cy="4662695"/>
          </a:xfrm>
        </p:spPr>
        <p:txBody>
          <a:bodyPr>
            <a:normAutofit/>
          </a:bodyPr>
          <a:lstStyle/>
          <a:p>
            <a:r>
              <a:rPr lang="en-US" altLang="nl-BE" dirty="0"/>
              <a:t>You can run MSDN from</a:t>
            </a:r>
          </a:p>
          <a:p>
            <a:pPr lvl="1"/>
            <a:r>
              <a:rPr lang="en-US" altLang="nl-BE" dirty="0"/>
              <a:t>A hard drive</a:t>
            </a:r>
          </a:p>
          <a:p>
            <a:pPr lvl="1"/>
            <a:r>
              <a:rPr lang="en-US" altLang="nl-BE" dirty="0"/>
              <a:t>A network drive</a:t>
            </a:r>
          </a:p>
          <a:p>
            <a:pPr lvl="1"/>
            <a:r>
              <a:rPr lang="en-US" altLang="nl-BE" dirty="0"/>
              <a:t>A CD</a:t>
            </a:r>
          </a:p>
          <a:p>
            <a:pPr lvl="1"/>
            <a:r>
              <a:rPr lang="en-US" altLang="nl-BE" dirty="0"/>
              <a:t>The Web</a:t>
            </a:r>
          </a:p>
          <a:p>
            <a:endParaRPr lang="en-US" altLang="nl-BE" sz="2400" dirty="0"/>
          </a:p>
          <a:p>
            <a:r>
              <a:rPr lang="en-US" altLang="nl-BE" dirty="0"/>
              <a:t>By default, MSDN is installed on the hard drive</a:t>
            </a:r>
          </a:p>
          <a:p>
            <a:endParaRPr lang="en-US" altLang="nl-BE" sz="2000" dirty="0"/>
          </a:p>
          <a:p>
            <a:pPr marL="0" indent="0">
              <a:buNone/>
            </a:pPr>
            <a:r>
              <a:rPr lang="en-US" altLang="nl-BE" b="1" dirty="0" err="1">
                <a:solidFill>
                  <a:srgbClr val="FF0000"/>
                </a:solidFill>
              </a:rPr>
              <a:t>Voor</a:t>
            </a:r>
            <a:r>
              <a:rPr lang="en-US" altLang="nl-BE" b="1" dirty="0">
                <a:solidFill>
                  <a:srgbClr val="FF0000"/>
                </a:solidFill>
              </a:rPr>
              <a:t> het </a:t>
            </a:r>
            <a:r>
              <a:rPr lang="en-US" altLang="nl-BE" b="1" dirty="0" err="1">
                <a:solidFill>
                  <a:srgbClr val="FF0000"/>
                </a:solidFill>
              </a:rPr>
              <a:t>examen</a:t>
            </a:r>
            <a:r>
              <a:rPr lang="en-US" altLang="nl-BE" b="1" dirty="0">
                <a:solidFill>
                  <a:srgbClr val="FF0000"/>
                </a:solidFill>
              </a:rPr>
              <a:t>: </a:t>
            </a:r>
            <a:r>
              <a:rPr lang="en-US" altLang="nl-BE" b="1" dirty="0" err="1">
                <a:solidFill>
                  <a:srgbClr val="FF0000"/>
                </a:solidFill>
              </a:rPr>
              <a:t>installeer</a:t>
            </a:r>
            <a:r>
              <a:rPr lang="en-US" altLang="nl-BE" b="1" dirty="0">
                <a:solidFill>
                  <a:srgbClr val="FF0000"/>
                </a:solidFill>
              </a:rPr>
              <a:t> op je HD</a:t>
            </a:r>
          </a:p>
        </p:txBody>
      </p:sp>
    </p:spTree>
    <p:extLst>
      <p:ext uri="{BB962C8B-B14F-4D97-AF65-F5344CB8AC3E}">
        <p14:creationId xmlns:p14="http://schemas.microsoft.com/office/powerpoint/2010/main" val="414852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C# Modes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b="1" dirty="0"/>
              <a:t>Design</a:t>
            </a:r>
            <a:r>
              <a:rPr lang="en-US" altLang="nl-BE" dirty="0"/>
              <a:t> time – Used to design the user interface and write code</a:t>
            </a:r>
          </a:p>
          <a:p>
            <a:endParaRPr lang="en-US" altLang="nl-BE" dirty="0"/>
          </a:p>
          <a:p>
            <a:r>
              <a:rPr lang="en-US" altLang="nl-BE" b="1" dirty="0"/>
              <a:t>Run</a:t>
            </a:r>
            <a:r>
              <a:rPr lang="en-US" altLang="nl-BE" dirty="0"/>
              <a:t> time – Used for testing and running a project</a:t>
            </a:r>
          </a:p>
          <a:p>
            <a:endParaRPr lang="en-US" altLang="nl-BE" dirty="0"/>
          </a:p>
          <a:p>
            <a:r>
              <a:rPr lang="en-US" altLang="nl-BE" b="1" dirty="0"/>
              <a:t>Break</a:t>
            </a:r>
            <a:r>
              <a:rPr lang="en-US" altLang="nl-BE" dirty="0"/>
              <a:t> time – Occurs when you get a run-time error or pause project execution =&gt; for debugging</a:t>
            </a:r>
          </a:p>
        </p:txBody>
      </p:sp>
    </p:spTree>
    <p:extLst>
      <p:ext uri="{BB962C8B-B14F-4D97-AF65-F5344CB8AC3E}">
        <p14:creationId xmlns:p14="http://schemas.microsoft.com/office/powerpoint/2010/main" val="3061564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6000" dirty="0"/>
              <a:t>Vragen</a:t>
            </a:r>
            <a:endParaRPr lang="nl-BE" sz="6000" dirty="0"/>
          </a:p>
        </p:txBody>
      </p:sp>
    </p:spTree>
    <p:extLst>
      <p:ext uri="{BB962C8B-B14F-4D97-AF65-F5344CB8AC3E}">
        <p14:creationId xmlns:p14="http://schemas.microsoft.com/office/powerpoint/2010/main" val="41883166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OPDRACHTEN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Zoek</a:t>
            </a:r>
            <a:r>
              <a:rPr lang="en-US" dirty="0"/>
              <a:t> de </a:t>
            </a:r>
            <a:r>
              <a:rPr lang="en-US" dirty="0" err="1"/>
              <a:t>fouten</a:t>
            </a:r>
            <a:r>
              <a:rPr lang="en-US" dirty="0"/>
              <a:t> in de </a:t>
            </a:r>
            <a:r>
              <a:rPr lang="en-US" dirty="0" err="1"/>
              <a:t>oefeningen</a:t>
            </a:r>
            <a:r>
              <a:rPr lang="en-US" dirty="0"/>
              <a:t> van Debugging (</a:t>
            </a:r>
            <a:r>
              <a:rPr lang="en-US" dirty="0" err="1"/>
              <a:t>zie</a:t>
            </a:r>
            <a:r>
              <a:rPr lang="en-US" dirty="0"/>
              <a:t> BB)</a:t>
            </a:r>
          </a:p>
          <a:p>
            <a:pPr lvl="1"/>
            <a:r>
              <a:rPr lang="en-US" dirty="0" err="1"/>
              <a:t>Alle</a:t>
            </a:r>
            <a:r>
              <a:rPr lang="en-US" dirty="0"/>
              <a:t> types errors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voorkomen</a:t>
            </a:r>
            <a:endParaRPr lang="en-US" dirty="0"/>
          </a:p>
          <a:p>
            <a:pPr lvl="1"/>
            <a:r>
              <a:rPr lang="en-US" dirty="0"/>
              <a:t>Los </a:t>
            </a:r>
            <a:r>
              <a:rPr lang="en-US" dirty="0" err="1"/>
              <a:t>eerst</a:t>
            </a:r>
            <a:r>
              <a:rPr lang="en-US" dirty="0"/>
              <a:t> de syntax errors op</a:t>
            </a:r>
          </a:p>
          <a:p>
            <a:pPr lvl="1"/>
            <a:r>
              <a:rPr lang="en-US" dirty="0" err="1"/>
              <a:t>Daarna</a:t>
            </a:r>
            <a:r>
              <a:rPr lang="en-US" dirty="0"/>
              <a:t>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controleer</a:t>
            </a:r>
            <a:r>
              <a:rPr lang="en-US" dirty="0"/>
              <a:t> je op </a:t>
            </a:r>
            <a:r>
              <a:rPr lang="en-US" dirty="0" err="1"/>
              <a:t>logische</a:t>
            </a:r>
            <a:r>
              <a:rPr lang="en-US" dirty="0"/>
              <a:t> </a:t>
            </a:r>
            <a:r>
              <a:rPr lang="en-US" dirty="0" err="1"/>
              <a:t>fouten</a:t>
            </a:r>
            <a:r>
              <a:rPr lang="en-US" dirty="0"/>
              <a:t> </a:t>
            </a:r>
            <a:r>
              <a:rPr lang="en-US" dirty="0" err="1"/>
              <a:t>mbv</a:t>
            </a:r>
            <a:r>
              <a:rPr lang="en-US" dirty="0"/>
              <a:t> debugging</a:t>
            </a:r>
          </a:p>
          <a:p>
            <a:endParaRPr lang="en-US" dirty="0"/>
          </a:p>
          <a:p>
            <a:r>
              <a:rPr lang="en-US" dirty="0" err="1"/>
              <a:t>Daag</a:t>
            </a:r>
            <a:r>
              <a:rPr lang="en-US" dirty="0"/>
              <a:t> je </a:t>
            </a:r>
            <a:r>
              <a:rPr lang="en-US" dirty="0" err="1"/>
              <a:t>collegas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met je </a:t>
            </a:r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irritante</a:t>
            </a:r>
            <a:r>
              <a:rPr lang="en-US" dirty="0"/>
              <a:t> bug =&gt; </a:t>
            </a:r>
            <a:r>
              <a:rPr lang="en-US" dirty="0" err="1"/>
              <a:t>wedstrijdjes</a:t>
            </a:r>
            <a:r>
              <a:rPr lang="en-US"/>
              <a:t>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Lukt</a:t>
            </a:r>
            <a:r>
              <a:rPr lang="en-US" dirty="0"/>
              <a:t> het </a:t>
            </a:r>
            <a:r>
              <a:rPr lang="en-US" dirty="0" err="1"/>
              <a:t>niet</a:t>
            </a:r>
            <a:r>
              <a:rPr lang="en-US" dirty="0"/>
              <a:t> met de solution,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je solutions </a:t>
            </a:r>
            <a:r>
              <a:rPr lang="en-US" dirty="0" err="1"/>
              <a:t>en</a:t>
            </a:r>
            <a:r>
              <a:rPr lang="en-US" dirty="0"/>
              <a:t> projects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kopier</a:t>
            </a:r>
            <a:r>
              <a:rPr lang="en-US" dirty="0"/>
              <a:t> de code </a:t>
            </a:r>
            <a:r>
              <a:rPr lang="en-US" dirty="0" err="1"/>
              <a:t>uit</a:t>
            </a:r>
            <a:r>
              <a:rPr lang="en-US" dirty="0"/>
              <a:t> de </a:t>
            </a:r>
            <a:r>
              <a:rPr lang="en-US" dirty="0" err="1"/>
              <a:t>cs</a:t>
            </a:r>
            <a:r>
              <a:rPr lang="en-US" dirty="0"/>
              <a:t> file)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29869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16BF-DA65-4DD1-AEE0-117F4FF0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observation &amp; improvement: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F57A-EF94-4049-8419-C6B20E0B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Profiling in VS: </a:t>
            </a:r>
            <a:r>
              <a:rPr lang="en-US" dirty="0">
                <a:hlinkClick r:id="rId2"/>
              </a:rPr>
              <a:t>https://docs.microsoft.com/en-us/visualstudio/profiling/profiling-feature-tour?view=vs-2019</a:t>
            </a:r>
            <a:endParaRPr lang="en-US" dirty="0"/>
          </a:p>
          <a:p>
            <a:endParaRPr lang="en-US" dirty="0"/>
          </a:p>
          <a:p>
            <a:r>
              <a:rPr lang="en-US" dirty="0"/>
              <a:t>CPU Profiling in VS: </a:t>
            </a:r>
            <a:r>
              <a:rPr lang="en-US" dirty="0">
                <a:hlinkClick r:id="rId3"/>
              </a:rPr>
              <a:t>https://docs.microsoft.com/en-us/visualstudio/profiling/beginners-guide-to-performance-profiling?view=vs-2019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Profiling in Unity </a:t>
            </a:r>
          </a:p>
          <a:p>
            <a:pPr lvl="1"/>
            <a:r>
              <a:rPr lang="en-US" dirty="0">
                <a:hlinkClick r:id="rId4"/>
              </a:rPr>
              <a:t>https://docs.unity3d.com/Manual/Profiler.html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https://www.youtube.com/watch?v=fROTtgZK-Zs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https://www.youtube.com/watch?v=sBpXiJ9G3OY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600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9B6E-7757-41CF-B34B-57D3B407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6187-3FFB-4245-A1FA-F473620C2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de profiler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voorgaand</a:t>
            </a:r>
            <a:r>
              <a:rPr lang="en-US" dirty="0"/>
              <a:t> project</a:t>
            </a:r>
          </a:p>
          <a:p>
            <a:endParaRPr lang="en-US" dirty="0"/>
          </a:p>
          <a:p>
            <a:r>
              <a:rPr lang="en-US" dirty="0"/>
              <a:t>Test de profiler in Unity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vroeger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442411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Leerstof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Deze</a:t>
            </a:r>
            <a:r>
              <a:rPr lang="en-US" sz="2000" dirty="0"/>
              <a:t> slides</a:t>
            </a:r>
          </a:p>
          <a:p>
            <a:endParaRPr lang="en-US" sz="2000" dirty="0"/>
          </a:p>
          <a:p>
            <a:r>
              <a:rPr lang="en-US" sz="2000" dirty="0" err="1"/>
              <a:t>StopWatch</a:t>
            </a:r>
            <a:r>
              <a:rPr lang="en-US" sz="2000" dirty="0"/>
              <a:t> </a:t>
            </a:r>
            <a:r>
              <a:rPr lang="en-US" sz="2000" dirty="0" err="1"/>
              <a:t>klasse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https://docs.microsoft.com/en-us/dotnet/api/system.diagnostics.stopwatch?view=netframework-4.8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Debugging tools… </a:t>
            </a:r>
          </a:p>
          <a:p>
            <a:endParaRPr lang="en-US" sz="2000" dirty="0"/>
          </a:p>
          <a:p>
            <a:r>
              <a:rPr lang="en-US" sz="2000"/>
              <a:t>Build Settings</a:t>
            </a:r>
            <a:endParaRPr lang="en-US" sz="2000" dirty="0"/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55985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/>
              <a:t>Run the Project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nl-BE" dirty="0"/>
              <a:t>Ways to run the project</a:t>
            </a:r>
          </a:p>
          <a:p>
            <a:pPr lvl="1"/>
            <a:endParaRPr lang="en-US" altLang="nl-BE" dirty="0"/>
          </a:p>
          <a:p>
            <a:pPr lvl="1"/>
            <a:r>
              <a:rPr lang="en-US" altLang="nl-BE" dirty="0"/>
              <a:t>Open the </a:t>
            </a:r>
            <a:r>
              <a:rPr lang="en-US" altLang="nl-BE" i="1" dirty="0"/>
              <a:t>Debug</a:t>
            </a:r>
            <a:r>
              <a:rPr lang="en-US" altLang="nl-BE" dirty="0"/>
              <a:t> menu and choose </a:t>
            </a:r>
            <a:r>
              <a:rPr lang="en-US" altLang="nl-BE" i="1" dirty="0"/>
              <a:t>Start</a:t>
            </a:r>
          </a:p>
          <a:p>
            <a:pPr lvl="1"/>
            <a:endParaRPr lang="en-US" altLang="nl-BE" dirty="0"/>
          </a:p>
          <a:p>
            <a:pPr lvl="1"/>
            <a:r>
              <a:rPr lang="en-US" altLang="nl-BE" dirty="0"/>
              <a:t>Press the Start button on the toolbar</a:t>
            </a:r>
          </a:p>
          <a:p>
            <a:pPr lvl="1"/>
            <a:endParaRPr lang="en-US" altLang="nl-BE" dirty="0"/>
          </a:p>
          <a:p>
            <a:pPr lvl="1"/>
            <a:r>
              <a:rPr lang="en-US" altLang="nl-BE" dirty="0"/>
              <a:t>Press CTRL+F5, the shortcut key for the </a:t>
            </a:r>
            <a:r>
              <a:rPr lang="en-US" altLang="nl-BE" i="1" dirty="0"/>
              <a:t>Start</a:t>
            </a:r>
            <a:r>
              <a:rPr lang="en-US" altLang="nl-BE" dirty="0"/>
              <a:t> command</a:t>
            </a:r>
          </a:p>
          <a:p>
            <a:pPr lvl="1"/>
            <a:endParaRPr lang="en-US" altLang="nl-BE" dirty="0"/>
          </a:p>
          <a:p>
            <a:pPr lvl="1"/>
            <a:r>
              <a:rPr lang="en-US" altLang="nl-BE" dirty="0"/>
              <a:t>Go to [Project Folder]\bin\Debug and execute</a:t>
            </a:r>
          </a:p>
        </p:txBody>
      </p:sp>
    </p:spTree>
    <p:extLst>
      <p:ext uri="{BB962C8B-B14F-4D97-AF65-F5344CB8AC3E}">
        <p14:creationId xmlns:p14="http://schemas.microsoft.com/office/powerpoint/2010/main" val="289190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Run the Program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/>
              <a:t>After a successful build, Debug →Start Without Debugging to run the program: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FB50823-4805-49A5-B2D7-39A64974560C}" type="slidenum">
              <a:rPr lang="en-US" altLang="nl-BE" sz="1400">
                <a:latin typeface="Arial" panose="020B0604020202020204" pitchFamily="34" charset="0"/>
              </a:rPr>
              <a:pPr eaLnBrk="1" hangingPunct="1"/>
              <a:t>7</a:t>
            </a:fld>
            <a:endParaRPr lang="en-US" altLang="nl-BE" sz="1400">
              <a:latin typeface="Arial" panose="020B0604020202020204" pitchFamily="34" charset="0"/>
            </a:endParaRPr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t="10001" r="5000" b="23000"/>
          <a:stretch>
            <a:fillRect/>
          </a:stretch>
        </p:blipFill>
        <p:spPr bwMode="auto">
          <a:xfrm>
            <a:off x="838200" y="2895600"/>
            <a:ext cx="76962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66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nl-BE" dirty="0"/>
              <a:t>Compiled vs. Interpreted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nl-BE" sz="2800" dirty="0"/>
              <a:t>Compiled (e.g. C#, C/C++, </a:t>
            </a:r>
            <a:r>
              <a:rPr lang="en-CA" altLang="nl-BE" sz="2800" dirty="0" err="1"/>
              <a:t>VB.Net</a:t>
            </a:r>
            <a:r>
              <a:rPr lang="en-CA" altLang="nl-BE" sz="2800" dirty="0"/>
              <a:t>,…)</a:t>
            </a:r>
          </a:p>
          <a:p>
            <a:pPr lvl="1"/>
            <a:r>
              <a:rPr lang="en-CA" altLang="nl-BE" sz="2800" dirty="0"/>
              <a:t>Executes faster</a:t>
            </a:r>
          </a:p>
          <a:p>
            <a:pPr lvl="1"/>
            <a:r>
              <a:rPr lang="en-CA" altLang="nl-BE" sz="2800" dirty="0"/>
              <a:t>Occupies less main memory (RAM)</a:t>
            </a:r>
          </a:p>
          <a:p>
            <a:pPr lvl="1"/>
            <a:endParaRPr lang="en-CA" altLang="nl-BE" sz="2800" dirty="0"/>
          </a:p>
          <a:p>
            <a:r>
              <a:rPr lang="en-CA" altLang="nl-BE" sz="2800" dirty="0"/>
              <a:t>Interpreted (e.g. JavaScript, Python, …)</a:t>
            </a:r>
          </a:p>
          <a:p>
            <a:pPr lvl="1"/>
            <a:r>
              <a:rPr lang="en-CA" altLang="nl-BE" sz="2800" dirty="0"/>
              <a:t>Provides run-time error and security checking</a:t>
            </a:r>
          </a:p>
          <a:p>
            <a:pPr lvl="1"/>
            <a:r>
              <a:rPr lang="en-CA" altLang="nl-BE" sz="2800" dirty="0"/>
              <a:t>Allows platform independence</a:t>
            </a:r>
          </a:p>
          <a:p>
            <a:pPr lvl="1"/>
            <a:r>
              <a:rPr lang="en-CA" altLang="nl-BE" sz="2800" dirty="0"/>
              <a:t>Produces smaller code</a:t>
            </a:r>
          </a:p>
        </p:txBody>
      </p:sp>
    </p:spTree>
    <p:extLst>
      <p:ext uri="{BB962C8B-B14F-4D97-AF65-F5344CB8AC3E}">
        <p14:creationId xmlns:p14="http://schemas.microsoft.com/office/powerpoint/2010/main" val="38640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200" dirty="0"/>
              <a:t>Compiling and Executing a Program   in </a:t>
            </a:r>
            <a:r>
              <a:rPr lang="en-US" altLang="nl-BE" sz="3200" dirty="0" err="1"/>
              <a:t>.Net</a:t>
            </a:r>
            <a:endParaRPr lang="en-US" altLang="nl-BE" sz="3200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nl-BE" sz="2800" dirty="0"/>
              <a:t>After creating </a:t>
            </a:r>
            <a:r>
              <a:rPr lang="en-US" altLang="nl-BE" sz="2800" b="1" dirty="0"/>
              <a:t>source code</a:t>
            </a:r>
            <a:r>
              <a:rPr lang="en-US" altLang="nl-BE" sz="2800" dirty="0"/>
              <a:t>, you must do the following before you can view the program output (VS does this for you):</a:t>
            </a:r>
          </a:p>
          <a:p>
            <a:pPr marL="0" indent="0">
              <a:buNone/>
            </a:pPr>
            <a:endParaRPr lang="en-US" altLang="nl-BE" sz="2800" dirty="0"/>
          </a:p>
          <a:p>
            <a:r>
              <a:rPr lang="en-US" altLang="nl-BE" dirty="0"/>
              <a:t>Compile (build) the source code into </a:t>
            </a:r>
            <a:r>
              <a:rPr lang="en-US" altLang="nl-BE" b="1" dirty="0"/>
              <a:t>intermediate language (IL)</a:t>
            </a:r>
            <a:endParaRPr lang="en-US" altLang="nl-BE" dirty="0"/>
          </a:p>
          <a:p>
            <a:endParaRPr lang="en-US" altLang="nl-BE" dirty="0"/>
          </a:p>
          <a:p>
            <a:r>
              <a:rPr lang="en-US" altLang="nl-BE" dirty="0"/>
              <a:t>Use the C# </a:t>
            </a:r>
            <a:r>
              <a:rPr lang="en-US" altLang="nl-BE" b="1" dirty="0"/>
              <a:t>just in time (JIT)</a:t>
            </a:r>
            <a:r>
              <a:rPr lang="en-US" altLang="nl-BE" dirty="0"/>
              <a:t> compiler to translate the intermediate code into </a:t>
            </a:r>
            <a:r>
              <a:rPr lang="en-US" altLang="nl-BE" b="1" dirty="0"/>
              <a:t>executable</a:t>
            </a:r>
            <a:r>
              <a:rPr lang="en-US" altLang="nl-BE" dirty="0"/>
              <a:t> statements</a:t>
            </a:r>
          </a:p>
          <a:p>
            <a:pPr>
              <a:buFontTx/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748793730"/>
      </p:ext>
    </p:extLst>
  </p:cSld>
  <p:clrMapOvr>
    <a:masterClrMapping/>
  </p:clrMapOvr>
</p:sld>
</file>

<file path=ppt/theme/theme1.xml><?xml version="1.0" encoding="utf-8"?>
<a:theme xmlns:a="http://schemas.openxmlformats.org/drawingml/2006/main" name="eigentemplateNieu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gentemplateNieuw" id="{00337EDF-C838-4D38-95D5-089015027510}" vid="{31754A20-242A-4AB9-8FF3-1AC4210A3544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TemplateNewKdGWit</Template>
  <TotalTime>5652</TotalTime>
  <Words>1839</Words>
  <Application>Microsoft Office PowerPoint</Application>
  <PresentationFormat>On-screen Show (4:3)</PresentationFormat>
  <Paragraphs>340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Tahoma</vt:lpstr>
      <vt:lpstr>Times New Roman</vt:lpstr>
      <vt:lpstr>Verdana</vt:lpstr>
      <vt:lpstr>Wingdings</vt:lpstr>
      <vt:lpstr>eigentemplateNieuw</vt:lpstr>
      <vt:lpstr>Advanced Programming  Compiling &amp; Debugging </vt:lpstr>
      <vt:lpstr>The Visual Studio Environment</vt:lpstr>
      <vt:lpstr>Microsoft’s Visual Studio.NET</vt:lpstr>
      <vt:lpstr>C# Application Files</vt:lpstr>
      <vt:lpstr>C# Modes</vt:lpstr>
      <vt:lpstr>Run the Project</vt:lpstr>
      <vt:lpstr>Run the Program</vt:lpstr>
      <vt:lpstr>Compiled vs. Interpreted</vt:lpstr>
      <vt:lpstr>Compiling and Executing a Program   in .Net</vt:lpstr>
      <vt:lpstr>Compiling and Executing a Program</vt:lpstr>
      <vt:lpstr>Save and Compile Your Program</vt:lpstr>
      <vt:lpstr>Save and Compile Your Program</vt:lpstr>
      <vt:lpstr>Save and Compile Your Program</vt:lpstr>
      <vt:lpstr>Finding and Fixing Errors</vt:lpstr>
      <vt:lpstr>Syntax Errors</vt:lpstr>
      <vt:lpstr>Syntax Error</vt:lpstr>
      <vt:lpstr>Run-Time Errors</vt:lpstr>
      <vt:lpstr>Run-Time errors</vt:lpstr>
      <vt:lpstr>Logic Errors</vt:lpstr>
      <vt:lpstr>Project Debugging</vt:lpstr>
      <vt:lpstr>How to Debug?</vt:lpstr>
      <vt:lpstr>Debugging  .NET Programs</vt:lpstr>
      <vt:lpstr>Logic error example</vt:lpstr>
      <vt:lpstr>PowerPoint Presentation</vt:lpstr>
      <vt:lpstr>Debug Tool Bar</vt:lpstr>
      <vt:lpstr>Breakpoint</vt:lpstr>
      <vt:lpstr>Debug Toolbar</vt:lpstr>
      <vt:lpstr>Debug Toolbar</vt:lpstr>
      <vt:lpstr>Debug Toolbar</vt:lpstr>
      <vt:lpstr>Working With Breakpoint</vt:lpstr>
      <vt:lpstr>Debug windows</vt:lpstr>
      <vt:lpstr>Watch Window</vt:lpstr>
      <vt:lpstr>Watch Window</vt:lpstr>
      <vt:lpstr>Watch Window</vt:lpstr>
      <vt:lpstr>Local Window</vt:lpstr>
      <vt:lpstr>Autos Window</vt:lpstr>
      <vt:lpstr>Call Stack</vt:lpstr>
      <vt:lpstr>Debug VS Release</vt:lpstr>
      <vt:lpstr>Debug vs release mode</vt:lpstr>
      <vt:lpstr>Debug mode</vt:lpstr>
      <vt:lpstr>.pdb files</vt:lpstr>
      <vt:lpstr>Release mode</vt:lpstr>
      <vt:lpstr>Be careful</vt:lpstr>
      <vt:lpstr>Configuration Manager</vt:lpstr>
      <vt:lpstr>Oefening </vt:lpstr>
      <vt:lpstr>MSDN - HELP</vt:lpstr>
      <vt:lpstr>Viewing Help Topics</vt:lpstr>
      <vt:lpstr>Visual Studio Help</vt:lpstr>
      <vt:lpstr>Installing and Running MSDN</vt:lpstr>
      <vt:lpstr>PowerPoint Presentation</vt:lpstr>
      <vt:lpstr>OPDRACHTEN</vt:lpstr>
      <vt:lpstr>Performance observation &amp; improvement: Profiling</vt:lpstr>
      <vt:lpstr>Opdracht</vt:lpstr>
      <vt:lpstr>Leerstof</vt:lpstr>
    </vt:vector>
  </TitlesOfParts>
  <Company>Karel de Grote-Hogeschool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BURSSEND</dc:creator>
  <cp:lastModifiedBy>pieter jorissen</cp:lastModifiedBy>
  <cp:revision>343</cp:revision>
  <dcterms:created xsi:type="dcterms:W3CDTF">2010-10-28T17:44:45Z</dcterms:created>
  <dcterms:modified xsi:type="dcterms:W3CDTF">2019-10-16T08:38:09Z</dcterms:modified>
</cp:coreProperties>
</file>