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7" r:id="rId1"/>
  </p:sldMasterIdLst>
  <p:notesMasterIdLst>
    <p:notesMasterId r:id="rId22"/>
  </p:notesMasterIdLst>
  <p:sldIdLst>
    <p:sldId id="316" r:id="rId2"/>
    <p:sldId id="319" r:id="rId3"/>
    <p:sldId id="394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5" r:id="rId12"/>
    <p:sldId id="377" r:id="rId13"/>
    <p:sldId id="429" r:id="rId14"/>
    <p:sldId id="423" r:id="rId15"/>
    <p:sldId id="424" r:id="rId16"/>
    <p:sldId id="422" r:id="rId17"/>
    <p:sldId id="428" r:id="rId18"/>
    <p:sldId id="426" r:id="rId19"/>
    <p:sldId id="427" r:id="rId20"/>
    <p:sldId id="3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C1F60"/>
    <a:srgbClr val="AEC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issen Pieter" userId="S::pieter.jorissen@kdg.be::ec9511ad-7a38-42e2-9e3e-9dc4156868ee" providerId="AD" clId="Web-{8CF388F3-5963-F01E-9A82-99CA8074C121}"/>
    <pc:docChg chg="modSld sldOrd">
      <pc:chgData name="Jorissen Pieter" userId="S::pieter.jorissen@kdg.be::ec9511ad-7a38-42e2-9e3e-9dc4156868ee" providerId="AD" clId="Web-{8CF388F3-5963-F01E-9A82-99CA8074C121}" dt="2018-11-18T15:05:21.722" v="28"/>
      <pc:docMkLst>
        <pc:docMk/>
      </pc:docMkLst>
      <pc:sldChg chg="modSp">
        <pc:chgData name="Jorissen Pieter" userId="S::pieter.jorissen@kdg.be::ec9511ad-7a38-42e2-9e3e-9dc4156868ee" providerId="AD" clId="Web-{8CF388F3-5963-F01E-9A82-99CA8074C121}" dt="2018-11-18T15:03:36.263" v="21" actId="20577"/>
        <pc:sldMkLst>
          <pc:docMk/>
          <pc:sldMk cId="3748019095" sldId="420"/>
        </pc:sldMkLst>
        <pc:spChg chg="mod">
          <ac:chgData name="Jorissen Pieter" userId="S::pieter.jorissen@kdg.be::ec9511ad-7a38-42e2-9e3e-9dc4156868ee" providerId="AD" clId="Web-{8CF388F3-5963-F01E-9A82-99CA8074C121}" dt="2018-11-18T15:03:36.263" v="21" actId="20577"/>
          <ac:spMkLst>
            <pc:docMk/>
            <pc:sldMk cId="3748019095" sldId="420"/>
            <ac:spMk id="5" creationId="{00000000-0000-0000-0000-000000000000}"/>
          </ac:spMkLst>
        </pc:spChg>
        <pc:picChg chg="mod">
          <ac:chgData name="Jorissen Pieter" userId="S::pieter.jorissen@kdg.be::ec9511ad-7a38-42e2-9e3e-9dc4156868ee" providerId="AD" clId="Web-{8CF388F3-5963-F01E-9A82-99CA8074C121}" dt="2018-11-18T15:02:55.592" v="0" actId="1076"/>
          <ac:picMkLst>
            <pc:docMk/>
            <pc:sldMk cId="3748019095" sldId="420"/>
            <ac:picMk id="4" creationId="{00000000-0000-0000-0000-000000000000}"/>
          </ac:picMkLst>
        </pc:picChg>
      </pc:sldChg>
      <pc:sldChg chg="modSp ord">
        <pc:chgData name="Jorissen Pieter" userId="S::pieter.jorissen@kdg.be::ec9511ad-7a38-42e2-9e3e-9dc4156868ee" providerId="AD" clId="Web-{8CF388F3-5963-F01E-9A82-99CA8074C121}" dt="2018-11-18T15:05:21.722" v="28"/>
        <pc:sldMkLst>
          <pc:docMk/>
          <pc:sldMk cId="1240737105" sldId="425"/>
        </pc:sldMkLst>
        <pc:picChg chg="mod">
          <ac:chgData name="Jorissen Pieter" userId="S::pieter.jorissen@kdg.be::ec9511ad-7a38-42e2-9e3e-9dc4156868ee" providerId="AD" clId="Web-{8CF388F3-5963-F01E-9A82-99CA8074C121}" dt="2018-11-18T15:04:15.575" v="27" actId="1076"/>
          <ac:picMkLst>
            <pc:docMk/>
            <pc:sldMk cId="1240737105" sldId="425"/>
            <ac:picMk id="43011" creationId="{00000000-0000-0000-0000-000000000000}"/>
          </ac:picMkLst>
        </pc:picChg>
      </pc:sldChg>
      <pc:sldChg chg="modSp">
        <pc:chgData name="Jorissen Pieter" userId="S::pieter.jorissen@kdg.be::ec9511ad-7a38-42e2-9e3e-9dc4156868ee" providerId="AD" clId="Web-{8CF388F3-5963-F01E-9A82-99CA8074C121}" dt="2018-11-18T15:04:05.957" v="26" actId="1076"/>
        <pc:sldMkLst>
          <pc:docMk/>
          <pc:sldMk cId="4187687854" sldId="428"/>
        </pc:sldMkLst>
        <pc:picChg chg="mod">
          <ac:chgData name="Jorissen Pieter" userId="S::pieter.jorissen@kdg.be::ec9511ad-7a38-42e2-9e3e-9dc4156868ee" providerId="AD" clId="Web-{8CF388F3-5963-F01E-9A82-99CA8074C121}" dt="2018-11-18T15:04:05.957" v="26" actId="1076"/>
          <ac:picMkLst>
            <pc:docMk/>
            <pc:sldMk cId="4187687854" sldId="428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A6E089-DD28-4B28-BD36-7A1E4979EE0F}" type="datetimeFigureOut">
              <a:rPr lang="nl-BE"/>
              <a:pPr>
                <a:defRPr/>
              </a:pPr>
              <a:t>18/11/2018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BE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nl-BE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A329D-7E27-444A-9165-FA3422F3BC54}" type="slidenum">
              <a:rPr lang="nl-BE"/>
              <a:pPr>
                <a:defRPr/>
              </a:pPr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605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4B4B2-112A-44EA-B83A-F5A4F6799BFD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030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762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927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30042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508575"/>
            <a:ext cx="7545375" cy="635024"/>
          </a:xfrm>
        </p:spPr>
        <p:txBody>
          <a:bodyPr anchor="t">
            <a:noAutofit/>
          </a:bodyPr>
          <a:lstStyle>
            <a:lvl1pPr algn="l">
              <a:defRPr sz="2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430299"/>
            <a:ext cx="7545388" cy="490855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nl-BE" noProof="0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1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0F3AFDB3-D47E-40A8-98B9-4786161F4EEE}" type="datetime1">
              <a:rPr lang="nl-NL"/>
              <a:pPr>
                <a:defRPr/>
              </a:pPr>
              <a:t>18-11-2018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- p.</a:t>
            </a:r>
            <a:fld id="{E40CCF34-33F2-452B-82F3-DAB41A935143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50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4351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13155659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474504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469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74781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404528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943236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75799771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5" y="6079858"/>
            <a:ext cx="2528182" cy="10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697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Verdana" panose="020B0604030504040204" pitchFamily="34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SzPct val="50000"/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100000"/>
        <a:buFont typeface="Verdana" panose="020B060403050404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SzPct val="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0024" y="1200150"/>
            <a:ext cx="8943975" cy="3214688"/>
          </a:xfrm>
        </p:spPr>
        <p:txBody>
          <a:bodyPr>
            <a:normAutofit/>
          </a:bodyPr>
          <a:lstStyle/>
          <a:p>
            <a:pPr algn="l" eaLnBrk="1" hangingPunct="1"/>
            <a:r>
              <a:rPr lang="nl-BE" sz="5400" dirty="0"/>
              <a:t>Programmeren 1</a:t>
            </a:r>
            <a:br>
              <a:rPr lang="nl-BE" sz="5400" dirty="0"/>
            </a:br>
            <a:br>
              <a:rPr lang="nl-BE" sz="5400" dirty="0"/>
            </a:br>
            <a:br>
              <a:rPr lang="nl-BE" sz="6000" dirty="0"/>
            </a:br>
            <a:endParaRPr lang="nl-NL" sz="54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43538" y="4857750"/>
            <a:ext cx="3700462" cy="1871663"/>
          </a:xfrm>
        </p:spPr>
        <p:txBody>
          <a:bodyPr/>
          <a:lstStyle/>
          <a:p>
            <a:r>
              <a:rPr lang="en-US" dirty="0"/>
              <a:t>Arrays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790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alternatieve</a:t>
            </a:r>
            <a:r>
              <a:rPr lang="en-US" dirty="0"/>
              <a:t> array-loop: </a:t>
            </a:r>
            <a:r>
              <a:rPr lang="en-US" dirty="0" err="1"/>
              <a:t>foreach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239305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Foreach</a:t>
            </a:r>
            <a:r>
              <a:rPr lang="en-US" sz="2400" dirty="0"/>
              <a:t> is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manier</a:t>
            </a:r>
            <a:r>
              <a:rPr lang="en-US" sz="2400" dirty="0"/>
              <a:t> om door arrays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loopen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het </a:t>
            </a:r>
            <a:r>
              <a:rPr lang="en-US" sz="2400" dirty="0" err="1"/>
              <a:t>gebruikt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tijdelijke</a:t>
            </a:r>
            <a:r>
              <a:rPr lang="en-US" sz="2400" dirty="0"/>
              <a:t> </a:t>
            </a:r>
            <a:r>
              <a:rPr lang="en-US" sz="2400" dirty="0" err="1"/>
              <a:t>variabele</a:t>
            </a:r>
            <a:r>
              <a:rPr lang="en-US" sz="2400" dirty="0"/>
              <a:t> van </a:t>
            </a:r>
            <a:r>
              <a:rPr lang="en-US" sz="2400" dirty="0" err="1"/>
              <a:t>hetzelfde</a:t>
            </a:r>
            <a:r>
              <a:rPr lang="en-US" sz="2400" dirty="0"/>
              <a:t> type </a:t>
            </a:r>
            <a:r>
              <a:rPr lang="en-US" sz="2400" dirty="0" err="1"/>
              <a:t>als</a:t>
            </a:r>
            <a:r>
              <a:rPr lang="en-US" sz="2400" dirty="0"/>
              <a:t> de array die </a:t>
            </a:r>
            <a:r>
              <a:rPr lang="en-US" sz="2400" dirty="0" err="1"/>
              <a:t>telkens</a:t>
            </a:r>
            <a:r>
              <a:rPr lang="en-US" sz="2400" dirty="0"/>
              <a:t> </a:t>
            </a:r>
            <a:r>
              <a:rPr lang="en-US" sz="2400" dirty="0" err="1"/>
              <a:t>tijdelijk</a:t>
            </a:r>
            <a:r>
              <a:rPr lang="en-US" sz="2400" dirty="0"/>
              <a:t> de </a:t>
            </a:r>
            <a:r>
              <a:rPr lang="en-US" sz="2400" dirty="0" err="1"/>
              <a:t>waarde</a:t>
            </a:r>
            <a:r>
              <a:rPr lang="en-US" sz="2400" dirty="0"/>
              <a:t> van elk element </a:t>
            </a:r>
            <a:r>
              <a:rPr lang="en-US" sz="2400" dirty="0" err="1"/>
              <a:t>uit</a:t>
            </a:r>
            <a:r>
              <a:rPr lang="en-US" sz="2400" dirty="0"/>
              <a:t> de array </a:t>
            </a:r>
            <a:r>
              <a:rPr lang="en-US" sz="2400" dirty="0" err="1"/>
              <a:t>krijgt</a:t>
            </a:r>
            <a:endParaRPr lang="nl-BE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73" y="4442216"/>
            <a:ext cx="4572638" cy="191075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748301" y="4505899"/>
            <a:ext cx="3890515" cy="36453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0000"/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80000"/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80000"/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SzPct val="80000"/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initialiseren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currentAge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is de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tijdelijke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variabele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currentAge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wordt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in de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lus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eerst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18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dan 63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dan 42 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	en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tenslotte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7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 dan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stopt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de foreach loop*/</a:t>
            </a:r>
          </a:p>
        </p:txBody>
      </p:sp>
    </p:spTree>
    <p:extLst>
      <p:ext uri="{BB962C8B-B14F-4D97-AF65-F5344CB8AC3E}">
        <p14:creationId xmlns:p14="http://schemas.microsoft.com/office/powerpoint/2010/main" val="37480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2143"/>
            <a:ext cx="7513608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dirty="0"/>
              <a:t>Bewerkingen op arrays:</a:t>
            </a:r>
            <a:br>
              <a:rPr lang="nl-BE" dirty="0"/>
            </a:br>
            <a:r>
              <a:rPr lang="nl-BE" dirty="0"/>
              <a:t>Gebruik klasse Array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sz="2800" dirty="0"/>
              <a:t>Array biedt methodes voor het manipuleren van arrays, </a:t>
            </a:r>
            <a:r>
              <a:rPr lang="nl-BE" sz="2800" dirty="0" err="1"/>
              <a:t>oa</a:t>
            </a:r>
            <a:r>
              <a:rPr lang="nl-BE" sz="2800" dirty="0"/>
              <a:t>.:</a:t>
            </a:r>
          </a:p>
          <a:p>
            <a:pPr lvl="1" eaLnBrk="1" hangingPunct="1"/>
            <a:r>
              <a:rPr lang="nl-BE" sz="2400" dirty="0" err="1"/>
              <a:t>Sort</a:t>
            </a:r>
            <a:endParaRPr lang="nl-BE" sz="2400" dirty="0"/>
          </a:p>
          <a:p>
            <a:pPr lvl="1" eaLnBrk="1" hangingPunct="1"/>
            <a:r>
              <a:rPr lang="nl-BE" sz="2400" dirty="0"/>
              <a:t>Reverse</a:t>
            </a:r>
          </a:p>
          <a:p>
            <a:pPr lvl="1" eaLnBrk="1" hangingPunct="1"/>
            <a:r>
              <a:rPr lang="nl-BE" sz="2400" dirty="0" err="1"/>
              <a:t>Clear</a:t>
            </a:r>
            <a:endParaRPr lang="nl-BE" sz="2400" dirty="0"/>
          </a:p>
          <a:p>
            <a:pPr lvl="1" eaLnBrk="1" hangingPunct="1"/>
            <a:r>
              <a:rPr lang="nl-BE" sz="2400" dirty="0" err="1"/>
              <a:t>Resize</a:t>
            </a:r>
            <a:endParaRPr lang="nl-BE" sz="2400" dirty="0"/>
          </a:p>
          <a:p>
            <a:pPr lvl="1" eaLnBrk="1" hangingPunct="1"/>
            <a:r>
              <a:rPr lang="nl-BE" dirty="0"/>
              <a:t>…</a:t>
            </a:r>
            <a:br>
              <a:rPr lang="nl-BE" sz="2400" dirty="0"/>
            </a:br>
            <a:br>
              <a:rPr lang="nl-BE" sz="2400" dirty="0"/>
            </a:br>
            <a:endParaRPr lang="nl-BE" sz="1600" dirty="0"/>
          </a:p>
          <a:p>
            <a:pPr eaLnBrk="1" hangingPunct="1"/>
            <a:r>
              <a:rPr lang="nl-BE" sz="2800" dirty="0"/>
              <a:t>Vb. </a:t>
            </a:r>
            <a:r>
              <a:rPr lang="nl-BE" sz="2800" dirty="0" err="1"/>
              <a:t>Array.Sort</a:t>
            </a:r>
            <a:r>
              <a:rPr lang="nl-BE" sz="2800" dirty="0"/>
              <a:t>(</a:t>
            </a:r>
            <a:r>
              <a:rPr lang="nl-BE" sz="2800" dirty="0" err="1"/>
              <a:t>arNums</a:t>
            </a:r>
            <a:r>
              <a:rPr lang="nl-BE" sz="2800" dirty="0"/>
              <a:t>);</a:t>
            </a:r>
            <a:endParaRPr lang="nl-NL" sz="2800" dirty="0"/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3266" y="2886762"/>
            <a:ext cx="15113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0" y="3213100"/>
            <a:ext cx="1439863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073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Veelvoorkomende</a:t>
            </a:r>
            <a:r>
              <a:rPr lang="en-US" dirty="0"/>
              <a:t> </a:t>
            </a:r>
            <a:r>
              <a:rPr lang="en-US" dirty="0" err="1"/>
              <a:t>fout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buiten</a:t>
            </a:r>
            <a:r>
              <a:rPr lang="en-US" dirty="0"/>
              <a:t> de array </a:t>
            </a:r>
            <a:r>
              <a:rPr lang="en-US" dirty="0" err="1"/>
              <a:t>lezen</a:t>
            </a:r>
            <a:r>
              <a:rPr lang="en-US" dirty="0"/>
              <a:t> of </a:t>
            </a:r>
            <a:r>
              <a:rPr lang="en-US" dirty="0" err="1"/>
              <a:t>schrijven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 err="1">
                <a:latin typeface="+mj-lt"/>
              </a:rPr>
              <a:t>Onthoudt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dat</a:t>
            </a:r>
            <a:r>
              <a:rPr lang="en-US" dirty="0">
                <a:latin typeface="+mj-lt"/>
              </a:rPr>
              <a:t> de index van 0 </a:t>
            </a:r>
            <a:r>
              <a:rPr lang="en-US" dirty="0" err="1">
                <a:latin typeface="+mj-lt"/>
              </a:rPr>
              <a:t>loopt</a:t>
            </a:r>
            <a:r>
              <a:rPr lang="en-US" dirty="0">
                <a:latin typeface="+mj-lt"/>
              </a:rPr>
              <a:t> tot </a:t>
            </a:r>
            <a:r>
              <a:rPr lang="en-US" dirty="0" err="1">
                <a:latin typeface="+mj-lt"/>
              </a:rPr>
              <a:t>aantal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elementen</a:t>
            </a:r>
            <a:r>
              <a:rPr lang="en-US" dirty="0">
                <a:latin typeface="+mj-lt"/>
              </a:rPr>
              <a:t> (Length) -1</a:t>
            </a:r>
          </a:p>
          <a:p>
            <a:pPr fontAlgn="auto"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 fontAlgn="auto">
              <a:spcAft>
                <a:spcPts val="0"/>
              </a:spcAft>
            </a:pPr>
            <a:r>
              <a:rPr lang="en-US" dirty="0" err="1">
                <a:latin typeface="+mj-lt"/>
              </a:rPr>
              <a:t>Gebruik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nooit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index die </a:t>
            </a:r>
            <a:r>
              <a:rPr lang="en-US" dirty="0" err="1">
                <a:latin typeface="+mj-lt"/>
              </a:rPr>
              <a:t>daarbuiten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valt</a:t>
            </a:r>
            <a:r>
              <a:rPr lang="en-US" dirty="0">
                <a:latin typeface="+mj-lt"/>
              </a:rPr>
              <a:t>, je </a:t>
            </a:r>
            <a:r>
              <a:rPr lang="en-US" dirty="0" err="1">
                <a:latin typeface="+mj-lt"/>
              </a:rPr>
              <a:t>applicatie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zal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crashen</a:t>
            </a:r>
            <a:endParaRPr lang="en-US" dirty="0">
              <a:latin typeface="+mj-lt"/>
            </a:endParaRPr>
          </a:p>
          <a:p>
            <a:pPr fontAlgn="auto">
              <a:spcAft>
                <a:spcPts val="0"/>
              </a:spcAft>
            </a:pPr>
            <a:endParaRPr lang="en-US" dirty="0">
              <a:latin typeface="+mj-lt"/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latin typeface="+mj-lt"/>
              </a:rPr>
              <a:t>Let </a:t>
            </a:r>
            <a:r>
              <a:rPr lang="en-US" dirty="0" err="1">
                <a:latin typeface="+mj-lt"/>
              </a:rPr>
              <a:t>dus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ook</a:t>
            </a:r>
            <a:r>
              <a:rPr lang="en-US" dirty="0">
                <a:latin typeface="+mj-lt"/>
              </a:rPr>
              <a:t> op </a:t>
            </a:r>
            <a:r>
              <a:rPr lang="en-US" dirty="0" err="1">
                <a:latin typeface="+mj-lt"/>
              </a:rPr>
              <a:t>bij</a:t>
            </a:r>
            <a:r>
              <a:rPr lang="en-US" dirty="0">
                <a:latin typeface="+mj-lt"/>
              </a:rPr>
              <a:t> loops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zeker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ook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bij</a:t>
            </a:r>
            <a:r>
              <a:rPr lang="en-US" dirty="0">
                <a:latin typeface="+mj-lt"/>
              </a:rPr>
              <a:t> de start-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stopcondities</a:t>
            </a:r>
            <a:r>
              <a:rPr lang="en-US" dirty="0">
                <a:latin typeface="+mj-lt"/>
              </a:rPr>
              <a:t> (index </a:t>
            </a:r>
            <a:r>
              <a:rPr lang="en-US" dirty="0" err="1">
                <a:latin typeface="+mj-lt"/>
              </a:rPr>
              <a:t>nooit</a:t>
            </a:r>
            <a:r>
              <a:rPr lang="en-US" dirty="0">
                <a:latin typeface="+mj-lt"/>
              </a:rPr>
              <a:t> &gt;=Length of &lt; 0)</a:t>
            </a:r>
            <a:endParaRPr lang="nl-B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72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5D55-A299-4D9F-9915-180053C2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soort</a:t>
            </a:r>
            <a:r>
              <a:rPr lang="en-US" dirty="0"/>
              <a:t> van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0B7D-0189-43C0-AD7B-B7A68B7D6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Achterliggend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string </a:t>
            </a:r>
            <a:r>
              <a:rPr lang="en-US" dirty="0" err="1"/>
              <a:t>een</a:t>
            </a:r>
            <a:r>
              <a:rPr lang="en-US" dirty="0"/>
              <a:t> array van </a:t>
            </a:r>
            <a:r>
              <a:rPr lang="en-US" dirty="0" err="1"/>
              <a:t>individuele</a:t>
            </a:r>
            <a:r>
              <a:rPr lang="en-US" dirty="0"/>
              <a:t> chars</a:t>
            </a:r>
          </a:p>
          <a:p>
            <a:endParaRPr lang="en-US" dirty="0"/>
          </a:p>
          <a:p>
            <a:r>
              <a:rPr lang="en-US" dirty="0" err="1"/>
              <a:t>Vandaar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de length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opvragen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String.ElementAt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net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element in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opvragen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vb</a:t>
            </a:r>
            <a:r>
              <a:rPr lang="en-US" dirty="0"/>
              <a:t>: string </a:t>
            </a:r>
            <a:r>
              <a:rPr lang="en-US" dirty="0" err="1"/>
              <a:t>inStr</a:t>
            </a:r>
            <a:r>
              <a:rPr lang="en-US" dirty="0"/>
              <a:t> = “Hello World”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inStr.ElementAt</a:t>
            </a:r>
            <a:r>
              <a:rPr lang="en-US" dirty="0"/>
              <a:t>(3) == </a:t>
            </a:r>
            <a:r>
              <a:rPr lang="en-US" dirty="0" err="1"/>
              <a:t>instr</a:t>
            </a:r>
            <a:r>
              <a:rPr lang="en-US" dirty="0"/>
              <a:t>[3]== ‘l’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20D0CF-DF3F-4C7F-BA3C-8A6692F3871C}"/>
              </a:ext>
            </a:extLst>
          </p:cNvPr>
          <p:cNvCxnSpPr>
            <a:cxnSpLocks/>
          </p:cNvCxnSpPr>
          <p:nvPr/>
        </p:nvCxnSpPr>
        <p:spPr>
          <a:xfrm flipV="1">
            <a:off x="4719782" y="5098473"/>
            <a:ext cx="674254" cy="50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421E4F-A6B5-4C2E-8608-87A3C82F7973}"/>
              </a:ext>
            </a:extLst>
          </p:cNvPr>
          <p:cNvCxnSpPr>
            <a:cxnSpLocks/>
          </p:cNvCxnSpPr>
          <p:nvPr/>
        </p:nvCxnSpPr>
        <p:spPr>
          <a:xfrm flipH="1" flipV="1">
            <a:off x="5458691" y="5098473"/>
            <a:ext cx="461819" cy="508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9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71055" y="453231"/>
            <a:ext cx="7924800" cy="769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 dirty="0"/>
              <a:t>Arrays: ook meerdere dimensies mogelijk</a:t>
            </a:r>
            <a:endParaRPr lang="nl-NL" dirty="0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05442" y="1828800"/>
            <a:ext cx="7444596" cy="419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l-BE" dirty="0"/>
              <a:t>Per dimensie: aantal elementen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Opvragen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</a:t>
            </a:r>
          </a:p>
          <a:p>
            <a:pPr marL="0" indent="0" eaLnBrk="1" hangingPunct="1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dimensie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height=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arNums.GetLength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 width=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arNums.GetLength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endParaRPr lang="nl-BE" sz="2000" dirty="0"/>
          </a:p>
          <a:p>
            <a:pPr eaLnBrk="1" hangingPunct="1"/>
            <a:r>
              <a:rPr lang="nl-BE" dirty="0"/>
              <a:t>Alle elementen zijn van het </a:t>
            </a:r>
          </a:p>
          <a:p>
            <a:pPr marL="0" indent="0" eaLnBrk="1" hangingPunct="1">
              <a:buNone/>
            </a:pPr>
            <a:r>
              <a:rPr lang="nl-BE" dirty="0"/>
              <a:t>  opgegeven datatype</a:t>
            </a:r>
          </a:p>
          <a:p>
            <a:pPr eaLnBrk="1" hangingPunct="1"/>
            <a:endParaRPr lang="nl-BE" dirty="0"/>
          </a:p>
        </p:txBody>
      </p:sp>
      <p:pic>
        <p:nvPicPr>
          <p:cNvPr id="4" name="Picture 2" descr="http://fc01.deviantart.com/fs7/f/2006/347/9/a/game_by_teezk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174350"/>
            <a:ext cx="3349377" cy="33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9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98525"/>
            <a:ext cx="7924800" cy="769938"/>
          </a:xfrm>
        </p:spPr>
        <p:txBody>
          <a:bodyPr/>
          <a:lstStyle/>
          <a:p>
            <a:pPr eaLnBrk="1" hangingPunct="1"/>
            <a:r>
              <a:rPr lang="nl-BE"/>
              <a:t>Arrays: meerdere dimensies</a:t>
            </a:r>
            <a:endParaRPr lang="nl-NL"/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8229600" cy="4191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BE" sz="2400" dirty="0"/>
              <a:t>Voorbeeld van game met 2D array. Elk element van de array is een vakje op het scherm. Daar kan dan iets in zitten: toren, stuk van de weg, gras, start einde, water, … Vijanden volgen de stukjes weg.</a:t>
            </a:r>
            <a:endParaRPr lang="nl-NL" sz="2400" dirty="0"/>
          </a:p>
        </p:txBody>
      </p:sp>
      <p:pic>
        <p:nvPicPr>
          <p:cNvPr id="1028" name="Picture 4" descr="http://images.techhive.com/images/article/2013/04/tower_defense-100033033-ori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17" y="3356992"/>
            <a:ext cx="6272695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582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98525"/>
            <a:ext cx="79248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BE"/>
              <a:t>Arrays: fixed-size, 2 dimensies</a:t>
            </a:r>
            <a:endParaRPr lang="nl-NL"/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66875"/>
            <a:ext cx="7886700" cy="4351338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M.b.v</a:t>
            </a:r>
            <a:r>
              <a:rPr lang="en-US" dirty="0"/>
              <a:t>. arrays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ook</a:t>
            </a:r>
            <a:r>
              <a:rPr lang="en-US" dirty="0"/>
              <a:t> 2D grids of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maken</a:t>
            </a:r>
            <a:endParaRPr lang="en-US" dirty="0"/>
          </a:p>
          <a:p>
            <a:pPr eaLnBrk="1" hangingPunct="1">
              <a:buFontTx/>
              <a:buNone/>
            </a:pPr>
            <a:endParaRPr lang="nl-BE" dirty="0"/>
          </a:p>
          <a:p>
            <a:pPr eaLnBrk="1" hangingPunct="1">
              <a:buFontTx/>
              <a:buNone/>
            </a:pPr>
            <a:r>
              <a:rPr lang="nl-BE" dirty="0"/>
              <a:t>int[,] </a:t>
            </a:r>
            <a:r>
              <a:rPr lang="nl-BE" dirty="0" err="1"/>
              <a:t>arNums</a:t>
            </a:r>
            <a:r>
              <a:rPr lang="nl-BE" dirty="0"/>
              <a:t>= new int[2,5]; </a:t>
            </a:r>
            <a:r>
              <a:rPr lang="nl-BE" sz="2400" dirty="0">
                <a:solidFill>
                  <a:schemeClr val="accent6">
                    <a:lumMod val="75000"/>
                  </a:schemeClr>
                </a:solidFill>
              </a:rPr>
              <a:t>// 2 rijen 5 kolommen</a:t>
            </a:r>
          </a:p>
          <a:p>
            <a:pPr eaLnBrk="1" hangingPunct="1"/>
            <a:endParaRPr lang="nl-BE" dirty="0"/>
          </a:p>
          <a:p>
            <a:pPr eaLnBrk="1" hangingPunct="1">
              <a:buFontTx/>
              <a:buNone/>
            </a:pPr>
            <a:r>
              <a:rPr lang="nl-NL" dirty="0"/>
              <a:t>Toegang is </a:t>
            </a:r>
            <a:r>
              <a:rPr lang="nl-NL" dirty="0" err="1"/>
              <a:t>row</a:t>
            </a:r>
            <a:r>
              <a:rPr lang="nl-NL" dirty="0"/>
              <a:t>-first (dus eerst de rij-index, dan de kolom-index)</a:t>
            </a:r>
          </a:p>
        </p:txBody>
      </p:sp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4226754" y="5913810"/>
            <a:ext cx="3600450" cy="720725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bg2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nl-NL" sz="24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6004327" y="5202610"/>
            <a:ext cx="186140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nl-BE" sz="2400" dirty="0" err="1"/>
              <a:t>arNums</a:t>
            </a:r>
            <a:r>
              <a:rPr lang="nl-BE" sz="2400" dirty="0"/>
              <a:t>[0,2]</a:t>
            </a:r>
            <a:endParaRPr lang="nl-NL" sz="2400" dirty="0"/>
          </a:p>
        </p:txBody>
      </p:sp>
      <p:sp>
        <p:nvSpPr>
          <p:cNvPr id="40965" name="Text Box 10"/>
          <p:cNvSpPr txBox="1">
            <a:spLocks noChangeArrowheads="1"/>
          </p:cNvSpPr>
          <p:nvPr/>
        </p:nvSpPr>
        <p:spPr bwMode="auto">
          <a:xfrm>
            <a:off x="5822901" y="5907460"/>
            <a:ext cx="31290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nl-BE" sz="1800"/>
              <a:t>4</a:t>
            </a:r>
            <a:endParaRPr lang="nl-NL" sz="1800"/>
          </a:p>
        </p:txBody>
      </p:sp>
      <p:sp>
        <p:nvSpPr>
          <p:cNvPr id="513036" name="Line 12"/>
          <p:cNvSpPr>
            <a:spLocks noChangeShapeType="1"/>
          </p:cNvSpPr>
          <p:nvPr/>
        </p:nvSpPr>
        <p:spPr bwMode="auto">
          <a:xfrm flipH="1">
            <a:off x="6100004" y="5556622"/>
            <a:ext cx="215900" cy="431800"/>
          </a:xfrm>
          <a:prstGeom prst="line">
            <a:avLst/>
          </a:prstGeom>
          <a:ln>
            <a:headEnd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nl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3045" name="Line 21"/>
          <p:cNvSpPr>
            <a:spLocks noChangeShapeType="1"/>
          </p:cNvSpPr>
          <p:nvPr/>
        </p:nvSpPr>
        <p:spPr bwMode="auto">
          <a:xfrm>
            <a:off x="4226754" y="6274172"/>
            <a:ext cx="360045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nl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3052" name="Line 28"/>
          <p:cNvSpPr>
            <a:spLocks noChangeShapeType="1"/>
          </p:cNvSpPr>
          <p:nvPr/>
        </p:nvSpPr>
        <p:spPr bwMode="auto">
          <a:xfrm>
            <a:off x="7108066" y="5913810"/>
            <a:ext cx="0" cy="720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nl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3053" name="Line 29"/>
          <p:cNvSpPr>
            <a:spLocks noChangeShapeType="1"/>
          </p:cNvSpPr>
          <p:nvPr/>
        </p:nvSpPr>
        <p:spPr bwMode="auto">
          <a:xfrm>
            <a:off x="6387341" y="5913810"/>
            <a:ext cx="0" cy="720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nl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3054" name="Line 30"/>
          <p:cNvSpPr>
            <a:spLocks noChangeShapeType="1"/>
          </p:cNvSpPr>
          <p:nvPr/>
        </p:nvSpPr>
        <p:spPr bwMode="auto">
          <a:xfrm>
            <a:off x="5668204" y="5913810"/>
            <a:ext cx="0" cy="720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nl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13055" name="Line 31"/>
          <p:cNvSpPr>
            <a:spLocks noChangeShapeType="1"/>
          </p:cNvSpPr>
          <p:nvPr/>
        </p:nvSpPr>
        <p:spPr bwMode="auto">
          <a:xfrm>
            <a:off x="4947479" y="5913810"/>
            <a:ext cx="0" cy="7207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none" w="lg" len="lg"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lang="nl-B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70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Loopen</a:t>
            </a:r>
            <a:r>
              <a:rPr lang="en-US" dirty="0"/>
              <a:t> door arrays van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dimensies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</a:t>
            </a:r>
            <a:r>
              <a:rPr lang="en-US" dirty="0" err="1"/>
              <a:t>dimensie</a:t>
            </a:r>
            <a:r>
              <a:rPr lang="en-US" dirty="0"/>
              <a:t> </a:t>
            </a:r>
            <a:r>
              <a:rPr lang="en-US" dirty="0" err="1"/>
              <a:t>heb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geneste</a:t>
            </a:r>
            <a:r>
              <a:rPr lang="en-US" dirty="0"/>
              <a:t> </a:t>
            </a:r>
            <a:r>
              <a:rPr lang="en-US" dirty="0" err="1"/>
              <a:t>lus</a:t>
            </a:r>
            <a:r>
              <a:rPr lang="en-US" dirty="0"/>
              <a:t> </a:t>
            </a:r>
            <a:r>
              <a:rPr lang="en-US" dirty="0" err="1"/>
              <a:t>nodig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05" y="2736983"/>
            <a:ext cx="7731439" cy="39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8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genereren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Random object</a:t>
            </a:r>
          </a:p>
          <a:p>
            <a:endParaRPr lang="en-US" dirty="0"/>
          </a:p>
          <a:p>
            <a:r>
              <a:rPr lang="en-US" dirty="0" err="1"/>
              <a:t>Uitleg</a:t>
            </a:r>
            <a:r>
              <a:rPr lang="en-US" dirty="0"/>
              <a:t> over </a:t>
            </a:r>
            <a:r>
              <a:rPr lang="en-US" dirty="0" err="1"/>
              <a:t>objecten</a:t>
            </a:r>
            <a:r>
              <a:rPr lang="en-US" dirty="0"/>
              <a:t>/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later</a:t>
            </a:r>
          </a:p>
          <a:p>
            <a:endParaRPr lang="en-US" dirty="0"/>
          </a:p>
          <a:p>
            <a:r>
              <a:rPr lang="en-US" dirty="0" err="1"/>
              <a:t>Random.Next</a:t>
            </a:r>
            <a:r>
              <a:rPr lang="en-US" dirty="0"/>
              <a:t> </a:t>
            </a:r>
            <a:r>
              <a:rPr lang="en-US" dirty="0" err="1"/>
              <a:t>genereert</a:t>
            </a:r>
            <a:r>
              <a:rPr lang="en-US" dirty="0"/>
              <a:t> </a:t>
            </a:r>
            <a:r>
              <a:rPr lang="en-US" dirty="0" err="1"/>
              <a:t>gehele</a:t>
            </a:r>
            <a:r>
              <a:rPr lang="en-US" dirty="0"/>
              <a:t> </a:t>
            </a:r>
            <a:r>
              <a:rPr lang="en-US" dirty="0" err="1"/>
              <a:t>getallen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1" y="4620672"/>
            <a:ext cx="8780203" cy="169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88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Random: arrays </a:t>
            </a:r>
            <a:r>
              <a:rPr lang="en-US" dirty="0" err="1"/>
              <a:t>invullen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840853" cy="26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6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kunnen</a:t>
            </a:r>
            <a:r>
              <a:rPr lang="en-US" dirty="0"/>
              <a:t> we tot nu toe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Een programma schrijven dat gebruik maakt van enkele basis console-instructies, </a:t>
            </a:r>
            <a:r>
              <a:rPr lang="en-US" dirty="0" err="1"/>
              <a:t>variabelen</a:t>
            </a:r>
            <a:r>
              <a:rPr lang="en-US" dirty="0"/>
              <a:t>, </a:t>
            </a:r>
            <a:r>
              <a:rPr lang="en-US" dirty="0" err="1"/>
              <a:t>gebruikersinvoer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selecties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lussen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computers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ingezet</a:t>
            </a:r>
            <a:r>
              <a:rPr lang="en-US" dirty="0"/>
              <a:t> om </a:t>
            </a:r>
            <a:r>
              <a:rPr lang="en-US" dirty="0" err="1"/>
              <a:t>instructies</a:t>
            </a:r>
            <a:r>
              <a:rPr lang="en-US" dirty="0"/>
              <a:t> </a:t>
            </a:r>
            <a:r>
              <a:rPr lang="en-US" dirty="0" err="1"/>
              <a:t>herhaaldelijk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,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groepen</a:t>
            </a:r>
            <a:r>
              <a:rPr lang="en-US" dirty="0"/>
              <a:t> data die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horen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lussen</a:t>
            </a:r>
            <a:r>
              <a:rPr lang="en-US" dirty="0"/>
              <a:t> om </a:t>
            </a:r>
            <a:r>
              <a:rPr lang="en-US" dirty="0" err="1"/>
              <a:t>herhaling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vermijden</a:t>
            </a:r>
            <a:endParaRPr lang="en-US" dirty="0"/>
          </a:p>
          <a:p>
            <a:endParaRPr lang="en-US" dirty="0"/>
          </a:p>
          <a:p>
            <a:r>
              <a:rPr lang="en-US" dirty="0"/>
              <a:t>Om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groepen</a:t>
            </a:r>
            <a:r>
              <a:rPr lang="en-US" dirty="0"/>
              <a:t> </a:t>
            </a:r>
            <a:r>
              <a:rPr lang="en-US" dirty="0" err="1"/>
              <a:t>samenhorende</a:t>
            </a:r>
            <a:r>
              <a:rPr lang="en-US" dirty="0"/>
              <a:t> data, van </a:t>
            </a:r>
            <a:r>
              <a:rPr lang="en-US" dirty="0" err="1"/>
              <a:t>hetzelfde</a:t>
            </a:r>
            <a:r>
              <a:rPr lang="en-US" dirty="0"/>
              <a:t> type </a:t>
            </a:r>
            <a:r>
              <a:rPr lang="en-US" dirty="0" err="1"/>
              <a:t>gebruiken</a:t>
            </a:r>
            <a:r>
              <a:rPr lang="en-US" dirty="0"/>
              <a:t> we arrays</a:t>
            </a:r>
          </a:p>
        </p:txBody>
      </p:sp>
    </p:spTree>
    <p:extLst>
      <p:ext uri="{BB962C8B-B14F-4D97-AF65-F5344CB8AC3E}">
        <p14:creationId xmlns:p14="http://schemas.microsoft.com/office/powerpoint/2010/main" val="2912146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kennen</a:t>
            </a:r>
            <a:r>
              <a:rPr lang="en-US" dirty="0"/>
              <a:t>/</a:t>
            </a:r>
            <a:r>
              <a:rPr lang="en-US" dirty="0" err="1"/>
              <a:t>kunnen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Werken</a:t>
            </a:r>
            <a:r>
              <a:rPr lang="en-US" dirty="0"/>
              <a:t> met arrays van </a:t>
            </a:r>
            <a:r>
              <a:rPr lang="en-US" dirty="0" err="1"/>
              <a:t>alle</a:t>
            </a:r>
            <a:r>
              <a:rPr lang="en-US" dirty="0"/>
              <a:t> datatypes</a:t>
            </a:r>
          </a:p>
          <a:p>
            <a:endParaRPr lang="en-US" dirty="0"/>
          </a:p>
          <a:p>
            <a:r>
              <a:rPr lang="en-US" dirty="0" err="1"/>
              <a:t>Loopen</a:t>
            </a:r>
            <a:r>
              <a:rPr lang="en-US" dirty="0"/>
              <a:t> door arrays</a:t>
            </a:r>
          </a:p>
          <a:p>
            <a:endParaRPr lang="en-US" dirty="0"/>
          </a:p>
          <a:p>
            <a:r>
              <a:rPr lang="en-US" dirty="0" err="1"/>
              <a:t>Werken</a:t>
            </a:r>
            <a:r>
              <a:rPr lang="en-US" dirty="0"/>
              <a:t> met multi-dimensional arrays, </a:t>
            </a:r>
            <a:r>
              <a:rPr lang="en-US" dirty="0" err="1"/>
              <a:t>invullen</a:t>
            </a:r>
            <a:r>
              <a:rPr lang="en-US" dirty="0"/>
              <a:t>, </a:t>
            </a:r>
            <a:r>
              <a:rPr lang="en-US" dirty="0" err="1"/>
              <a:t>loopen</a:t>
            </a:r>
            <a:r>
              <a:rPr lang="en-US" dirty="0"/>
              <a:t>,…</a:t>
            </a:r>
          </a:p>
          <a:p>
            <a:endParaRPr lang="en-US" dirty="0"/>
          </a:p>
          <a:p>
            <a:r>
              <a:rPr lang="en-US" dirty="0" err="1"/>
              <a:t>Werken</a:t>
            </a:r>
            <a:r>
              <a:rPr lang="en-US" dirty="0"/>
              <a:t> met Array </a:t>
            </a:r>
            <a:r>
              <a:rPr lang="en-US" dirty="0" err="1"/>
              <a:t>hulpmethodes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 Array (</a:t>
            </a:r>
            <a:r>
              <a:rPr lang="en-US" dirty="0" err="1"/>
              <a:t>sorteren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/>
              <a:t>Random </a:t>
            </a:r>
            <a:r>
              <a:rPr lang="en-US" dirty="0" err="1"/>
              <a:t>getallen</a:t>
            </a:r>
            <a:r>
              <a:rPr lang="en-US" dirty="0"/>
              <a:t> </a:t>
            </a:r>
            <a:r>
              <a:rPr lang="en-US" dirty="0" err="1"/>
              <a:t>genereren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</a:t>
            </a:r>
            <a:r>
              <a:rPr lang="en-US" dirty="0"/>
              <a:t> </a:t>
            </a:r>
            <a:r>
              <a:rPr lang="en-US" dirty="0" err="1"/>
              <a:t>bereik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Fouten</a:t>
            </a:r>
            <a:r>
              <a:rPr lang="en-US" dirty="0"/>
              <a:t> </a:t>
            </a:r>
            <a:r>
              <a:rPr lang="en-US" dirty="0" err="1"/>
              <a:t>opsporen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debuggen</a:t>
            </a:r>
            <a:r>
              <a:rPr lang="en-US" dirty="0"/>
              <a:t> m.b.t. arrays </a:t>
            </a:r>
            <a:r>
              <a:rPr lang="en-US" dirty="0" err="1"/>
              <a:t>en</a:t>
            </a:r>
            <a:r>
              <a:rPr lang="en-US" dirty="0"/>
              <a:t> loops</a:t>
            </a:r>
          </a:p>
          <a:p>
            <a:endParaRPr lang="en-US" dirty="0"/>
          </a:p>
          <a:p>
            <a:r>
              <a:rPr lang="en-US" dirty="0"/>
              <a:t>Array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opzoeken</a:t>
            </a:r>
            <a:r>
              <a:rPr lang="en-US" dirty="0"/>
              <a:t> in </a:t>
            </a:r>
            <a:r>
              <a:rPr lang="en-US" dirty="0" err="1"/>
              <a:t>msdn</a:t>
            </a:r>
            <a:r>
              <a:rPr lang="en-US" dirty="0"/>
              <a:t> </a:t>
            </a:r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593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Aan een variabele kan je altijd maar één waarde tegelijk toewijzen.</a:t>
            </a:r>
          </a:p>
          <a:p>
            <a:endParaRPr lang="en-US" dirty="0"/>
          </a:p>
          <a:p>
            <a:r>
              <a:rPr lang="nl-BE" dirty="0"/>
              <a:t>Een array daarentegen kan verschillende waarden bevatten. </a:t>
            </a:r>
          </a:p>
          <a:p>
            <a:endParaRPr lang="nl-BE" dirty="0"/>
          </a:p>
          <a:p>
            <a:r>
              <a:rPr lang="nl-BE" dirty="0"/>
              <a:t>Men spreekt daarbij van verschillende elementen, waarbij elk element een waarde heeft. De afzonderlijke elementen gedragen zich bijgevolg als variabelen.</a:t>
            </a:r>
            <a:endParaRPr lang="en-US" dirty="0"/>
          </a:p>
          <a:p>
            <a:endParaRPr lang="en-US" dirty="0"/>
          </a:p>
          <a:p>
            <a:r>
              <a:rPr lang="nl-BE" dirty="0"/>
              <a:t>Arrays worden vaak ook gegevensvelden of tabellen genoemd.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0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De elementen van een array zijn van hetzelfde type: </a:t>
            </a:r>
          </a:p>
          <a:p>
            <a:pPr lvl="1"/>
            <a:r>
              <a:rPr lang="nl-BE" dirty="0"/>
              <a:t>een Array van </a:t>
            </a:r>
            <a:r>
              <a:rPr lang="nl-BE" dirty="0" err="1"/>
              <a:t>ints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een Array van strings </a:t>
            </a:r>
          </a:p>
          <a:p>
            <a:pPr lvl="1"/>
            <a:r>
              <a:rPr lang="nl-BE" dirty="0"/>
              <a:t>een Array van doubles</a:t>
            </a:r>
          </a:p>
          <a:p>
            <a:pPr lvl="1"/>
            <a:r>
              <a:rPr lang="nl-BE" dirty="0"/>
              <a:t>... </a:t>
            </a:r>
          </a:p>
          <a:p>
            <a:r>
              <a:rPr lang="nl-BE" dirty="0"/>
              <a:t>de verschillende elementen worden doorlopend genummerd. Dit noemen we de index.</a:t>
            </a:r>
          </a:p>
          <a:p>
            <a:endParaRPr lang="en-US" dirty="0"/>
          </a:p>
          <a:p>
            <a:r>
              <a:rPr lang="en-US" dirty="0"/>
              <a:t>De index van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loopt</a:t>
            </a:r>
            <a:r>
              <a:rPr lang="en-US" dirty="0"/>
              <a:t> van 0 tot het </a:t>
            </a:r>
            <a:r>
              <a:rPr lang="en-US" dirty="0" err="1"/>
              <a:t>aantal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-1</a:t>
            </a:r>
            <a:endParaRPr lang="nl-BE" dirty="0"/>
          </a:p>
        </p:txBody>
      </p:sp>
      <p:sp>
        <p:nvSpPr>
          <p:cNvPr id="6" name="AutoShape 4" descr="http://www.ivohbo.be/cursusweb/csharp/images/array1.jpg"/>
          <p:cNvSpPr>
            <a:spLocks noChangeAspect="1" noChangeArrowheads="1"/>
          </p:cNvSpPr>
          <p:nvPr/>
        </p:nvSpPr>
        <p:spPr bwMode="auto">
          <a:xfrm>
            <a:off x="155575" y="-693738"/>
            <a:ext cx="2638425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945" y="2345389"/>
            <a:ext cx="297221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5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47931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Een</a:t>
            </a:r>
            <a:r>
              <a:rPr lang="en-US" sz="3600" dirty="0"/>
              <a:t> array </a:t>
            </a:r>
            <a:r>
              <a:rPr lang="en-US" sz="3600" dirty="0" err="1"/>
              <a:t>declareren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instantiëren</a:t>
            </a:r>
            <a:endParaRPr lang="nl-B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5954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we met </a:t>
            </a:r>
            <a:r>
              <a:rPr lang="en-US" dirty="0" err="1"/>
              <a:t>een</a:t>
            </a:r>
            <a:r>
              <a:rPr lang="en-US" dirty="0"/>
              <a:t> array van </a:t>
            </a:r>
            <a:r>
              <a:rPr lang="en-US" dirty="0" err="1"/>
              <a:t>een</a:t>
            </a:r>
            <a:r>
              <a:rPr lang="en-US" dirty="0"/>
              <a:t> datatype </a:t>
            </a:r>
            <a:r>
              <a:rPr lang="en-US" dirty="0" err="1"/>
              <a:t>werken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[ 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arrayVarNaam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//datatype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varieren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err="1">
                <a:latin typeface="+mj-lt"/>
                <a:cs typeface="Consolas" panose="020B0609020204030204" pitchFamily="49" charset="0"/>
              </a:rPr>
              <a:t>Een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array is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geen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elementair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datatype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zoals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, float,… maar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een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referentietype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 We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moeten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het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dan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ook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instantiëren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.</a:t>
            </a:r>
          </a:p>
          <a:p>
            <a:endParaRPr lang="en-US" dirty="0">
              <a:latin typeface="+mj-lt"/>
              <a:cs typeface="Consolas" panose="020B0609020204030204" pitchFamily="49" charset="0"/>
            </a:endParaRPr>
          </a:p>
          <a:p>
            <a:r>
              <a:rPr lang="en-US" dirty="0" err="1">
                <a:latin typeface="+mj-lt"/>
                <a:cs typeface="Consolas" panose="020B0609020204030204" pitchFamily="49" charset="0"/>
              </a:rPr>
              <a:t>Hierbij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geven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we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ook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aan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hoeveel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elementen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de array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zal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+mj-lt"/>
                <a:cs typeface="Consolas" panose="020B0609020204030204" pitchFamily="49" charset="0"/>
              </a:rPr>
              <a:t>bevatten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arrayVarNaam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[10];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//datatype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varieren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cs typeface="Consolas" panose="020B0609020204030204" pitchFamily="49" charset="0"/>
              </a:rPr>
              <a:t>Dit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voorbeeld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maakt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dus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een</a:t>
            </a:r>
            <a:r>
              <a:rPr lang="en-US" dirty="0">
                <a:cs typeface="Consolas" panose="020B0609020204030204" pitchFamily="49" charset="0"/>
              </a:rPr>
              <a:t> array </a:t>
            </a:r>
            <a:r>
              <a:rPr lang="en-US" dirty="0" err="1">
                <a:cs typeface="Consolas" panose="020B0609020204030204" pitchFamily="49" charset="0"/>
              </a:rPr>
              <a:t>aan</a:t>
            </a:r>
            <a:r>
              <a:rPr lang="en-US" dirty="0">
                <a:cs typeface="Consolas" panose="020B0609020204030204" pitchFamily="49" charset="0"/>
              </a:rPr>
              <a:t> met 10 </a:t>
            </a:r>
            <a:r>
              <a:rPr lang="en-US" dirty="0" err="1">
                <a:cs typeface="Consolas" panose="020B0609020204030204" pitchFamily="49" charset="0"/>
              </a:rPr>
              <a:t>elementen</a:t>
            </a:r>
            <a:r>
              <a:rPr lang="en-US" dirty="0">
                <a:cs typeface="Consolas" panose="020B0609020204030204" pitchFamily="49" charset="0"/>
              </a:rPr>
              <a:t>, </a:t>
            </a:r>
            <a:r>
              <a:rPr lang="en-US" dirty="0" err="1">
                <a:cs typeface="Consolas" panose="020B0609020204030204" pitchFamily="49" charset="0"/>
              </a:rPr>
              <a:t>vervang</a:t>
            </a:r>
            <a:r>
              <a:rPr lang="en-US" dirty="0">
                <a:cs typeface="Consolas" panose="020B0609020204030204" pitchFamily="49" charset="0"/>
              </a:rPr>
              <a:t> Datatype door </a:t>
            </a:r>
            <a:r>
              <a:rPr lang="en-US" dirty="0" err="1">
                <a:cs typeface="Consolas" panose="020B0609020204030204" pitchFamily="49" charset="0"/>
              </a:rPr>
              <a:t>int</a:t>
            </a:r>
            <a:r>
              <a:rPr lang="en-US" dirty="0">
                <a:cs typeface="Consolas" panose="020B0609020204030204" pitchFamily="49" charset="0"/>
              </a:rPr>
              <a:t> of float, string,… </a:t>
            </a:r>
            <a:r>
              <a:rPr lang="en-US" dirty="0" err="1">
                <a:cs typeface="Consolas" panose="020B0609020204030204" pitchFamily="49" charset="0"/>
              </a:rPr>
              <a:t>afhankelijk</a:t>
            </a:r>
            <a:r>
              <a:rPr lang="en-US" dirty="0">
                <a:cs typeface="Consolas" panose="020B0609020204030204" pitchFamily="49" charset="0"/>
              </a:rPr>
              <a:t> van </a:t>
            </a:r>
            <a:r>
              <a:rPr lang="en-US" dirty="0" err="1">
                <a:cs typeface="Consolas" panose="020B0609020204030204" pitchFamily="49" charset="0"/>
              </a:rPr>
              <a:t>welke</a:t>
            </a:r>
            <a:r>
              <a:rPr lang="en-US" dirty="0">
                <a:cs typeface="Consolas" panose="020B0609020204030204" pitchFamily="49" charset="0"/>
              </a:rPr>
              <a:t> datatype je in je array </a:t>
            </a:r>
            <a:r>
              <a:rPr lang="en-US" dirty="0" err="1">
                <a:cs typeface="Consolas" panose="020B0609020204030204" pitchFamily="49" charset="0"/>
              </a:rPr>
              <a:t>wil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gaan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 err="1">
                <a:cs typeface="Consolas" panose="020B0609020204030204" pitchFamily="49" charset="0"/>
              </a:rPr>
              <a:t>opslaan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nl-BE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5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initialiseren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elementen kunnen nu ook opgevuld worden</a:t>
            </a:r>
          </a:p>
          <a:p>
            <a:endParaRPr lang="nl-BE" dirty="0"/>
          </a:p>
          <a:p>
            <a:r>
              <a:rPr lang="nl-BE" dirty="0"/>
              <a:t>de waarden moeten van het type zijn dat je hebt aangegeven bij declaratie</a:t>
            </a:r>
          </a:p>
          <a:p>
            <a:endParaRPr lang="en-US" dirty="0"/>
          </a:p>
          <a:p>
            <a:r>
              <a:rPr lang="en-US" dirty="0" err="1"/>
              <a:t>Voorbeeld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nu ages[index] overall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alsof</a:t>
            </a:r>
            <a:r>
              <a:rPr lang="en-US" dirty="0"/>
              <a:t> het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variabelen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252" y="3331018"/>
            <a:ext cx="4601217" cy="1800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173766"/>
            <a:ext cx="7557818" cy="2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3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array  </a:t>
            </a:r>
            <a:r>
              <a:rPr lang="en-US" dirty="0" err="1"/>
              <a:t>verkort</a:t>
            </a:r>
            <a:r>
              <a:rPr lang="en-US" dirty="0"/>
              <a:t> </a:t>
            </a:r>
            <a:r>
              <a:rPr lang="en-US" dirty="0" err="1"/>
              <a:t>initialiseren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 </a:t>
            </a:r>
            <a:r>
              <a:rPr lang="en-US" dirty="0" err="1"/>
              <a:t>keer</a:t>
            </a:r>
            <a:r>
              <a:rPr lang="en-US" dirty="0"/>
              <a:t> </a:t>
            </a:r>
            <a:r>
              <a:rPr lang="en-US" dirty="0" err="1"/>
              <a:t>declareren</a:t>
            </a:r>
            <a:r>
              <a:rPr lang="en-US" dirty="0"/>
              <a:t>, </a:t>
            </a:r>
            <a:r>
              <a:rPr lang="en-US" dirty="0" err="1"/>
              <a:t>instantiëren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initialiseren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nog compacter: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18" y="2859547"/>
            <a:ext cx="7688713" cy="36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78" y="4889717"/>
            <a:ext cx="6907076" cy="46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4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kracht</a:t>
            </a:r>
            <a:r>
              <a:rPr lang="en-US" dirty="0"/>
              <a:t> van arrays </a:t>
            </a:r>
            <a:r>
              <a:rPr lang="en-US" dirty="0" err="1"/>
              <a:t>en</a:t>
            </a:r>
            <a:r>
              <a:rPr lang="en-US" dirty="0"/>
              <a:t> loops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5304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kracht</a:t>
            </a:r>
            <a:r>
              <a:rPr lang="en-US" dirty="0"/>
              <a:t> van arrays is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erdoor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“</a:t>
            </a:r>
            <a:r>
              <a:rPr lang="en-US" dirty="0" err="1"/>
              <a:t>loopen</a:t>
            </a:r>
            <a:r>
              <a:rPr lang="en-US" dirty="0"/>
              <a:t>” of </a:t>
            </a:r>
            <a:r>
              <a:rPr lang="en-US" dirty="0" err="1"/>
              <a:t>lopen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Zo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iets</a:t>
            </a:r>
            <a:r>
              <a:rPr lang="en-US" dirty="0"/>
              <a:t> met elk element </a:t>
            </a:r>
            <a:r>
              <a:rPr lang="en-US" dirty="0" err="1"/>
              <a:t>doen</a:t>
            </a:r>
            <a:r>
              <a:rPr lang="en-US" dirty="0"/>
              <a:t>,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elk element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aparte</a:t>
            </a:r>
            <a:r>
              <a:rPr lang="en-US" dirty="0"/>
              <a:t> regel code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schrijven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Meestal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for-loop </a:t>
            </a:r>
            <a:r>
              <a:rPr lang="en-US" dirty="0" err="1"/>
              <a:t>omdat</a:t>
            </a:r>
            <a:r>
              <a:rPr lang="en-US" dirty="0"/>
              <a:t> we op </a:t>
            </a:r>
            <a:r>
              <a:rPr lang="en-US" dirty="0" err="1"/>
              <a:t>voorhand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 de array </a:t>
            </a:r>
            <a:r>
              <a:rPr lang="en-US" dirty="0" err="1"/>
              <a:t>zitten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iteraties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in de loop </a:t>
            </a:r>
            <a:r>
              <a:rPr lang="en-US" dirty="0" err="1"/>
              <a:t>zullen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Length</a:t>
            </a:r>
          </a:p>
        </p:txBody>
      </p:sp>
    </p:spTree>
    <p:extLst>
      <p:ext uri="{BB962C8B-B14F-4D97-AF65-F5344CB8AC3E}">
        <p14:creationId xmlns:p14="http://schemas.microsoft.com/office/powerpoint/2010/main" val="331514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arrays </a:t>
            </a:r>
            <a:r>
              <a:rPr lang="en-US" dirty="0" err="1"/>
              <a:t>en</a:t>
            </a:r>
            <a:r>
              <a:rPr lang="en-US" dirty="0"/>
              <a:t> for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329" y="2250798"/>
            <a:ext cx="397678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initialiseren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als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teller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gebruiken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we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//Length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geeft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grootte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van de array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terug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: 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/*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names[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]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wordt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in de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lus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eerst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names [0] -&gt; “Lorenz”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dan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names [1]   -&gt; “Ivan”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dan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names [2]   -&gt; “Pieter”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dan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</a:rPr>
              <a:t>stopt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de loop want Length = 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*/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5" y="2250798"/>
            <a:ext cx="4791204" cy="21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59506"/>
      </p:ext>
    </p:extLst>
  </p:cSld>
  <p:clrMapOvr>
    <a:masterClrMapping/>
  </p:clrMapOvr>
</p:sld>
</file>

<file path=ppt/theme/theme1.xml><?xml version="1.0" encoding="utf-8"?>
<a:theme xmlns:a="http://schemas.openxmlformats.org/drawingml/2006/main" name="eigentemplateNieu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gentemplateNieuw" id="{00337EDF-C838-4D38-95D5-089015027510}" vid="{31754A20-242A-4AB9-8FF3-1AC4210A3544}"/>
    </a:ext>
  </a:ext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TemplateNewKdGWit</Template>
  <TotalTime>4549</TotalTime>
  <Words>763</Words>
  <Application>Microsoft Office PowerPoint</Application>
  <PresentationFormat>On-screen Show (4:3)</PresentationFormat>
  <Paragraphs>162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eigentemplateNieuw</vt:lpstr>
      <vt:lpstr>Programmeren 1   </vt:lpstr>
      <vt:lpstr>Wat kunnen we tot nu toe</vt:lpstr>
      <vt:lpstr>Arrays?</vt:lpstr>
      <vt:lpstr>Arrays</vt:lpstr>
      <vt:lpstr>Een array declareren en instantiëren</vt:lpstr>
      <vt:lpstr>Een array initialiseren</vt:lpstr>
      <vt:lpstr>Een array  verkort initialiseren</vt:lpstr>
      <vt:lpstr>De kracht van arrays en loops</vt:lpstr>
      <vt:lpstr>Voorbeeld arrays en for</vt:lpstr>
      <vt:lpstr>Een alternatieve array-loop: foreach</vt:lpstr>
      <vt:lpstr>Bewerkingen op arrays: Gebruik klasse Array</vt:lpstr>
      <vt:lpstr>Veelvoorkomende fout:  buiten de array lezen of schrijven</vt:lpstr>
      <vt:lpstr>Strings zijn eigenlijk een soort van array</vt:lpstr>
      <vt:lpstr>Arrays: ook meerdere dimensies mogelijk</vt:lpstr>
      <vt:lpstr>Arrays: meerdere dimensies</vt:lpstr>
      <vt:lpstr>Arrays: fixed-size, 2 dimensies</vt:lpstr>
      <vt:lpstr>Loopen door arrays van meerdere dimensies</vt:lpstr>
      <vt:lpstr>Random getallen genereren</vt:lpstr>
      <vt:lpstr>Voorbeeld Random: arrays invullen</vt:lpstr>
      <vt:lpstr>Wat moet je kennen/kunnen</vt:lpstr>
    </vt:vector>
  </TitlesOfParts>
  <Company>Karel de Grote-Hogeschool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BURSSEND</dc:creator>
  <cp:lastModifiedBy>Jorissen Pieter</cp:lastModifiedBy>
  <cp:revision>359</cp:revision>
  <dcterms:created xsi:type="dcterms:W3CDTF">2010-10-28T17:44:45Z</dcterms:created>
  <dcterms:modified xsi:type="dcterms:W3CDTF">2018-11-18T15:05:21Z</dcterms:modified>
</cp:coreProperties>
</file>