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7" r:id="rId1"/>
  </p:sldMasterIdLst>
  <p:notesMasterIdLst>
    <p:notesMasterId r:id="rId20"/>
  </p:notesMasterIdLst>
  <p:sldIdLst>
    <p:sldId id="316" r:id="rId2"/>
    <p:sldId id="441" r:id="rId3"/>
    <p:sldId id="442" r:id="rId4"/>
    <p:sldId id="443" r:id="rId5"/>
    <p:sldId id="444" r:id="rId6"/>
    <p:sldId id="445" r:id="rId7"/>
    <p:sldId id="459" r:id="rId8"/>
    <p:sldId id="446" r:id="rId9"/>
    <p:sldId id="451" r:id="rId10"/>
    <p:sldId id="447" r:id="rId11"/>
    <p:sldId id="448" r:id="rId12"/>
    <p:sldId id="449" r:id="rId13"/>
    <p:sldId id="450" r:id="rId14"/>
    <p:sldId id="456" r:id="rId15"/>
    <p:sldId id="455" r:id="rId16"/>
    <p:sldId id="457" r:id="rId17"/>
    <p:sldId id="440" r:id="rId18"/>
    <p:sldId id="372" r:id="rId19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74E0F-5DC9-4465-FFD2-299F9568B18C}" v="1" dt="2020-02-10T16:06:08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15" autoAdjust="0"/>
  </p:normalViewPr>
  <p:slideViewPr>
    <p:cSldViewPr snapToGrid="0" snapToObjects="1">
      <p:cViewPr varScale="1">
        <p:scale>
          <a:sx n="81" d="100"/>
          <a:sy n="81" d="100"/>
        </p:scale>
        <p:origin x="24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Hoecke David" userId="S::david.vanhoecke@kdg.be::1a9433ed-b231-4366-86d2-f66d8f40e860" providerId="AD" clId="Web-{A4774E0F-5DC9-4465-FFD2-299F9568B18C}"/>
    <pc:docChg chg="modSld">
      <pc:chgData name="Van Hoecke David" userId="S::david.vanhoecke@kdg.be::1a9433ed-b231-4366-86d2-f66d8f40e860" providerId="AD" clId="Web-{A4774E0F-5DC9-4465-FFD2-299F9568B18C}" dt="2020-02-10T16:06:08.183" v="0" actId="1076"/>
      <pc:docMkLst>
        <pc:docMk/>
      </pc:docMkLst>
      <pc:sldChg chg="modSp">
        <pc:chgData name="Van Hoecke David" userId="S::david.vanhoecke@kdg.be::1a9433ed-b231-4366-86d2-f66d8f40e860" providerId="AD" clId="Web-{A4774E0F-5DC9-4465-FFD2-299F9568B18C}" dt="2020-02-10T16:06:08.183" v="0" actId="1076"/>
        <pc:sldMkLst>
          <pc:docMk/>
          <pc:sldMk cId="1729042056" sldId="448"/>
        </pc:sldMkLst>
        <pc:picChg chg="mod">
          <ac:chgData name="Van Hoecke David" userId="S::david.vanhoecke@kdg.be::1a9433ed-b231-4366-86d2-f66d8f40e860" providerId="AD" clId="Web-{A4774E0F-5DC9-4465-FFD2-299F9568B18C}" dt="2020-02-10T16:06:08.183" v="0" actId="1076"/>
          <ac:picMkLst>
            <pc:docMk/>
            <pc:sldMk cId="1729042056" sldId="448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28/02/2023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gezien</a:t>
            </a:r>
            <a:r>
              <a:rPr lang="en-US"/>
              <a:t> 04/03/2021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3A329D-7E27-444A-9165-FA3422F3BC54}" type="slidenum">
              <a:rPr lang="nl-BE" smtClean="0"/>
              <a:pPr>
                <a:defRPr/>
              </a:pPr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3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543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1927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865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28-2-2023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6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9892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827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847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547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67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1823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92783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69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nl-BE" sz="5400" dirty="0"/>
              <a:t>Programmeren 1</a:t>
            </a:r>
            <a:br>
              <a:rPr lang="nl-BE" sz="5400" dirty="0"/>
            </a:br>
            <a:br>
              <a:rPr lang="nl-BE" sz="5400" dirty="0"/>
            </a:br>
            <a:br>
              <a:rPr lang="nl-BE" sz="60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err="1"/>
              <a:t>Methoden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790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Eenvoudige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parameters, maar met return type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914" y="203179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Vervang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door het </a:t>
            </a:r>
          </a:p>
          <a:p>
            <a:pPr marL="0" indent="0">
              <a:buNone/>
            </a:pPr>
            <a:r>
              <a:rPr lang="en-US" dirty="0"/>
              <a:t>type van de </a:t>
            </a:r>
          </a:p>
          <a:p>
            <a:pPr marL="0" indent="0">
              <a:buNone/>
            </a:pPr>
            <a:r>
              <a:rPr lang="en-US" dirty="0" err="1"/>
              <a:t>waarde</a:t>
            </a:r>
            <a:r>
              <a:rPr lang="en-US" dirty="0"/>
              <a:t> die de </a:t>
            </a:r>
          </a:p>
          <a:p>
            <a:pPr marL="0" indent="0">
              <a:buNone/>
            </a:pPr>
            <a:r>
              <a:rPr lang="en-US" dirty="0"/>
              <a:t>method</a:t>
            </a:r>
          </a:p>
          <a:p>
            <a:pPr marL="0" indent="0">
              <a:buNone/>
            </a:pPr>
            <a:r>
              <a:rPr lang="en-US" dirty="0" err="1"/>
              <a:t>teruggeeft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met </a:t>
            </a:r>
            <a:r>
              <a:rPr lang="en-US" dirty="0" err="1"/>
              <a:t>een</a:t>
            </a:r>
            <a:r>
              <a:rPr lang="en-US" dirty="0"/>
              <a:t> return</a:t>
            </a:r>
          </a:p>
          <a:p>
            <a:pPr marL="0" indent="0">
              <a:buNone/>
            </a:pPr>
            <a:r>
              <a:rPr lang="en-US" dirty="0" err="1"/>
              <a:t>Instructie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45" y="1272000"/>
            <a:ext cx="5591955" cy="5458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72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met parameters </a:t>
            </a:r>
            <a:r>
              <a:rPr lang="en-US" dirty="0" err="1"/>
              <a:t>en</a:t>
            </a:r>
            <a:r>
              <a:rPr lang="en-US" dirty="0"/>
              <a:t> return type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1" y="1825625"/>
            <a:ext cx="6428560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04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met 2 </a:t>
            </a:r>
            <a:r>
              <a:rPr lang="en-US" dirty="0" err="1"/>
              <a:t>methodes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1561293"/>
            <a:ext cx="8125959" cy="5182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60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met 2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vervolg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16" y="1599944"/>
            <a:ext cx="6754168" cy="36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31" y="5481540"/>
            <a:ext cx="3317165" cy="11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8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out-modifier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97892"/>
            <a:ext cx="8746835" cy="489498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Hebben</a:t>
            </a:r>
            <a:r>
              <a:rPr lang="en-US" dirty="0"/>
              <a:t> we reeds </a:t>
            </a:r>
            <a:r>
              <a:rPr lang="en-US" dirty="0" err="1"/>
              <a:t>gezien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bvb</a:t>
            </a:r>
            <a:r>
              <a:rPr lang="en-US" dirty="0"/>
              <a:t>. </a:t>
            </a:r>
            <a:r>
              <a:rPr lang="en-US" dirty="0" err="1"/>
              <a:t>TryParse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“</a:t>
            </a:r>
            <a:r>
              <a:rPr lang="en-US" b="1" dirty="0"/>
              <a:t>by reference</a:t>
            </a:r>
            <a:r>
              <a:rPr lang="en-US" dirty="0"/>
              <a:t>”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doorgegeven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Verschillen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tussen</a:t>
            </a:r>
            <a:r>
              <a:rPr lang="en-US" dirty="0">
                <a:solidFill>
                  <a:srgbClr val="FF0000"/>
                </a:solidFill>
              </a:rPr>
              <a:t> out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 ref: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>
                <a:solidFill>
                  <a:srgbClr val="FF0000"/>
                </a:solidFill>
              </a:rPr>
              <a:t>Variabelen</a:t>
            </a:r>
            <a:r>
              <a:rPr lang="en-US" sz="2900" dirty="0">
                <a:solidFill>
                  <a:srgbClr val="FF0000"/>
                </a:solidFill>
              </a:rPr>
              <a:t> die </a:t>
            </a:r>
            <a:r>
              <a:rPr lang="en-US" sz="2900" dirty="0" err="1">
                <a:solidFill>
                  <a:srgbClr val="FF0000"/>
                </a:solidFill>
              </a:rPr>
              <a:t>als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b="1" u="sng" dirty="0">
                <a:solidFill>
                  <a:srgbClr val="FF0000"/>
                </a:solidFill>
              </a:rPr>
              <a:t>out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worden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meegegeven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hoeven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nietop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voorhand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geïnitialiseerd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te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zijn</a:t>
            </a:r>
            <a:r>
              <a:rPr lang="en-US" sz="2900" dirty="0">
                <a:solidFill>
                  <a:srgbClr val="FF0000"/>
                </a:solidFill>
              </a:rPr>
              <a:t> (</a:t>
            </a:r>
            <a:r>
              <a:rPr lang="en-US" sz="2900" dirty="0" err="1">
                <a:solidFill>
                  <a:srgbClr val="FF0000"/>
                </a:solidFill>
              </a:rPr>
              <a:t>geen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waarde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bevatten</a:t>
            </a:r>
            <a:r>
              <a:rPr lang="en-US" sz="2900" dirty="0">
                <a:solidFill>
                  <a:srgbClr val="FF0000"/>
                </a:solidFill>
              </a:rPr>
              <a:t>), </a:t>
            </a:r>
            <a:r>
              <a:rPr lang="en-US" sz="2900" b="1" dirty="0">
                <a:solidFill>
                  <a:srgbClr val="FF0000"/>
                </a:solidFill>
              </a:rPr>
              <a:t>ref</a:t>
            </a:r>
            <a:r>
              <a:rPr lang="en-US" sz="2900" dirty="0">
                <a:solidFill>
                  <a:srgbClr val="FF0000"/>
                </a:solidFill>
              </a:rPr>
              <a:t> parameters </a:t>
            </a:r>
            <a:r>
              <a:rPr lang="en-US" sz="2900" dirty="0" err="1">
                <a:solidFill>
                  <a:srgbClr val="FF0000"/>
                </a:solidFill>
              </a:rPr>
              <a:t>wel</a:t>
            </a:r>
            <a:r>
              <a:rPr lang="en-US" sz="2900" dirty="0">
                <a:solidFill>
                  <a:srgbClr val="FF0000"/>
                </a:solidFill>
              </a:rPr>
              <a:t>.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</a:pPr>
            <a:endParaRPr lang="en-US" sz="2900" dirty="0">
              <a:solidFill>
                <a:srgbClr val="FF0000"/>
              </a:solidFill>
            </a:endParaRPr>
          </a:p>
          <a:p>
            <a:pPr marL="457200" lvl="2" indent="0">
              <a:lnSpc>
                <a:spcPct val="120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FF0000"/>
                </a:solidFill>
              </a:rPr>
              <a:t>Out</a:t>
            </a:r>
            <a:r>
              <a:rPr lang="en-US" sz="2900" dirty="0">
                <a:solidFill>
                  <a:srgbClr val="FF0000"/>
                </a:solidFill>
              </a:rPr>
              <a:t> parameters </a:t>
            </a:r>
            <a:r>
              <a:rPr lang="en-US" sz="2900" dirty="0" err="1">
                <a:solidFill>
                  <a:srgbClr val="FF0000"/>
                </a:solidFill>
              </a:rPr>
              <a:t>mogen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enkel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gebruikt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worden</a:t>
            </a:r>
            <a:r>
              <a:rPr lang="en-US" sz="2900" dirty="0">
                <a:solidFill>
                  <a:srgbClr val="FF0000"/>
                </a:solidFill>
              </a:rPr>
              <a:t> om </a:t>
            </a:r>
            <a:r>
              <a:rPr lang="en-US" sz="2900" dirty="0" err="1">
                <a:solidFill>
                  <a:srgbClr val="FF0000"/>
                </a:solidFill>
              </a:rPr>
              <a:t>een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waarde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aan</a:t>
            </a:r>
            <a:r>
              <a:rPr lang="en-US" sz="2900" dirty="0">
                <a:solidFill>
                  <a:srgbClr val="FF0000"/>
                </a:solidFill>
              </a:rPr>
              <a:t> toe </a:t>
            </a:r>
            <a:r>
              <a:rPr lang="en-US" sz="2900" dirty="0" err="1">
                <a:solidFill>
                  <a:srgbClr val="FF0000"/>
                </a:solidFill>
              </a:rPr>
              <a:t>te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kennen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binnen</a:t>
            </a:r>
            <a:r>
              <a:rPr lang="en-US" sz="2900" dirty="0">
                <a:solidFill>
                  <a:srgbClr val="FF0000"/>
                </a:solidFill>
              </a:rPr>
              <a:t> de method. </a:t>
            </a:r>
            <a:r>
              <a:rPr lang="en-US" sz="2900" dirty="0" err="1">
                <a:solidFill>
                  <a:srgbClr val="FF0000"/>
                </a:solidFill>
              </a:rPr>
              <a:t>Er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u="sng" dirty="0" err="1">
                <a:solidFill>
                  <a:srgbClr val="FF0000"/>
                </a:solidFill>
              </a:rPr>
              <a:t>moet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een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waarde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toegekend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worden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voor</a:t>
            </a:r>
            <a:r>
              <a:rPr lang="en-US" sz="2900" dirty="0">
                <a:solidFill>
                  <a:srgbClr val="FF0000"/>
                </a:solidFill>
              </a:rPr>
              <a:t> het </a:t>
            </a:r>
            <a:r>
              <a:rPr lang="en-US" sz="2900" dirty="0" err="1">
                <a:solidFill>
                  <a:srgbClr val="FF0000"/>
                </a:solidFill>
              </a:rPr>
              <a:t>einde</a:t>
            </a:r>
            <a:r>
              <a:rPr lang="en-US" sz="2900" dirty="0">
                <a:solidFill>
                  <a:srgbClr val="FF0000"/>
                </a:solidFill>
              </a:rPr>
              <a:t> van de method </a:t>
            </a:r>
            <a:r>
              <a:rPr lang="en-US" sz="2900" dirty="0" err="1">
                <a:solidFill>
                  <a:srgbClr val="FF0000"/>
                </a:solidFill>
              </a:rPr>
              <a:t>aan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elke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b="1" dirty="0">
                <a:solidFill>
                  <a:srgbClr val="FF0000"/>
                </a:solidFill>
              </a:rPr>
              <a:t>out</a:t>
            </a:r>
            <a:r>
              <a:rPr lang="en-US" sz="2900" dirty="0">
                <a:solidFill>
                  <a:srgbClr val="FF0000"/>
                </a:solidFill>
              </a:rPr>
              <a:t> parameter,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</a:pPr>
            <a:endParaRPr lang="en-US" sz="2900" dirty="0">
              <a:solidFill>
                <a:srgbClr val="FF0000"/>
              </a:solidFill>
            </a:endParaRPr>
          </a:p>
          <a:p>
            <a:pPr marL="457200" lvl="2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>
                <a:solidFill>
                  <a:srgbClr val="FF0000"/>
                </a:solidFill>
              </a:rPr>
              <a:t>aan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een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b="1" dirty="0">
                <a:solidFill>
                  <a:srgbClr val="FF0000"/>
                </a:solidFill>
              </a:rPr>
              <a:t>ref</a:t>
            </a:r>
            <a:r>
              <a:rPr lang="en-US" sz="2900" dirty="0">
                <a:solidFill>
                  <a:srgbClr val="FF0000"/>
                </a:solidFill>
              </a:rPr>
              <a:t> parameter </a:t>
            </a:r>
            <a:r>
              <a:rPr lang="en-US" sz="2900" dirty="0" err="1">
                <a:solidFill>
                  <a:srgbClr val="FF0000"/>
                </a:solidFill>
              </a:rPr>
              <a:t>moet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niet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noodzakelijk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een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nieuwe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waarde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worden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toegekend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binnenin</a:t>
            </a:r>
            <a:r>
              <a:rPr lang="en-US" sz="2900" dirty="0">
                <a:solidFill>
                  <a:srgbClr val="FF0000"/>
                </a:solidFill>
              </a:rPr>
              <a:t> de </a:t>
            </a:r>
            <a:r>
              <a:rPr lang="en-US" sz="2900" dirty="0" err="1">
                <a:solidFill>
                  <a:srgbClr val="FF0000"/>
                </a:solidFill>
              </a:rPr>
              <a:t>methode</a:t>
            </a:r>
            <a:r>
              <a:rPr lang="en-US" sz="2900" dirty="0">
                <a:solidFill>
                  <a:srgbClr val="FF0000"/>
                </a:solidFill>
              </a:rPr>
              <a:t> (</a:t>
            </a:r>
            <a:r>
              <a:rPr lang="en-US" sz="2900" dirty="0" err="1">
                <a:solidFill>
                  <a:srgbClr val="FF0000"/>
                </a:solidFill>
              </a:rPr>
              <a:t>wel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voor</a:t>
            </a:r>
            <a:r>
              <a:rPr lang="en-US" sz="2900" dirty="0">
                <a:solidFill>
                  <a:srgbClr val="FF0000"/>
                </a:solidFill>
              </a:rPr>
              <a:t> de </a:t>
            </a:r>
            <a:r>
              <a:rPr lang="en-US" sz="2900" dirty="0" err="1">
                <a:solidFill>
                  <a:srgbClr val="FF0000"/>
                </a:solidFill>
              </a:rPr>
              <a:t>methode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werd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opgeroepen</a:t>
            </a:r>
            <a:r>
              <a:rPr lang="en-US" sz="2900" dirty="0">
                <a:solidFill>
                  <a:srgbClr val="FF0000"/>
                </a:solidFill>
              </a:rPr>
              <a:t>)</a:t>
            </a:r>
            <a:endParaRPr lang="nl-BE" sz="2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0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out modifier</a:t>
            </a:r>
            <a:br>
              <a:rPr lang="en-US" dirty="0"/>
            </a:b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65" y="1094440"/>
            <a:ext cx="6604885" cy="5791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36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debuggen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 </a:t>
            </a:r>
            <a:r>
              <a:rPr lang="en-US" dirty="0" err="1"/>
              <a:t>tijdens</a:t>
            </a:r>
            <a:r>
              <a:rPr lang="en-US" dirty="0"/>
              <a:t> het </a:t>
            </a:r>
            <a:r>
              <a:rPr lang="en-US" dirty="0" err="1"/>
              <a:t>debuggen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steppen</a:t>
            </a:r>
            <a:r>
              <a:rPr lang="en-US" dirty="0"/>
              <a:t> door je code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kiezen</a:t>
            </a:r>
            <a:r>
              <a:rPr lang="en-US" dirty="0"/>
              <a:t> of je 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binnenin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die je </a:t>
            </a:r>
            <a:r>
              <a:rPr lang="en-US" dirty="0" err="1"/>
              <a:t>aanroept</a:t>
            </a:r>
            <a:r>
              <a:rPr lang="en-US" dirty="0"/>
              <a:t> instep, </a:t>
            </a:r>
            <a:r>
              <a:rPr lang="en-US" dirty="0" err="1"/>
              <a:t>gebruik</a:t>
            </a:r>
            <a:r>
              <a:rPr lang="en-US" dirty="0"/>
              <a:t> je</a:t>
            </a:r>
          </a:p>
          <a:p>
            <a:endParaRPr lang="en-US" dirty="0"/>
          </a:p>
          <a:p>
            <a:pPr lvl="1"/>
            <a:r>
              <a:rPr lang="en-US" dirty="0"/>
              <a:t>Step Into (F11) om </a:t>
            </a:r>
            <a:r>
              <a:rPr lang="en-US" dirty="0" err="1"/>
              <a:t>erin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steppen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step Over (F10) om </a:t>
            </a:r>
            <a:r>
              <a:rPr lang="en-US" dirty="0" err="1"/>
              <a:t>erover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steppen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voert</a:t>
            </a:r>
            <a:r>
              <a:rPr lang="en-US" dirty="0"/>
              <a:t> de code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, maar de debugger </a:t>
            </a:r>
            <a:r>
              <a:rPr lang="en-US" dirty="0" err="1"/>
              <a:t>laat</a:t>
            </a:r>
            <a:r>
              <a:rPr lang="en-US" dirty="0"/>
              <a:t> de </a:t>
            </a:r>
            <a:r>
              <a:rPr lang="en-US" dirty="0" err="1"/>
              <a:t>stapjes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zien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963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Veelvoorkomende</a:t>
            </a:r>
            <a:r>
              <a:rPr lang="en-US" dirty="0"/>
              <a:t> </a:t>
            </a:r>
            <a:r>
              <a:rPr lang="en-US" dirty="0" err="1"/>
              <a:t>fouten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32375"/>
          </a:xfrm>
        </p:spPr>
        <p:txBody>
          <a:bodyPr>
            <a:noAutofit/>
          </a:bodyPr>
          <a:lstStyle/>
          <a:p>
            <a:r>
              <a:rPr lang="en-US" sz="1800" dirty="0" err="1"/>
              <a:t>Niet</a:t>
            </a:r>
            <a:r>
              <a:rPr lang="en-US" sz="1800" dirty="0"/>
              <a:t> </a:t>
            </a:r>
            <a:r>
              <a:rPr lang="en-US" sz="1800" dirty="0" err="1"/>
              <a:t>alle</a:t>
            </a:r>
            <a:r>
              <a:rPr lang="en-US" sz="1800" dirty="0"/>
              <a:t> </a:t>
            </a:r>
            <a:r>
              <a:rPr lang="en-US" sz="1800" dirty="0" err="1"/>
              <a:t>paden</a:t>
            </a:r>
            <a:r>
              <a:rPr lang="en-US" sz="1800" dirty="0"/>
              <a:t> </a:t>
            </a:r>
            <a:r>
              <a:rPr lang="en-US" sz="1800" dirty="0" err="1"/>
              <a:t>geven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return </a:t>
            </a:r>
            <a:r>
              <a:rPr lang="en-US" sz="1800" dirty="0" err="1"/>
              <a:t>waarde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Verkeerde</a:t>
            </a:r>
            <a:r>
              <a:rPr lang="en-US" sz="1800" dirty="0"/>
              <a:t> return type of </a:t>
            </a:r>
            <a:r>
              <a:rPr lang="en-US" sz="1800" dirty="0" err="1"/>
              <a:t>verkeerde</a:t>
            </a:r>
            <a:r>
              <a:rPr lang="en-US" sz="1800" dirty="0"/>
              <a:t> </a:t>
            </a:r>
            <a:r>
              <a:rPr lang="en-US" sz="1800" dirty="0" err="1"/>
              <a:t>waarde</a:t>
            </a:r>
            <a:r>
              <a:rPr lang="en-US" sz="1800" dirty="0"/>
              <a:t> </a:t>
            </a:r>
            <a:r>
              <a:rPr lang="en-US" sz="1800" dirty="0" err="1"/>
              <a:t>returnen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waarde</a:t>
            </a:r>
            <a:r>
              <a:rPr lang="en-US" sz="1800" dirty="0"/>
              <a:t> </a:t>
            </a:r>
            <a:r>
              <a:rPr lang="en-US" sz="1800" dirty="0" err="1"/>
              <a:t>vergeten</a:t>
            </a:r>
            <a:r>
              <a:rPr lang="en-US" sz="1800" dirty="0"/>
              <a:t> </a:t>
            </a:r>
            <a:r>
              <a:rPr lang="en-US" sz="1800" dirty="0" err="1"/>
              <a:t>toekennen</a:t>
            </a:r>
            <a:r>
              <a:rPr lang="en-US" sz="1800" dirty="0"/>
              <a:t> </a:t>
            </a:r>
            <a:r>
              <a:rPr lang="en-US" sz="1800" dirty="0" err="1"/>
              <a:t>aan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out parameter</a:t>
            </a:r>
          </a:p>
          <a:p>
            <a:endParaRPr lang="en-US" sz="1800" dirty="0"/>
          </a:p>
          <a:p>
            <a:r>
              <a:rPr lang="en-US" sz="1800" dirty="0" err="1"/>
              <a:t>Foutief</a:t>
            </a:r>
            <a:r>
              <a:rPr lang="en-US" sz="1800" dirty="0"/>
              <a:t> </a:t>
            </a:r>
            <a:r>
              <a:rPr lang="en-US" sz="1800" dirty="0" err="1"/>
              <a:t>aantal</a:t>
            </a:r>
            <a:r>
              <a:rPr lang="en-US" sz="1800" dirty="0"/>
              <a:t> parameters </a:t>
            </a:r>
            <a:r>
              <a:rPr lang="en-US" sz="1800" dirty="0" err="1"/>
              <a:t>bij</a:t>
            </a:r>
            <a:r>
              <a:rPr lang="en-US" sz="1800" dirty="0"/>
              <a:t> het </a:t>
            </a:r>
            <a:r>
              <a:rPr lang="en-US" sz="1800" dirty="0" err="1"/>
              <a:t>aanroepen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method</a:t>
            </a:r>
          </a:p>
          <a:p>
            <a:endParaRPr lang="en-US" sz="1800" dirty="0"/>
          </a:p>
          <a:p>
            <a:r>
              <a:rPr lang="en-US" sz="1800" dirty="0" err="1"/>
              <a:t>Verkeerd</a:t>
            </a:r>
            <a:r>
              <a:rPr lang="en-US" sz="1800" dirty="0"/>
              <a:t> type parameter </a:t>
            </a:r>
            <a:r>
              <a:rPr lang="en-US" sz="1800" dirty="0" err="1"/>
              <a:t>meegeven</a:t>
            </a:r>
            <a:r>
              <a:rPr lang="en-US" sz="1800" dirty="0"/>
              <a:t> </a:t>
            </a:r>
            <a:r>
              <a:rPr lang="en-US" sz="1800" dirty="0" err="1"/>
              <a:t>aan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method </a:t>
            </a:r>
            <a:r>
              <a:rPr lang="en-US" sz="1800" dirty="0" err="1"/>
              <a:t>bij</a:t>
            </a:r>
            <a:r>
              <a:rPr lang="en-US" sz="1800" dirty="0"/>
              <a:t> het </a:t>
            </a:r>
            <a:r>
              <a:rPr lang="en-US" sz="1800" dirty="0" err="1"/>
              <a:t>aanroepen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904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kennen</a:t>
            </a:r>
            <a:r>
              <a:rPr lang="en-US" dirty="0"/>
              <a:t>/</a:t>
            </a:r>
            <a:r>
              <a:rPr lang="en-US" dirty="0" err="1"/>
              <a:t>kunnen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met </a:t>
            </a:r>
            <a:r>
              <a:rPr lang="en-US" dirty="0" err="1"/>
              <a:t>verschillende</a:t>
            </a:r>
            <a:r>
              <a:rPr lang="en-US" dirty="0"/>
              <a:t> return types </a:t>
            </a:r>
            <a:r>
              <a:rPr lang="en-US" dirty="0" err="1"/>
              <a:t>en</a:t>
            </a:r>
            <a:r>
              <a:rPr lang="en-US" dirty="0"/>
              <a:t> parameters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aanroepen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je Main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methodes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Werken</a:t>
            </a:r>
            <a:r>
              <a:rPr lang="en-US" dirty="0"/>
              <a:t> met out modifier</a:t>
            </a:r>
          </a:p>
          <a:p>
            <a:endParaRPr lang="en-US" dirty="0"/>
          </a:p>
          <a:p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debuggen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59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gekend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Functies</a:t>
            </a:r>
            <a:r>
              <a:rPr lang="en-US" dirty="0"/>
              <a:t>, functions</a:t>
            </a:r>
          </a:p>
          <a:p>
            <a:pPr lvl="1"/>
            <a:r>
              <a:rPr lang="en-US" dirty="0"/>
              <a:t>Subroutines,</a:t>
            </a:r>
          </a:p>
          <a:p>
            <a:pPr lvl="1"/>
            <a:r>
              <a:rPr lang="en-US" dirty="0" err="1"/>
              <a:t>Coroutines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Procedures,</a:t>
            </a:r>
          </a:p>
          <a:p>
            <a:pPr lvl="1"/>
            <a:r>
              <a:rPr lang="en-US" dirty="0" err="1"/>
              <a:t>Hulpfuncties</a:t>
            </a:r>
            <a:r>
              <a:rPr lang="en-US" dirty="0"/>
              <a:t>, methods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verschillen</a:t>
            </a:r>
            <a:r>
              <a:rPr lang="en-US" dirty="0"/>
              <a:t> de </a:t>
            </a:r>
            <a:r>
              <a:rPr lang="en-US" dirty="0" err="1"/>
              <a:t>definities</a:t>
            </a:r>
            <a:r>
              <a:rPr lang="en-US" dirty="0"/>
              <a:t>, maar in de </a:t>
            </a:r>
            <a:r>
              <a:rPr lang="en-US" dirty="0" err="1"/>
              <a:t>literatuur</a:t>
            </a:r>
            <a:r>
              <a:rPr lang="en-US" dirty="0"/>
              <a:t> </a:t>
            </a:r>
            <a:r>
              <a:rPr lang="en-US" dirty="0" err="1"/>
              <a:t>vaak</a:t>
            </a:r>
            <a:r>
              <a:rPr lang="en-US" dirty="0"/>
              <a:t> door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gebruikt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standaard</a:t>
            </a:r>
            <a:r>
              <a:rPr lang="en-US" dirty="0"/>
              <a:t> de term </a:t>
            </a:r>
            <a:r>
              <a:rPr lang="en-US" dirty="0" err="1"/>
              <a:t>methode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781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Een methode is een reeks van instructies die door een programma kan worden opgeroepen en daardoor de aanwezige instructies erin uitvoert</a:t>
            </a:r>
          </a:p>
          <a:p>
            <a:endParaRPr lang="en-US" dirty="0"/>
          </a:p>
          <a:p>
            <a:r>
              <a:rPr lang="nl-BE" dirty="0"/>
              <a:t>Ze bieden je de mogelijkheid om een stuk code te 'groeperen' en later te hergebruiken</a:t>
            </a:r>
          </a:p>
          <a:p>
            <a:endParaRPr lang="nl-BE" dirty="0"/>
          </a:p>
          <a:p>
            <a:r>
              <a:rPr lang="nl-BE" dirty="0"/>
              <a:t>Daarnaast helpt het ook om code beperkter en overzichtelijker te houden omdat we met relatief kleine stukken programmacode werken.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558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C#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gegroepeerd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(</a:t>
            </a:r>
            <a:r>
              <a:rPr lang="en-US" dirty="0" err="1"/>
              <a:t>hierover</a:t>
            </a:r>
            <a:r>
              <a:rPr lang="en-US" dirty="0"/>
              <a:t> later </a:t>
            </a:r>
            <a:r>
              <a:rPr lang="en-US" dirty="0" err="1"/>
              <a:t>meer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Je main is </a:t>
            </a:r>
            <a:r>
              <a:rPr lang="en-US" dirty="0" err="1"/>
              <a:t>bvb</a:t>
            </a:r>
            <a:r>
              <a:rPr lang="en-US" dirty="0"/>
              <a:t> al </a:t>
            </a:r>
            <a:r>
              <a:rPr lang="en-US" dirty="0" err="1"/>
              <a:t>een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al </a:t>
            </a:r>
            <a:r>
              <a:rPr lang="en-US" dirty="0" err="1"/>
              <a:t>andere</a:t>
            </a:r>
            <a:r>
              <a:rPr lang="en-US" dirty="0"/>
              <a:t> methods </a:t>
            </a:r>
            <a:r>
              <a:rPr lang="en-US" dirty="0" err="1"/>
              <a:t>gebruikt</a:t>
            </a:r>
            <a:endParaRPr lang="en-US" dirty="0"/>
          </a:p>
          <a:p>
            <a:pPr lvl="1"/>
            <a:r>
              <a:rPr lang="en-US" dirty="0" err="1"/>
              <a:t>Console.Write</a:t>
            </a:r>
            <a:endParaRPr lang="en-US" dirty="0"/>
          </a:p>
          <a:p>
            <a:pPr lvl="1"/>
            <a:r>
              <a:rPr lang="en-US" dirty="0" err="1"/>
              <a:t>Random.Next</a:t>
            </a:r>
            <a:endParaRPr lang="en-US" dirty="0"/>
          </a:p>
          <a:p>
            <a:pPr lvl="1"/>
            <a:r>
              <a:rPr lang="en-US" dirty="0" err="1"/>
              <a:t>Array.Sort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2205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nl-BE" i="1" dirty="0"/>
              <a:t>definiëren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Een methode moet je </a:t>
            </a:r>
            <a:r>
              <a:rPr lang="nl-BE" b="1" i="1" dirty="0"/>
              <a:t>definiëren</a:t>
            </a:r>
            <a:r>
              <a:rPr lang="nl-BE" dirty="0"/>
              <a:t>, om vervolgens in de rest van het programma die te kunnen 'aanroepen'. </a:t>
            </a:r>
          </a:p>
          <a:p>
            <a:endParaRPr lang="nl-BE" dirty="0"/>
          </a:p>
          <a:p>
            <a:r>
              <a:rPr lang="nl-BE" dirty="0"/>
              <a:t>Een methode heeft een </a:t>
            </a:r>
            <a:r>
              <a:rPr lang="nl-BE" dirty="0" err="1"/>
              <a:t>evt</a:t>
            </a:r>
            <a:r>
              <a:rPr lang="nl-BE" dirty="0"/>
              <a:t> een aantal invoerwaarden (parameters) en evt. een uitvoer (return waarde).</a:t>
            </a:r>
          </a:p>
          <a:p>
            <a:endParaRPr lang="en-US" dirty="0"/>
          </a:p>
          <a:p>
            <a:r>
              <a:rPr lang="en-US" dirty="0"/>
              <a:t>In de </a:t>
            </a:r>
            <a:r>
              <a:rPr lang="en-US" dirty="0" err="1"/>
              <a:t>definitie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we al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aanbrengen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608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definitie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&lt;</a:t>
            </a:r>
            <a:r>
              <a:rPr lang="en-US" sz="2000" dirty="0" err="1">
                <a:solidFill>
                  <a:schemeClr val="accent5"/>
                </a:solidFill>
              </a:rPr>
              <a:t>visibiliteit</a:t>
            </a:r>
            <a:r>
              <a:rPr lang="en-US" sz="2000" dirty="0">
                <a:solidFill>
                  <a:schemeClr val="accent5"/>
                </a:solidFill>
              </a:rPr>
              <a:t>&gt; </a:t>
            </a:r>
            <a:r>
              <a:rPr lang="en-US" sz="2000" dirty="0">
                <a:solidFill>
                  <a:srgbClr val="FF0000"/>
                </a:solidFill>
              </a:rPr>
              <a:t>&lt;return type&gt; </a:t>
            </a:r>
            <a:r>
              <a:rPr lang="en-US" sz="2000" dirty="0" err="1"/>
              <a:t>MethodeNaam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methode</a:t>
            </a:r>
            <a:r>
              <a:rPr lang="en-US" sz="2000" dirty="0"/>
              <a:t> </a:t>
            </a:r>
            <a:r>
              <a:rPr lang="en-US" sz="2000" dirty="0" err="1"/>
              <a:t>instructies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dirty="0" err="1"/>
              <a:t>onze</a:t>
            </a:r>
            <a:r>
              <a:rPr lang="en-US" sz="2400" dirty="0"/>
              <a:t> basis-console </a:t>
            </a:r>
            <a:r>
              <a:rPr lang="en-US" sz="2400" dirty="0" err="1"/>
              <a:t>applicaties</a:t>
            </a:r>
            <a:r>
              <a:rPr lang="en-US" sz="2400" dirty="0"/>
              <a:t> </a:t>
            </a:r>
            <a:r>
              <a:rPr lang="en-US" sz="2400" dirty="0" err="1"/>
              <a:t>werken</a:t>
            </a:r>
            <a:r>
              <a:rPr lang="en-US" sz="2400" dirty="0"/>
              <a:t> we met </a:t>
            </a:r>
            <a:r>
              <a:rPr lang="en-US" sz="2400" dirty="0" err="1"/>
              <a:t>globale</a:t>
            </a:r>
            <a:r>
              <a:rPr lang="en-US" sz="2400" dirty="0"/>
              <a:t> </a:t>
            </a:r>
            <a:r>
              <a:rPr lang="en-US" sz="2400" dirty="0" err="1"/>
              <a:t>methodes</a:t>
            </a:r>
            <a:r>
              <a:rPr lang="en-US" sz="2400" dirty="0"/>
              <a:t>, </a:t>
            </a:r>
            <a:r>
              <a:rPr lang="en-US" sz="2400" dirty="0" err="1"/>
              <a:t>deze</a:t>
            </a:r>
            <a:r>
              <a:rPr lang="en-US" sz="2400" dirty="0"/>
              <a:t> </a:t>
            </a:r>
            <a:r>
              <a:rPr lang="en-US" sz="2400" dirty="0" err="1"/>
              <a:t>hebben</a:t>
            </a:r>
            <a:r>
              <a:rPr lang="en-US" sz="2400" dirty="0"/>
              <a:t> 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US" sz="2400" dirty="0" err="1"/>
              <a:t>visibiliteit</a:t>
            </a:r>
            <a:r>
              <a:rPr lang="en-US" sz="2400" dirty="0"/>
              <a:t> ‘static’ (</a:t>
            </a:r>
            <a:r>
              <a:rPr lang="en-US" sz="2400" dirty="0" err="1"/>
              <a:t>hierover</a:t>
            </a:r>
            <a:r>
              <a:rPr lang="en-US" sz="2400" dirty="0"/>
              <a:t> later </a:t>
            </a:r>
            <a:r>
              <a:rPr lang="en-US" sz="2400" dirty="0" err="1"/>
              <a:t>meer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58713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B6D0-CF4B-48F3-B2F9-8E0DC424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MethodeNaam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8854-9B33-4076-95C8-BF94B700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 </a:t>
            </a:r>
            <a:r>
              <a:rPr lang="en-US" dirty="0" err="1"/>
              <a:t>methodenaam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Omschrijft</a:t>
            </a:r>
            <a:r>
              <a:rPr lang="en-US" dirty="0"/>
              <a:t> </a:t>
            </a:r>
            <a:r>
              <a:rPr lang="en-US" dirty="0" err="1"/>
              <a:t>bondig</a:t>
            </a:r>
            <a:r>
              <a:rPr lang="en-US" dirty="0"/>
              <a:t> wat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(</a:t>
            </a:r>
            <a:r>
              <a:rPr lang="en-US" dirty="0" err="1"/>
              <a:t>werkwoord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net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variabelenamen</a:t>
            </a:r>
            <a:r>
              <a:rPr lang="en-US" dirty="0"/>
              <a:t> in het </a:t>
            </a:r>
            <a:r>
              <a:rPr lang="en-US" b="1" dirty="0"/>
              <a:t>Engels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START</a:t>
            </a:r>
            <a:r>
              <a:rPr lang="en-US" dirty="0"/>
              <a:t> MET EEN </a:t>
            </a:r>
            <a:r>
              <a:rPr lang="en-US" b="1" dirty="0"/>
              <a:t>HOOFDLETTER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CamelCase (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hoofdletter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start van </a:t>
            </a:r>
            <a:r>
              <a:rPr lang="en-US" dirty="0" err="1"/>
              <a:t>ieder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</a:t>
            </a:r>
            <a:r>
              <a:rPr lang="en-US" dirty="0" err="1"/>
              <a:t>woord</a:t>
            </a:r>
            <a:r>
              <a:rPr lang="en-US" dirty="0"/>
              <a:t> in de naam)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Commentaar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met extra info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, maar de naam op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al </a:t>
            </a:r>
            <a:r>
              <a:rPr lang="en-US" dirty="0" err="1"/>
              <a:t>duidelijk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30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Eenvoudige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return type (void)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parameters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64010-2017-43F4-836F-7EE507460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02" y="1760970"/>
            <a:ext cx="6927754" cy="45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68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643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tijdelijke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waarin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kopie</a:t>
            </a:r>
            <a:r>
              <a:rPr lang="en-US" dirty="0"/>
              <a:t> van de </a:t>
            </a:r>
            <a:r>
              <a:rPr lang="en-US" b="1" dirty="0" err="1"/>
              <a:t>waarde</a:t>
            </a:r>
            <a:r>
              <a:rPr lang="en-US" dirty="0"/>
              <a:t> </a:t>
            </a:r>
            <a:r>
              <a:rPr lang="en-US" dirty="0" err="1"/>
              <a:t>tijdelijk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opgeslagen</a:t>
            </a:r>
            <a:r>
              <a:rPr lang="en-US" dirty="0"/>
              <a:t> om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dirty="0"/>
              <a:t>Parameter-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, maar die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teruggevoerd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meegegeven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(want we </a:t>
            </a:r>
            <a:r>
              <a:rPr lang="en-US" dirty="0" err="1"/>
              <a:t>werken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kopie</a:t>
            </a:r>
            <a:r>
              <a:rPr lang="en-US" dirty="0"/>
              <a:t> van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inhoud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nl-BE" dirty="0"/>
              <a:t>Dit is de standaard voor parameter binding in C#</a:t>
            </a:r>
          </a:p>
        </p:txBody>
      </p:sp>
    </p:spTree>
    <p:extLst>
      <p:ext uri="{BB962C8B-B14F-4D97-AF65-F5344CB8AC3E}">
        <p14:creationId xmlns:p14="http://schemas.microsoft.com/office/powerpoint/2010/main" val="2591774825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0</TotalTime>
  <Words>659</Words>
  <Application>Microsoft Office PowerPoint</Application>
  <PresentationFormat>On-screen Show (4:3)</PresentationFormat>
  <Paragraphs>115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Verdana</vt:lpstr>
      <vt:lpstr>Wingdings</vt:lpstr>
      <vt:lpstr>eigentemplateNieuw</vt:lpstr>
      <vt:lpstr>Programmeren 1   </vt:lpstr>
      <vt:lpstr>Methodes</vt:lpstr>
      <vt:lpstr>Methodes</vt:lpstr>
      <vt:lpstr>Methodes</vt:lpstr>
      <vt:lpstr>Methodes definiëren</vt:lpstr>
      <vt:lpstr>Methode definitie</vt:lpstr>
      <vt:lpstr>De MethodeNaam</vt:lpstr>
      <vt:lpstr>Eenvoudige methode zonder return type (void) en zonder parameters</vt:lpstr>
      <vt:lpstr>Parameters</vt:lpstr>
      <vt:lpstr>Eenvoudige methode zonder parameters, maar met return type</vt:lpstr>
      <vt:lpstr>Methode met parameters en return type</vt:lpstr>
      <vt:lpstr>Voorbeeld met 2 methodes</vt:lpstr>
      <vt:lpstr>Voorbeeld met 2 methodes vervolg</vt:lpstr>
      <vt:lpstr>De out-modifier</vt:lpstr>
      <vt:lpstr>Voorbeeld out modifier </vt:lpstr>
      <vt:lpstr>Methodes debuggen</vt:lpstr>
      <vt:lpstr>Veelvoorkomende fouten</vt:lpstr>
      <vt:lpstr>Wat moet je kennen/kunnen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BURSSEND</dc:creator>
  <cp:lastModifiedBy>Van Hoecke David</cp:lastModifiedBy>
  <cp:revision>416</cp:revision>
  <dcterms:created xsi:type="dcterms:W3CDTF">2010-10-28T17:44:45Z</dcterms:created>
  <dcterms:modified xsi:type="dcterms:W3CDTF">2023-02-28T16:08:56Z</dcterms:modified>
</cp:coreProperties>
</file>