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7" r:id="rId1"/>
  </p:sldMasterIdLst>
  <p:notesMasterIdLst>
    <p:notesMasterId r:id="rId25"/>
  </p:notesMasterIdLst>
  <p:sldIdLst>
    <p:sldId id="441" r:id="rId2"/>
    <p:sldId id="444" r:id="rId3"/>
    <p:sldId id="445" r:id="rId4"/>
    <p:sldId id="394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2" r:id="rId18"/>
    <p:sldId id="448" r:id="rId19"/>
    <p:sldId id="446" r:id="rId20"/>
    <p:sldId id="447" r:id="rId21"/>
    <p:sldId id="450" r:id="rId22"/>
    <p:sldId id="449" r:id="rId23"/>
    <p:sldId id="443" r:id="rId24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54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Weyenberg Wim" userId="S::wim.vanweyenberg@kdg.be::dff59294-8098-4a36-9075-5e0b48a6d6af" providerId="AD" clId="Web-{71EB0FA1-12FD-4503-6117-015E801EE33E}"/>
    <pc:docChg chg="modSld">
      <pc:chgData name="Van Weyenberg Wim" userId="S::wim.vanweyenberg@kdg.be::dff59294-8098-4a36-9075-5e0b48a6d6af" providerId="AD" clId="Web-{71EB0FA1-12FD-4503-6117-015E801EE33E}" dt="2018-12-04T19:40:53.725" v="13" actId="20577"/>
      <pc:docMkLst>
        <pc:docMk/>
      </pc:docMkLst>
      <pc:sldChg chg="modSp">
        <pc:chgData name="Van Weyenberg Wim" userId="S::wim.vanweyenberg@kdg.be::dff59294-8098-4a36-9075-5e0b48a6d6af" providerId="AD" clId="Web-{71EB0FA1-12FD-4503-6117-015E801EE33E}" dt="2018-12-04T18:17:28.984" v="6" actId="20577"/>
        <pc:sldMkLst>
          <pc:docMk/>
          <pc:sldMk cId="1619528140" sldId="430"/>
        </pc:sldMkLst>
        <pc:spChg chg="mod">
          <ac:chgData name="Van Weyenberg Wim" userId="S::wim.vanweyenberg@kdg.be::dff59294-8098-4a36-9075-5e0b48a6d6af" providerId="AD" clId="Web-{71EB0FA1-12FD-4503-6117-015E801EE33E}" dt="2018-12-04T18:17:28.984" v="6" actId="20577"/>
          <ac:spMkLst>
            <pc:docMk/>
            <pc:sldMk cId="1619528140" sldId="430"/>
            <ac:spMk id="3" creationId="{00000000-0000-0000-0000-000000000000}"/>
          </ac:spMkLst>
        </pc:spChg>
      </pc:sldChg>
      <pc:sldChg chg="delSp modSp">
        <pc:chgData name="Van Weyenberg Wim" userId="S::wim.vanweyenberg@kdg.be::dff59294-8098-4a36-9075-5e0b48a6d6af" providerId="AD" clId="Web-{71EB0FA1-12FD-4503-6117-015E801EE33E}" dt="2018-12-04T18:19:23.454" v="9"/>
        <pc:sldMkLst>
          <pc:docMk/>
          <pc:sldMk cId="2261845444" sldId="433"/>
        </pc:sldMkLst>
        <pc:spChg chg="del mod">
          <ac:chgData name="Van Weyenberg Wim" userId="S::wim.vanweyenberg@kdg.be::dff59294-8098-4a36-9075-5e0b48a6d6af" providerId="AD" clId="Web-{71EB0FA1-12FD-4503-6117-015E801EE33E}" dt="2018-12-04T18:19:23.454" v="9"/>
          <ac:spMkLst>
            <pc:docMk/>
            <pc:sldMk cId="2261845444" sldId="433"/>
            <ac:spMk id="3" creationId="{00000000-0000-0000-0000-000000000000}"/>
          </ac:spMkLst>
        </pc:spChg>
      </pc:sldChg>
      <pc:sldChg chg="modSp">
        <pc:chgData name="Van Weyenberg Wim" userId="S::wim.vanweyenberg@kdg.be::dff59294-8098-4a36-9075-5e0b48a6d6af" providerId="AD" clId="Web-{71EB0FA1-12FD-4503-6117-015E801EE33E}" dt="2018-12-04T18:15:15.812" v="2" actId="20577"/>
        <pc:sldMkLst>
          <pc:docMk/>
          <pc:sldMk cId="315593552" sldId="441"/>
        </pc:sldMkLst>
        <pc:spChg chg="mod">
          <ac:chgData name="Van Weyenberg Wim" userId="S::wim.vanweyenberg@kdg.be::dff59294-8098-4a36-9075-5e0b48a6d6af" providerId="AD" clId="Web-{71EB0FA1-12FD-4503-6117-015E801EE33E}" dt="2018-12-04T18:15:15.812" v="2" actId="20577"/>
          <ac:spMkLst>
            <pc:docMk/>
            <pc:sldMk cId="315593552" sldId="441"/>
            <ac:spMk id="7170" creationId="{00000000-0000-0000-0000-000000000000}"/>
          </ac:spMkLst>
        </pc:spChg>
      </pc:sldChg>
      <pc:sldChg chg="modSp">
        <pc:chgData name="Van Weyenberg Wim" userId="S::wim.vanweyenberg@kdg.be::dff59294-8098-4a36-9075-5e0b48a6d6af" providerId="AD" clId="Web-{71EB0FA1-12FD-4503-6117-015E801EE33E}" dt="2018-12-04T19:40:53.725" v="12" actId="20577"/>
        <pc:sldMkLst>
          <pc:docMk/>
          <pc:sldMk cId="73583279" sldId="443"/>
        </pc:sldMkLst>
        <pc:spChg chg="mod">
          <ac:chgData name="Van Weyenberg Wim" userId="S::wim.vanweyenberg@kdg.be::dff59294-8098-4a36-9075-5e0b48a6d6af" providerId="AD" clId="Web-{71EB0FA1-12FD-4503-6117-015E801EE33E}" dt="2018-12-04T19:40:53.725" v="12" actId="20577"/>
          <ac:spMkLst>
            <pc:docMk/>
            <pc:sldMk cId="73583279" sldId="44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4/12/2018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543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92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865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4-12-2018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6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9892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27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84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54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67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1823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92783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list-1?view=netframework-4.7.2#properti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int32.minvalue(v=vs.110).aspx" TargetMode="External"/><Relationship Id="rId2" Type="http://schemas.openxmlformats.org/officeDocument/2006/relationships/hyperlink" Target="http://msdn.microsoft.com/en-us/library/system.int32.maxvalue(v=vs.110)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int32.minvalue(v=vs.110).aspx" TargetMode="External"/><Relationship Id="rId2" Type="http://schemas.openxmlformats.org/officeDocument/2006/relationships/hyperlink" Target="http://msdn.microsoft.com/en-us/library/system.int32.maxvalue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4" y="1200150"/>
            <a:ext cx="8943975" cy="3214688"/>
          </a:xfrm>
        </p:spPr>
        <p:txBody>
          <a:bodyPr>
            <a:normAutofit/>
          </a:bodyPr>
          <a:lstStyle/>
          <a:p>
            <a:pPr algn="l" eaLnBrk="1" hangingPunct="1"/>
            <a:r>
              <a:rPr lang="nl-BE" sz="5400" dirty="0"/>
              <a:t>Programming 1</a:t>
            </a:r>
            <a:br>
              <a:rPr lang="nl-BE" sz="5400" dirty="0"/>
            </a:br>
            <a:br>
              <a:rPr lang="nl-BE" sz="5400" dirty="0"/>
            </a:br>
            <a:br>
              <a:rPr lang="nl-BE" sz="5400" dirty="0">
                <a:ea typeface="Verdana"/>
                <a:cs typeface="Verdana"/>
              </a:rPr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43538" y="4857750"/>
            <a:ext cx="3700462" cy="1871663"/>
          </a:xfrm>
        </p:spPr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List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559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3" y="1585202"/>
            <a:ext cx="2066855" cy="1080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68" y="2560657"/>
            <a:ext cx="6347546" cy="40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4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Als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van </a:t>
            </a:r>
            <a:r>
              <a:rPr lang="en-US" dirty="0" err="1"/>
              <a:t>hetzelfde</a:t>
            </a:r>
            <a:r>
              <a:rPr lang="en-US" dirty="0"/>
              <a:t> type </a:t>
            </a:r>
            <a:r>
              <a:rPr lang="en-US" dirty="0" err="1"/>
              <a:t>gebruikten</a:t>
            </a:r>
            <a:r>
              <a:rPr lang="en-US" dirty="0"/>
              <a:t> we tot nu toe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array.</a:t>
            </a:r>
          </a:p>
          <a:p>
            <a:endParaRPr lang="en-US" dirty="0"/>
          </a:p>
          <a:p>
            <a:r>
              <a:rPr lang="en-US" dirty="0"/>
              <a:t>Arrays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enorm</a:t>
            </a:r>
            <a:r>
              <a:rPr lang="en-US" dirty="0"/>
              <a:t> </a:t>
            </a:r>
            <a:r>
              <a:rPr lang="en-US" dirty="0" err="1"/>
              <a:t>krachtig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efficient maar </a:t>
            </a:r>
            <a:r>
              <a:rPr lang="en-US" dirty="0" err="1"/>
              <a:t>niet</a:t>
            </a:r>
            <a:r>
              <a:rPr lang="en-US" dirty="0"/>
              <a:t> erg </a:t>
            </a:r>
            <a:r>
              <a:rPr lang="en-US" dirty="0" err="1"/>
              <a:t>dynamisch</a:t>
            </a:r>
            <a:r>
              <a:rPr lang="en-US" dirty="0"/>
              <a:t> (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grootte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van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waaraan</a:t>
            </a:r>
            <a:r>
              <a:rPr lang="en-US" dirty="0"/>
              <a:t> we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wegnemen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we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of List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608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Lists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 in </a:t>
            </a:r>
            <a:r>
              <a:rPr lang="en-US" dirty="0" err="1"/>
              <a:t>System.Collections.Generic</a:t>
            </a:r>
            <a:r>
              <a:rPr lang="en-US" dirty="0"/>
              <a:t>. </a:t>
            </a:r>
            <a:r>
              <a:rPr lang="en-US" dirty="0" err="1"/>
              <a:t>Deze</a:t>
            </a:r>
            <a:r>
              <a:rPr lang="en-US" dirty="0"/>
              <a:t> code zit </a:t>
            </a:r>
            <a:r>
              <a:rPr lang="en-US" dirty="0" err="1"/>
              <a:t>standaard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console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windows</a:t>
            </a:r>
          </a:p>
          <a:p>
            <a:r>
              <a:rPr lang="en-US" dirty="0" err="1"/>
              <a:t>bij</a:t>
            </a:r>
            <a:r>
              <a:rPr lang="en-US" dirty="0"/>
              <a:t> Mac </a:t>
            </a:r>
            <a:r>
              <a:rPr lang="en-US" dirty="0" err="1"/>
              <a:t>moet</a:t>
            </a:r>
            <a:r>
              <a:rPr lang="en-US" dirty="0"/>
              <a:t> je die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bovenaan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</a:t>
            </a:r>
            <a:r>
              <a:rPr lang="en-US" dirty="0" err="1"/>
              <a:t>een</a:t>
            </a:r>
            <a:r>
              <a:rPr lang="en-US" dirty="0"/>
              <a:t> using statement </a:t>
            </a:r>
            <a:r>
              <a:rPr lang="en-US" dirty="0" err="1"/>
              <a:t>toevoegen</a:t>
            </a:r>
            <a:endParaRPr lang="en-US" dirty="0"/>
          </a:p>
          <a:p>
            <a:endParaRPr lang="en-US" dirty="0"/>
          </a:p>
          <a:p>
            <a:r>
              <a:rPr lang="en-US" dirty="0"/>
              <a:t>Lists </a:t>
            </a:r>
            <a:r>
              <a:rPr lang="en-US" dirty="0" err="1"/>
              <a:t>kunnen</a:t>
            </a:r>
            <a:r>
              <a:rPr lang="en-US" dirty="0"/>
              <a:t> net </a:t>
            </a:r>
            <a:r>
              <a:rPr lang="en-US" dirty="0" err="1"/>
              <a:t>zoals</a:t>
            </a:r>
            <a:r>
              <a:rPr lang="en-US" dirty="0"/>
              <a:t> arrays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bevatten</a:t>
            </a:r>
            <a:r>
              <a:rPr lang="en-US" dirty="0"/>
              <a:t> van 1 op </a:t>
            </a:r>
            <a:r>
              <a:rPr lang="en-US" dirty="0" err="1"/>
              <a:t>voorhand</a:t>
            </a:r>
            <a:r>
              <a:rPr lang="en-US" dirty="0"/>
              <a:t> </a:t>
            </a:r>
            <a:r>
              <a:rPr lang="en-US" dirty="0" err="1"/>
              <a:t>vastgelegd</a:t>
            </a:r>
            <a:r>
              <a:rPr lang="en-US" dirty="0"/>
              <a:t> datatype</a:t>
            </a:r>
          </a:p>
          <a:p>
            <a:endParaRPr lang="en-US" dirty="0"/>
          </a:p>
          <a:p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List van strings: 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/>
            <a:r>
              <a:rPr lang="en-US" dirty="0"/>
              <a:t>List van integers: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/>
              <a:t>List van floats: 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List&lt;float&gt;</a:t>
            </a:r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540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List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in het </a:t>
            </a:r>
            <a:r>
              <a:rPr lang="en-US" dirty="0" err="1"/>
              <a:t>geheugen</a:t>
            </a:r>
            <a:r>
              <a:rPr lang="en-US" dirty="0"/>
              <a:t>,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wijze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basisdatatype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gezien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Random object.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steeds </a:t>
            </a:r>
            <a:r>
              <a:rPr lang="en-US" dirty="0" err="1"/>
              <a:t>een</a:t>
            </a:r>
            <a:r>
              <a:rPr lang="en-US" dirty="0"/>
              <a:t> List van </a:t>
            </a:r>
            <a:r>
              <a:rPr lang="en-US" dirty="0" err="1"/>
              <a:t>elementen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datatype (</a:t>
            </a:r>
            <a:r>
              <a:rPr lang="en-US" dirty="0" err="1"/>
              <a:t>bvb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List van strings, </a:t>
            </a:r>
            <a:r>
              <a:rPr lang="en-US" dirty="0" err="1"/>
              <a:t>ints</a:t>
            </a:r>
            <a:r>
              <a:rPr lang="en-US" dirty="0"/>
              <a:t>, doubles,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type,…)</a:t>
            </a:r>
          </a:p>
          <a:p>
            <a:endParaRPr lang="en-US" dirty="0"/>
          </a:p>
          <a:p>
            <a:r>
              <a:rPr lang="en-US" dirty="0" err="1"/>
              <a:t>Vb</a:t>
            </a:r>
            <a:r>
              <a:rPr lang="en-US" dirty="0"/>
              <a:t>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list object om </a:t>
            </a:r>
            <a:r>
              <a:rPr lang="en-US" dirty="0" err="1"/>
              <a:t>bvb</a:t>
            </a:r>
            <a:r>
              <a:rPr lang="en-US" dirty="0"/>
              <a:t> strings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 zo: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List&lt;string&gt; names = new List&lt;string&gt;();</a:t>
            </a:r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012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Eenmaal</a:t>
            </a:r>
            <a:r>
              <a:rPr lang="en-US" dirty="0"/>
              <a:t> de </a:t>
            </a:r>
            <a:r>
              <a:rPr lang="en-US" dirty="0" err="1"/>
              <a:t>lijst</a:t>
            </a:r>
            <a:r>
              <a:rPr lang="en-US" dirty="0"/>
              <a:t> is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 Add: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iList.Add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iList.Add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iList.Add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iList.Add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(7);</a:t>
            </a:r>
          </a:p>
          <a:p>
            <a:pPr marL="0" indent="0">
              <a:buNone/>
            </a:pP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	of:</a:t>
            </a:r>
          </a:p>
          <a:p>
            <a:pPr marL="0" indent="0">
              <a:buNone/>
            </a:pP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List&lt;string&gt; colors = new List&lt;string&gt;();</a:t>
            </a:r>
          </a:p>
          <a:p>
            <a:pPr marL="914400" lvl="2" indent="0">
              <a:buNone/>
            </a:pP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colors.Add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("Red");</a:t>
            </a:r>
          </a:p>
          <a:p>
            <a:pPr marL="914400" lvl="2" indent="0">
              <a:buNone/>
            </a:pP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colors.Add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("Blue");</a:t>
            </a:r>
          </a:p>
          <a:p>
            <a:pPr marL="914400" lvl="2" indent="0">
              <a:buNone/>
            </a:pP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colors.Add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("Green");</a:t>
            </a:r>
            <a:endParaRPr lang="nl-BE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4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functies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2908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err="1">
                <a:latin typeface="+mj-lt"/>
              </a:rPr>
              <a:t>Aantal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elementen</a:t>
            </a:r>
            <a:r>
              <a:rPr lang="en-US" sz="2600" dirty="0">
                <a:latin typeface="+mj-lt"/>
              </a:rPr>
              <a:t> :     	</a:t>
            </a:r>
            <a:r>
              <a:rPr lang="en-US" sz="2600" dirty="0" err="1">
                <a:latin typeface="+mj-lt"/>
                <a:cs typeface="Consolas" panose="020B0609020204030204" pitchFamily="49" charset="0"/>
              </a:rPr>
              <a:t>List.Count</a:t>
            </a:r>
            <a:r>
              <a:rPr lang="en-US" sz="2600" dirty="0">
                <a:latin typeface="+mj-lt"/>
                <a:cs typeface="Consolas" panose="020B0609020204030204" pitchFamily="49" charset="0"/>
              </a:rPr>
              <a:t>()</a:t>
            </a:r>
            <a:endParaRPr lang="nl-BE" sz="2600" dirty="0">
              <a:latin typeface="+mj-lt"/>
              <a:cs typeface="Consolas" panose="020B0609020204030204" pitchFamily="49" charset="0"/>
            </a:endParaRPr>
          </a:p>
          <a:p>
            <a:endParaRPr lang="nl-BE" sz="2600" dirty="0">
              <a:latin typeface="+mj-lt"/>
            </a:endParaRPr>
          </a:p>
          <a:p>
            <a:r>
              <a:rPr lang="nl-BE" sz="2600" dirty="0">
                <a:latin typeface="+mj-lt"/>
              </a:rPr>
              <a:t>Element verwijderen:  	</a:t>
            </a:r>
            <a:r>
              <a:rPr lang="nl-BE" sz="2600" dirty="0" err="1">
                <a:latin typeface="+mj-lt"/>
                <a:cs typeface="Consolas" panose="020B0609020204030204" pitchFamily="49" charset="0"/>
              </a:rPr>
              <a:t>List.Remove</a:t>
            </a:r>
            <a:r>
              <a:rPr lang="nl-BE" sz="2600" dirty="0">
                <a:latin typeface="+mj-lt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r>
              <a:rPr lang="en-US" sz="2600" dirty="0" err="1">
                <a:latin typeface="+mj-lt"/>
              </a:rPr>
              <a:t>Alles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verwijderen</a:t>
            </a:r>
            <a:r>
              <a:rPr lang="en-US" sz="2600" dirty="0">
                <a:latin typeface="+mj-lt"/>
              </a:rPr>
              <a:t>:     	</a:t>
            </a:r>
            <a:r>
              <a:rPr lang="nl-BE" sz="2600" dirty="0" err="1">
                <a:latin typeface="+mj-lt"/>
                <a:cs typeface="Consolas" panose="020B0609020204030204" pitchFamily="49" charset="0"/>
              </a:rPr>
              <a:t>List.Clear</a:t>
            </a:r>
            <a:r>
              <a:rPr lang="nl-BE" sz="2600" dirty="0">
                <a:latin typeface="+mj-lt"/>
                <a:cs typeface="Consolas" panose="020B0609020204030204" pitchFamily="49" charset="0"/>
              </a:rPr>
              <a:t> ();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>
                <a:latin typeface="+mj-lt"/>
              </a:rPr>
              <a:t>Sorteren</a:t>
            </a:r>
            <a:r>
              <a:rPr lang="en-US" sz="2600" dirty="0">
                <a:latin typeface="+mj-lt"/>
              </a:rPr>
              <a:t>:           	</a:t>
            </a:r>
            <a:r>
              <a:rPr lang="en-US" sz="2600" dirty="0" err="1">
                <a:latin typeface="+mj-lt"/>
                <a:cs typeface="Consolas" panose="020B0609020204030204" pitchFamily="49" charset="0"/>
              </a:rPr>
              <a:t>List.Sort</a:t>
            </a:r>
            <a:r>
              <a:rPr lang="en-US" sz="2600" dirty="0">
                <a:latin typeface="+mj-lt"/>
                <a:cs typeface="Consolas" panose="020B0609020204030204" pitchFamily="49" charset="0"/>
              </a:rPr>
              <a:t>()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Element </a:t>
            </a:r>
            <a:r>
              <a:rPr lang="en-US" sz="2600" dirty="0" err="1">
                <a:latin typeface="+mj-lt"/>
              </a:rPr>
              <a:t>aanwezig</a:t>
            </a:r>
            <a:r>
              <a:rPr lang="nl-BE" sz="2600" dirty="0">
                <a:latin typeface="+mj-lt"/>
              </a:rPr>
              <a:t>:   	</a:t>
            </a:r>
            <a:r>
              <a:rPr lang="nl-BE" sz="2600" dirty="0" err="1">
                <a:latin typeface="+mj-lt"/>
                <a:cs typeface="Consolas" panose="020B0609020204030204" pitchFamily="49" charset="0"/>
              </a:rPr>
              <a:t>List.Contains</a:t>
            </a:r>
            <a:r>
              <a:rPr lang="nl-BE" sz="2600" dirty="0">
                <a:latin typeface="+mj-lt"/>
                <a:cs typeface="Consolas" panose="020B0609020204030204" pitchFamily="49" charset="0"/>
              </a:rPr>
              <a:t>(X)</a:t>
            </a:r>
          </a:p>
          <a:p>
            <a:endParaRPr lang="nl-BE" sz="2600" dirty="0">
              <a:latin typeface="+mj-lt"/>
              <a:cs typeface="Consolas" panose="020B0609020204030204" pitchFamily="49" charset="0"/>
            </a:endParaRPr>
          </a:p>
          <a:p>
            <a:r>
              <a:rPr lang="nl-BE" sz="2600" dirty="0">
                <a:latin typeface="+mj-lt"/>
                <a:cs typeface="Consolas" panose="020B0609020204030204" pitchFamily="49" charset="0"/>
              </a:rPr>
              <a:t>Plaats zoeken:		</a:t>
            </a:r>
            <a:r>
              <a:rPr lang="nl-BE" sz="2600" dirty="0" err="1">
                <a:latin typeface="+mj-lt"/>
                <a:cs typeface="Consolas" panose="020B0609020204030204" pitchFamily="49" charset="0"/>
              </a:rPr>
              <a:t>List.IndexOf</a:t>
            </a:r>
            <a:r>
              <a:rPr lang="nl-BE" sz="2600" dirty="0">
                <a:latin typeface="+mj-lt"/>
                <a:cs typeface="Consolas" panose="020B0609020204030204" pitchFamily="49" charset="0"/>
              </a:rPr>
              <a:t>(X), </a:t>
            </a:r>
            <a:r>
              <a:rPr lang="nl-BE" sz="2600" dirty="0" err="1">
                <a:latin typeface="+mj-lt"/>
                <a:cs typeface="Consolas" panose="020B0609020204030204" pitchFamily="49" charset="0"/>
              </a:rPr>
              <a:t>List.LastIndexOf</a:t>
            </a:r>
            <a:r>
              <a:rPr lang="nl-BE" sz="2600" dirty="0">
                <a:latin typeface="+mj-lt"/>
                <a:cs typeface="Consolas" panose="020B0609020204030204" pitchFamily="49" charset="0"/>
              </a:rPr>
              <a:t>(X),…</a:t>
            </a:r>
          </a:p>
          <a:p>
            <a:endParaRPr lang="nl-BE" sz="2600" dirty="0">
              <a:latin typeface="+mj-lt"/>
              <a:cs typeface="Consolas" panose="020B0609020204030204" pitchFamily="49" charset="0"/>
            </a:endParaRPr>
          </a:p>
          <a:p>
            <a:r>
              <a:rPr lang="nl-BE" sz="2600" dirty="0">
                <a:latin typeface="+mj-lt"/>
                <a:cs typeface="Consolas" panose="020B0609020204030204" pitchFamily="49" charset="0"/>
              </a:rPr>
              <a:t>Element Tussenvoegen:	</a:t>
            </a:r>
            <a:r>
              <a:rPr lang="nl-BE" sz="2600" dirty="0" err="1">
                <a:latin typeface="+mj-lt"/>
                <a:cs typeface="Consolas" panose="020B0609020204030204" pitchFamily="49" charset="0"/>
              </a:rPr>
              <a:t>List.Insert</a:t>
            </a:r>
            <a:r>
              <a:rPr lang="nl-BE" sz="2600" dirty="0">
                <a:latin typeface="+mj-lt"/>
                <a:cs typeface="Consolas" panose="020B0609020204030204" pitchFamily="49" charset="0"/>
              </a:rPr>
              <a:t>(X,Y)</a:t>
            </a:r>
            <a:r>
              <a:rPr lang="en-US" dirty="0"/>
              <a:t>			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4333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msdn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https://docs.microsoft.com/en-us/dotnet/api/system.collections.generic.list-1?view=netframework-4.7.2#properties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3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Loopen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List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Zoals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arrays, maar </a:t>
            </a:r>
            <a:r>
              <a:rPr lang="en-US" sz="2000" dirty="0" err="1"/>
              <a:t>gebruik</a:t>
            </a:r>
            <a:r>
              <a:rPr lang="en-US" sz="2000" dirty="0"/>
              <a:t> Count </a:t>
            </a:r>
            <a:r>
              <a:rPr lang="en-US" sz="2000" dirty="0" err="1"/>
              <a:t>i.p.v</a:t>
            </a:r>
            <a:r>
              <a:rPr lang="en-US" sz="2000" dirty="0"/>
              <a:t>. Length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colors.Count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(colors[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Of </a:t>
            </a:r>
            <a:r>
              <a:rPr lang="en-US" sz="2000" dirty="0" err="1"/>
              <a:t>foreach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(string c in colors)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326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9BD9-E4AD-4DD5-8413-483189B2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E079-E073-4DE6-ADD4-2B03054D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4 </a:t>
            </a:r>
            <a:r>
              <a:rPr lang="en-US" dirty="0" err="1"/>
              <a:t>basisdatatypes</a:t>
            </a:r>
            <a:r>
              <a:rPr lang="en-US" dirty="0"/>
              <a:t> </a:t>
            </a:r>
            <a:r>
              <a:rPr lang="en-US" dirty="0" err="1"/>
              <a:t>bekeken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bool</a:t>
            </a:r>
          </a:p>
          <a:p>
            <a:pPr lvl="1"/>
            <a:endParaRPr lang="en-US" dirty="0"/>
          </a:p>
          <a:p>
            <a:r>
              <a:rPr lang="en-US" dirty="0" err="1"/>
              <a:t>Uiteraard</a:t>
            </a:r>
            <a:r>
              <a:rPr lang="en-US" dirty="0"/>
              <a:t> </a:t>
            </a:r>
            <a:r>
              <a:rPr lang="en-US" dirty="0" err="1"/>
              <a:t>bestaan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meer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Afhankelijk</a:t>
            </a:r>
            <a:r>
              <a:rPr lang="en-US" dirty="0"/>
              <a:t> van de </a:t>
            </a:r>
            <a:r>
              <a:rPr lang="en-US" dirty="0" err="1"/>
              <a:t>situatie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datatypes </a:t>
            </a:r>
            <a:r>
              <a:rPr lang="en-US" dirty="0" err="1"/>
              <a:t>gebruiken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Besparing</a:t>
            </a:r>
            <a:r>
              <a:rPr lang="en-US" dirty="0"/>
              <a:t> van </a:t>
            </a:r>
            <a:r>
              <a:rPr lang="en-US" dirty="0" err="1"/>
              <a:t>geheugen</a:t>
            </a:r>
            <a:endParaRPr lang="en-US" dirty="0"/>
          </a:p>
          <a:p>
            <a:pPr lvl="1"/>
            <a:r>
              <a:rPr lang="en-US" dirty="0"/>
              <a:t>Meer of minder detail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de </a:t>
            </a:r>
            <a:r>
              <a:rPr lang="en-US" dirty="0" err="1"/>
              <a:t>komma</a:t>
            </a:r>
            <a:endParaRPr lang="en-US" dirty="0"/>
          </a:p>
          <a:p>
            <a:pPr lvl="1"/>
            <a:r>
              <a:rPr lang="en-US" dirty="0"/>
              <a:t>Heel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nodig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509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A73E-44FB-4FC0-8364-A9B8A63A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van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E3B5-2D8E-43A2-9734-5CD54B86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D8AE352-99C0-4360-9447-FB3CECE69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395989"/>
              </p:ext>
            </p:extLst>
          </p:nvPr>
        </p:nvGraphicFramePr>
        <p:xfrm>
          <a:off x="891922" y="1414463"/>
          <a:ext cx="7966327" cy="5172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459">
                <a:tc>
                  <a:txBody>
                    <a:bodyPr/>
                    <a:lstStyle/>
                    <a:p>
                      <a:pPr marL="95250" marR="9525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u="sng" baseline="0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nl-BE" sz="1800" u="sng" baseline="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 anchor="ctr"/>
                </a:tc>
                <a:tc>
                  <a:txBody>
                    <a:bodyPr/>
                    <a:lstStyle/>
                    <a:p>
                      <a:pPr marL="95250" marR="9525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u="sng" baseline="0" dirty="0">
                          <a:solidFill>
                            <a:schemeClr val="bg1"/>
                          </a:solidFill>
                          <a:effectLst/>
                        </a:rPr>
                        <a:t>Range</a:t>
                      </a:r>
                      <a:endParaRPr lang="nl-BE" sz="1800" u="sng" baseline="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19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 dirty="0">
                          <a:effectLst/>
                        </a:rPr>
                        <a:t>Byte </a:t>
                      </a:r>
                      <a:endParaRPr lang="nl-BE" sz="1800" baseline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>
                          <a:effectLst/>
                        </a:rPr>
                        <a:t>0 .. 255  (8 bits)</a:t>
                      </a:r>
                      <a:endParaRPr lang="nl-BE" sz="1800" baseline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363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 dirty="0" err="1">
                          <a:effectLst/>
                        </a:rPr>
                        <a:t>sbyte</a:t>
                      </a:r>
                      <a:r>
                        <a:rPr lang="nl-BE" sz="1800" baseline="0" dirty="0">
                          <a:effectLst/>
                        </a:rPr>
                        <a:t> </a:t>
                      </a:r>
                      <a:endParaRPr lang="nl-BE" sz="1800" baseline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 dirty="0">
                          <a:effectLst/>
                        </a:rPr>
                        <a:t>-128 .. 127 (8 bits, 1 </a:t>
                      </a:r>
                      <a:r>
                        <a:rPr lang="nl-BE" sz="1800" baseline="0" dirty="0" err="1">
                          <a:effectLst/>
                        </a:rPr>
                        <a:t>for</a:t>
                      </a:r>
                      <a:r>
                        <a:rPr lang="nl-BE" sz="1800" baseline="0" dirty="0">
                          <a:effectLst/>
                        </a:rPr>
                        <a:t> the </a:t>
                      </a:r>
                      <a:r>
                        <a:rPr lang="nl-BE" sz="1800" baseline="0" dirty="0" err="1">
                          <a:effectLst/>
                        </a:rPr>
                        <a:t>sign</a:t>
                      </a:r>
                      <a:r>
                        <a:rPr lang="nl-BE" sz="1800" baseline="0" dirty="0">
                          <a:effectLst/>
                        </a:rPr>
                        <a:t>)</a:t>
                      </a:r>
                      <a:endParaRPr lang="nl-BE" sz="1800" baseline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19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>
                          <a:effectLst/>
                        </a:rPr>
                        <a:t>short</a:t>
                      </a:r>
                      <a:endParaRPr lang="nl-BE" sz="1800" baseline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 dirty="0">
                          <a:effectLst/>
                        </a:rPr>
                        <a:t>-32,768 .. 32,767 (16 bits, 1 bit for </a:t>
                      </a:r>
                      <a:r>
                        <a:rPr lang="nl-BE" sz="1800" baseline="0" dirty="0" err="1">
                          <a:effectLst/>
                        </a:rPr>
                        <a:t>the</a:t>
                      </a:r>
                      <a:r>
                        <a:rPr lang="nl-BE" sz="1800" baseline="0" dirty="0">
                          <a:effectLst/>
                        </a:rPr>
                        <a:t> </a:t>
                      </a:r>
                      <a:r>
                        <a:rPr lang="nl-BE" sz="1800" baseline="0" dirty="0" err="1">
                          <a:effectLst/>
                        </a:rPr>
                        <a:t>sign</a:t>
                      </a:r>
                      <a:r>
                        <a:rPr lang="nl-BE" sz="1800" baseline="0" dirty="0">
                          <a:effectLst/>
                        </a:rPr>
                        <a:t>)</a:t>
                      </a:r>
                      <a:endParaRPr lang="nl-BE" sz="1800" baseline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19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>
                          <a:effectLst/>
                        </a:rPr>
                        <a:t>ushort</a:t>
                      </a:r>
                      <a:endParaRPr lang="nl-BE" sz="1800" baseline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 dirty="0">
                          <a:effectLst/>
                        </a:rPr>
                        <a:t>0 .. 65,535  (</a:t>
                      </a:r>
                      <a:r>
                        <a:rPr lang="nl-BE" sz="1800" baseline="0" dirty="0" err="1">
                          <a:effectLst/>
                        </a:rPr>
                        <a:t>unsigned</a:t>
                      </a:r>
                      <a:r>
                        <a:rPr lang="nl-BE" sz="1800" baseline="0" dirty="0">
                          <a:effectLst/>
                        </a:rPr>
                        <a:t> short)</a:t>
                      </a:r>
                      <a:endParaRPr lang="nl-BE" sz="1800" baseline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363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>
                          <a:effectLst/>
                        </a:rPr>
                        <a:t>int</a:t>
                      </a:r>
                      <a:endParaRPr lang="nl-BE" sz="1800" baseline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 dirty="0">
                          <a:effectLst/>
                        </a:rPr>
                        <a:t>-2</a:t>
                      </a:r>
                      <a:r>
                        <a:rPr lang="nl-BE" sz="1800" baseline="0" dirty="0">
                          <a:effectLst/>
                          <a:latin typeface="+mj-lt"/>
                        </a:rPr>
                        <a:t>,147,483,648 .. 2,147,483,647</a:t>
                      </a: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0" dirty="0">
                          <a:effectLst/>
                          <a:latin typeface="+mj-lt"/>
                          <a:ea typeface="Times New Roman"/>
                        </a:rPr>
                        <a:t>(32 bit, </a:t>
                      </a:r>
                      <a:r>
                        <a:rPr lang="nl-NL" sz="1800" baseline="0" dirty="0" err="1">
                          <a:effectLst/>
                          <a:latin typeface="+mj-lt"/>
                          <a:ea typeface="Times New Roman"/>
                        </a:rPr>
                        <a:t>one</a:t>
                      </a:r>
                      <a:r>
                        <a:rPr lang="nl-NL" sz="1800" baseline="0" dirty="0">
                          <a:effectLst/>
                          <a:latin typeface="+mj-lt"/>
                          <a:ea typeface="Times New Roman"/>
                        </a:rPr>
                        <a:t> bit </a:t>
                      </a:r>
                      <a:r>
                        <a:rPr lang="nl-NL" sz="1800" baseline="0" dirty="0" err="1">
                          <a:effectLst/>
                          <a:latin typeface="+mj-lt"/>
                          <a:ea typeface="Times New Roman"/>
                        </a:rPr>
                        <a:t>for</a:t>
                      </a:r>
                      <a:r>
                        <a:rPr lang="nl-NL" sz="1800" baseline="0" dirty="0">
                          <a:effectLst/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nl-NL" sz="1800" baseline="0" dirty="0" err="1">
                          <a:effectLst/>
                          <a:latin typeface="+mj-lt"/>
                          <a:ea typeface="Times New Roman"/>
                        </a:rPr>
                        <a:t>sign</a:t>
                      </a:r>
                      <a:r>
                        <a:rPr lang="nl-NL" sz="1800" baseline="0" dirty="0">
                          <a:effectLst/>
                          <a:latin typeface="+mj-lt"/>
                          <a:ea typeface="Times New Roman"/>
                        </a:rPr>
                        <a:t>))</a:t>
                      </a:r>
                      <a:endParaRPr lang="nl-BE" sz="1800" baseline="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819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>
                          <a:effectLst/>
                        </a:rPr>
                        <a:t>uint</a:t>
                      </a:r>
                      <a:endParaRPr lang="nl-BE" sz="1800" baseline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 dirty="0">
                          <a:effectLst/>
                        </a:rPr>
                        <a:t>0 .. 4,294,967,295</a:t>
                      </a:r>
                      <a:endParaRPr lang="nl-BE" sz="1800" baseline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995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>
                          <a:effectLst/>
                        </a:rPr>
                        <a:t>long</a:t>
                      </a:r>
                      <a:endParaRPr lang="nl-BE" sz="1800" baseline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baseline="0" dirty="0">
                          <a:effectLst/>
                        </a:rPr>
                        <a:t>-9,223,372,036,854,775,808 .. 9,223,372,036,854,775,807</a:t>
                      </a: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nl-NL" sz="1800" baseline="0" dirty="0">
                        <a:effectLst/>
                        <a:latin typeface="Calibri"/>
                        <a:ea typeface="Times New Roman"/>
                      </a:endParaRP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0" dirty="0">
                          <a:effectLst/>
                          <a:latin typeface="Calibri"/>
                          <a:ea typeface="Times New Roman"/>
                        </a:rPr>
                        <a:t>(64 bit, </a:t>
                      </a:r>
                      <a:r>
                        <a:rPr lang="nl-NL" sz="1800" baseline="0" dirty="0" err="1">
                          <a:effectLst/>
                          <a:latin typeface="Calibri"/>
                          <a:ea typeface="Times New Roman"/>
                        </a:rPr>
                        <a:t>one</a:t>
                      </a:r>
                      <a:r>
                        <a:rPr lang="nl-NL" sz="1800" baseline="0" dirty="0">
                          <a:effectLst/>
                          <a:latin typeface="Calibri"/>
                          <a:ea typeface="Times New Roman"/>
                        </a:rPr>
                        <a:t> bit </a:t>
                      </a:r>
                      <a:r>
                        <a:rPr lang="nl-NL" sz="1800" baseline="0" dirty="0" err="1">
                          <a:effectLst/>
                          <a:latin typeface="Calibri"/>
                          <a:ea typeface="Times New Roman"/>
                        </a:rPr>
                        <a:t>for</a:t>
                      </a:r>
                      <a:r>
                        <a:rPr lang="nl-NL" sz="1800" baseline="0" dirty="0"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nl-NL" sz="1800" baseline="0" dirty="0" err="1">
                          <a:effectLst/>
                          <a:latin typeface="Calibri"/>
                          <a:ea typeface="Times New Roman"/>
                        </a:rPr>
                        <a:t>sign</a:t>
                      </a:r>
                      <a:r>
                        <a:rPr lang="nl-NL" sz="1800" baseline="0" dirty="0">
                          <a:effectLst/>
                          <a:latin typeface="Calibri"/>
                          <a:ea typeface="Times New Roman"/>
                        </a:rPr>
                        <a:t>)</a:t>
                      </a:r>
                      <a:endParaRPr lang="nl-BE" sz="1800" baseline="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4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5E6C-269C-4C7A-B8C2-11F07422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F6F2-2173-40F1-8008-1FC047AF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lijsten</a:t>
            </a:r>
            <a:r>
              <a:rPr lang="en-US" dirty="0"/>
              <a:t> of datasets </a:t>
            </a:r>
            <a:r>
              <a:rPr lang="en-US" dirty="0" err="1"/>
              <a:t>opslaan</a:t>
            </a:r>
            <a:endParaRPr lang="en-US" dirty="0"/>
          </a:p>
          <a:p>
            <a:pPr lvl="1"/>
            <a:r>
              <a:rPr lang="en-US" dirty="0" err="1"/>
              <a:t>dagen</a:t>
            </a:r>
            <a:r>
              <a:rPr lang="en-US" dirty="0"/>
              <a:t> van de week</a:t>
            </a:r>
          </a:p>
          <a:p>
            <a:pPr lvl="1"/>
            <a:r>
              <a:rPr lang="en-US" dirty="0" err="1"/>
              <a:t>Kleuren</a:t>
            </a:r>
            <a:r>
              <a:rPr lang="en-US" dirty="0"/>
              <a:t> (</a:t>
            </a:r>
            <a:r>
              <a:rPr lang="en-US" dirty="0" err="1"/>
              <a:t>voor</a:t>
            </a:r>
            <a:r>
              <a:rPr lang="en-US" dirty="0"/>
              <a:t> de console </a:t>
            </a:r>
            <a:r>
              <a:rPr lang="en-US" dirty="0" err="1"/>
              <a:t>bvb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Opties</a:t>
            </a:r>
            <a:r>
              <a:rPr lang="en-US" dirty="0"/>
              <a:t> die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kiezen</a:t>
            </a:r>
            <a:endParaRPr lang="en-US" dirty="0"/>
          </a:p>
          <a:p>
            <a:pPr lvl="1"/>
            <a:r>
              <a:rPr lang="en-US" dirty="0" err="1"/>
              <a:t>Soorten</a:t>
            </a:r>
            <a:r>
              <a:rPr lang="en-US" dirty="0"/>
              <a:t> van </a:t>
            </a:r>
            <a:r>
              <a:rPr lang="en-US" dirty="0" err="1"/>
              <a:t>kaarten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zouden</a:t>
            </a:r>
            <a:r>
              <a:rPr lang="en-US" dirty="0"/>
              <a:t> 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opslaan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strings</a:t>
            </a:r>
          </a:p>
          <a:p>
            <a:endParaRPr lang="en-US" dirty="0"/>
          </a:p>
          <a:p>
            <a:r>
              <a:rPr lang="en-US" dirty="0"/>
              <a:t>Maar strings </a:t>
            </a:r>
            <a:r>
              <a:rPr lang="en-US" dirty="0" err="1"/>
              <a:t>nemen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geheugenplaats</a:t>
            </a:r>
            <a:r>
              <a:rPr lang="en-US" dirty="0"/>
              <a:t> in</a:t>
            </a:r>
          </a:p>
          <a:p>
            <a:endParaRPr lang="en-US" dirty="0"/>
          </a:p>
          <a:p>
            <a:r>
              <a:rPr lang="en-US" dirty="0"/>
              <a:t>Strings </a:t>
            </a:r>
            <a:r>
              <a:rPr lang="en-US" dirty="0" err="1"/>
              <a:t>vergelijken</a:t>
            </a:r>
            <a:r>
              <a:rPr lang="en-US" dirty="0"/>
              <a:t> is erg </a:t>
            </a:r>
            <a:r>
              <a:rPr lang="en-US" dirty="0" err="1"/>
              <a:t>onefficient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8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EE87-0DB8-40C4-934D-80E617F9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van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0685-9484-4045-ADD1-86FA4897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35370A-58FE-456A-B67C-F5315128EE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020820"/>
              </p:ext>
            </p:extLst>
          </p:nvPr>
        </p:nvGraphicFramePr>
        <p:xfrm>
          <a:off x="457200" y="1488031"/>
          <a:ext cx="8229600" cy="4688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390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Data Type</a:t>
                      </a: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 anchor="ctr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Range</a:t>
                      </a:r>
                      <a:endParaRPr lang="nl-BE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90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dirty="0" err="1">
                          <a:effectLst/>
                        </a:rPr>
                        <a:t>ulong</a:t>
                      </a: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0 .. 18,446,744,073,709,551,615</a:t>
                      </a: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90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dirty="0" err="1">
                          <a:effectLst/>
                        </a:rPr>
                        <a:t>float</a:t>
                      </a: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-3.402823e38 .. 3.402823e38</a:t>
                      </a: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(32 bit, 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digits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nl-NL" sz="1800" dirty="0">
                          <a:effectLst/>
                        </a:rPr>
                        <a:t>)</a:t>
                      </a:r>
                      <a:endParaRPr lang="nl-BE" sz="1800" dirty="0">
                        <a:effectLst/>
                      </a:endParaRP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90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double</a:t>
                      </a:r>
                      <a:endParaRPr lang="nl-BE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-1.79769313486232e308 .. 1.79769313486232e308</a:t>
                      </a: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(64 bit,</a:t>
                      </a:r>
                      <a:r>
                        <a:rPr lang="nl-NL" sz="1800" baseline="0" dirty="0">
                          <a:effectLst/>
                        </a:rPr>
                        <a:t> 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digits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nl-NL" sz="1800" dirty="0">
                          <a:effectLst/>
                        </a:rPr>
                        <a:t>)</a:t>
                      </a:r>
                      <a:endParaRPr lang="nl-BE" sz="1800" dirty="0">
                        <a:effectLst/>
                      </a:endParaRP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405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decimal</a:t>
                      </a:r>
                      <a:endParaRPr lang="nl-BE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-79228162514264337593543950335 .. 79228162514264337593543950335</a:t>
                      </a: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90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char</a:t>
                      </a:r>
                      <a:endParaRPr lang="nl-BE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dirty="0">
                          <a:effectLst/>
                        </a:rPr>
                        <a:t>A </a:t>
                      </a:r>
                      <a:r>
                        <a:rPr lang="nl-BE" sz="1800" dirty="0" err="1">
                          <a:effectLst/>
                        </a:rPr>
                        <a:t>Unicode</a:t>
                      </a:r>
                      <a:r>
                        <a:rPr lang="nl-BE" sz="1800" dirty="0">
                          <a:effectLst/>
                        </a:rPr>
                        <a:t> </a:t>
                      </a:r>
                      <a:r>
                        <a:rPr lang="nl-BE" sz="1800" dirty="0" err="1">
                          <a:effectLst/>
                        </a:rPr>
                        <a:t>character</a:t>
                      </a:r>
                      <a:r>
                        <a:rPr lang="nl-BE" sz="1800" dirty="0">
                          <a:effectLst/>
                        </a:rPr>
                        <a:t>. (16 bits)</a:t>
                      </a: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90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string</a:t>
                      </a:r>
                      <a:endParaRPr lang="nl-BE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string of Unicode characters.</a:t>
                      </a: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90"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>
                          <a:effectLst/>
                        </a:rPr>
                        <a:t>bool</a:t>
                      </a:r>
                      <a:endParaRPr lang="nl-BE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tc>
                  <a:txBody>
                    <a:bodyPr/>
                    <a:lstStyle/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nl-BE" sz="1800" dirty="0" err="1">
                          <a:effectLst/>
                        </a:rPr>
                        <a:t>true</a:t>
                      </a:r>
                      <a:r>
                        <a:rPr lang="nl-BE" sz="1800" dirty="0">
                          <a:effectLst/>
                        </a:rPr>
                        <a:t> or </a:t>
                      </a:r>
                      <a:r>
                        <a:rPr lang="nl-BE" sz="1800" dirty="0" err="1">
                          <a:effectLst/>
                        </a:rPr>
                        <a:t>false</a:t>
                      </a:r>
                      <a:r>
                        <a:rPr lang="nl-BE" sz="1800" dirty="0">
                          <a:effectLst/>
                        </a:rPr>
                        <a:t>.</a:t>
                      </a:r>
                    </a:p>
                    <a:p>
                      <a:pPr marL="95250" marR="9525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nl-BE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150" marR="68150" marT="85187" marB="851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88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01E9-0CC0-4FE8-881E-2191B7E5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Moet je al </a:t>
            </a:r>
            <a:r>
              <a:rPr lang="en-US" dirty="0" err="1"/>
              <a:t>deze</a:t>
            </a:r>
            <a:r>
              <a:rPr lang="en-US" dirty="0"/>
              <a:t> datatypes </a:t>
            </a:r>
            <a:r>
              <a:rPr lang="en-US" dirty="0" err="1"/>
              <a:t>onthouden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0BE1-04B9-4C72-B9EA-45F677D2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Neen</a:t>
            </a:r>
            <a:r>
              <a:rPr lang="en-US" dirty="0"/>
              <a:t>, </a:t>
            </a:r>
            <a:r>
              <a:rPr lang="en-US" dirty="0" err="1"/>
              <a:t>uiteraard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lvl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ze </a:t>
            </a:r>
            <a:r>
              <a:rPr lang="en-US" dirty="0" err="1"/>
              <a:t>opzoeken</a:t>
            </a:r>
            <a:r>
              <a:rPr lang="en-US" dirty="0"/>
              <a:t> in de MSDN</a:t>
            </a:r>
          </a:p>
          <a:p>
            <a:pPr lvl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opvragen</a:t>
            </a:r>
            <a:r>
              <a:rPr lang="en-US" dirty="0"/>
              <a:t>, </a:t>
            </a:r>
            <a:r>
              <a:rPr lang="en-US" dirty="0" err="1"/>
              <a:t>bvb</a:t>
            </a:r>
            <a:r>
              <a:rPr lang="en-US" dirty="0"/>
              <a:t> de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minimale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maximale</a:t>
            </a:r>
            <a:r>
              <a:rPr lang="en-US" dirty="0"/>
              <a:t> </a:t>
            </a:r>
            <a:r>
              <a:rPr lang="en-US" dirty="0" err="1"/>
              <a:t>waarden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/>
              <a:t>Arrays, lists van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B5D898-361B-4A3F-9A45-F9CFA4DAC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506183"/>
              </p:ext>
            </p:extLst>
          </p:nvPr>
        </p:nvGraphicFramePr>
        <p:xfrm>
          <a:off x="1225221" y="3184324"/>
          <a:ext cx="7300915" cy="1972492"/>
        </p:xfrm>
        <a:graphic>
          <a:graphicData uri="http://schemas.openxmlformats.org/drawingml/2006/table">
            <a:tbl>
              <a:tblPr/>
              <a:tblGrid>
                <a:gridCol w="248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3540">
                <a:tc>
                  <a:txBody>
                    <a:bodyPr/>
                    <a:lstStyle/>
                    <a:p>
                      <a:pPr fontAlgn="t"/>
                      <a:r>
                        <a:rPr lang="nl-BE" sz="1800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MaxValue</a:t>
                      </a:r>
                      <a:endParaRPr lang="nl-BE" sz="18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5314" marR="65314" marT="81643" marB="8164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Represents the largest possible value of a</a:t>
                      </a:r>
                      <a:r>
                        <a:rPr lang="en-US" sz="1800" baseline="0" dirty="0">
                          <a:solidFill>
                            <a:srgbClr val="2A2A2A"/>
                          </a:solidFill>
                          <a:effectLst/>
                        </a:rPr>
                        <a:t> numerical type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. This field is constant.</a:t>
                      </a:r>
                    </a:p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2A2A2A"/>
                          </a:solidFill>
                          <a:effectLst/>
                        </a:rPr>
                        <a:t>eg.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A2A2A"/>
                          </a:solidFill>
                          <a:effectLst/>
                        </a:rPr>
                        <a:t>int.MaxValue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)</a:t>
                      </a:r>
                    </a:p>
                  </a:txBody>
                  <a:tcPr marL="65314" marR="65314" marT="81643" marB="8164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079">
                <a:tc>
                  <a:txBody>
                    <a:bodyPr/>
                    <a:lstStyle/>
                    <a:p>
                      <a:pPr fontAlgn="t"/>
                      <a:r>
                        <a:rPr lang="nl-BE" sz="18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MinValue</a:t>
                      </a:r>
                      <a:endParaRPr lang="nl-BE" sz="18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5314" marR="65314" marT="81643" marB="8164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Represents the smallest possible value of a numerical type. This field is constant. (e.g. </a:t>
                      </a:r>
                      <a:r>
                        <a:rPr lang="en-US" sz="1800" dirty="0" err="1">
                          <a:solidFill>
                            <a:srgbClr val="2A2A2A"/>
                          </a:solidFill>
                          <a:effectLst/>
                        </a:rPr>
                        <a:t>double.MinValue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</a:rPr>
                        <a:t>)</a:t>
                      </a:r>
                    </a:p>
                  </a:txBody>
                  <a:tcPr marL="65314" marR="65314" marT="81643" marB="8164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5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 </a:t>
            </a:r>
            <a:r>
              <a:rPr lang="nl-NL" dirty="0" err="1"/>
              <a:t>and</a:t>
            </a:r>
            <a:r>
              <a:rPr lang="nl-NL" dirty="0"/>
              <a:t> Max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198" y="1962014"/>
          <a:ext cx="7929565" cy="2181497"/>
        </p:xfrm>
        <a:graphic>
          <a:graphicData uri="http://schemas.openxmlformats.org/drawingml/2006/table">
            <a:tbl>
              <a:tblPr/>
              <a:tblGrid>
                <a:gridCol w="270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3811">
                <a:tc>
                  <a:txBody>
                    <a:bodyPr/>
                    <a:lstStyle/>
                    <a:p>
                      <a:pPr fontAlgn="t"/>
                      <a:r>
                        <a:rPr lang="nl-BE" sz="2000" u="none" strike="noStrike" dirty="0" err="1">
                          <a:solidFill>
                            <a:srgbClr val="03697A"/>
                          </a:solidFill>
                          <a:effectLst/>
                          <a:hlinkClick r:id="rId2"/>
                        </a:rPr>
                        <a:t>MaxValue</a:t>
                      </a:r>
                      <a:endParaRPr lang="nl-BE" sz="20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5314" marR="65314" marT="81643" marB="8164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2A2A2A"/>
                          </a:solidFill>
                          <a:effectLst/>
                        </a:rPr>
                        <a:t>Represents the largest possible value of a</a:t>
                      </a:r>
                      <a:r>
                        <a:rPr lang="en-US" sz="2000" baseline="0" dirty="0">
                          <a:solidFill>
                            <a:srgbClr val="2A2A2A"/>
                          </a:solidFill>
                          <a:effectLst/>
                        </a:rPr>
                        <a:t> numerical type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effectLst/>
                        </a:rPr>
                        <a:t>. This field is constant.</a:t>
                      </a:r>
                    </a:p>
                    <a:p>
                      <a:pPr fontAlgn="t"/>
                      <a:r>
                        <a:rPr lang="en-US" sz="2000" dirty="0">
                          <a:solidFill>
                            <a:srgbClr val="2A2A2A"/>
                          </a:solidFill>
                          <a:effectLst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effectLst/>
                        </a:rPr>
                        <a:t>eg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effectLst/>
                        </a:rPr>
                        <a:t>. Int32.MaxValue)</a:t>
                      </a:r>
                    </a:p>
                  </a:txBody>
                  <a:tcPr marL="65314" marR="65314" marT="81643" marB="8164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fontAlgn="t"/>
                      <a:r>
                        <a:rPr lang="nl-BE" sz="2000" u="none" strike="noStrike">
                          <a:solidFill>
                            <a:srgbClr val="03697A"/>
                          </a:solidFill>
                          <a:effectLst/>
                          <a:hlinkClick r:id="rId3"/>
                        </a:rPr>
                        <a:t>MinValue</a:t>
                      </a:r>
                      <a:endParaRPr lang="nl-BE" sz="20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65314" marR="65314" marT="81643" marB="8164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2A2A2A"/>
                          </a:solidFill>
                          <a:effectLst/>
                        </a:rPr>
                        <a:t>Represents the smallest possible value of a numerical type. This field is constant. (e.g. </a:t>
                      </a:r>
                      <a:r>
                        <a:rPr lang="en-US" sz="2000" dirty="0" err="1">
                          <a:solidFill>
                            <a:srgbClr val="2A2A2A"/>
                          </a:solidFill>
                          <a:effectLst/>
                        </a:rPr>
                        <a:t>float.MinValue</a:t>
                      </a:r>
                      <a:r>
                        <a:rPr lang="en-US" sz="2000" dirty="0">
                          <a:solidFill>
                            <a:srgbClr val="2A2A2A"/>
                          </a:solidFill>
                          <a:effectLst/>
                        </a:rPr>
                        <a:t>)</a:t>
                      </a:r>
                    </a:p>
                  </a:txBody>
                  <a:tcPr marL="65314" marR="65314" marT="81643" marB="81643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7" name="Picture 1" descr="Public fie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atic mem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Supported by the XNA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upported by Portable Class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Supported in .NET for Windows Store ap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blic fie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Static mem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upported by the XNA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Supported by Portable Class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upported in .NET for Windows Store ap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03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3078" y="4225329"/>
            <a:ext cx="8229600" cy="542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Tip - </a:t>
            </a:r>
            <a:r>
              <a:rPr lang="en-US" sz="2800" dirty="0" err="1"/>
              <a:t>examen</a:t>
            </a:r>
            <a:r>
              <a:rPr lang="en-US" sz="2800" dirty="0"/>
              <a:t> </a:t>
            </a:r>
            <a:r>
              <a:rPr lang="en-US" sz="2800" dirty="0" err="1"/>
              <a:t>vb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i="1" dirty="0" err="1"/>
              <a:t>Een</a:t>
            </a:r>
            <a:r>
              <a:rPr lang="en-US" sz="2800" i="1" dirty="0"/>
              <a:t> </a:t>
            </a:r>
            <a:r>
              <a:rPr lang="en-US" sz="2800" i="1" dirty="0" err="1"/>
              <a:t>spel</a:t>
            </a:r>
            <a:r>
              <a:rPr lang="en-US" sz="2800" i="1" dirty="0"/>
              <a:t> met max 20 </a:t>
            </a:r>
            <a:r>
              <a:rPr lang="en-US" sz="2800" i="1" dirty="0" err="1"/>
              <a:t>spelers</a:t>
            </a:r>
            <a:endParaRPr lang="en-US" sz="2800" i="1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800" i="1" dirty="0" err="1"/>
              <a:t>Zelf</a:t>
            </a:r>
            <a:r>
              <a:rPr lang="en-US" sz="2800" i="1" dirty="0"/>
              <a:t> </a:t>
            </a:r>
            <a:r>
              <a:rPr lang="en-US" sz="2800" i="1" dirty="0" err="1"/>
              <a:t>ideale</a:t>
            </a:r>
            <a:r>
              <a:rPr lang="en-US" sz="2800" i="1" dirty="0"/>
              <a:t> </a:t>
            </a:r>
            <a:r>
              <a:rPr lang="en-US" sz="2800" i="1" dirty="0" err="1"/>
              <a:t>datatype</a:t>
            </a:r>
            <a:r>
              <a:rPr lang="en-US" sz="2800" i="1" dirty="0"/>
              <a:t> </a:t>
            </a:r>
            <a:r>
              <a:rPr lang="en-US" sz="2800" i="1" dirty="0" err="1"/>
              <a:t>kunnen</a:t>
            </a:r>
            <a:r>
              <a:rPr lang="en-US" sz="2800" i="1" dirty="0"/>
              <a:t> </a:t>
            </a:r>
            <a:r>
              <a:rPr lang="en-US" sz="2800" i="1" dirty="0" err="1"/>
              <a:t>bepalen</a:t>
            </a: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Nut: </a:t>
            </a:r>
            <a:r>
              <a:rPr lang="en-US" sz="2800" i="1" dirty="0" err="1"/>
              <a:t>optimalisatie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1919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err="1"/>
              <a:t>Een</a:t>
            </a:r>
            <a:r>
              <a:rPr lang="en-US" dirty="0"/>
              <a:t> </a:t>
            </a:r>
            <a:r>
              <a:rPr lang="en-US" err="1"/>
              <a:t>enum</a:t>
            </a:r>
            <a:r>
              <a:rPr lang="en-US" dirty="0"/>
              <a:t> </a:t>
            </a:r>
            <a:r>
              <a:rPr lang="en-US" err="1"/>
              <a:t>declareren</a:t>
            </a:r>
            <a:r>
              <a:rPr lang="en-US" dirty="0"/>
              <a:t>, </a:t>
            </a:r>
            <a:r>
              <a:rPr lang="en-US" err="1"/>
              <a:t>gebruiken</a:t>
            </a:r>
            <a:endParaRPr lang="en-US"/>
          </a:p>
          <a:p>
            <a:endParaRPr lang="en-US" dirty="0"/>
          </a:p>
          <a:p>
            <a:r>
              <a:rPr lang="en-US" err="1"/>
              <a:t>Werken</a:t>
            </a:r>
            <a:r>
              <a:rPr lang="en-US" dirty="0"/>
              <a:t> met lists van </a:t>
            </a:r>
            <a:r>
              <a:rPr lang="en-US" err="1"/>
              <a:t>alle</a:t>
            </a:r>
            <a:r>
              <a:rPr lang="en-US" dirty="0"/>
              <a:t> datatypes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err="1"/>
              <a:t>Loopen</a:t>
            </a:r>
            <a:r>
              <a:rPr lang="en-US" dirty="0"/>
              <a:t> door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err="1"/>
              <a:t>Werken</a:t>
            </a:r>
            <a:r>
              <a:rPr lang="en-US" dirty="0"/>
              <a:t> met list methods </a:t>
            </a:r>
            <a:r>
              <a:rPr lang="en-US" err="1"/>
              <a:t>en</a:t>
            </a:r>
            <a:r>
              <a:rPr lang="en-US" dirty="0"/>
              <a:t> properties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err="1"/>
              <a:t>Fouten</a:t>
            </a:r>
            <a:r>
              <a:rPr lang="en-US" dirty="0"/>
              <a:t> </a:t>
            </a:r>
            <a:r>
              <a:rPr lang="en-US" err="1"/>
              <a:t>opsporen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</a:t>
            </a:r>
            <a:r>
              <a:rPr lang="en-US" err="1"/>
              <a:t>debuggen</a:t>
            </a:r>
            <a:r>
              <a:rPr lang="en-US" dirty="0"/>
              <a:t> m.b.t. </a:t>
            </a:r>
            <a:r>
              <a:rPr lang="en-US" err="1"/>
              <a:t>enums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lists</a:t>
            </a:r>
          </a:p>
          <a:p>
            <a:endParaRPr lang="en-US" dirty="0"/>
          </a:p>
          <a:p>
            <a:r>
              <a:rPr lang="en-US" err="1"/>
              <a:t>Enum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list </a:t>
            </a:r>
            <a:r>
              <a:rPr lang="en-US" err="1"/>
              <a:t>informatie</a:t>
            </a:r>
            <a:r>
              <a:rPr lang="en-US" dirty="0"/>
              <a:t> </a:t>
            </a:r>
            <a:r>
              <a:rPr lang="en-US" err="1"/>
              <a:t>opzoeken</a:t>
            </a:r>
            <a:r>
              <a:rPr lang="en-US" dirty="0"/>
              <a:t> in </a:t>
            </a:r>
            <a:r>
              <a:rPr lang="en-US" err="1"/>
              <a:t>msdn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err="1"/>
              <a:t>Beperkingen</a:t>
            </a:r>
            <a:r>
              <a:rPr lang="en-US" dirty="0"/>
              <a:t> van datatypes </a:t>
            </a:r>
            <a:r>
              <a:rPr lang="en-US" err="1"/>
              <a:t>kunnen</a:t>
            </a:r>
            <a:r>
              <a:rPr lang="en-US" dirty="0"/>
              <a:t> </a:t>
            </a:r>
            <a:r>
              <a:rPr lang="en-US" err="1"/>
              <a:t>opzoeken</a:t>
            </a:r>
            <a:endParaRPr lang="en-US"/>
          </a:p>
          <a:p>
            <a:endParaRPr lang="en-US" dirty="0"/>
          </a:p>
          <a:p>
            <a:r>
              <a:rPr lang="en-US" dirty="0"/>
              <a:t>Min </a:t>
            </a:r>
            <a:r>
              <a:rPr lang="en-US" err="1"/>
              <a:t>en</a:t>
            </a:r>
            <a:r>
              <a:rPr lang="en-US"/>
              <a:t> max waarden van datatypes </a:t>
            </a:r>
            <a:r>
              <a:rPr lang="en-US" err="1"/>
              <a:t>opvragen</a:t>
            </a:r>
            <a:endParaRPr lang="nl-BE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58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039C-53D1-4795-A9C5-5CF0B820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69B4-FD35-49E6-9DCE-8D003E819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Alternatief</a:t>
            </a:r>
            <a:r>
              <a:rPr lang="en-US" dirty="0"/>
              <a:t>: we </a:t>
            </a:r>
            <a:r>
              <a:rPr lang="en-US" dirty="0" err="1"/>
              <a:t>kunnen</a:t>
            </a:r>
            <a:r>
              <a:rPr lang="en-US" dirty="0"/>
              <a:t> die data </a:t>
            </a:r>
            <a:r>
              <a:rPr lang="en-US" dirty="0" err="1"/>
              <a:t>opslaan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getallen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we heel erg efficient </a:t>
            </a:r>
            <a:r>
              <a:rPr lang="en-US" dirty="0" err="1"/>
              <a:t>opslaan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 in de computer</a:t>
            </a:r>
          </a:p>
          <a:p>
            <a:endParaRPr lang="en-US" dirty="0"/>
          </a:p>
          <a:p>
            <a:r>
              <a:rPr lang="en-US" dirty="0"/>
              <a:t>Maar: </a:t>
            </a:r>
            <a:r>
              <a:rPr lang="en-US" dirty="0" err="1"/>
              <a:t>wij</a:t>
            </a:r>
            <a:r>
              <a:rPr lang="en-US" dirty="0"/>
              <a:t> (</a:t>
            </a:r>
            <a:r>
              <a:rPr lang="en-US" dirty="0" err="1"/>
              <a:t>programmeurs</a:t>
            </a:r>
            <a:r>
              <a:rPr lang="en-US" dirty="0"/>
              <a:t>)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erg </a:t>
            </a:r>
            <a:r>
              <a:rPr lang="en-US" dirty="0" err="1"/>
              <a:t>goed</a:t>
            </a:r>
            <a:r>
              <a:rPr lang="en-US" dirty="0"/>
              <a:t>  in het </a:t>
            </a:r>
            <a:r>
              <a:rPr lang="en-US" dirty="0" err="1"/>
              <a:t>onthouden</a:t>
            </a:r>
            <a:r>
              <a:rPr lang="en-US" dirty="0"/>
              <a:t> van </a:t>
            </a:r>
            <a:r>
              <a:rPr lang="en-US" dirty="0" err="1"/>
              <a:t>getallen</a:t>
            </a:r>
            <a:r>
              <a:rPr lang="en-US" dirty="0"/>
              <a:t> Wat is </a:t>
            </a:r>
            <a:r>
              <a:rPr lang="en-US" dirty="0" err="1"/>
              <a:t>kleur</a:t>
            </a:r>
            <a:r>
              <a:rPr lang="en-US" dirty="0"/>
              <a:t> 1?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maandag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 0 of 1  </a:t>
            </a:r>
          </a:p>
          <a:p>
            <a:pPr lvl="1"/>
            <a:r>
              <a:rPr lang="en-US" dirty="0"/>
              <a:t>Met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kleur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nummer</a:t>
            </a:r>
            <a:r>
              <a:rPr lang="en-US" dirty="0"/>
              <a:t> 3 </a:t>
            </a:r>
            <a:r>
              <a:rPr lang="en-US" dirty="0" err="1"/>
              <a:t>overeen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</a:t>
            </a:r>
            <a:r>
              <a:rPr lang="en-US" dirty="0" err="1"/>
              <a:t>kaart</a:t>
            </a:r>
            <a:r>
              <a:rPr lang="en-US" dirty="0"/>
              <a:t> 2 </a:t>
            </a:r>
            <a:r>
              <a:rPr lang="en-US" dirty="0" err="1"/>
              <a:t>klaveren</a:t>
            </a:r>
            <a:r>
              <a:rPr lang="en-US" dirty="0"/>
              <a:t> of </a:t>
            </a:r>
            <a:r>
              <a:rPr lang="en-US" dirty="0" err="1"/>
              <a:t>harten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0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Enumeraties of kortweg </a:t>
            </a:r>
            <a:r>
              <a:rPr lang="nl-BE" dirty="0" err="1"/>
              <a:t>enums</a:t>
            </a:r>
            <a:r>
              <a:rPr lang="nl-BE" dirty="0"/>
              <a:t> stellen je in staat om kleine items op een tekstuele manier in je code voor te stellen. Zonder afhankelijk te zijn van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BE" dirty="0"/>
              <a:t>Het zijn dus eenvoudige namen die in een bepaalde volgorde kunnen worden gezet en efficiënt als getal worden opgeslagen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0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: </a:t>
            </a:r>
            <a:r>
              <a:rPr lang="en-US" dirty="0" err="1"/>
              <a:t>voorbeeld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Stel dat je in een C# programma de dagen van de week wenst voor te stellen: </a:t>
            </a:r>
          </a:p>
          <a:p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 strings, maar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leidt</a:t>
            </a:r>
            <a:r>
              <a:rPr lang="en-US" dirty="0"/>
              <a:t> </a:t>
            </a:r>
            <a:r>
              <a:rPr lang="en-US" dirty="0" err="1"/>
              <a:t>snel</a:t>
            </a:r>
            <a:r>
              <a:rPr lang="en-US" dirty="0"/>
              <a:t> tot </a:t>
            </a:r>
            <a:r>
              <a:rPr lang="en-US" dirty="0" err="1"/>
              <a:t>fouten</a:t>
            </a:r>
            <a:r>
              <a:rPr lang="en-US" dirty="0"/>
              <a:t> die VS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opmerkt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geheugen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weekday 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dayOfTheWeek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mnoday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....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toepassen</a:t>
            </a:r>
            <a:r>
              <a:rPr lang="en-US" dirty="0"/>
              <a:t>, want de </a:t>
            </a:r>
            <a:r>
              <a:rPr lang="en-US" dirty="0" err="1"/>
              <a:t>dagen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alfabetisch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: </a:t>
            </a:r>
            <a:r>
              <a:rPr lang="en-US" dirty="0" err="1"/>
              <a:t>voorbeeld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Alternatief</a:t>
            </a:r>
            <a:r>
              <a:rPr lang="en-US" dirty="0"/>
              <a:t> </a:t>
            </a:r>
            <a:r>
              <a:rPr lang="en-US" dirty="0" err="1"/>
              <a:t>zouden</a:t>
            </a:r>
            <a:r>
              <a:rPr lang="en-US" dirty="0"/>
              <a:t> we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monday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 0 ,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tuesday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= 1, …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dayOfTheWeek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= 0;</a:t>
            </a:r>
          </a:p>
          <a:p>
            <a:pPr marL="0" indent="0">
              <a:buNone/>
            </a:pPr>
            <a:r>
              <a:rPr lang="en-US" sz="2200" dirty="0"/>
              <a:t>	...</a:t>
            </a:r>
          </a:p>
          <a:p>
            <a:pPr marL="914400" lvl="2" indent="0">
              <a:buNone/>
            </a:pPr>
            <a:r>
              <a:rPr lang="en-US" sz="2200" dirty="0"/>
              <a:t>if( </a:t>
            </a:r>
            <a:r>
              <a:rPr lang="en-US" sz="2200" dirty="0" err="1"/>
              <a:t>seizoen</a:t>
            </a:r>
            <a:r>
              <a:rPr lang="en-US" sz="2200" dirty="0"/>
              <a:t> == 0 )</a:t>
            </a:r>
          </a:p>
          <a:p>
            <a:pPr marL="914400" lvl="2" indent="0">
              <a:buNone/>
            </a:pPr>
            <a:r>
              <a:rPr lang="en-US" sz="2200" dirty="0"/>
              <a:t>{</a:t>
            </a:r>
          </a:p>
          <a:p>
            <a:pPr marL="914400" lvl="2" indent="0">
              <a:buNone/>
            </a:pPr>
            <a:r>
              <a:rPr lang="en-US" sz="2200" dirty="0"/>
              <a:t>	....</a:t>
            </a:r>
          </a:p>
          <a:p>
            <a:pPr marL="914400" lvl="2" indent="0">
              <a:buNone/>
            </a:pPr>
            <a:r>
              <a:rPr lang="en-US" sz="2200" dirty="0"/>
              <a:t>}</a:t>
            </a:r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, maar je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programmeur</a:t>
            </a:r>
            <a:r>
              <a:rPr lang="en-US" dirty="0"/>
              <a:t> steeds </a:t>
            </a:r>
            <a:r>
              <a:rPr lang="en-US" dirty="0" err="1"/>
              <a:t>zitten</a:t>
            </a:r>
            <a:r>
              <a:rPr lang="en-US" dirty="0"/>
              <a:t> </a:t>
            </a:r>
            <a:r>
              <a:rPr lang="en-US" dirty="0" err="1"/>
              <a:t>rekenen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dag </a:t>
            </a:r>
            <a:r>
              <a:rPr lang="en-US" dirty="0" err="1"/>
              <a:t>overeenkomt</a:t>
            </a:r>
            <a:r>
              <a:rPr lang="en-US" dirty="0"/>
              <a:t> met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getal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236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BE" dirty="0"/>
              <a:t>Een </a:t>
            </a:r>
            <a:r>
              <a:rPr lang="nl-BE" dirty="0" err="1"/>
              <a:t>enum</a:t>
            </a:r>
            <a:r>
              <a:rPr lang="nl-BE" dirty="0"/>
              <a:t> zorgt ervoor dat de elementen aan te spreken zijn met een naam (zoals een string), </a:t>
            </a:r>
          </a:p>
          <a:p>
            <a:endParaRPr lang="nl-BE" dirty="0"/>
          </a:p>
          <a:p>
            <a:r>
              <a:rPr lang="nl-BE" dirty="0"/>
              <a:t>maar  intern gebruikt de computer nummers (standaard vanaf 0). </a:t>
            </a:r>
            <a:br>
              <a:rPr lang="nl-BE" dirty="0"/>
            </a:br>
            <a:endParaRPr lang="nl-BE" dirty="0"/>
          </a:p>
          <a:p>
            <a:r>
              <a:rPr lang="nl-BE" dirty="0"/>
              <a:t>Met een enumeratie heb je onmiddellijk de Visual Studio </a:t>
            </a:r>
            <a:r>
              <a:rPr lang="nl-BE" dirty="0" err="1"/>
              <a:t>Intellisense</a:t>
            </a:r>
            <a:r>
              <a:rPr lang="nl-BE" dirty="0"/>
              <a:t> ter beschikking en behoed je jezelf voor tikfouten.</a:t>
            </a:r>
          </a:p>
        </p:txBody>
      </p:sp>
    </p:spTree>
    <p:extLst>
      <p:ext uri="{BB962C8B-B14F-4D97-AF65-F5344CB8AC3E}">
        <p14:creationId xmlns:p14="http://schemas.microsoft.com/office/powerpoint/2010/main" val="161952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40611"/>
            <a:ext cx="7886700" cy="53570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op, </a:t>
            </a:r>
            <a:r>
              <a:rPr lang="en-US" dirty="0" err="1"/>
              <a:t>definieer</a:t>
            </a:r>
            <a:r>
              <a:rPr lang="en-US" dirty="0"/>
              <a:t> de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je 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today.ToString</a:t>
            </a:r>
            <a:r>
              <a:rPr lang="en-US" dirty="0"/>
              <a:t>() </a:t>
            </a:r>
            <a:r>
              <a:rPr lang="en-US" dirty="0" err="1"/>
              <a:t>geeft</a:t>
            </a:r>
            <a:r>
              <a:rPr lang="en-US" dirty="0"/>
              <a:t> de naam van de </a:t>
            </a:r>
            <a:r>
              <a:rPr lang="en-US" dirty="0" err="1"/>
              <a:t>enum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in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geval</a:t>
            </a:r>
            <a:r>
              <a:rPr lang="en-US" dirty="0"/>
              <a:t> “</a:t>
            </a:r>
            <a:r>
              <a:rPr lang="en-US" dirty="0" err="1"/>
              <a:t>monday</a:t>
            </a:r>
            <a:r>
              <a:rPr lang="en-US" dirty="0"/>
              <a:t>”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61" y="1891815"/>
            <a:ext cx="7204135" cy="36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3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18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Startwaarde</a:t>
            </a:r>
            <a:r>
              <a:rPr lang="en-US" dirty="0"/>
              <a:t> </a:t>
            </a:r>
            <a:r>
              <a:rPr lang="en-US" dirty="0" err="1"/>
              <a:t>aanpassen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 Day{ </a:t>
            </a:r>
            <a:r>
              <a:rPr 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</a:p>
          <a:p>
            <a:pPr marL="457200" lvl="1" indent="0">
              <a:buNone/>
            </a:pP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, 	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//wordt 2</a:t>
            </a:r>
          </a:p>
          <a:p>
            <a:pPr marL="457200" lvl="1" indent="0">
              <a:buNone/>
            </a:pP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</a:p>
          <a:p>
            <a:pPr marL="457200" lvl="1" indent="0">
              <a:buNone/>
            </a:pP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+mj-lt"/>
                <a:cs typeface="Consolas" panose="020B0609020204030204" pitchFamily="49" charset="0"/>
              </a:rPr>
              <a:t>Alle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waarden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aanpassen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	</a:t>
            </a:r>
            <a:r>
              <a:rPr 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 Day{ </a:t>
            </a:r>
            <a:r>
              <a:rPr 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</a:p>
          <a:p>
            <a:pPr marL="457200" lvl="1" indent="0">
              <a:buNone/>
            </a:pP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  = 4, </a:t>
            </a:r>
          </a:p>
          <a:p>
            <a:pPr marL="457200" lvl="1" indent="0">
              <a:buNone/>
            </a:pP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</a:p>
          <a:p>
            <a:pPr marL="457200" lvl="1" indent="0">
              <a:buNone/>
            </a:pPr>
            <a:r>
              <a:rPr lang="nl-BE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nl-BE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12672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5274</TotalTime>
  <Words>952</Words>
  <Application>Microsoft Office PowerPoint</Application>
  <PresentationFormat>On-screen Show (4:3)</PresentationFormat>
  <Paragraphs>257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eigentemplateNieuw</vt:lpstr>
      <vt:lpstr>Programming 1   </vt:lpstr>
      <vt:lpstr>Enums</vt:lpstr>
      <vt:lpstr>Enums</vt:lpstr>
      <vt:lpstr>Enums</vt:lpstr>
      <vt:lpstr>Enums: voorbeeld</vt:lpstr>
      <vt:lpstr>Enums: voorbeeld</vt:lpstr>
      <vt:lpstr>Enums</vt:lpstr>
      <vt:lpstr>Enum voorbeeld</vt:lpstr>
      <vt:lpstr>Enum waardes aanpassen</vt:lpstr>
      <vt:lpstr>Enum ander voorbeeld</vt:lpstr>
      <vt:lpstr>Lists</vt:lpstr>
      <vt:lpstr>Lists</vt:lpstr>
      <vt:lpstr>Lists</vt:lpstr>
      <vt:lpstr>List</vt:lpstr>
      <vt:lpstr>Andere functies</vt:lpstr>
      <vt:lpstr>Andere functionaliteit</vt:lpstr>
      <vt:lpstr>Loopen door een List</vt:lpstr>
      <vt:lpstr>Datatypes</vt:lpstr>
      <vt:lpstr>Overzicht van datatypes</vt:lpstr>
      <vt:lpstr>Overzicht van datatypes</vt:lpstr>
      <vt:lpstr>Moet je al deze datatypes onthouden</vt:lpstr>
      <vt:lpstr>Min and Max</vt:lpstr>
      <vt:lpstr>Wat moet je kennen/kunnen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BURSSEND</dc:creator>
  <cp:lastModifiedBy>pieter jorissen</cp:lastModifiedBy>
  <cp:revision>427</cp:revision>
  <dcterms:created xsi:type="dcterms:W3CDTF">2010-10-28T17:44:45Z</dcterms:created>
  <dcterms:modified xsi:type="dcterms:W3CDTF">2018-12-04T19:40:54Z</dcterms:modified>
</cp:coreProperties>
</file>