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57" r:id="rId1"/>
  </p:sldMasterIdLst>
  <p:notesMasterIdLst>
    <p:notesMasterId r:id="rId24"/>
  </p:notesMasterIdLst>
  <p:sldIdLst>
    <p:sldId id="316" r:id="rId2"/>
    <p:sldId id="472" r:id="rId3"/>
    <p:sldId id="473" r:id="rId4"/>
    <p:sldId id="474" r:id="rId5"/>
    <p:sldId id="459" r:id="rId6"/>
    <p:sldId id="460" r:id="rId7"/>
    <p:sldId id="461" r:id="rId8"/>
    <p:sldId id="462" r:id="rId9"/>
    <p:sldId id="463" r:id="rId10"/>
    <p:sldId id="475" r:id="rId11"/>
    <p:sldId id="477" r:id="rId12"/>
    <p:sldId id="476" r:id="rId13"/>
    <p:sldId id="481" r:id="rId14"/>
    <p:sldId id="482" r:id="rId15"/>
    <p:sldId id="483" r:id="rId16"/>
    <p:sldId id="484" r:id="rId17"/>
    <p:sldId id="470" r:id="rId18"/>
    <p:sldId id="488" r:id="rId19"/>
    <p:sldId id="489" r:id="rId20"/>
    <p:sldId id="485" r:id="rId21"/>
    <p:sldId id="486" r:id="rId22"/>
    <p:sldId id="487" r:id="rId23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B8337-D29F-4152-CDA3-59FCB020C456}" v="1" dt="2020-06-25T10:41:04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Hoecke David" userId="S::david.vanhoecke@kdg.be::1a9433ed-b231-4366-86d2-f66d8f40e860" providerId="AD" clId="Web-{7AEB8337-D29F-4152-CDA3-59FCB020C456}"/>
    <pc:docChg chg="modSld">
      <pc:chgData name="Van Hoecke David" userId="S::david.vanhoecke@kdg.be::1a9433ed-b231-4366-86d2-f66d8f40e860" providerId="AD" clId="Web-{7AEB8337-D29F-4152-CDA3-59FCB020C456}" dt="2020-06-25T10:41:04.186" v="0" actId="1076"/>
      <pc:docMkLst>
        <pc:docMk/>
      </pc:docMkLst>
      <pc:sldChg chg="modSp">
        <pc:chgData name="Van Hoecke David" userId="S::david.vanhoecke@kdg.be::1a9433ed-b231-4366-86d2-f66d8f40e860" providerId="AD" clId="Web-{7AEB8337-D29F-4152-CDA3-59FCB020C456}" dt="2020-06-25T10:41:04.186" v="0" actId="1076"/>
        <pc:sldMkLst>
          <pc:docMk/>
          <pc:sldMk cId="510533875" sldId="482"/>
        </pc:sldMkLst>
        <pc:picChg chg="mod">
          <ac:chgData name="Van Hoecke David" userId="S::david.vanhoecke@kdg.be::1a9433ed-b231-4366-86d2-f66d8f40e860" providerId="AD" clId="Web-{7AEB8337-D29F-4152-CDA3-59FCB020C456}" dt="2020-06-25T10:41:04.186" v="0" actId="1076"/>
          <ac:picMkLst>
            <pc:docMk/>
            <pc:sldMk cId="510533875" sldId="482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19/04/2022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30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543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1927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865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430299"/>
            <a:ext cx="7545388" cy="490855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F3AFDB3-D47E-40A8-98B9-4786161F4EEE}" type="datetime1">
              <a:rPr lang="nl-NL"/>
              <a:pPr>
                <a:defRPr/>
              </a:pPr>
              <a:t>19-4-2022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- p.</a:t>
            </a:r>
            <a:fld id="{E40CCF34-33F2-452B-82F3-DAB41A935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6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9892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827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847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547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67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18237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92783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69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nl-BE" sz="5400" dirty="0"/>
              <a:t>Programmeren 1</a:t>
            </a:r>
            <a:br>
              <a:rPr lang="nl-BE" sz="5400" dirty="0"/>
            </a:br>
            <a:br>
              <a:rPr lang="nl-BE" sz="5400" dirty="0"/>
            </a:br>
            <a:br>
              <a:rPr lang="nl-BE" sz="60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2800" dirty="0" err="1"/>
              <a:t>Klassen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790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eenvoudige</a:t>
            </a:r>
            <a:r>
              <a:rPr lang="en-US" dirty="0"/>
              <a:t> </a:t>
            </a:r>
            <a:r>
              <a:rPr lang="en-US" dirty="0" err="1"/>
              <a:t>klasse</a:t>
            </a:r>
            <a:br>
              <a:rPr lang="en-US" dirty="0"/>
            </a:br>
            <a:r>
              <a:rPr lang="en-US" dirty="0" err="1"/>
              <a:t>PersonalData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Eenvoudige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(</a:t>
            </a:r>
            <a:r>
              <a:rPr lang="en-US" dirty="0" err="1"/>
              <a:t>variabelen</a:t>
            </a:r>
            <a:r>
              <a:rPr lang="en-US" dirty="0"/>
              <a:t>)</a:t>
            </a:r>
            <a:br>
              <a:rPr lang="en-US" dirty="0"/>
            </a:b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8" y="3476153"/>
            <a:ext cx="5963482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" y="3476153"/>
            <a:ext cx="2925839" cy="122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80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Publieke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praktijk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het </a:t>
            </a:r>
            <a:r>
              <a:rPr lang="en-US" dirty="0" err="1"/>
              <a:t>principe</a:t>
            </a:r>
            <a:r>
              <a:rPr lang="en-US" dirty="0"/>
              <a:t> van </a:t>
            </a:r>
            <a:r>
              <a:rPr lang="en-US" dirty="0" err="1"/>
              <a:t>inkapseling</a:t>
            </a:r>
            <a:r>
              <a:rPr lang="en-US" dirty="0"/>
              <a:t> </a:t>
            </a:r>
            <a:r>
              <a:rPr lang="en-US" dirty="0" err="1"/>
              <a:t>tegen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Daarom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nooit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Klassevariabelen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steeds protected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van </a:t>
            </a:r>
            <a:r>
              <a:rPr lang="en-US" dirty="0" err="1"/>
              <a:t>buitenaf</a:t>
            </a:r>
            <a:r>
              <a:rPr lang="en-US" dirty="0"/>
              <a:t> </a:t>
            </a:r>
            <a:r>
              <a:rPr lang="en-US" dirty="0" err="1"/>
              <a:t>rechtstreeks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gebruikt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710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</a:t>
            </a:r>
            <a:r>
              <a:rPr lang="en-US" dirty="0" err="1"/>
              <a:t>en</a:t>
            </a:r>
            <a:r>
              <a:rPr lang="en-US" dirty="0"/>
              <a:t> properties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</a:t>
            </a:r>
            <a:r>
              <a:rPr lang="en-US" dirty="0" err="1"/>
              <a:t>beveiligen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klasse-variabelen</a:t>
            </a:r>
            <a:r>
              <a:rPr lang="en-US" dirty="0"/>
              <a:t> door </a:t>
            </a:r>
            <a:r>
              <a:rPr lang="en-US" dirty="0" err="1"/>
              <a:t>ze</a:t>
            </a:r>
            <a:r>
              <a:rPr lang="en-US" dirty="0"/>
              <a:t> protected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Toegang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d.m.v</a:t>
            </a:r>
            <a:r>
              <a:rPr lang="en-US" dirty="0"/>
              <a:t>. </a:t>
            </a:r>
            <a:r>
              <a:rPr lang="en-US" dirty="0" err="1"/>
              <a:t>publieke</a:t>
            </a:r>
            <a:r>
              <a:rPr lang="en-US" dirty="0"/>
              <a:t> properties (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toegangsmethoden</a:t>
            </a:r>
            <a:r>
              <a:rPr lang="en-US" dirty="0"/>
              <a:t>)</a:t>
            </a:r>
          </a:p>
          <a:p>
            <a:r>
              <a:rPr lang="nl-BE" dirty="0"/>
              <a:t>Zorgen voor een gecontroleerde toegang tot member/klasse variabelen</a:t>
            </a:r>
          </a:p>
          <a:p>
            <a:pPr lvl="1"/>
            <a:r>
              <a:rPr lang="nl-BE" dirty="0"/>
              <a:t>Lezen: </a:t>
            </a:r>
            <a:r>
              <a:rPr lang="nl-BE" i="1" dirty="0"/>
              <a:t>get access</a:t>
            </a:r>
            <a:br>
              <a:rPr lang="nl-BE" i="1" dirty="0"/>
            </a:br>
            <a:endParaRPr lang="nl-BE" i="1" dirty="0"/>
          </a:p>
          <a:p>
            <a:pPr lvl="1"/>
            <a:r>
              <a:rPr lang="nl-BE" dirty="0"/>
              <a:t>Schrijven: </a:t>
            </a:r>
            <a:r>
              <a:rPr lang="nl-BE" i="1" dirty="0"/>
              <a:t>set access</a:t>
            </a:r>
            <a:br>
              <a:rPr lang="nl-BE" sz="1600" i="1" dirty="0"/>
            </a:br>
            <a:endParaRPr lang="nl-NL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674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properties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69" y="122354"/>
            <a:ext cx="3714955" cy="6537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954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properties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 err="1"/>
              <a:t>Weinig</a:t>
            </a:r>
            <a:r>
              <a:rPr lang="en-US" sz="2000" dirty="0"/>
              <a:t> </a:t>
            </a:r>
            <a:r>
              <a:rPr lang="en-US" sz="2000" dirty="0" err="1"/>
              <a:t>verschil</a:t>
            </a:r>
            <a:r>
              <a:rPr lang="en-US" sz="2000" dirty="0"/>
              <a:t> met de </a:t>
            </a:r>
            <a:r>
              <a:rPr lang="en-US" sz="2000" dirty="0" err="1"/>
              <a:t>originele</a:t>
            </a:r>
            <a:r>
              <a:rPr lang="en-US" sz="2000" dirty="0"/>
              <a:t> code</a:t>
            </a:r>
          </a:p>
          <a:p>
            <a:r>
              <a:rPr lang="en-US" sz="2000" dirty="0" err="1"/>
              <a:t>Veel</a:t>
            </a:r>
            <a:r>
              <a:rPr lang="en-US" sz="2000" dirty="0"/>
              <a:t> </a:t>
            </a:r>
            <a:r>
              <a:rPr lang="en-US" sz="2000" dirty="0" err="1"/>
              <a:t>betere</a:t>
            </a:r>
            <a:r>
              <a:rPr lang="en-US" sz="2000" dirty="0"/>
              <a:t> </a:t>
            </a:r>
            <a:r>
              <a:rPr lang="en-US" sz="2000" dirty="0" err="1"/>
              <a:t>afscherming</a:t>
            </a:r>
            <a:endParaRPr lang="nl-B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5" y="1771907"/>
            <a:ext cx="5982571" cy="3487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53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Functionaliteit</a:t>
            </a:r>
            <a:r>
              <a:rPr lang="en-US" dirty="0"/>
              <a:t> </a:t>
            </a:r>
            <a:r>
              <a:rPr lang="en-US" dirty="0" err="1"/>
              <a:t>toevoegen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toe, net </a:t>
            </a:r>
            <a:r>
              <a:rPr lang="en-US" dirty="0" err="1"/>
              <a:t>zoals</a:t>
            </a:r>
            <a:r>
              <a:rPr lang="en-US" dirty="0"/>
              <a:t> we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eerder</a:t>
            </a:r>
            <a:r>
              <a:rPr lang="en-US" dirty="0"/>
              <a:t> </a:t>
            </a:r>
            <a:r>
              <a:rPr lang="en-US" dirty="0" err="1"/>
              <a:t>deden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/>
                </a:solidFill>
              </a:rPr>
              <a:t>&lt;</a:t>
            </a:r>
            <a:r>
              <a:rPr lang="en-US" sz="1600" dirty="0" err="1">
                <a:solidFill>
                  <a:schemeClr val="accent5"/>
                </a:solidFill>
              </a:rPr>
              <a:t>visibiliteit</a:t>
            </a:r>
            <a:r>
              <a:rPr lang="en-US" sz="1600" dirty="0">
                <a:solidFill>
                  <a:schemeClr val="accent5"/>
                </a:solidFill>
              </a:rPr>
              <a:t>&gt; </a:t>
            </a:r>
            <a:r>
              <a:rPr lang="en-US" sz="1600" dirty="0">
                <a:solidFill>
                  <a:srgbClr val="FF0000"/>
                </a:solidFill>
              </a:rPr>
              <a:t>&lt;return type&gt; </a:t>
            </a:r>
            <a:r>
              <a:rPr lang="en-US" sz="1600" dirty="0" err="1"/>
              <a:t>MethodeNaam</a:t>
            </a:r>
            <a:r>
              <a:rPr lang="en-US" sz="1600" dirty="0"/>
              <a:t>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1600" dirty="0"/>
              <a:t>)</a:t>
            </a:r>
          </a:p>
          <a:p>
            <a:pPr marL="457200" lvl="1" indent="0">
              <a:buNone/>
            </a:pPr>
            <a:r>
              <a:rPr lang="en-US" sz="1600" dirty="0"/>
              <a:t>{</a:t>
            </a:r>
          </a:p>
          <a:p>
            <a:pPr marL="457200" lvl="1" indent="0">
              <a:buNone/>
            </a:pPr>
            <a:r>
              <a:rPr lang="en-US" sz="1600" dirty="0"/>
              <a:t>	&lt;</a:t>
            </a:r>
            <a:r>
              <a:rPr lang="en-US" sz="1600" dirty="0" err="1"/>
              <a:t>methode</a:t>
            </a:r>
            <a:r>
              <a:rPr lang="en-US" sz="1600" dirty="0"/>
              <a:t> </a:t>
            </a:r>
            <a:r>
              <a:rPr lang="en-US" sz="1600" dirty="0" err="1"/>
              <a:t>instructies</a:t>
            </a:r>
            <a:r>
              <a:rPr lang="en-US" sz="1600" dirty="0"/>
              <a:t>&gt;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die je het object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uitvoeren</a:t>
            </a:r>
            <a:r>
              <a:rPr lang="en-US" dirty="0"/>
              <a:t> de </a:t>
            </a:r>
            <a:r>
              <a:rPr lang="en-US" dirty="0" err="1"/>
              <a:t>visibiliteit</a:t>
            </a:r>
            <a:r>
              <a:rPr lang="en-US" dirty="0"/>
              <a:t> “public”</a:t>
            </a:r>
          </a:p>
          <a:p>
            <a:endParaRPr lang="en-US" dirty="0"/>
          </a:p>
          <a:p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interne </a:t>
            </a:r>
            <a:r>
              <a:rPr lang="en-US" dirty="0" err="1"/>
              <a:t>hulpmethode</a:t>
            </a:r>
            <a:r>
              <a:rPr lang="en-US" dirty="0"/>
              <a:t> de </a:t>
            </a:r>
            <a:r>
              <a:rPr lang="en-US" dirty="0" err="1"/>
              <a:t>visibiliteit</a:t>
            </a:r>
            <a:r>
              <a:rPr lang="en-US" dirty="0"/>
              <a:t> protected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55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methoden</a:t>
            </a:r>
            <a:endParaRPr lang="nl-BE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45746F-95F6-4810-87F9-45FAB5C0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005" y="1740145"/>
            <a:ext cx="5122520" cy="4421652"/>
          </a:xfrm>
        </p:spPr>
      </p:pic>
    </p:spTree>
    <p:extLst>
      <p:ext uri="{BB962C8B-B14F-4D97-AF65-F5344CB8AC3E}">
        <p14:creationId xmlns:p14="http://schemas.microsoft.com/office/powerpoint/2010/main" val="93350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err="1"/>
              <a:t>methode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Ieder object in .NET heeft een </a:t>
            </a:r>
            <a:r>
              <a:rPr lang="nl-NL" dirty="0" err="1"/>
              <a:t>ToString</a:t>
            </a:r>
            <a:r>
              <a:rPr lang="nl-NL" dirty="0"/>
              <a:t>() methode</a:t>
            </a:r>
            <a:br>
              <a:rPr lang="nl-NL" dirty="0"/>
            </a:br>
            <a:endParaRPr lang="nl-NL" dirty="0"/>
          </a:p>
          <a:p>
            <a:r>
              <a:rPr lang="nl-NL" dirty="0" err="1"/>
              <a:t>ToString</a:t>
            </a:r>
            <a:r>
              <a:rPr lang="nl-NL" dirty="0"/>
              <a:t>() wordt in veel gevallen automatisch aangeroepen (o.a. door </a:t>
            </a:r>
            <a:r>
              <a:rPr lang="nl-NL" dirty="0" err="1"/>
              <a:t>Console.WriteLine</a:t>
            </a:r>
            <a:endParaRPr lang="nl-NL" dirty="0"/>
          </a:p>
          <a:p>
            <a:endParaRPr lang="nl-BE" dirty="0"/>
          </a:p>
          <a:p>
            <a:r>
              <a:rPr lang="nl-NL" dirty="0"/>
              <a:t>We kunnen zelf kiezen wat er juist wordt uitgeschreven met </a:t>
            </a:r>
            <a:r>
              <a:rPr lang="nl-NL" dirty="0" err="1"/>
              <a:t>ToString</a:t>
            </a:r>
            <a:r>
              <a:rPr lang="nl-NL" dirty="0"/>
              <a:t>()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827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err="1"/>
              <a:t>implementatie</a:t>
            </a:r>
            <a:endParaRPr lang="nl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0D790-E49F-403F-A5C7-45956650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Onderstaand</a:t>
            </a:r>
            <a:r>
              <a:rPr lang="en-GB" dirty="0"/>
              <a:t> </a:t>
            </a:r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toont</a:t>
            </a:r>
            <a:r>
              <a:rPr lang="en-GB" dirty="0"/>
              <a:t> hoe we de </a:t>
            </a:r>
            <a:r>
              <a:rPr lang="en-GB" dirty="0" err="1"/>
              <a:t>ToString</a:t>
            </a:r>
            <a:r>
              <a:rPr lang="en-GB" dirty="0"/>
              <a:t>()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implementeren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PersonalData</a:t>
            </a:r>
            <a:r>
              <a:rPr lang="en-GB" dirty="0"/>
              <a:t> </a:t>
            </a:r>
            <a:r>
              <a:rPr lang="en-GB" dirty="0" err="1"/>
              <a:t>voorbeeld</a:t>
            </a:r>
            <a:endParaRPr lang="en-GB" dirty="0"/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526E08-D39D-423D-85C6-CAB670F0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8" y="3626336"/>
            <a:ext cx="8316097" cy="22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8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(), </a:t>
            </a:r>
            <a:r>
              <a:rPr lang="en-US" dirty="0" err="1"/>
              <a:t>toegepast</a:t>
            </a:r>
            <a:endParaRPr lang="nl-BE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45E7C27-8048-4CB2-B42E-0B2B7F277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636" y="1825625"/>
            <a:ext cx="4220728" cy="4351338"/>
          </a:xfrm>
        </p:spPr>
      </p:pic>
    </p:spTree>
    <p:extLst>
      <p:ext uri="{BB962C8B-B14F-4D97-AF65-F5344CB8AC3E}">
        <p14:creationId xmlns:p14="http://schemas.microsoft.com/office/powerpoint/2010/main" val="81660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we tot nu toe </a:t>
            </a:r>
            <a:r>
              <a:rPr lang="en-US" dirty="0" err="1"/>
              <a:t>gezien</a:t>
            </a:r>
            <a:r>
              <a:rPr lang="en-US" dirty="0"/>
              <a:t> </a:t>
            </a:r>
            <a:r>
              <a:rPr lang="en-US" dirty="0" err="1"/>
              <a:t>hebben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Basisvariabelen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datatypes</a:t>
            </a:r>
          </a:p>
          <a:p>
            <a:endParaRPr lang="en-US" dirty="0"/>
          </a:p>
          <a:p>
            <a:r>
              <a:rPr lang="en-US" dirty="0" err="1"/>
              <a:t>Selectiestructuren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lussen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Logische</a:t>
            </a:r>
            <a:r>
              <a:rPr lang="en-US" dirty="0"/>
              <a:t> </a:t>
            </a:r>
            <a:r>
              <a:rPr lang="en-US" dirty="0" err="1"/>
              <a:t>operatoren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Lists, </a:t>
            </a:r>
            <a:r>
              <a:rPr lang="en-US" dirty="0" err="1"/>
              <a:t>enums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parameters</a:t>
            </a:r>
          </a:p>
          <a:p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basiselementen</a:t>
            </a:r>
            <a:r>
              <a:rPr lang="en-US" dirty="0"/>
              <a:t> van het </a:t>
            </a:r>
            <a:r>
              <a:rPr lang="en-US" dirty="0" err="1"/>
              <a:t>programmeren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359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61938" y="1836738"/>
            <a:ext cx="431648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l-BE" sz="2000" dirty="0">
                <a:latin typeface="+mn-lt"/>
              </a:rPr>
              <a:t>public class </a:t>
            </a:r>
            <a:r>
              <a:rPr lang="nl-BE" sz="2000" dirty="0" err="1">
                <a:latin typeface="+mn-lt"/>
              </a:rPr>
              <a:t>TestClass</a:t>
            </a:r>
            <a:br>
              <a:rPr lang="nl-BE" sz="2000" dirty="0">
                <a:latin typeface="+mn-lt"/>
              </a:rPr>
            </a:br>
            <a:r>
              <a:rPr lang="nl-BE" sz="2000" dirty="0">
                <a:latin typeface="+mn-lt"/>
              </a:rPr>
              <a:t>{</a:t>
            </a:r>
            <a:br>
              <a:rPr lang="nl-BE" sz="2000" dirty="0">
                <a:latin typeface="+mn-lt"/>
              </a:rPr>
            </a:br>
            <a:r>
              <a:rPr lang="nl-BE" sz="2000" dirty="0">
                <a:latin typeface="+mn-lt"/>
              </a:rPr>
              <a:t>    private int </a:t>
            </a:r>
            <a:r>
              <a:rPr lang="nl-BE" sz="2000" dirty="0" err="1">
                <a:latin typeface="+mn-lt"/>
              </a:rPr>
              <a:t>mGlobaal</a:t>
            </a:r>
            <a:r>
              <a:rPr lang="nl-BE" sz="2000" dirty="0">
                <a:latin typeface="+mn-lt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nl-BE" sz="2000" dirty="0">
                <a:latin typeface="+mn-lt"/>
              </a:rPr>
              <a:t>    private Methode (int </a:t>
            </a:r>
            <a:r>
              <a:rPr lang="nl-BE" sz="2000" dirty="0" err="1">
                <a:latin typeface="+mn-lt"/>
              </a:rPr>
              <a:t>paramLokaal</a:t>
            </a:r>
            <a:r>
              <a:rPr lang="nl-BE" sz="2000" dirty="0">
                <a:latin typeface="+mn-lt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nl-BE" sz="2000" dirty="0">
                <a:latin typeface="+mn-lt"/>
              </a:rPr>
              <a:t>    {</a:t>
            </a:r>
            <a:br>
              <a:rPr lang="nl-BE" sz="2000" dirty="0">
                <a:latin typeface="+mn-lt"/>
              </a:rPr>
            </a:br>
            <a:r>
              <a:rPr lang="nl-BE" sz="2000" dirty="0">
                <a:latin typeface="+mn-lt"/>
              </a:rPr>
              <a:t>        int </a:t>
            </a:r>
            <a:r>
              <a:rPr lang="nl-BE" sz="2000" dirty="0" err="1">
                <a:latin typeface="+mn-lt"/>
              </a:rPr>
              <a:t>varLokaal</a:t>
            </a:r>
            <a:endParaRPr lang="nl-BE" sz="20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nl-BE" sz="2000" dirty="0">
                <a:latin typeface="+mn-lt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nl-BE" sz="2000" dirty="0">
                <a:latin typeface="+mn-lt"/>
              </a:rPr>
              <a:t>}</a:t>
            </a:r>
            <a:endParaRPr lang="nl-NL" sz="2000" dirty="0">
              <a:latin typeface="+mn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37360" y="3101837"/>
            <a:ext cx="2895600" cy="1905000"/>
            <a:chOff x="2112" y="2064"/>
            <a:chExt cx="1824" cy="1200"/>
          </a:xfrm>
        </p:grpSpPr>
        <p:sp>
          <p:nvSpPr>
            <p:cNvPr id="17417" name="Text Box 5"/>
            <p:cNvSpPr txBox="1">
              <a:spLocks noChangeArrowheads="1"/>
            </p:cNvSpPr>
            <p:nvPr/>
          </p:nvSpPr>
          <p:spPr bwMode="auto">
            <a:xfrm>
              <a:off x="2592" y="2352"/>
              <a:ext cx="1344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nl-BE" sz="2000" dirty="0">
                  <a:latin typeface="+mn-lt"/>
                </a:rPr>
                <a:t>Lokaal: gekend enkel binnen </a:t>
              </a:r>
              <a:br>
                <a:rPr lang="nl-BE" sz="2000" dirty="0">
                  <a:latin typeface="+mn-lt"/>
                </a:rPr>
              </a:br>
              <a:r>
                <a:rPr lang="nl-BE" sz="2000" dirty="0">
                  <a:latin typeface="+mn-lt"/>
                </a:rPr>
                <a:t>de methode</a:t>
              </a:r>
            </a:p>
          </p:txBody>
        </p:sp>
        <p:sp>
          <p:nvSpPr>
            <p:cNvPr id="17418" name="Rectangle 6"/>
            <p:cNvSpPr>
              <a:spLocks noChangeArrowheads="1"/>
            </p:cNvSpPr>
            <p:nvPr/>
          </p:nvSpPr>
          <p:spPr bwMode="auto">
            <a:xfrm>
              <a:off x="2112" y="2064"/>
              <a:ext cx="1824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nl-BE" sz="2000"/>
            </a:p>
          </p:txBody>
        </p:sp>
        <p:sp>
          <p:nvSpPr>
            <p:cNvPr id="17419" name="AutoShape 7"/>
            <p:cNvSpPr>
              <a:spLocks/>
            </p:cNvSpPr>
            <p:nvPr/>
          </p:nvSpPr>
          <p:spPr bwMode="auto">
            <a:xfrm>
              <a:off x="2304" y="2400"/>
              <a:ext cx="240" cy="528"/>
            </a:xfrm>
            <a:prstGeom prst="rightBrace">
              <a:avLst>
                <a:gd name="adj1" fmla="val 18333"/>
                <a:gd name="adj2" fmla="val 50000"/>
              </a:avLst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BE" sz="20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029216" y="1191974"/>
            <a:ext cx="4115296" cy="4889500"/>
            <a:chOff x="3456" y="1104"/>
            <a:chExt cx="2264" cy="3080"/>
          </a:xfrm>
        </p:grpSpPr>
        <p:sp>
          <p:nvSpPr>
            <p:cNvPr id="17414" name="Rectangle 9"/>
            <p:cNvSpPr>
              <a:spLocks noChangeArrowheads="1"/>
            </p:cNvSpPr>
            <p:nvPr/>
          </p:nvSpPr>
          <p:spPr bwMode="auto">
            <a:xfrm>
              <a:off x="3456" y="1104"/>
              <a:ext cx="2016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nl-BE" sz="2000"/>
            </a:p>
          </p:txBody>
        </p:sp>
        <p:sp>
          <p:nvSpPr>
            <p:cNvPr id="17415" name="AutoShape 10"/>
            <p:cNvSpPr>
              <a:spLocks/>
            </p:cNvSpPr>
            <p:nvPr/>
          </p:nvSpPr>
          <p:spPr bwMode="auto">
            <a:xfrm>
              <a:off x="3600" y="1776"/>
              <a:ext cx="720" cy="216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BE" sz="2000"/>
            </a:p>
          </p:txBody>
        </p:sp>
        <p:sp>
          <p:nvSpPr>
            <p:cNvPr id="17416" name="Text Box 11"/>
            <p:cNvSpPr txBox="1">
              <a:spLocks noChangeArrowheads="1"/>
            </p:cNvSpPr>
            <p:nvPr/>
          </p:nvSpPr>
          <p:spPr bwMode="auto">
            <a:xfrm>
              <a:off x="4320" y="1896"/>
              <a:ext cx="1400" cy="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nl-BE" sz="2000" dirty="0">
                  <a:latin typeface="+mn-lt"/>
                </a:rPr>
                <a:t>Globaal: gekend in gans de klasse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nl-BE" sz="2000" dirty="0">
                  <a:latin typeface="+mn-lt"/>
                </a:rPr>
                <a:t>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nl-BE" sz="2000" dirty="0">
                  <a:latin typeface="+mn-lt"/>
                </a:rPr>
                <a:t> </a:t>
              </a:r>
              <a:r>
                <a:rPr lang="nl-BE" sz="2000" dirty="0" err="1">
                  <a:latin typeface="+mn-lt"/>
                </a:rPr>
                <a:t>Klassevariabele</a:t>
              </a:r>
              <a:r>
                <a:rPr lang="nl-BE" sz="2000" dirty="0">
                  <a:latin typeface="+mn-lt"/>
                </a:rPr>
                <a:t> </a:t>
              </a:r>
              <a:br>
                <a:rPr lang="nl-BE" sz="2000" dirty="0">
                  <a:latin typeface="+mn-lt"/>
                </a:rPr>
              </a:br>
              <a:r>
                <a:rPr lang="nl-BE" sz="2000" dirty="0">
                  <a:latin typeface="+mn-lt"/>
                </a:rPr>
                <a:t>             = Instantievariabele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 err="1">
                  <a:latin typeface="+mn-lt"/>
                </a:rPr>
                <a:t>Membervariabele</a:t>
              </a:r>
              <a:endParaRPr lang="en-US" sz="2000" dirty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…</a:t>
              </a:r>
              <a:endParaRPr lang="nl-BE" sz="2000" dirty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endParaRPr lang="nl-BE" sz="2000" dirty="0">
                <a:solidFill>
                  <a:srgbClr val="3333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-395735" y="456961"/>
            <a:ext cx="9144000" cy="104298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ctr" eaLnBrk="1" hangingPunct="1">
              <a:defRPr sz="4400"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Verdana" pitchFamily="34" charset="0"/>
              </a:defRPr>
            </a:lvl2pPr>
            <a:lvl3pPr algn="ctr" eaLnBrk="0" hangingPunct="0">
              <a:defRPr sz="4400">
                <a:latin typeface="Verdana" pitchFamily="34" charset="0"/>
              </a:defRPr>
            </a:lvl3pPr>
            <a:lvl4pPr algn="ctr" eaLnBrk="0" hangingPunct="0">
              <a:defRPr sz="4400">
                <a:latin typeface="Verdana" pitchFamily="34" charset="0"/>
              </a:defRPr>
            </a:lvl4pPr>
            <a:lvl5pPr algn="ctr" eaLnBrk="0" hangingPunct="0">
              <a:defRPr sz="4400">
                <a:latin typeface="Verdana" pitchFamily="34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Verdana" pitchFamily="34" charset="0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Verdana" pitchFamily="34" charset="0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Verdana" pitchFamily="34" charset="0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Verdana" pitchFamily="34" charset="0"/>
              </a:defRPr>
            </a:lvl9pPr>
          </a:lstStyle>
          <a:p>
            <a:r>
              <a:rPr lang="nl-BE" sz="4600" dirty="0"/>
              <a:t>Scope van variabelen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66355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29600" cy="50403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nl-BE" dirty="0"/>
              <a:t>Lokale variabelen en parameters bestaan enkel binnen een methode</a:t>
            </a:r>
          </a:p>
          <a:p>
            <a:pPr eaLnBrk="1" hangingPunct="1"/>
            <a:endParaRPr lang="nl-BE" dirty="0"/>
          </a:p>
          <a:p>
            <a:pPr eaLnBrk="1" hangingPunct="1"/>
            <a:r>
              <a:rPr lang="nl-BE" dirty="0" err="1"/>
              <a:t>klassevariabelen</a:t>
            </a:r>
            <a:r>
              <a:rPr lang="nl-BE" dirty="0"/>
              <a:t> kunnen we gebruiken in heel de klasse</a:t>
            </a:r>
          </a:p>
          <a:p>
            <a:pPr marL="0" indent="0" eaLnBrk="1" hangingPunct="1">
              <a:buNone/>
            </a:pPr>
            <a:endParaRPr lang="nl-BE" dirty="0"/>
          </a:p>
          <a:p>
            <a:pPr eaLnBrk="1" hangingPunct="1"/>
            <a:r>
              <a:rPr lang="nl-BE" dirty="0"/>
              <a:t>Misbruik geen instantievariabelen als “verdoken” lokale variabelen! </a:t>
            </a:r>
            <a:br>
              <a:rPr lang="nl-BE" dirty="0"/>
            </a:br>
            <a:r>
              <a:rPr lang="nl-BE" sz="2400" dirty="0"/>
              <a:t>(Geef door als parameters indien nodig.)</a:t>
            </a:r>
          </a:p>
          <a:p>
            <a:pPr eaLnBrk="1" hangingPunct="1"/>
            <a:endParaRPr lang="nl-BE" sz="2400" dirty="0"/>
          </a:p>
          <a:p>
            <a:pPr eaLnBrk="1" hangingPunct="1"/>
            <a:r>
              <a:rPr lang="nl-BE" sz="2400" dirty="0" err="1"/>
              <a:t>Klassevariabelen</a:t>
            </a:r>
            <a:r>
              <a:rPr lang="nl-BE" sz="2400" dirty="0"/>
              <a:t> gebruiken we enkel om de gegevens van objecten van die klasse op te slaan.</a:t>
            </a:r>
          </a:p>
          <a:p>
            <a:pPr eaLnBrk="1" hangingPunct="1"/>
            <a:endParaRPr lang="nl-BE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350963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nl-BE" dirty="0"/>
              <a:t>Scope van variabelen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302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kennen</a:t>
            </a:r>
            <a:r>
              <a:rPr lang="en-US" dirty="0"/>
              <a:t>/</a:t>
            </a:r>
            <a:r>
              <a:rPr lang="en-US" dirty="0" err="1"/>
              <a:t>kunnen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ingekapselde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, properties, </a:t>
            </a:r>
            <a:r>
              <a:rPr lang="en-US" dirty="0" err="1"/>
              <a:t>publieke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ingekapselde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arrays, lists van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op basis van </a:t>
            </a:r>
            <a:r>
              <a:rPr lang="en-US" dirty="0" err="1"/>
              <a:t>zelfgemaakte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Objecten</a:t>
            </a:r>
            <a:r>
              <a:rPr lang="en-US" dirty="0"/>
              <a:t> van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,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 van </a:t>
            </a:r>
            <a:r>
              <a:rPr lang="en-US" dirty="0" err="1"/>
              <a:t>aanroepen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opvragen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Debuggen</a:t>
            </a:r>
            <a:r>
              <a:rPr lang="en-US" dirty="0"/>
              <a:t> in </a:t>
            </a:r>
            <a:r>
              <a:rPr lang="en-US" dirty="0" err="1"/>
              <a:t>methodes</a:t>
            </a:r>
            <a:r>
              <a:rPr lang="en-US" dirty="0"/>
              <a:t> van </a:t>
            </a:r>
            <a:r>
              <a:rPr lang="en-US" dirty="0" err="1"/>
              <a:t>objecten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Kennis</a:t>
            </a:r>
            <a:r>
              <a:rPr lang="en-US" dirty="0"/>
              <a:t> van de scope van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correct </a:t>
            </a:r>
            <a:r>
              <a:rPr lang="en-US" dirty="0" err="1"/>
              <a:t>toepassen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0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geOriënteerd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Veel</a:t>
            </a:r>
            <a:r>
              <a:rPr lang="en-US" dirty="0"/>
              <a:t> modern </a:t>
            </a:r>
            <a:r>
              <a:rPr lang="en-US" dirty="0" err="1"/>
              <a:t>programmeertalen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Object </a:t>
            </a:r>
            <a:r>
              <a:rPr lang="en-US" dirty="0" err="1"/>
              <a:t>geOriënteerd</a:t>
            </a:r>
            <a:r>
              <a:rPr lang="en-US" dirty="0"/>
              <a:t> (OO)</a:t>
            </a:r>
          </a:p>
          <a:p>
            <a:endParaRPr lang="en-US" dirty="0"/>
          </a:p>
          <a:p>
            <a:r>
              <a:rPr lang="en-US" dirty="0"/>
              <a:t>Zo </a:t>
            </a:r>
            <a:r>
              <a:rPr lang="en-US" dirty="0" err="1"/>
              <a:t>Ook</a:t>
            </a:r>
            <a:r>
              <a:rPr lang="en-US" dirty="0"/>
              <a:t> C#</a:t>
            </a:r>
          </a:p>
          <a:p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zeggen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codesysteem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opgebouwd</a:t>
            </a:r>
            <a:r>
              <a:rPr lang="en-US" dirty="0"/>
              <a:t> op basis van </a:t>
            </a:r>
            <a:r>
              <a:rPr lang="en-US" dirty="0" err="1"/>
              <a:t>objecten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noemen</a:t>
            </a:r>
            <a:r>
              <a:rPr lang="en-US" dirty="0"/>
              <a:t> we </a:t>
            </a:r>
            <a:r>
              <a:rPr lang="en-US" dirty="0" err="1"/>
              <a:t>dan</a:t>
            </a:r>
            <a:r>
              <a:rPr lang="en-US" dirty="0"/>
              <a:t> Object </a:t>
            </a:r>
            <a:r>
              <a:rPr lang="en-US" dirty="0" err="1"/>
              <a:t>geOriënteerd</a:t>
            </a:r>
            <a:r>
              <a:rPr lang="en-US" dirty="0"/>
              <a:t> </a:t>
            </a:r>
            <a:r>
              <a:rPr lang="en-US" dirty="0" err="1"/>
              <a:t>Programeren</a:t>
            </a:r>
            <a:r>
              <a:rPr lang="en-US" dirty="0"/>
              <a:t> (OOP)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200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geOriënteerd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een object bestaat uit </a:t>
            </a:r>
          </a:p>
          <a:p>
            <a:pPr lvl="1"/>
            <a:r>
              <a:rPr lang="nl-BE" dirty="0"/>
              <a:t>gegevens (data, eigenschappen)</a:t>
            </a:r>
          </a:p>
          <a:p>
            <a:pPr lvl="1"/>
            <a:r>
              <a:rPr lang="nl-BE" dirty="0"/>
              <a:t>de programmatuur die gebruikt wordt om die gegevens te verwerken (methoden)</a:t>
            </a:r>
          </a:p>
          <a:p>
            <a:pPr lvl="1"/>
            <a:endParaRPr lang="en-US" dirty="0"/>
          </a:p>
          <a:p>
            <a:r>
              <a:rPr lang="nl-BE" dirty="0"/>
              <a:t>Bij voorkeur zijn de gegevens uitsluitend te benaderen via de bijbehorende programmatuur.</a:t>
            </a:r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beschrijving</a:t>
            </a:r>
            <a:r>
              <a:rPr lang="en-US" dirty="0"/>
              <a:t> van hoe </a:t>
            </a:r>
            <a:r>
              <a:rPr lang="en-US" dirty="0" err="1"/>
              <a:t>een</a:t>
            </a:r>
            <a:r>
              <a:rPr lang="en-US" dirty="0"/>
              <a:t> object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uitzien</a:t>
            </a:r>
            <a:r>
              <a:rPr lang="en-US" dirty="0"/>
              <a:t> </a:t>
            </a:r>
            <a:r>
              <a:rPr lang="en-US" dirty="0" err="1"/>
              <a:t>noemen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40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>
          <a:xfrm>
            <a:off x="914400" y="-448845"/>
            <a:ext cx="7924800" cy="2123658"/>
          </a:xfrm>
        </p:spPr>
        <p:txBody>
          <a:bodyPr/>
          <a:lstStyle/>
          <a:p>
            <a:pPr eaLnBrk="1" hangingPunct="1"/>
            <a:br>
              <a:rPr lang="nl-BE" dirty="0"/>
            </a:br>
            <a:r>
              <a:rPr lang="nl-BE" dirty="0"/>
              <a:t>Klasse en object?</a:t>
            </a:r>
            <a:br>
              <a:rPr lang="nl-BE" dirty="0"/>
            </a:br>
            <a:endParaRPr lang="nl-BE" dirty="0"/>
          </a:p>
        </p:txBody>
      </p:sp>
      <p:sp>
        <p:nvSpPr>
          <p:cNvPr id="19458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41938"/>
            <a:ext cx="8229600" cy="4812213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Elke </a:t>
            </a:r>
            <a:r>
              <a:rPr lang="nl-BE" u="sng" dirty="0"/>
              <a:t>klasse</a:t>
            </a:r>
            <a:r>
              <a:rPr lang="nl-BE" dirty="0"/>
              <a:t> beschrijft hoe een nieuw objectvariabele-type eruitziet</a:t>
            </a:r>
          </a:p>
          <a:p>
            <a:pPr marL="0" indent="0">
              <a:buNone/>
            </a:pPr>
            <a:endParaRPr lang="en-US" dirty="0"/>
          </a:p>
          <a:p>
            <a:r>
              <a:rPr lang="nl-BE" dirty="0"/>
              <a:t>Uit een </a:t>
            </a:r>
            <a:r>
              <a:rPr lang="nl-BE" dirty="0" err="1"/>
              <a:t>klassebeschrijving</a:t>
            </a:r>
            <a:r>
              <a:rPr lang="nl-BE" dirty="0"/>
              <a:t> kunnen dan object-variabelen of objecten gecreëerd worden. 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Dus: de </a:t>
            </a:r>
            <a:r>
              <a:rPr lang="nl-BE" dirty="0" err="1"/>
              <a:t>klassebeschrijving</a:t>
            </a:r>
            <a:r>
              <a:rPr lang="nl-BE" dirty="0"/>
              <a:t> bevat de verzameling van eigenschappen (gegevens)  &amp; functionaliteit (methoden) waaruit </a:t>
            </a:r>
            <a:r>
              <a:rPr lang="en-US" dirty="0" err="1"/>
              <a:t>objecten</a:t>
            </a:r>
            <a:r>
              <a:rPr lang="en-US" dirty="0"/>
              <a:t> van die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samengesteld</a:t>
            </a:r>
            <a:endParaRPr lang="nl-BE" sz="1800" dirty="0"/>
          </a:p>
          <a:p>
            <a:pPr lvl="1">
              <a:buNone/>
            </a:pPr>
            <a:endParaRPr lang="nl-BE" sz="1800" dirty="0"/>
          </a:p>
          <a:p>
            <a:pPr>
              <a:buNone/>
            </a:pPr>
            <a:r>
              <a:rPr lang="nl-BE" dirty="0" err="1"/>
              <a:t>Vgl</a:t>
            </a:r>
            <a:r>
              <a:rPr lang="nl-BE" dirty="0"/>
              <a:t>: een plan van een huis</a:t>
            </a:r>
          </a:p>
          <a:p>
            <a:pPr lvl="1">
              <a:buNone/>
            </a:pPr>
            <a:endParaRPr lang="nl-BE" dirty="0"/>
          </a:p>
          <a:p>
            <a:pPr lvl="1" eaLnBrk="1" hangingPunct="1">
              <a:buFontTx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140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>
          <a:xfrm>
            <a:off x="914400" y="-448845"/>
            <a:ext cx="7924800" cy="2123658"/>
          </a:xfrm>
        </p:spPr>
        <p:txBody>
          <a:bodyPr/>
          <a:lstStyle/>
          <a:p>
            <a:pPr eaLnBrk="1" hangingPunct="1"/>
            <a:br>
              <a:rPr lang="nl-BE" dirty="0"/>
            </a:br>
            <a:r>
              <a:rPr lang="nl-BE" dirty="0"/>
              <a:t>Klasse en object?</a:t>
            </a:r>
            <a:br>
              <a:rPr lang="nl-BE" dirty="0"/>
            </a:br>
            <a:endParaRPr lang="nl-BE" dirty="0"/>
          </a:p>
        </p:txBody>
      </p:sp>
      <p:sp>
        <p:nvSpPr>
          <p:cNvPr id="20482" name="Tijdelijke aanduiding voor inhoud 2"/>
          <p:cNvSpPr>
            <a:spLocks noGrp="1"/>
          </p:cNvSpPr>
          <p:nvPr>
            <p:ph idx="1"/>
          </p:nvPr>
        </p:nvSpPr>
        <p:spPr>
          <a:xfrm>
            <a:off x="534838" y="1475117"/>
            <a:ext cx="8380562" cy="494293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l-BE" sz="2800" dirty="0"/>
              <a:t>Van een klasse kunnen we oneindig veel objecten  maken </a:t>
            </a:r>
          </a:p>
          <a:p>
            <a:pPr eaLnBrk="1" hangingPunct="1"/>
            <a:endParaRPr lang="nl-BE" sz="2800" dirty="0"/>
          </a:p>
          <a:p>
            <a:pPr eaLnBrk="1" hangingPunct="1"/>
            <a:r>
              <a:rPr lang="nl-BE" sz="2800" dirty="0"/>
              <a:t>Elke instanties is een apart object: </a:t>
            </a:r>
          </a:p>
          <a:p>
            <a:pPr lvl="1" eaLnBrk="1" hangingPunct="1"/>
            <a:r>
              <a:rPr lang="nl-BE" sz="2400" dirty="0"/>
              <a:t>Met specifieke waarden ingevuld in het gegevens-deel</a:t>
            </a:r>
          </a:p>
          <a:p>
            <a:pPr lvl="1" eaLnBrk="1" hangingPunct="1"/>
            <a:r>
              <a:rPr lang="nl-BE" sz="2400" dirty="0"/>
              <a:t>Met dezelfde functionaliteit (= methoden) die kunnen worden uitgevoerd</a:t>
            </a:r>
          </a:p>
          <a:p>
            <a:pPr marL="457200" lvl="1" indent="0" eaLnBrk="1" hangingPunct="1">
              <a:buNone/>
            </a:pPr>
            <a:endParaRPr lang="nl-BE" sz="2400" dirty="0"/>
          </a:p>
          <a:p>
            <a:pPr eaLnBrk="1" hangingPunct="1">
              <a:buFontTx/>
              <a:buNone/>
            </a:pPr>
            <a:r>
              <a:rPr lang="nl-BE" sz="2400" dirty="0"/>
              <a:t>	</a:t>
            </a:r>
            <a:r>
              <a:rPr lang="nl-BE" sz="2400" dirty="0" err="1"/>
              <a:t>Vgl</a:t>
            </a:r>
            <a:r>
              <a:rPr lang="nl-BE" sz="2400" dirty="0"/>
              <a:t>: meerdere afgewerkt huizen op basis van 1 plan</a:t>
            </a:r>
          </a:p>
          <a:p>
            <a:pPr eaLnBrk="1" hangingPunct="1">
              <a:buFontTx/>
              <a:buNone/>
            </a:pPr>
            <a:r>
              <a:rPr lang="en-US" sz="2400" dirty="0"/>
              <a:t>		- elk met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eigen</a:t>
            </a:r>
            <a:r>
              <a:rPr lang="en-US" sz="2400" dirty="0"/>
              <a:t> </a:t>
            </a:r>
            <a:r>
              <a:rPr lang="en-US" sz="2400" dirty="0" err="1"/>
              <a:t>adres</a:t>
            </a:r>
            <a:endParaRPr lang="nl-BE" sz="2400" dirty="0"/>
          </a:p>
          <a:p>
            <a:pPr eaLnBrk="1" hangingPunct="1">
              <a:buFontTx/>
              <a:buNone/>
            </a:pPr>
            <a:r>
              <a:rPr lang="en-US" sz="2400" dirty="0"/>
              <a:t>		- met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eigen</a:t>
            </a:r>
            <a:r>
              <a:rPr lang="en-US" sz="2400" dirty="0"/>
              <a:t> </a:t>
            </a:r>
            <a:r>
              <a:rPr lang="en-US" sz="2400" dirty="0" err="1"/>
              <a:t>belgeluid</a:t>
            </a: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		- maar met </a:t>
            </a:r>
            <a:r>
              <a:rPr lang="en-US" sz="2400" dirty="0" err="1"/>
              <a:t>dezelfde</a:t>
            </a:r>
            <a:r>
              <a:rPr lang="en-US" sz="2400" dirty="0"/>
              <a:t> </a:t>
            </a:r>
            <a:r>
              <a:rPr lang="en-US" sz="2400" dirty="0" err="1"/>
              <a:t>hoeveelheid</a:t>
            </a:r>
            <a:r>
              <a:rPr lang="en-US" sz="2400" dirty="0"/>
              <a:t> </a:t>
            </a:r>
            <a:r>
              <a:rPr lang="en-US" sz="2400" dirty="0" err="1"/>
              <a:t>kamers</a:t>
            </a:r>
            <a:r>
              <a:rPr lang="en-US" sz="2400" dirty="0"/>
              <a:t>, </a:t>
            </a:r>
            <a:r>
              <a:rPr lang="en-US" sz="2400" dirty="0" err="1"/>
              <a:t>dezelfde</a:t>
            </a:r>
            <a:r>
              <a:rPr lang="en-US" sz="2400" dirty="0"/>
              <a:t> 	  </a:t>
            </a:r>
            <a:r>
              <a:rPr lang="en-US" sz="2400" dirty="0" err="1"/>
              <a:t>oppervlakte</a:t>
            </a:r>
            <a:r>
              <a:rPr lang="en-US" sz="2400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54116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Reeds </a:t>
            </a:r>
            <a:r>
              <a:rPr lang="en-US" dirty="0" err="1"/>
              <a:t>gebruikte</a:t>
            </a:r>
            <a:r>
              <a:rPr lang="en-US" dirty="0"/>
              <a:t> </a:t>
            </a:r>
            <a:r>
              <a:rPr lang="en-US" dirty="0" err="1"/>
              <a:t>klassen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reeds </a:t>
            </a:r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gebruikt</a:t>
            </a:r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Console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object, </a:t>
            </a:r>
            <a:r>
              <a:rPr lang="en-US" dirty="0" err="1"/>
              <a:t>waarvan</a:t>
            </a:r>
            <a:r>
              <a:rPr lang="en-US" dirty="0"/>
              <a:t> we </a:t>
            </a:r>
            <a:r>
              <a:rPr lang="en-US" dirty="0" err="1"/>
              <a:t>bvb</a:t>
            </a:r>
            <a:r>
              <a:rPr lang="en-US" dirty="0"/>
              <a:t> de </a:t>
            </a:r>
            <a:r>
              <a:rPr lang="en-US" dirty="0" err="1"/>
              <a:t>Writeline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van </a:t>
            </a:r>
            <a:r>
              <a:rPr lang="en-US" dirty="0" err="1"/>
              <a:t>gebruiken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Random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, </a:t>
            </a:r>
            <a:r>
              <a:rPr lang="en-US" dirty="0" err="1"/>
              <a:t>waar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object van </a:t>
            </a:r>
            <a:r>
              <a:rPr lang="en-US" dirty="0" err="1"/>
              <a:t>aanmaakten</a:t>
            </a:r>
            <a:r>
              <a:rPr lang="en-US" dirty="0"/>
              <a:t> om </a:t>
            </a:r>
            <a:r>
              <a:rPr lang="en-US" dirty="0" err="1"/>
              <a:t>random.Next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Math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waarvan</a:t>
            </a:r>
            <a:r>
              <a:rPr lang="en-US" dirty="0"/>
              <a:t> we de </a:t>
            </a:r>
            <a:r>
              <a:rPr lang="en-US" dirty="0" err="1"/>
              <a:t>eigenschap</a:t>
            </a:r>
            <a:r>
              <a:rPr lang="en-US" dirty="0"/>
              <a:t> </a:t>
            </a:r>
            <a:r>
              <a:rPr lang="en-US" dirty="0" err="1"/>
              <a:t>Math.Pi</a:t>
            </a:r>
            <a:r>
              <a:rPr lang="en-US" dirty="0"/>
              <a:t> reeds </a:t>
            </a:r>
            <a:r>
              <a:rPr lang="en-US" dirty="0" err="1"/>
              <a:t>gebruikten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Elk project </a:t>
            </a:r>
            <a:r>
              <a:rPr lang="en-US" dirty="0" err="1"/>
              <a:t>dat</a:t>
            </a:r>
            <a:r>
              <a:rPr lang="en-US" dirty="0"/>
              <a:t> we </a:t>
            </a:r>
            <a:r>
              <a:rPr lang="en-US" dirty="0" err="1"/>
              <a:t>aanmaken</a:t>
            </a:r>
            <a:r>
              <a:rPr lang="en-US" dirty="0"/>
              <a:t>, </a:t>
            </a:r>
            <a:r>
              <a:rPr lang="en-US" dirty="0" err="1"/>
              <a:t>daarvan</a:t>
            </a:r>
            <a:r>
              <a:rPr lang="en-US" dirty="0"/>
              <a:t> is de Main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met de </a:t>
            </a:r>
            <a:r>
              <a:rPr lang="en-US" dirty="0" err="1"/>
              <a:t>naam</a:t>
            </a:r>
            <a:r>
              <a:rPr lang="en-US" dirty="0"/>
              <a:t> van </a:t>
            </a:r>
            <a:r>
              <a:rPr lang="en-US" dirty="0" err="1"/>
              <a:t>ons</a:t>
            </a:r>
            <a:r>
              <a:rPr lang="en-US" dirty="0"/>
              <a:t> project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024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(</a:t>
            </a:r>
            <a:r>
              <a:rPr lang="en-US" dirty="0" err="1"/>
              <a:t>beschrijvingen</a:t>
            </a:r>
            <a:r>
              <a:rPr lang="en-US" dirty="0"/>
              <a:t>) </a:t>
            </a:r>
            <a:r>
              <a:rPr lang="en-US" dirty="0" err="1"/>
              <a:t>aanmaken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je PROJECT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toe door Add Class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(</a:t>
            </a:r>
            <a:r>
              <a:rPr lang="en-US" dirty="0" err="1"/>
              <a:t>rechtermuisklik</a:t>
            </a:r>
            <a:r>
              <a:rPr lang="en-US" dirty="0"/>
              <a:t> op je project in de Solution explorer)</a:t>
            </a:r>
          </a:p>
          <a:p>
            <a:endParaRPr lang="en-US" dirty="0"/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toe (</a:t>
            </a:r>
            <a:r>
              <a:rPr lang="en-US" dirty="0" err="1"/>
              <a:t>variabelen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toe (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properties)</a:t>
            </a:r>
          </a:p>
          <a:p>
            <a:endParaRPr lang="en-US" dirty="0"/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constructor toe (</a:t>
            </a:r>
            <a:r>
              <a:rPr lang="en-US" dirty="0" err="1"/>
              <a:t>zie</a:t>
            </a:r>
            <a:r>
              <a:rPr lang="en-US" dirty="0"/>
              <a:t> later)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Elke </a:t>
            </a:r>
            <a:r>
              <a:rPr lang="en-US" dirty="0" err="1">
                <a:solidFill>
                  <a:srgbClr val="FF0000"/>
                </a:solidFill>
              </a:rPr>
              <a:t>klasse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een</a:t>
            </a:r>
            <a:r>
              <a:rPr lang="en-US" dirty="0">
                <a:solidFill>
                  <a:srgbClr val="FF0000"/>
                </a:solidFill>
              </a:rPr>
              <a:t> eigen file!!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doet</a:t>
            </a:r>
            <a:r>
              <a:rPr lang="en-US" dirty="0"/>
              <a:t> Visual Studio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add class </a:t>
            </a:r>
            <a:r>
              <a:rPr lang="en-US" dirty="0" err="1"/>
              <a:t>doet</a:t>
            </a:r>
            <a:r>
              <a:rPr lang="en-US" dirty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40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Klassenaam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Zelfde</a:t>
            </a:r>
            <a:r>
              <a:rPr lang="en-US" dirty="0"/>
              <a:t> regels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variabelen</a:t>
            </a:r>
            <a:endParaRPr lang="en-US" dirty="0"/>
          </a:p>
          <a:p>
            <a:endParaRPr lang="en-US" dirty="0"/>
          </a:p>
          <a:p>
            <a:r>
              <a:rPr lang="en-US" dirty="0"/>
              <a:t>MAAR: Start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hoofdletter</a:t>
            </a:r>
            <a:r>
              <a:rPr lang="en-US" dirty="0"/>
              <a:t> (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met </a:t>
            </a:r>
            <a:r>
              <a:rPr lang="en-US" dirty="0" err="1"/>
              <a:t>kleine</a:t>
            </a:r>
            <a:r>
              <a:rPr lang="en-US" dirty="0"/>
              <a:t> letter)</a:t>
            </a:r>
          </a:p>
          <a:p>
            <a:endParaRPr lang="en-US" dirty="0"/>
          </a:p>
          <a:p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filenaam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is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klassenaam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7442542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5294</TotalTime>
  <Words>838</Words>
  <Application>Microsoft Office PowerPoint</Application>
  <PresentationFormat>On-screen Show (4:3)</PresentationFormat>
  <Paragraphs>157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Verdana</vt:lpstr>
      <vt:lpstr>Wingdings</vt:lpstr>
      <vt:lpstr>eigentemplateNieuw</vt:lpstr>
      <vt:lpstr>Programmeren 1   </vt:lpstr>
      <vt:lpstr>Wat we tot nu toe gezien hebben</vt:lpstr>
      <vt:lpstr>Object geOriënteerd Programmeren</vt:lpstr>
      <vt:lpstr>Object geOriënteerd Programmeren</vt:lpstr>
      <vt:lpstr> Klasse en object? </vt:lpstr>
      <vt:lpstr> Klasse en object? </vt:lpstr>
      <vt:lpstr>Reeds gebruikte klassen</vt:lpstr>
      <vt:lpstr>Zelf klassen(beschrijvingen) aanmaken</vt:lpstr>
      <vt:lpstr>Klassenaam</vt:lpstr>
      <vt:lpstr>Voorbeeld: eenvoudige klasse PersonalData</vt:lpstr>
      <vt:lpstr>Publieke gegevens </vt:lpstr>
      <vt:lpstr>Protected en properties</vt:lpstr>
      <vt:lpstr>Voorbeeld  properties</vt:lpstr>
      <vt:lpstr>Voorbeeld gebruik properties</vt:lpstr>
      <vt:lpstr>Functionaliteit toevoegen</vt:lpstr>
      <vt:lpstr>Voorbeeld  methoden</vt:lpstr>
      <vt:lpstr>ToString() methode</vt:lpstr>
      <vt:lpstr>ToString() implementatie</vt:lpstr>
      <vt:lpstr>ToString(), toegepast</vt:lpstr>
      <vt:lpstr>PowerPoint Presentation</vt:lpstr>
      <vt:lpstr>PowerPoint Presentation</vt:lpstr>
      <vt:lpstr>Wat moet je kennen/kunnen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pieter.jorissen@KdG.be</dc:creator>
  <cp:lastModifiedBy>Jorissen Pieter</cp:lastModifiedBy>
  <cp:revision>425</cp:revision>
  <dcterms:created xsi:type="dcterms:W3CDTF">2010-10-28T17:44:45Z</dcterms:created>
  <dcterms:modified xsi:type="dcterms:W3CDTF">2022-04-19T14:43:35Z</dcterms:modified>
</cp:coreProperties>
</file>