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54"/>
  </p:notesMasterIdLst>
  <p:sldIdLst>
    <p:sldId id="488" r:id="rId2"/>
    <p:sldId id="489" r:id="rId3"/>
    <p:sldId id="318" r:id="rId4"/>
    <p:sldId id="317" r:id="rId5"/>
    <p:sldId id="352" r:id="rId6"/>
    <p:sldId id="319" r:id="rId7"/>
    <p:sldId id="508" r:id="rId8"/>
    <p:sldId id="510" r:id="rId9"/>
    <p:sldId id="354" r:id="rId10"/>
    <p:sldId id="512" r:id="rId11"/>
    <p:sldId id="513" r:id="rId12"/>
    <p:sldId id="514" r:id="rId13"/>
    <p:sldId id="363" r:id="rId14"/>
    <p:sldId id="357" r:id="rId15"/>
    <p:sldId id="516" r:id="rId16"/>
    <p:sldId id="517" r:id="rId17"/>
    <p:sldId id="518" r:id="rId18"/>
    <p:sldId id="515" r:id="rId19"/>
    <p:sldId id="358" r:id="rId20"/>
    <p:sldId id="359" r:id="rId21"/>
    <p:sldId id="360" r:id="rId22"/>
    <p:sldId id="369" r:id="rId23"/>
    <p:sldId id="519" r:id="rId24"/>
    <p:sldId id="520" r:id="rId25"/>
    <p:sldId id="384" r:id="rId26"/>
    <p:sldId id="507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9" r:id="rId39"/>
    <p:sldId id="540" r:id="rId40"/>
    <p:sldId id="541" r:id="rId41"/>
    <p:sldId id="542" r:id="rId42"/>
    <p:sldId id="543" r:id="rId43"/>
    <p:sldId id="532" r:id="rId44"/>
    <p:sldId id="533" r:id="rId45"/>
    <p:sldId id="534" r:id="rId46"/>
    <p:sldId id="535" r:id="rId47"/>
    <p:sldId id="536" r:id="rId48"/>
    <p:sldId id="537" r:id="rId49"/>
    <p:sldId id="544" r:id="rId50"/>
    <p:sldId id="568" r:id="rId51"/>
    <p:sldId id="569" r:id="rId52"/>
    <p:sldId id="538" r:id="rId53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11/05/2022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A329D-7E27-444A-9165-FA3422F3BC54}" type="slidenum">
              <a:rPr lang="nl-BE" smtClean="0"/>
              <a:pPr>
                <a:defRPr/>
              </a:pPr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19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/>
              <a:t>commentaar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11-5-2022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environment.specialfolder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2400" dirty="0"/>
              <a:t>File Input</a:t>
            </a:r>
            <a:r>
              <a:rPr lang="en-US" dirty="0"/>
              <a:t>/Output</a:t>
            </a:r>
          </a:p>
          <a:p>
            <a:pPr algn="r"/>
            <a:endParaRPr lang="en-US" sz="2400" dirty="0"/>
          </a:p>
          <a:p>
            <a:pPr algn="r"/>
            <a:r>
              <a:rPr lang="en-US" dirty="0"/>
              <a:t>Part 1: </a:t>
            </a:r>
            <a:r>
              <a:rPr lang="en-US" dirty="0" err="1"/>
              <a:t>Textuele</a:t>
            </a:r>
            <a:r>
              <a:rPr lang="en-US" dirty="0"/>
              <a:t> file </a:t>
            </a:r>
            <a:r>
              <a:rPr lang="en-US" dirty="0" err="1"/>
              <a:t>toegang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433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1A82-B4CA-46C7-9842-9C1C4C6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6081-2F53-45E4-AE77-83D5D02D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51" y="2349073"/>
            <a:ext cx="7460697" cy="437042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//step 1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StreamReader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inputStream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StreamReader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/>
              <a:t> 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/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do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 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//step 2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line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inputStream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ReadLine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read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1 line</a:t>
            </a:r>
          </a:p>
          <a:p>
            <a:pPr lvl="0" defTabSz="914400"/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</a:p>
          <a:p>
            <a:pPr lvl="0" defTabSz="914400"/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(line != </a:t>
            </a:r>
            <a:r>
              <a:rPr lang="nl-BE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line == </a:t>
            </a:r>
            <a:r>
              <a:rPr lang="nl-B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=&gt; End Of File</a:t>
            </a:r>
          </a:p>
          <a:p>
            <a:pPr lvl="0" defTabSz="914400"/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{</a:t>
            </a:r>
          </a:p>
          <a:p>
            <a:pPr lvl="0" defTabSz="914400"/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(line)</a:t>
            </a:r>
          </a:p>
          <a:p>
            <a:pPr lvl="0" defTabSz="914400"/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}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</a:t>
            </a:r>
          </a:p>
          <a:p>
            <a:pPr lvl="0" defTabSz="914400"/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!= </a:t>
            </a:r>
            <a:r>
              <a:rPr lang="nl-BE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</a:t>
            </a:r>
            <a:r>
              <a:rPr lang="nl-BE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End Of File =&gt; stop loop</a:t>
            </a:r>
            <a:b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inputStream.Close</a:t>
            </a:r>
            <a:r>
              <a:rPr kumimoji="0" 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hoek 5">
            <a:extLst>
              <a:ext uri="{FF2B5EF4-FFF2-40B4-BE49-F238E27FC236}">
                <a16:creationId xmlns:a16="http://schemas.microsoft.com/office/drawing/2014/main" id="{D36944B9-C15C-4B91-8204-409C89DCB959}"/>
              </a:ext>
            </a:extLst>
          </p:cNvPr>
          <p:cNvSpPr/>
          <p:nvPr/>
        </p:nvSpPr>
        <p:spPr>
          <a:xfrm>
            <a:off x="5158611" y="703406"/>
            <a:ext cx="3752124" cy="1409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nl-BE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file</a:t>
            </a:r>
          </a:p>
          <a:p>
            <a:pPr marL="342900" indent="-342900">
              <a:buFontTx/>
              <a:buAutoNum type="arabicPeriod"/>
            </a:pPr>
            <a:r>
              <a:rPr lang="nl-BE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data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stream</a:t>
            </a:r>
          </a:p>
          <a:p>
            <a:pPr marL="342900" indent="-342900">
              <a:buFontTx/>
              <a:buAutoNum type="arabicPeriod"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Close file</a:t>
            </a:r>
            <a:endParaRPr lang="nl-NL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2FE-B483-4943-99AE-EED64716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76F-3770-40A4-8E48-78846E5D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Belangrijke</a:t>
            </a:r>
            <a:r>
              <a:rPr lang="en-US" b="1" dirty="0"/>
              <a:t> </a:t>
            </a:r>
            <a:r>
              <a:rPr lang="en-US" b="1" dirty="0" err="1"/>
              <a:t>methodes</a:t>
            </a:r>
            <a:r>
              <a:rPr lang="en-US" b="1" dirty="0"/>
              <a:t> </a:t>
            </a:r>
            <a:r>
              <a:rPr lang="en-US" dirty="0"/>
              <a:t>van </a:t>
            </a:r>
            <a:r>
              <a:rPr lang="en-US" dirty="0" err="1"/>
              <a:t>StreamReader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(die je met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sz="3200" dirty="0"/>
              <a:t>Constructor </a:t>
            </a:r>
            <a:r>
              <a:rPr lang="en-US" sz="2200" dirty="0">
                <a:solidFill>
                  <a:srgbClr val="00B050"/>
                </a:solidFill>
              </a:rPr>
              <a:t>//</a:t>
            </a:r>
            <a:r>
              <a:rPr lang="en-US" sz="2200" dirty="0" err="1">
                <a:solidFill>
                  <a:srgbClr val="00B050"/>
                </a:solidFill>
              </a:rPr>
              <a:t>openen</a:t>
            </a:r>
            <a:r>
              <a:rPr lang="en-US" sz="2200" dirty="0">
                <a:solidFill>
                  <a:srgbClr val="00B050"/>
                </a:solidFill>
              </a:rPr>
              <a:t> file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Read          </a:t>
            </a:r>
            <a:r>
              <a:rPr lang="en-US" sz="2400" dirty="0">
                <a:solidFill>
                  <a:srgbClr val="00B050"/>
                </a:solidFill>
              </a:rPr>
              <a:t>//reads next char</a:t>
            </a:r>
          </a:p>
          <a:p>
            <a:pPr lvl="1"/>
            <a:r>
              <a:rPr lang="en-US" sz="3200" dirty="0" err="1"/>
              <a:t>ReadLine</a:t>
            </a:r>
            <a:r>
              <a:rPr lang="en-US" sz="32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//reads next line </a:t>
            </a:r>
          </a:p>
          <a:p>
            <a:pPr lvl="1"/>
            <a:r>
              <a:rPr lang="en-US" sz="3200" dirty="0" err="1"/>
              <a:t>ReadToEnd</a:t>
            </a:r>
            <a:r>
              <a:rPr lang="en-US" sz="32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//reads entire file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Close </a:t>
            </a:r>
            <a:r>
              <a:rPr lang="en-US" sz="2200" dirty="0">
                <a:solidFill>
                  <a:srgbClr val="00B050"/>
                </a:solidFill>
              </a:rPr>
              <a:t>//</a:t>
            </a:r>
            <a:r>
              <a:rPr lang="en-US" sz="2200" dirty="0" err="1">
                <a:solidFill>
                  <a:srgbClr val="00B050"/>
                </a:solidFill>
              </a:rPr>
              <a:t>geeft</a:t>
            </a:r>
            <a:r>
              <a:rPr lang="en-US" sz="2200" dirty="0">
                <a:solidFill>
                  <a:srgbClr val="00B050"/>
                </a:solidFill>
              </a:rPr>
              <a:t> file </a:t>
            </a:r>
            <a:r>
              <a:rPr lang="en-US" sz="2200" dirty="0" err="1">
                <a:solidFill>
                  <a:srgbClr val="00B050"/>
                </a:solidFill>
              </a:rPr>
              <a:t>terug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vrij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Meer info: MSDN &gt; </a:t>
            </a:r>
            <a:r>
              <a:rPr lang="en-US" dirty="0" err="1"/>
              <a:t>StreamReader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ED75-B352-4BB5-8A47-F82C3E82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problemen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2758-3454-4F9B-8B5D-7DDD7F3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File </a:t>
            </a:r>
            <a:r>
              <a:rPr lang="en-US" dirty="0" err="1"/>
              <a:t>schrijven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bestaat</a:t>
            </a:r>
            <a:r>
              <a:rPr lang="en-US" dirty="0"/>
              <a:t> al =&gt;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overschreven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=&gt; error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is </a:t>
            </a:r>
            <a:r>
              <a:rPr lang="en-US" dirty="0" err="1"/>
              <a:t>geblokkeerd</a:t>
            </a:r>
            <a:r>
              <a:rPr lang="en-US" dirty="0"/>
              <a:t> door </a:t>
            </a:r>
            <a:r>
              <a:rPr lang="en-US" dirty="0" err="1"/>
              <a:t>ander</a:t>
            </a:r>
            <a:r>
              <a:rPr lang="en-US" dirty="0"/>
              <a:t> app =&gt; error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error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en-US" dirty="0" err="1"/>
              <a:t>ruimte</a:t>
            </a:r>
            <a:r>
              <a:rPr lang="en-US" dirty="0"/>
              <a:t>)=&gt;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File </a:t>
            </a:r>
            <a:r>
              <a:rPr lang="en-US" dirty="0" err="1"/>
              <a:t>lezen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=&gt; error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geopend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=&gt;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ERRORS DOEN JE APP CRASHEN =&gt; VERY BAD!!!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5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1443"/>
            <a:ext cx="7886700" cy="1325563"/>
          </a:xfrm>
        </p:spPr>
        <p:txBody>
          <a:bodyPr/>
          <a:lstStyle/>
          <a:p>
            <a:r>
              <a:rPr lang="nl-NL" dirty="0"/>
              <a:t>File INPUT: Opdracht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1576"/>
            <a:ext cx="8686800" cy="5429249"/>
          </a:xfrm>
        </p:spPr>
        <p:txBody>
          <a:bodyPr>
            <a:normAutofit/>
          </a:bodyPr>
          <a:lstStyle/>
          <a:p>
            <a:r>
              <a:rPr lang="nl-NL" dirty="0"/>
              <a:t>Bekijk de </a:t>
            </a:r>
            <a:r>
              <a:rPr lang="nl-NL" dirty="0" err="1"/>
              <a:t>StreamReader</a:t>
            </a:r>
            <a:r>
              <a:rPr lang="nl-NL" dirty="0"/>
              <a:t> klasse in </a:t>
            </a:r>
            <a:r>
              <a:rPr lang="nl-NL" dirty="0" err="1"/>
              <a:t>msdn</a:t>
            </a: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OpenText</a:t>
            </a:r>
            <a:endParaRPr lang="nl-NL" dirty="0"/>
          </a:p>
          <a:p>
            <a:pPr lvl="1"/>
            <a:r>
              <a:rPr lang="nl-NL" dirty="0"/>
              <a:t>Read</a:t>
            </a:r>
          </a:p>
          <a:p>
            <a:pPr lvl="1"/>
            <a:r>
              <a:rPr lang="nl-NL" dirty="0" err="1"/>
              <a:t>ReadLine</a:t>
            </a:r>
            <a:endParaRPr lang="nl-NL" dirty="0"/>
          </a:p>
          <a:p>
            <a:pPr lvl="1"/>
            <a:r>
              <a:rPr lang="nl-NL" dirty="0" err="1"/>
              <a:t>ReadToEnd</a:t>
            </a:r>
            <a:endParaRPr lang="nl-NL" dirty="0"/>
          </a:p>
          <a:p>
            <a:pPr lvl="1"/>
            <a:r>
              <a:rPr lang="nl-NL" dirty="0"/>
              <a:t>Close</a:t>
            </a:r>
          </a:p>
          <a:p>
            <a:endParaRPr lang="nl-NL" dirty="0"/>
          </a:p>
          <a:p>
            <a:r>
              <a:rPr lang="nl-NL" dirty="0"/>
              <a:t>Schrijf een programma dat myfile.txt inleest en de inhoud uitprint naar de console </a:t>
            </a:r>
          </a:p>
          <a:p>
            <a:pPr marL="457200" lvl="1" indent="0">
              <a:buNone/>
            </a:pPr>
            <a:r>
              <a:rPr lang="nl-NL" sz="2000" dirty="0"/>
              <a:t>			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67183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Safety First !!!!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13" y="1349764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b="1" dirty="0" err="1">
                <a:solidFill>
                  <a:srgbClr val="0070C0"/>
                </a:solidFill>
              </a:rPr>
              <a:t>Try</a:t>
            </a:r>
            <a:r>
              <a:rPr lang="nl-NL" b="1" dirty="0">
                <a:solidFill>
                  <a:srgbClr val="0070C0"/>
                </a:solidFill>
              </a:rPr>
              <a:t>   </a:t>
            </a:r>
            <a:r>
              <a:rPr lang="nl-NL" b="1" dirty="0">
                <a:solidFill>
                  <a:srgbClr val="00B050"/>
                </a:solidFill>
              </a:rPr>
              <a:t>//</a:t>
            </a:r>
            <a:r>
              <a:rPr lang="nl-NL" b="1" dirty="0" err="1">
                <a:solidFill>
                  <a:srgbClr val="00B050"/>
                </a:solidFill>
              </a:rPr>
              <a:t>try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to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execute</a:t>
            </a:r>
            <a:endParaRPr lang="nl-NL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file code </a:t>
            </a:r>
            <a:r>
              <a:rPr lang="nl-NL" sz="2600" b="1" dirty="0">
                <a:solidFill>
                  <a:srgbClr val="00B050"/>
                </a:solidFill>
              </a:rPr>
              <a:t>//put </a:t>
            </a:r>
            <a:r>
              <a:rPr lang="nl-NL" sz="2600" b="1" dirty="0" err="1">
                <a:solidFill>
                  <a:srgbClr val="00B050"/>
                </a:solidFill>
              </a:rPr>
              <a:t>risky</a:t>
            </a:r>
            <a:r>
              <a:rPr lang="nl-NL" sz="2600" b="1" dirty="0">
                <a:solidFill>
                  <a:srgbClr val="00B050"/>
                </a:solidFill>
              </a:rPr>
              <a:t> file IO code here</a:t>
            </a:r>
            <a:endParaRPr lang="nl-NL" sz="2600" dirty="0"/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70C0"/>
                </a:solidFill>
              </a:rPr>
              <a:t>catch</a:t>
            </a:r>
            <a:r>
              <a:rPr lang="nl-NL" b="1" dirty="0"/>
              <a:t> (</a:t>
            </a:r>
            <a:r>
              <a:rPr lang="nl-NL" b="1" dirty="0" err="1"/>
              <a:t>Exception</a:t>
            </a:r>
            <a:r>
              <a:rPr lang="nl-NL" b="1" dirty="0"/>
              <a:t> e)</a:t>
            </a:r>
            <a:endParaRPr lang="nl-NL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/>
              <a:t>{	</a:t>
            </a:r>
            <a:r>
              <a:rPr lang="nl-NL" b="1" dirty="0">
                <a:solidFill>
                  <a:srgbClr val="00B050"/>
                </a:solidFill>
              </a:rPr>
              <a:t>//</a:t>
            </a:r>
            <a:r>
              <a:rPr lang="nl-NL" b="1" dirty="0" err="1">
                <a:solidFill>
                  <a:srgbClr val="00B050"/>
                </a:solidFill>
              </a:rPr>
              <a:t>when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an</a:t>
            </a:r>
            <a:r>
              <a:rPr lang="nl-NL" b="1" dirty="0">
                <a:solidFill>
                  <a:srgbClr val="00B050"/>
                </a:solidFill>
              </a:rPr>
              <a:t> error </a:t>
            </a:r>
            <a:r>
              <a:rPr lang="nl-NL" b="1" dirty="0" err="1">
                <a:solidFill>
                  <a:srgbClr val="00B050"/>
                </a:solidFill>
              </a:rPr>
              <a:t>occurs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execute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this</a:t>
            </a:r>
            <a:r>
              <a:rPr lang="nl-NL" b="1" dirty="0">
                <a:solidFill>
                  <a:srgbClr val="00B050"/>
                </a:solidFill>
              </a:rPr>
              <a:t> 		code block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B050"/>
                </a:solidFill>
              </a:rPr>
              <a:t>	//e has more info on </a:t>
            </a:r>
            <a:r>
              <a:rPr lang="nl-NL" b="1" dirty="0" err="1">
                <a:solidFill>
                  <a:srgbClr val="00B050"/>
                </a:solidFill>
              </a:rPr>
              <a:t>what</a:t>
            </a:r>
            <a:r>
              <a:rPr lang="nl-NL" b="1" dirty="0">
                <a:solidFill>
                  <a:srgbClr val="00B050"/>
                </a:solidFill>
              </a:rPr>
              <a:t> went wrong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Console.WriteLine</a:t>
            </a:r>
            <a:r>
              <a:rPr lang="nl-NL" dirty="0"/>
              <a:t>(</a:t>
            </a:r>
            <a:r>
              <a:rPr lang="nl-NL" dirty="0" err="1"/>
              <a:t>e.Message</a:t>
            </a:r>
            <a:r>
              <a:rPr lang="nl-NL" dirty="0"/>
              <a:t>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F14A1-A07B-438B-BF24-8A811982BCD9}"/>
              </a:ext>
            </a:extLst>
          </p:cNvPr>
          <p:cNvSpPr/>
          <p:nvPr/>
        </p:nvSpPr>
        <p:spPr>
          <a:xfrm>
            <a:off x="628650" y="5516308"/>
            <a:ext cx="598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/>
              <a:t>More info on </a:t>
            </a:r>
            <a:r>
              <a:rPr lang="nl-BE" sz="2800" dirty="0" err="1"/>
              <a:t>try</a:t>
            </a:r>
            <a:r>
              <a:rPr lang="nl-BE" sz="2800" dirty="0"/>
              <a:t> catch =&gt; MSDN</a:t>
            </a:r>
          </a:p>
        </p:txBody>
      </p:sp>
    </p:spTree>
    <p:extLst>
      <p:ext uri="{BB962C8B-B14F-4D97-AF65-F5344CB8AC3E}">
        <p14:creationId xmlns:p14="http://schemas.microsoft.com/office/powerpoint/2010/main" val="150739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D70-F73B-473B-B789-CB4CB497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3413"/>
            <a:ext cx="7886700" cy="1325563"/>
          </a:xfrm>
        </p:spPr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de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0858-8883-4BF7-ACB0-933ABBB9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EE2E30-5F25-477A-8531-3F8475CF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4" y="1076105"/>
            <a:ext cx="8686799" cy="40318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itchFamily="49" charset="0"/>
                <a:cs typeface="Consolas" pitchFamily="49" charset="0"/>
              </a:rPr>
              <a:t>penFile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itchFamily="49" charset="0"/>
                <a:cs typeface="Consolas" pitchFamily="49" charset="0"/>
              </a:rPr>
              <a:t>(string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nsolas" pitchFamily="49" charset="0"/>
                <a:cs typeface="Consolas" pitchFamily="49" charset="0"/>
              </a:rPr>
              <a:t>path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writer 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writer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   </a:t>
            </a:r>
            <a:r>
              <a:rPr lang="en-US" sz="1600" dirty="0" err="1">
                <a:latin typeface="Consolas" panose="020B0609020204030204" pitchFamily="49" charset="0"/>
              </a:rPr>
              <a:t>writer.WriteLine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160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ex.Message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E6DECAB-F3D0-4A49-8716-AD207B0ACDEE}"/>
              </a:ext>
            </a:extLst>
          </p:cNvPr>
          <p:cNvSpPr/>
          <p:nvPr/>
        </p:nvSpPr>
        <p:spPr>
          <a:xfrm>
            <a:off x="6531430" y="2547257"/>
            <a:ext cx="93306" cy="447870"/>
          </a:xfrm>
          <a:prstGeom prst="rightBrace">
            <a:avLst>
              <a:gd name="adj1" fmla="val 51829"/>
              <a:gd name="adj2" fmla="val 479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E838C9-520E-46B6-9826-4B62A5E2CE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7094" y="2761859"/>
            <a:ext cx="3666933" cy="954899"/>
          </a:xfrm>
          <a:prstGeom prst="bentConnector3">
            <a:avLst>
              <a:gd name="adj1" fmla="val 3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98C7D6-6CC8-4932-9DE3-2E8671471F2E}"/>
              </a:ext>
            </a:extLst>
          </p:cNvPr>
          <p:cNvSpPr txBox="1"/>
          <p:nvPr/>
        </p:nvSpPr>
        <p:spPr>
          <a:xfrm>
            <a:off x="6774026" y="2836506"/>
            <a:ext cx="248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Bij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een</a:t>
            </a:r>
            <a:r>
              <a:rPr lang="en-US" b="1" dirty="0">
                <a:solidFill>
                  <a:srgbClr val="FF0000"/>
                </a:solidFill>
              </a:rPr>
              <a:t> exception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springt</a:t>
            </a:r>
            <a:r>
              <a:rPr lang="en-US" b="1" dirty="0">
                <a:solidFill>
                  <a:srgbClr val="FF0000"/>
                </a:solidFill>
              </a:rPr>
              <a:t> VS </a:t>
            </a:r>
            <a:r>
              <a:rPr lang="en-US" b="1" dirty="0" err="1">
                <a:solidFill>
                  <a:srgbClr val="FF0000"/>
                </a:solidFill>
              </a:rPr>
              <a:t>meteen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naar</a:t>
            </a:r>
            <a:r>
              <a:rPr lang="en-US" b="1" dirty="0">
                <a:solidFill>
                  <a:srgbClr val="FF0000"/>
                </a:solidFill>
              </a:rPr>
              <a:t> de catch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b="1" dirty="0">
                <a:solidFill>
                  <a:srgbClr val="FF0000"/>
                </a:solidFill>
              </a:rPr>
              <a:t>Close </a:t>
            </a:r>
            <a:r>
              <a:rPr lang="en-US" b="1" dirty="0" err="1">
                <a:solidFill>
                  <a:srgbClr val="FF0000"/>
                </a:solidFill>
              </a:rPr>
              <a:t>wordt</a:t>
            </a:r>
            <a:r>
              <a:rPr lang="en-US" b="1" dirty="0">
                <a:solidFill>
                  <a:srgbClr val="FF0000"/>
                </a:solidFill>
              </a:rPr>
              <a:t> nooit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Uitgevoerd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436A4-4BA3-4135-A658-606A8661DFCF}"/>
              </a:ext>
            </a:extLst>
          </p:cNvPr>
          <p:cNvSpPr txBox="1"/>
          <p:nvPr/>
        </p:nvSpPr>
        <p:spPr>
          <a:xfrm>
            <a:off x="469642" y="5281204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Gevolg</a:t>
            </a:r>
            <a:r>
              <a:rPr lang="en-US" b="1" dirty="0"/>
              <a:t>: File </a:t>
            </a:r>
            <a:r>
              <a:rPr lang="en-US" b="1" dirty="0" err="1"/>
              <a:t>blijft</a:t>
            </a:r>
            <a:r>
              <a:rPr lang="en-US" b="1" dirty="0"/>
              <a:t> </a:t>
            </a:r>
            <a:r>
              <a:rPr lang="en-US" b="1" dirty="0" err="1"/>
              <a:t>vastgehouden</a:t>
            </a:r>
            <a:r>
              <a:rPr lang="en-US" b="1" dirty="0"/>
              <a:t> door OS =&gt; </a:t>
            </a:r>
            <a:r>
              <a:rPr lang="en-US" b="1" dirty="0" err="1"/>
              <a:t>ook</a:t>
            </a:r>
            <a:r>
              <a:rPr lang="en-US" b="1" dirty="0"/>
              <a:t> al </a:t>
            </a:r>
            <a:r>
              <a:rPr lang="en-US" b="1" dirty="0" err="1"/>
              <a:t>loopt</a:t>
            </a:r>
            <a:r>
              <a:rPr lang="en-US" b="1" dirty="0"/>
              <a:t> het </a:t>
            </a:r>
            <a:r>
              <a:rPr lang="en-US" b="1" dirty="0" err="1"/>
              <a:t>programma</a:t>
            </a:r>
            <a:r>
              <a:rPr lang="en-US" b="1" dirty="0"/>
              <a:t> </a:t>
            </a:r>
            <a:r>
              <a:rPr lang="en-US" b="1" dirty="0" err="1"/>
              <a:t>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342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5607-A0FE-4609-88FF-5CB68017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: Try Catch </a:t>
            </a:r>
            <a:r>
              <a:rPr lang="en-US" dirty="0">
                <a:solidFill>
                  <a:srgbClr val="00B050"/>
                </a:solidFill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45CE-F70F-4500-BFD7-B4CA7773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je try catch </a:t>
            </a:r>
            <a:r>
              <a:rPr lang="en-US" dirty="0" err="1"/>
              <a:t>een</a:t>
            </a:r>
            <a:r>
              <a:rPr lang="en-US" dirty="0"/>
              <a:t> finally statement toe</a:t>
            </a:r>
          </a:p>
          <a:p>
            <a:endParaRPr lang="en-US" dirty="0"/>
          </a:p>
          <a:p>
            <a:r>
              <a:rPr lang="en-US" dirty="0"/>
              <a:t>Finally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try </a:t>
            </a:r>
            <a:r>
              <a:rPr lang="en-US" dirty="0" err="1"/>
              <a:t>lukt</a:t>
            </a:r>
            <a:r>
              <a:rPr lang="en-US" dirty="0"/>
              <a:t>, maar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optreedt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op, je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checken</a:t>
            </a:r>
            <a:r>
              <a:rPr lang="en-US" dirty="0"/>
              <a:t> of de file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geopend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want </a:t>
            </a:r>
            <a:r>
              <a:rPr lang="en-US" dirty="0" err="1"/>
              <a:t>een</a:t>
            </a:r>
            <a:r>
              <a:rPr lang="en-US" dirty="0"/>
              <a:t> file die </a:t>
            </a:r>
            <a:r>
              <a:rPr lang="en-US" dirty="0" err="1"/>
              <a:t>niet</a:t>
            </a:r>
            <a:r>
              <a:rPr lang="en-US" dirty="0"/>
              <a:t> open is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closen</a:t>
            </a:r>
            <a:r>
              <a:rPr lang="en-US" dirty="0"/>
              <a:t> (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crasht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78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5607-A0FE-4609-88FF-5CB68017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9" y="0"/>
            <a:ext cx="7886700" cy="1325563"/>
          </a:xfrm>
        </p:spPr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: Try Catch </a:t>
            </a:r>
            <a:r>
              <a:rPr lang="en-US" dirty="0">
                <a:solidFill>
                  <a:srgbClr val="00B050"/>
                </a:solidFill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45CE-F70F-4500-BFD7-B4CA7773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451D9-0644-4A0F-A11E-EB6AFA6C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076007"/>
            <a:ext cx="9013371" cy="55707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nsolas" pitchFamily="49" charset="0"/>
                <a:cs typeface="Consolas" pitchFamily="49" charset="0"/>
              </a:rPr>
              <a:t>penFile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itchFamily="49" charset="0"/>
                <a:cs typeface="Consolas" pitchFamily="49" charset="0"/>
              </a:rPr>
              <a:t>(string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nsolas" pitchFamily="49" charset="0"/>
                <a:cs typeface="Consolas" pitchFamily="49" charset="0"/>
              </a:rPr>
              <a:t>path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StreamWriter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writer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before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be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able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use</a:t>
            </a:r>
            <a:endParaRPr kumimoji="0" lang="nl-BE" sz="1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// in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the</a:t>
            </a:r>
            <a:r>
              <a:rPr kumimoji="0" lang="nl-BE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BE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writer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   </a:t>
            </a:r>
            <a:r>
              <a:rPr lang="en-US" sz="1600" dirty="0" err="1">
                <a:latin typeface="Consolas" panose="020B0609020204030204" pitchFamily="49" charset="0"/>
              </a:rPr>
              <a:t>writer.WriteLine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//move close statement from here to finally!!! 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ex.Message</a:t>
            </a: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!=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was open (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opening 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reader==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writer.Close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was 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opened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successfully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FB31935-D7F0-460F-95BA-BA5838E333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45514" y="4083892"/>
            <a:ext cx="2500604" cy="864248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0D45-350A-410F-B89C-33C52255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veilige</a:t>
            </a:r>
            <a:r>
              <a:rPr lang="en-US" dirty="0"/>
              <a:t>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C47F-CA51-41B5-9EE6-F0753BA3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 catch finally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uiteraard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in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situaties</a:t>
            </a:r>
            <a:r>
              <a:rPr lang="en-US" dirty="0"/>
              <a:t> met </a:t>
            </a:r>
            <a:r>
              <a:rPr lang="en-US" dirty="0" err="1"/>
              <a:t>risico</a:t>
            </a:r>
            <a:r>
              <a:rPr lang="en-US" dirty="0"/>
              <a:t> code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8CDB-99BA-4BFE-8D9A-A49330AFEECC}"/>
              </a:ext>
            </a:extLst>
          </p:cNvPr>
          <p:cNvSpPr/>
          <p:nvPr/>
        </p:nvSpPr>
        <p:spPr>
          <a:xfrm>
            <a:off x="951721" y="1396417"/>
            <a:ext cx="67273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b="1" dirty="0" err="1">
                <a:solidFill>
                  <a:srgbClr val="0070C0"/>
                </a:solidFill>
              </a:rPr>
              <a:t>Try</a:t>
            </a:r>
            <a:r>
              <a:rPr lang="nl-NL" b="1" dirty="0">
                <a:solidFill>
                  <a:srgbClr val="0070C0"/>
                </a:solidFill>
              </a:rPr>
              <a:t>   </a:t>
            </a:r>
            <a:r>
              <a:rPr lang="nl-NL" b="1" dirty="0">
                <a:solidFill>
                  <a:srgbClr val="00B050"/>
                </a:solidFill>
              </a:rPr>
              <a:t>//</a:t>
            </a:r>
            <a:r>
              <a:rPr lang="nl-NL" b="1" dirty="0" err="1">
                <a:solidFill>
                  <a:srgbClr val="00B050"/>
                </a:solidFill>
              </a:rPr>
              <a:t>try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to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execute</a:t>
            </a:r>
            <a:r>
              <a:rPr lang="nl-NL" b="1" dirty="0">
                <a:solidFill>
                  <a:srgbClr val="00B050"/>
                </a:solidFill>
              </a:rPr>
              <a:t> (file) code</a:t>
            </a: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file code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70C0"/>
                </a:solidFill>
              </a:rPr>
              <a:t>catch</a:t>
            </a:r>
            <a:r>
              <a:rPr lang="nl-NL" b="1" dirty="0"/>
              <a:t> (</a:t>
            </a:r>
            <a:r>
              <a:rPr lang="nl-NL" b="1" dirty="0" err="1"/>
              <a:t>Exception</a:t>
            </a:r>
            <a:r>
              <a:rPr lang="nl-NL" b="1" dirty="0"/>
              <a:t> e)  </a:t>
            </a:r>
            <a:r>
              <a:rPr lang="nl-NL" b="1" dirty="0">
                <a:solidFill>
                  <a:srgbClr val="00B050"/>
                </a:solidFill>
              </a:rPr>
              <a:t>//</a:t>
            </a:r>
            <a:r>
              <a:rPr lang="nl-NL" b="1" dirty="0" err="1">
                <a:solidFill>
                  <a:srgbClr val="00B050"/>
                </a:solidFill>
              </a:rPr>
              <a:t>when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an</a:t>
            </a:r>
            <a:r>
              <a:rPr lang="nl-NL" b="1" dirty="0">
                <a:solidFill>
                  <a:srgbClr val="00B050"/>
                </a:solidFill>
              </a:rPr>
              <a:t> error </a:t>
            </a:r>
            <a:r>
              <a:rPr lang="nl-NL" b="1" dirty="0" err="1">
                <a:solidFill>
                  <a:srgbClr val="00B050"/>
                </a:solidFill>
              </a:rPr>
              <a:t>occurs</a:t>
            </a:r>
            <a:r>
              <a:rPr lang="nl-NL" b="1" dirty="0">
                <a:solidFill>
                  <a:srgbClr val="00B050"/>
                </a:solidFill>
              </a:rPr>
              <a:t> do </a:t>
            </a:r>
            <a:r>
              <a:rPr lang="nl-NL" b="1" dirty="0" err="1">
                <a:solidFill>
                  <a:srgbClr val="00B050"/>
                </a:solidFill>
              </a:rPr>
              <a:t>this</a:t>
            </a:r>
            <a:endParaRPr lang="nl-NL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Console.WriteLine</a:t>
            </a:r>
            <a:r>
              <a:rPr lang="nl-NL" dirty="0"/>
              <a:t>(</a:t>
            </a:r>
            <a:r>
              <a:rPr lang="nl-NL" dirty="0" err="1"/>
              <a:t>e.Message</a:t>
            </a:r>
            <a:r>
              <a:rPr lang="nl-NL" dirty="0"/>
              <a:t>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r>
              <a:rPr lang="nl-NL" b="1" dirty="0" err="1">
                <a:solidFill>
                  <a:srgbClr val="0070C0"/>
                </a:solidFill>
              </a:rPr>
              <a:t>Finally</a:t>
            </a:r>
            <a:r>
              <a:rPr lang="nl-NL" b="1" dirty="0">
                <a:solidFill>
                  <a:srgbClr val="0070C0"/>
                </a:solidFill>
              </a:rPr>
              <a:t>  </a:t>
            </a:r>
            <a:r>
              <a:rPr lang="nl-NL" b="1" dirty="0"/>
              <a:t>  </a:t>
            </a:r>
            <a:r>
              <a:rPr lang="nl-NL" b="1" dirty="0">
                <a:solidFill>
                  <a:srgbClr val="00B050"/>
                </a:solidFill>
              </a:rPr>
              <a:t>//</a:t>
            </a:r>
            <a:r>
              <a:rPr lang="nl-NL" b="1" dirty="0" err="1">
                <a:solidFill>
                  <a:srgbClr val="00B050"/>
                </a:solidFill>
              </a:rPr>
              <a:t>always</a:t>
            </a:r>
            <a:r>
              <a:rPr lang="nl-NL" b="1" dirty="0">
                <a:solidFill>
                  <a:srgbClr val="00B050"/>
                </a:solidFill>
              </a:rPr>
              <a:t> do </a:t>
            </a:r>
            <a:r>
              <a:rPr lang="nl-NL" b="1" dirty="0" err="1">
                <a:solidFill>
                  <a:srgbClr val="00B050"/>
                </a:solidFill>
              </a:rPr>
              <a:t>this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after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try</a:t>
            </a:r>
            <a:r>
              <a:rPr lang="nl-NL" b="1" dirty="0">
                <a:solidFill>
                  <a:srgbClr val="00B050"/>
                </a:solidFill>
              </a:rPr>
              <a:t> and </a:t>
            </a:r>
            <a:r>
              <a:rPr lang="nl-NL" b="1" dirty="0" err="1">
                <a:solidFill>
                  <a:srgbClr val="00B050"/>
                </a:solidFill>
              </a:rPr>
              <a:t>after</a:t>
            </a:r>
            <a:r>
              <a:rPr lang="nl-NL" b="1" dirty="0">
                <a:solidFill>
                  <a:srgbClr val="00B050"/>
                </a:solidFill>
              </a:rPr>
              <a:t> catch</a:t>
            </a:r>
            <a:endParaRPr lang="nl-N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 file = open =&gt; close file code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3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</a:t>
            </a:r>
            <a:r>
              <a:rPr lang="nl-BE" dirty="0" err="1"/>
              <a:t>Locations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351315"/>
            <a:ext cx="8229600" cy="107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/>
              <a:t>The file is </a:t>
            </a:r>
            <a:r>
              <a:rPr lang="nl-BE" sz="2400" dirty="0" err="1"/>
              <a:t>created</a:t>
            </a:r>
            <a:r>
              <a:rPr lang="nl-BE" sz="2400" dirty="0"/>
              <a:t> next </a:t>
            </a:r>
            <a:r>
              <a:rPr lang="nl-BE" sz="2400" dirty="0" err="1"/>
              <a:t>to</a:t>
            </a:r>
            <a:r>
              <a:rPr lang="nl-BE" sz="2400" dirty="0"/>
              <a:t> the .</a:t>
            </a:r>
            <a:r>
              <a:rPr lang="nl-BE" sz="2400" dirty="0" err="1"/>
              <a:t>exe</a:t>
            </a:r>
            <a:endParaRPr lang="nl-BE" sz="2400" dirty="0"/>
          </a:p>
          <a:p>
            <a:pPr marL="457200" lvl="1" indent="0"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=&gt; Projectfolder\bin\Debug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541176" y="1563926"/>
            <a:ext cx="82296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nl-BE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= new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("myfile.txt");</a:t>
            </a:r>
          </a:p>
        </p:txBody>
      </p:sp>
      <p:sp>
        <p:nvSpPr>
          <p:cNvPr id="6" name="Rechthoek 4">
            <a:extLst>
              <a:ext uri="{FF2B5EF4-FFF2-40B4-BE49-F238E27FC236}">
                <a16:creationId xmlns:a16="http://schemas.microsoft.com/office/drawing/2014/main" id="{D7288702-A6E6-4CA4-B291-597CA0182233}"/>
              </a:ext>
            </a:extLst>
          </p:cNvPr>
          <p:cNvSpPr/>
          <p:nvPr/>
        </p:nvSpPr>
        <p:spPr>
          <a:xfrm>
            <a:off x="307910" y="3470612"/>
            <a:ext cx="8649478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//absolute 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ignoring</a:t>
            </a:r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escape 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sequences</a:t>
            </a:r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 string =&gt; </a:t>
            </a:r>
            <a:r>
              <a:rPr lang="nl-BE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nl-BE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@</a:t>
            </a:r>
          </a:p>
          <a:p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"C:\\myfile.txt" can be written as @"C:\myfile.txt"</a:t>
            </a:r>
            <a:endParaRPr lang="nl-BE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nl-BE" sz="2000" dirty="0">
              <a:latin typeface="Consolas" pitchFamily="49" charset="0"/>
              <a:cs typeface="Consolas" pitchFamily="49" charset="0"/>
            </a:endParaRPr>
          </a:p>
          <a:p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= new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(@"C:\myfile.txt");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50F4E4C-A65C-4EAE-AEE0-F93AAC8189B0}"/>
              </a:ext>
            </a:extLst>
          </p:cNvPr>
          <p:cNvSpPr txBox="1">
            <a:spLocks/>
          </p:cNvSpPr>
          <p:nvPr/>
        </p:nvSpPr>
        <p:spPr>
          <a:xfrm>
            <a:off x="307910" y="5297185"/>
            <a:ext cx="8229600" cy="107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ct val="5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5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5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5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nl-BE" sz="2400" dirty="0"/>
              <a:t>The file is </a:t>
            </a:r>
            <a:r>
              <a:rPr lang="nl-BE" sz="2400" dirty="0" err="1"/>
              <a:t>created</a:t>
            </a:r>
            <a:r>
              <a:rPr lang="nl-BE" sz="2400" dirty="0"/>
              <a:t> at </a:t>
            </a:r>
            <a:r>
              <a:rPr lang="nl-BE" sz="2400" dirty="0" err="1"/>
              <a:t>exactly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file </a:t>
            </a:r>
            <a:r>
              <a:rPr lang="nl-BE" sz="2400" dirty="0" err="1"/>
              <a:t>path’s</a:t>
            </a:r>
            <a:r>
              <a:rPr lang="nl-BE" sz="2400" dirty="0"/>
              <a:t> </a:t>
            </a:r>
            <a:r>
              <a:rPr lang="nl-BE" sz="2400" dirty="0" err="1"/>
              <a:t>location</a:t>
            </a:r>
            <a:endParaRPr lang="nl-BE" sz="2400" dirty="0"/>
          </a:p>
          <a:p>
            <a:pPr marL="457200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nl-BE" dirty="0">
                <a:latin typeface="Consolas" pitchFamily="49" charset="0"/>
                <a:cs typeface="Consolas" pitchFamily="49" charset="0"/>
              </a:rPr>
              <a:t>=&gt; C:\</a:t>
            </a:r>
          </a:p>
          <a:p>
            <a:pPr fontAlgn="auto">
              <a:spcAft>
                <a:spcPts val="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53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tot nu toe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m.b.t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Gecontroleerde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tot </a:t>
            </a:r>
            <a:r>
              <a:rPr lang="en-US" dirty="0" err="1"/>
              <a:t>gegevens</a:t>
            </a:r>
            <a:r>
              <a:rPr lang="en-US" dirty="0"/>
              <a:t> via public properties</a:t>
            </a:r>
          </a:p>
          <a:p>
            <a:endParaRPr lang="en-US" dirty="0"/>
          </a:p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interne (protected)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/</a:t>
            </a:r>
            <a:r>
              <a:rPr lang="en-US" dirty="0" err="1"/>
              <a:t>instanties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properties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 (eigen) constructors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978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</a:t>
            </a:r>
            <a:r>
              <a:rPr lang="nl-BE" dirty="0" err="1"/>
              <a:t>Locations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nl-BE" dirty="0"/>
              <a:t>Kijk uit met special </a:t>
            </a:r>
            <a:r>
              <a:rPr lang="nl-BE" dirty="0" err="1"/>
              <a:t>locations</a:t>
            </a:r>
            <a:endParaRPr lang="nl-BE" dirty="0"/>
          </a:p>
          <a:p>
            <a:pPr lvl="1"/>
            <a:r>
              <a:rPr lang="nl-BE" dirty="0"/>
              <a:t>Access </a:t>
            </a:r>
            <a:r>
              <a:rPr lang="nl-BE" dirty="0" err="1"/>
              <a:t>denied</a:t>
            </a:r>
            <a:r>
              <a:rPr lang="nl-BE" dirty="0"/>
              <a:t> (@”C:\Program Files”…)</a:t>
            </a:r>
          </a:p>
          <a:p>
            <a:pPr lvl="1"/>
            <a:r>
              <a:rPr lang="nl-BE" dirty="0" err="1">
                <a:sym typeface="Wingdings" pitchFamily="2" charset="2"/>
              </a:rPr>
              <a:t>Only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possible</a:t>
            </a:r>
            <a:r>
              <a:rPr lang="nl-BE" dirty="0">
                <a:sym typeface="Wingdings" pitchFamily="2" charset="2"/>
              </a:rPr>
              <a:t> as </a:t>
            </a:r>
            <a:r>
              <a:rPr lang="nl-BE" dirty="0" err="1">
                <a:sym typeface="Wingdings" pitchFamily="2" charset="2"/>
              </a:rPr>
              <a:t>an</a:t>
            </a:r>
            <a:r>
              <a:rPr lang="nl-BE" dirty="0">
                <a:sym typeface="Wingdings" pitchFamily="2" charset="2"/>
              </a:rPr>
              <a:t> Administrator </a:t>
            </a:r>
            <a:r>
              <a:rPr lang="nl-BE" dirty="0"/>
              <a:t>(@”C:\Windows”…)</a:t>
            </a:r>
          </a:p>
          <a:p>
            <a:pPr marL="0" indent="0">
              <a:buNone/>
            </a:pP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Hiernaartoe schrijven is meestal geen goed idee</a:t>
            </a:r>
          </a:p>
        </p:txBody>
      </p:sp>
      <p:sp>
        <p:nvSpPr>
          <p:cNvPr id="6" name="Rechthoek 5"/>
          <p:cNvSpPr/>
          <p:nvPr/>
        </p:nvSpPr>
        <p:spPr>
          <a:xfrm>
            <a:off x="1979712" y="1602971"/>
            <a:ext cx="5688632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outputStream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 = </a:t>
            </a:r>
          </a:p>
          <a:p>
            <a:pPr fontAlgn="base"/>
            <a:r>
              <a:rPr lang="nl-BE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File.CreateText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(@"C:\\myfile.txt");</a:t>
            </a:r>
          </a:p>
        </p:txBody>
      </p:sp>
    </p:spTree>
    <p:extLst>
      <p:ext uri="{BB962C8B-B14F-4D97-AF65-F5344CB8AC3E}">
        <p14:creationId xmlns:p14="http://schemas.microsoft.com/office/powerpoint/2010/main" val="276919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Interessante special </a:t>
            </a:r>
            <a:r>
              <a:rPr lang="nl-BE" dirty="0" err="1"/>
              <a:t>Locations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825625"/>
            <a:ext cx="83287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 err="1">
                <a:latin typeface="Consolas" pitchFamily="49" charset="0"/>
                <a:cs typeface="Consolas" pitchFamily="49" charset="0"/>
                <a:hlinkClick r:id="rId2"/>
              </a:rPr>
              <a:t>Environment.SpecialFolder</a:t>
            </a:r>
            <a:r>
              <a:rPr lang="nl-BE" dirty="0"/>
              <a:t>  bevat links naar user folders:</a:t>
            </a:r>
          </a:p>
          <a:p>
            <a:pPr lvl="1"/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 err="1">
                <a:latin typeface="Consolas" pitchFamily="49" charset="0"/>
                <a:cs typeface="Consolas" pitchFamily="49" charset="0"/>
              </a:rPr>
              <a:t>ApplicationData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 err="1">
                <a:latin typeface="Consolas" pitchFamily="49" charset="0"/>
                <a:cs typeface="Consolas" pitchFamily="49" charset="0"/>
              </a:rPr>
              <a:t>MyPictures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 err="1">
                <a:latin typeface="Consolas" pitchFamily="49" charset="0"/>
                <a:cs typeface="Consolas" pitchFamily="49" charset="0"/>
              </a:rPr>
              <a:t>MyDocuments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nl-BE" dirty="0"/>
          </a:p>
          <a:p>
            <a:pPr lvl="1"/>
            <a:r>
              <a:rPr lang="nl-BE" dirty="0"/>
              <a:t>Desktop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...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/>
              <a:t>Tip: gebruik </a:t>
            </a:r>
            <a:r>
              <a:rPr lang="nl-NL" sz="2400" b="1" dirty="0" err="1"/>
              <a:t>Path.Combine</a:t>
            </a:r>
            <a:r>
              <a:rPr lang="nl-NL" sz="2400" b="1" dirty="0"/>
              <a:t> </a:t>
            </a:r>
            <a:r>
              <a:rPr lang="nl-NL" sz="2400" dirty="0"/>
              <a:t>om file en mapnaam aan elkaar te   </a:t>
            </a:r>
          </a:p>
          <a:p>
            <a:pPr marL="0" indent="0">
              <a:buNone/>
            </a:pPr>
            <a:r>
              <a:rPr lang="nl-NL" sz="2400" dirty="0"/>
              <a:t>koppelen, zo vermijd je problemen met verkeerde // of \\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5383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956049"/>
            <a:ext cx="8416212" cy="58169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l-BE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//let op voor de leesbaarheid </a:t>
            </a:r>
            <a:r>
              <a:rPr lang="nl-BE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/catch weggelaten </a:t>
            </a:r>
            <a:endParaRPr lang="nl-BE" sz="16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/>
            <a:endParaRPr lang="nl-BE" sz="1600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/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myDocsPath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Environment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GetFolderPath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Environment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SpecialFolder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MyDocuments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/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filePath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Combine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myDocsPath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"myfile.txt");</a:t>
            </a:r>
          </a:p>
          <a:p>
            <a:pPr lvl="0" defTabSz="914400"/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inputStream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File.OpenText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filePath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inputStream.ReadLine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do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  { 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   </a:t>
            </a:r>
            <a:r>
              <a:rPr lang="nl-BE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inputStream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 line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(line != </a:t>
            </a:r>
            <a:r>
              <a:rPr lang="nl-BE" sz="16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line == 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=&gt; End Of File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(line)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  }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!= </a:t>
            </a:r>
            <a:r>
              <a:rPr lang="nl-BE" sz="16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</a:t>
            </a:r>
            <a:r>
              <a:rPr lang="nl-BE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End Of File =&gt; stop loop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/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inputStream.Close</a:t>
            </a:r>
            <a:r>
              <a:rPr lang="nl-BE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9208" y="94613"/>
            <a:ext cx="8229600" cy="85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nl-BE" dirty="0">
                <a:latin typeface="Consolas" pitchFamily="49" charset="0"/>
                <a:cs typeface="Consolas" pitchFamily="49" charset="0"/>
              </a:rPr>
              <a:t>Special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location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 voorbeeld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7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13AE-7A82-425A-A1C2-6BA5E3FF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E90-D1A9-43F1-AFB0-E9DF1F2E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 code om files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openen</a:t>
            </a:r>
            <a:r>
              <a:rPr lang="en-US" dirty="0"/>
              <a:t> </a:t>
            </a:r>
            <a:r>
              <a:rPr lang="en-US" dirty="0" err="1"/>
              <a:t>sluiten</a:t>
            </a:r>
            <a:r>
              <a:rPr lang="en-US" dirty="0"/>
              <a:t>, </a:t>
            </a:r>
            <a:r>
              <a:rPr lang="en-US" dirty="0" err="1"/>
              <a:t>ernaar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is </a:t>
            </a:r>
            <a:r>
              <a:rPr lang="en-US" dirty="0" err="1"/>
              <a:t>voor</a:t>
            </a:r>
            <a:r>
              <a:rPr lang="en-US" dirty="0"/>
              <a:t> 90% steeds </a:t>
            </a:r>
            <a:r>
              <a:rPr lang="en-US" dirty="0" err="1"/>
              <a:t>hetzelfde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complexiteit</a:t>
            </a:r>
            <a:r>
              <a:rPr lang="en-US" dirty="0"/>
              <a:t> zit hem in de </a:t>
            </a:r>
            <a:r>
              <a:rPr lang="en-US" dirty="0" err="1"/>
              <a:t>dataverwerking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Hoe </a:t>
            </a:r>
            <a:r>
              <a:rPr lang="en-US" dirty="0" err="1"/>
              <a:t>formuleer</a:t>
            </a:r>
            <a:r>
              <a:rPr lang="en-US" dirty="0"/>
              <a:t> je de data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scheidingstekens</a:t>
            </a:r>
            <a:r>
              <a:rPr lang="en-US" dirty="0"/>
              <a:t> (let op met </a:t>
            </a:r>
            <a:r>
              <a:rPr lang="en-US" dirty="0" err="1"/>
              <a:t>tekens</a:t>
            </a:r>
            <a:r>
              <a:rPr lang="en-US" dirty="0"/>
              <a:t> die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Hoe lees je ze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 per </a:t>
            </a:r>
            <a:r>
              <a:rPr lang="en-US" dirty="0" err="1"/>
              <a:t>karakter</a:t>
            </a:r>
            <a:r>
              <a:rPr lang="en-US" dirty="0"/>
              <a:t>, of </a:t>
            </a:r>
            <a:r>
              <a:rPr lang="en-US" dirty="0" err="1"/>
              <a:t>lijn</a:t>
            </a:r>
            <a:r>
              <a:rPr lang="en-US" dirty="0"/>
              <a:t> per </a:t>
            </a:r>
            <a:r>
              <a:rPr lang="en-US" dirty="0" err="1"/>
              <a:t>lijn</a:t>
            </a:r>
            <a:r>
              <a:rPr lang="en-US" dirty="0"/>
              <a:t>, of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ineens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Hoe </a:t>
            </a:r>
            <a:r>
              <a:rPr lang="en-US" dirty="0" err="1"/>
              <a:t>weet</a:t>
            </a:r>
            <a:r>
              <a:rPr lang="en-US" dirty="0"/>
              <a:t> je </a:t>
            </a:r>
            <a:r>
              <a:rPr lang="en-US" dirty="0" err="1"/>
              <a:t>hoeveel</a:t>
            </a:r>
            <a:r>
              <a:rPr lang="en-US" dirty="0"/>
              <a:t> data </a:t>
            </a:r>
            <a:r>
              <a:rPr lang="en-US" dirty="0" err="1"/>
              <a:t>er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file zit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2E3-8A83-413C-B55E-669B5DB1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6929-B5EC-4C73-8357-10FBDBF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 is </a:t>
            </a:r>
            <a:r>
              <a:rPr lang="en-US" dirty="0" err="1"/>
              <a:t>dus</a:t>
            </a:r>
            <a:r>
              <a:rPr lang="en-US" dirty="0"/>
              <a:t> erg </a:t>
            </a:r>
            <a:r>
              <a:rPr lang="en-US" dirty="0" err="1"/>
              <a:t>belangrijk</a:t>
            </a:r>
            <a:r>
              <a:rPr lang="en-US" dirty="0"/>
              <a:t> om het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inlezen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nadenken</a:t>
            </a:r>
            <a:r>
              <a:rPr lang="en-US" dirty="0"/>
              <a:t> over hoe we data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wegschrijven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Het is even </a:t>
            </a:r>
            <a:r>
              <a:rPr lang="en-US" dirty="0" err="1"/>
              <a:t>belangrijk</a:t>
            </a:r>
            <a:r>
              <a:rPr lang="en-US" dirty="0"/>
              <a:t> om de data die </a:t>
            </a:r>
            <a:r>
              <a:rPr lang="en-US" dirty="0" err="1"/>
              <a:t>allemaal</a:t>
            </a:r>
            <a:r>
              <a:rPr lang="en-US" dirty="0"/>
              <a:t> in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omgezet</a:t>
            </a:r>
            <a:r>
              <a:rPr lang="en-US" dirty="0"/>
              <a:t> is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in </a:t>
            </a:r>
            <a:r>
              <a:rPr lang="en-US" dirty="0" err="1"/>
              <a:t>lezen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omzetten</a:t>
            </a:r>
            <a:r>
              <a:rPr lang="en-US" dirty="0"/>
              <a:t> in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schrijven</a:t>
            </a:r>
            <a:r>
              <a:rPr lang="en-US" dirty="0"/>
              <a:t> die je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 is </a:t>
            </a:r>
            <a:r>
              <a:rPr lang="en-US" dirty="0" err="1"/>
              <a:t>zinloos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Belangrijke string methodes die nuttig kunnen zijn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Maken</a:t>
            </a:r>
          </a:p>
          <a:p>
            <a:pPr lvl="1"/>
            <a:r>
              <a:rPr lang="nl-NL" dirty="0"/>
              <a:t>+, +=, </a:t>
            </a:r>
            <a:r>
              <a:rPr lang="nl-NL" dirty="0" err="1"/>
              <a:t>Concat</a:t>
            </a:r>
            <a:r>
              <a:rPr lang="nl-NL" dirty="0"/>
              <a:t>, </a:t>
            </a:r>
            <a:r>
              <a:rPr lang="nl-NL" dirty="0" err="1"/>
              <a:t>Insert</a:t>
            </a:r>
            <a:r>
              <a:rPr lang="nl-NL" dirty="0"/>
              <a:t>, </a:t>
            </a:r>
            <a:r>
              <a:rPr lang="nl-NL" dirty="0" err="1"/>
              <a:t>Replace</a:t>
            </a:r>
            <a:r>
              <a:rPr lang="nl-NL" dirty="0"/>
              <a:t>, …</a:t>
            </a:r>
          </a:p>
          <a:p>
            <a:endParaRPr lang="nl-NL" dirty="0"/>
          </a:p>
          <a:p>
            <a:r>
              <a:rPr lang="nl-NL" dirty="0"/>
              <a:t>Zoeken</a:t>
            </a:r>
          </a:p>
          <a:p>
            <a:pPr lvl="1"/>
            <a:r>
              <a:rPr lang="nl-NL" dirty="0" err="1"/>
              <a:t>IndexOf</a:t>
            </a:r>
            <a:r>
              <a:rPr lang="nl-NL" dirty="0"/>
              <a:t>, </a:t>
            </a:r>
            <a:r>
              <a:rPr lang="nl-NL" dirty="0" err="1"/>
              <a:t>IndexOfAny</a:t>
            </a:r>
            <a:r>
              <a:rPr lang="nl-NL" dirty="0"/>
              <a:t>, </a:t>
            </a:r>
            <a:r>
              <a:rPr lang="nl-NL" dirty="0" err="1"/>
              <a:t>LastIndex</a:t>
            </a:r>
            <a:r>
              <a:rPr lang="nl-NL" dirty="0"/>
              <a:t>, …</a:t>
            </a:r>
          </a:p>
          <a:p>
            <a:endParaRPr lang="nl-NL" dirty="0"/>
          </a:p>
          <a:p>
            <a:r>
              <a:rPr lang="nl-NL" dirty="0"/>
              <a:t>Opdelen</a:t>
            </a:r>
          </a:p>
          <a:p>
            <a:pPr lvl="1"/>
            <a:r>
              <a:rPr lang="nl-NL" dirty="0" err="1"/>
              <a:t>TryParse</a:t>
            </a:r>
            <a:r>
              <a:rPr lang="nl-NL" dirty="0"/>
              <a:t>, </a:t>
            </a:r>
            <a:r>
              <a:rPr lang="nl-NL" dirty="0" err="1"/>
              <a:t>Parse</a:t>
            </a:r>
            <a:r>
              <a:rPr lang="nl-NL" dirty="0"/>
              <a:t>, Split, </a:t>
            </a:r>
            <a:r>
              <a:rPr lang="nl-NL" dirty="0" err="1"/>
              <a:t>Substring</a:t>
            </a:r>
            <a:r>
              <a:rPr lang="nl-NL" dirty="0"/>
              <a:t>, …</a:t>
            </a:r>
          </a:p>
          <a:p>
            <a:endParaRPr lang="nl-NL" dirty="0"/>
          </a:p>
          <a:p>
            <a:r>
              <a:rPr lang="nl-NL" dirty="0"/>
              <a:t>Andere</a:t>
            </a:r>
          </a:p>
          <a:p>
            <a:pPr lvl="1"/>
            <a:r>
              <a:rPr lang="nl-NL" dirty="0" err="1"/>
              <a:t>ToLower</a:t>
            </a:r>
            <a:r>
              <a:rPr lang="nl-NL" dirty="0"/>
              <a:t>, </a:t>
            </a:r>
            <a:r>
              <a:rPr lang="nl-NL" dirty="0" err="1"/>
              <a:t>ToUpper</a:t>
            </a:r>
            <a:r>
              <a:rPr lang="nl-NL" dirty="0"/>
              <a:t>, …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BE" dirty="0"/>
              <a:t>Meer info: MSDN -&gt; string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603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tekstuele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data </a:t>
            </a:r>
            <a:r>
              <a:rPr lang="en-US" dirty="0" err="1"/>
              <a:t>uit</a:t>
            </a:r>
            <a:r>
              <a:rPr lang="en-US" dirty="0"/>
              <a:t> file </a:t>
            </a:r>
            <a:r>
              <a:rPr lang="en-US" dirty="0" err="1"/>
              <a:t>inlezen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opslaan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opvangen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try/catch/finally</a:t>
            </a:r>
          </a:p>
          <a:p>
            <a:endParaRPr lang="en-US" dirty="0"/>
          </a:p>
          <a:p>
            <a:r>
              <a:rPr lang="en-US" dirty="0" err="1"/>
              <a:t>Debuggen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foutoplossen</a:t>
            </a:r>
            <a:r>
              <a:rPr lang="en-US" dirty="0"/>
              <a:t> met </a:t>
            </a:r>
            <a:r>
              <a:rPr lang="en-US" dirty="0" err="1"/>
              <a:t>betrekking</a:t>
            </a:r>
            <a:r>
              <a:rPr lang="en-US" dirty="0"/>
              <a:t> </a:t>
            </a:r>
            <a:r>
              <a:rPr lang="en-US" dirty="0" err="1"/>
              <a:t>tot</a:t>
            </a:r>
            <a:r>
              <a:rPr lang="en-US" dirty="0"/>
              <a:t> File I/O</a:t>
            </a:r>
          </a:p>
        </p:txBody>
      </p:sp>
    </p:spTree>
    <p:extLst>
      <p:ext uri="{BB962C8B-B14F-4D97-AF65-F5344CB8AC3E}">
        <p14:creationId xmlns:p14="http://schemas.microsoft.com/office/powerpoint/2010/main" val="2007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File Input</a:t>
            </a:r>
            <a:r>
              <a:rPr lang="en-US" dirty="0"/>
              <a:t>/Output</a:t>
            </a:r>
          </a:p>
          <a:p>
            <a:pPr algn="r"/>
            <a:endParaRPr lang="en-US" sz="2400" dirty="0"/>
          </a:p>
          <a:p>
            <a:pPr algn="r"/>
            <a:r>
              <a:rPr lang="en-US" dirty="0"/>
              <a:t>Part 2: </a:t>
            </a:r>
            <a:r>
              <a:rPr lang="en-US" sz="2400" dirty="0"/>
              <a:t>Serialization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1292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 we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m.b.t Klassen, File IO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Collecties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1795"/>
            <a:ext cx="7886700" cy="4175168"/>
          </a:xfrm>
        </p:spPr>
        <p:txBody>
          <a:bodyPr>
            <a:normAutofit/>
          </a:bodyPr>
          <a:lstStyle/>
          <a:p>
            <a:r>
              <a:rPr lang="en-US" dirty="0" err="1"/>
              <a:t>Gebruik</a:t>
            </a:r>
            <a:r>
              <a:rPr lang="en-US" dirty="0"/>
              <a:t> van classes om </a:t>
            </a:r>
            <a:r>
              <a:rPr lang="en-US" dirty="0" err="1"/>
              <a:t>complexe</a:t>
            </a:r>
            <a:r>
              <a:rPr lang="en-US" dirty="0"/>
              <a:t>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representeren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File IO om data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collectie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om </a:t>
            </a:r>
            <a:r>
              <a:rPr lang="en-US" dirty="0" err="1"/>
              <a:t>lijsten</a:t>
            </a:r>
            <a:r>
              <a:rPr lang="en-US" dirty="0"/>
              <a:t> van data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leggen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073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Serialization</a:t>
            </a:r>
            <a:r>
              <a:rPr lang="nl-NL" dirty="0"/>
              <a:t>…</a:t>
            </a:r>
            <a:r>
              <a:rPr lang="nl-NL" dirty="0" err="1"/>
              <a:t>What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Serialization</a:t>
            </a:r>
            <a:r>
              <a:rPr lang="nl-NL" dirty="0"/>
              <a:t> is het proces waarmee we (lijsten van) objecten opslaan</a:t>
            </a:r>
            <a:br>
              <a:rPr lang="nl-NL" dirty="0"/>
            </a:br>
            <a:endParaRPr lang="nl-NL" dirty="0"/>
          </a:p>
          <a:p>
            <a:r>
              <a:rPr lang="nl-NL" dirty="0"/>
              <a:t>We kunnen opslaan in bestanden, geheugen, databases, </a:t>
            </a:r>
            <a:r>
              <a:rPr lang="nl-NL" dirty="0" err="1"/>
              <a:t>etc</a:t>
            </a:r>
            <a:br>
              <a:rPr lang="nl-NL" dirty="0"/>
            </a:br>
            <a:endParaRPr lang="nl-NL" dirty="0"/>
          </a:p>
          <a:p>
            <a:r>
              <a:rPr lang="nl-NL" dirty="0"/>
              <a:t>Dit staat ons toe van te “persisteren”. Met persisteren bedoelen we </a:t>
            </a:r>
            <a:r>
              <a:rPr lang="nl-NL" dirty="0" err="1"/>
              <a:t>gevens</a:t>
            </a:r>
            <a:r>
              <a:rPr lang="nl-NL" dirty="0"/>
              <a:t> opslaan en terug in te lezen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65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Files…</a:t>
            </a:r>
            <a:r>
              <a:rPr lang="nl-NL" dirty="0" err="1"/>
              <a:t>Why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Variabelen in een programma</a:t>
            </a:r>
          </a:p>
          <a:p>
            <a:pPr lvl="1"/>
            <a:r>
              <a:rPr lang="nl-NL" dirty="0"/>
              <a:t>Opgeslagen in RAM =&gt; duur, beperkte hoeveelheid</a:t>
            </a:r>
          </a:p>
          <a:p>
            <a:pPr lvl="1"/>
            <a:r>
              <a:rPr lang="nl-NL" dirty="0"/>
              <a:t>Bestaat slechts tijdelijk (duur v.h. programma) </a:t>
            </a:r>
          </a:p>
          <a:p>
            <a:pPr lvl="1"/>
            <a:r>
              <a:rPr lang="nl-NL" dirty="0"/>
              <a:t>Snelle toegang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=&gt; Goed voor </a:t>
            </a:r>
            <a:r>
              <a:rPr lang="nl-NL" dirty="0" err="1"/>
              <a:t>data-opslag</a:t>
            </a:r>
            <a:r>
              <a:rPr lang="nl-NL" dirty="0"/>
              <a:t> tijdens de uitvoering</a:t>
            </a:r>
          </a:p>
          <a:p>
            <a:endParaRPr lang="nl-NL" dirty="0"/>
          </a:p>
          <a:p>
            <a:r>
              <a:rPr lang="nl-NL" dirty="0"/>
              <a:t>Files</a:t>
            </a:r>
          </a:p>
          <a:p>
            <a:pPr lvl="1"/>
            <a:r>
              <a:rPr lang="nl-NL" dirty="0"/>
              <a:t>Blijvend bewaard  =&gt; PERSISTEREN</a:t>
            </a:r>
          </a:p>
          <a:p>
            <a:pPr lvl="1"/>
            <a:r>
              <a:rPr lang="nl-NL" dirty="0"/>
              <a:t>Relatief goedkoop per bit opslagcapaciteit</a:t>
            </a:r>
          </a:p>
          <a:p>
            <a:pPr lvl="1"/>
            <a:r>
              <a:rPr lang="nl-NL" dirty="0"/>
              <a:t>Minder snelle toegang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=&gt; Goed voor data opslag als programma niet runt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88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Serialization</a:t>
            </a:r>
            <a:r>
              <a:rPr lang="nl-NL" dirty="0"/>
              <a:t>…</a:t>
            </a:r>
            <a:r>
              <a:rPr lang="nl-NL" dirty="0" err="1"/>
              <a:t>Why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l-BE" dirty="0"/>
              <a:t>We </a:t>
            </a:r>
            <a:r>
              <a:rPr lang="en-US" altLang="nl-BE" dirty="0" err="1"/>
              <a:t>kunnen</a:t>
            </a:r>
            <a:r>
              <a:rPr lang="en-US" altLang="nl-BE" dirty="0"/>
              <a:t> </a:t>
            </a:r>
            <a:r>
              <a:rPr lang="en-US" altLang="nl-BE" dirty="0" err="1"/>
              <a:t>onze</a:t>
            </a:r>
            <a:r>
              <a:rPr lang="en-US" altLang="nl-BE" dirty="0"/>
              <a:t> eigen </a:t>
            </a:r>
            <a:r>
              <a:rPr lang="en-US" altLang="nl-BE" dirty="0" err="1"/>
              <a:t>manier</a:t>
            </a:r>
            <a:r>
              <a:rPr lang="en-US" altLang="nl-BE" dirty="0"/>
              <a:t> </a:t>
            </a:r>
            <a:r>
              <a:rPr lang="en-US" altLang="nl-BE" dirty="0" err="1"/>
              <a:t>uitwerken</a:t>
            </a:r>
            <a:r>
              <a:rPr lang="en-US" altLang="nl-BE" dirty="0"/>
              <a:t> om </a:t>
            </a:r>
            <a:r>
              <a:rPr lang="en-US" altLang="nl-BE" dirty="0" err="1"/>
              <a:t>te</a:t>
            </a:r>
            <a:r>
              <a:rPr lang="en-US" altLang="nl-BE" dirty="0"/>
              <a:t> </a:t>
            </a:r>
            <a:r>
              <a:rPr lang="en-US" altLang="nl-BE" dirty="0" err="1"/>
              <a:t>serialiseren</a:t>
            </a:r>
            <a:r>
              <a:rPr lang="en-US" altLang="nl-BE" dirty="0"/>
              <a:t> (</a:t>
            </a:r>
            <a:r>
              <a:rPr lang="en-US" altLang="nl-BE" dirty="0" err="1"/>
              <a:t>bvb</a:t>
            </a:r>
            <a:r>
              <a:rPr lang="en-US" altLang="nl-BE" dirty="0"/>
              <a:t> via text IO van part </a:t>
            </a:r>
            <a:r>
              <a:rPr lang="en-US" altLang="nl-BE"/>
              <a:t>1)</a:t>
            </a:r>
            <a:endParaRPr lang="en-US" altLang="nl-BE" dirty="0"/>
          </a:p>
          <a:p>
            <a:r>
              <a:rPr lang="en-US" altLang="nl-BE" dirty="0" err="1"/>
              <a:t>Dit</a:t>
            </a:r>
            <a:r>
              <a:rPr lang="en-US" altLang="nl-BE" dirty="0"/>
              <a:t> </a:t>
            </a:r>
            <a:r>
              <a:rPr lang="en-US" altLang="nl-BE" dirty="0" err="1"/>
              <a:t>geeft</a:t>
            </a:r>
            <a:r>
              <a:rPr lang="en-US" altLang="nl-BE" dirty="0"/>
              <a:t> </a:t>
            </a:r>
            <a:r>
              <a:rPr lang="en-US" altLang="nl-BE" dirty="0" err="1"/>
              <a:t>ons</a:t>
            </a:r>
            <a:r>
              <a:rPr lang="en-US" altLang="nl-BE" dirty="0"/>
              <a:t> </a:t>
            </a:r>
            <a:r>
              <a:rPr lang="en-US" altLang="nl-BE" dirty="0" err="1"/>
              <a:t>controle</a:t>
            </a:r>
            <a:r>
              <a:rPr lang="en-US" altLang="nl-BE" dirty="0"/>
              <a:t> over hoe </a:t>
            </a:r>
            <a:r>
              <a:rPr lang="en-US" altLang="nl-BE" dirty="0" err="1"/>
              <a:t>dit</a:t>
            </a:r>
            <a:r>
              <a:rPr lang="en-US" altLang="nl-BE" dirty="0"/>
              <a:t> </a:t>
            </a:r>
            <a:r>
              <a:rPr lang="en-US" altLang="nl-BE" dirty="0" err="1"/>
              <a:t>gebeurt</a:t>
            </a:r>
            <a:r>
              <a:rPr lang="en-US" altLang="nl-BE" dirty="0"/>
              <a:t> maar is </a:t>
            </a:r>
            <a:r>
              <a:rPr lang="en-US" altLang="nl-BE" b="1" dirty="0" err="1"/>
              <a:t>tijdrovend</a:t>
            </a:r>
            <a:r>
              <a:rPr lang="en-US" altLang="nl-BE" dirty="0"/>
              <a:t>, </a:t>
            </a:r>
            <a:r>
              <a:rPr lang="en-US" altLang="nl-BE" dirty="0" err="1"/>
              <a:t>moeilijk</a:t>
            </a:r>
            <a:r>
              <a:rPr lang="en-US" altLang="nl-BE" dirty="0"/>
              <a:t> </a:t>
            </a:r>
            <a:r>
              <a:rPr lang="en-US" altLang="nl-BE" dirty="0" err="1"/>
              <a:t>te</a:t>
            </a:r>
            <a:r>
              <a:rPr lang="en-US" altLang="nl-BE" dirty="0"/>
              <a:t> </a:t>
            </a:r>
            <a:r>
              <a:rPr lang="en-US" altLang="nl-BE" dirty="0" err="1"/>
              <a:t>onderhouden</a:t>
            </a:r>
            <a:r>
              <a:rPr lang="en-US" altLang="nl-BE" dirty="0"/>
              <a:t> </a:t>
            </a:r>
            <a:r>
              <a:rPr lang="en-US" altLang="nl-BE" dirty="0" err="1"/>
              <a:t>en</a:t>
            </a:r>
            <a:r>
              <a:rPr lang="en-US" altLang="nl-BE" dirty="0"/>
              <a:t> “</a:t>
            </a:r>
            <a:r>
              <a:rPr lang="en-US" altLang="nl-BE" b="1" dirty="0"/>
              <a:t>error prone</a:t>
            </a:r>
            <a:r>
              <a:rPr lang="en-US" altLang="nl-BE" dirty="0"/>
              <a:t>”</a:t>
            </a:r>
            <a:br>
              <a:rPr lang="en-US" altLang="nl-BE" dirty="0"/>
            </a:br>
            <a:endParaRPr lang="en-US" altLang="nl-BE" dirty="0"/>
          </a:p>
          <a:p>
            <a:r>
              <a:rPr lang="en-US" altLang="nl-BE" dirty="0"/>
              <a:t>We </a:t>
            </a:r>
            <a:r>
              <a:rPr lang="en-US" altLang="nl-BE" dirty="0" err="1"/>
              <a:t>kunnen</a:t>
            </a:r>
            <a:r>
              <a:rPr lang="en-US" altLang="nl-BE" dirty="0"/>
              <a:t> </a:t>
            </a:r>
            <a:r>
              <a:rPr lang="en-US" altLang="nl-BE" dirty="0" err="1"/>
              <a:t>echter</a:t>
            </a:r>
            <a:r>
              <a:rPr lang="en-US" altLang="nl-BE" dirty="0"/>
              <a:t> </a:t>
            </a:r>
            <a:r>
              <a:rPr lang="en-US" altLang="nl-BE" dirty="0" err="1"/>
              <a:t>ook</a:t>
            </a:r>
            <a:r>
              <a:rPr lang="en-US" altLang="nl-BE" dirty="0"/>
              <a:t> op </a:t>
            </a:r>
            <a:r>
              <a:rPr lang="en-US" altLang="nl-BE" dirty="0" err="1"/>
              <a:t>standaardwijzes</a:t>
            </a:r>
            <a:r>
              <a:rPr lang="en-US" altLang="nl-BE" dirty="0"/>
              <a:t> </a:t>
            </a:r>
            <a:r>
              <a:rPr lang="en-US" altLang="nl-BE" dirty="0" err="1"/>
              <a:t>serialiseren</a:t>
            </a:r>
            <a:r>
              <a:rPr lang="en-US" altLang="nl-BE" dirty="0"/>
              <a:t>, </a:t>
            </a:r>
          </a:p>
          <a:p>
            <a:r>
              <a:rPr lang="en-US" altLang="nl-BE" dirty="0" err="1"/>
              <a:t>Dit</a:t>
            </a:r>
            <a:r>
              <a:rPr lang="en-US" altLang="nl-BE" dirty="0"/>
              <a:t> is minder </a:t>
            </a:r>
            <a:r>
              <a:rPr lang="en-US" altLang="nl-BE" dirty="0" err="1"/>
              <a:t>transparant</a:t>
            </a:r>
            <a:r>
              <a:rPr lang="en-US" altLang="nl-BE" dirty="0"/>
              <a:t> maar </a:t>
            </a:r>
            <a:r>
              <a:rPr lang="en-US" altLang="nl-BE" b="1" dirty="0" err="1"/>
              <a:t>veiliger</a:t>
            </a:r>
            <a:r>
              <a:rPr lang="en-US" altLang="nl-BE" b="1" dirty="0"/>
              <a:t>, </a:t>
            </a:r>
            <a:r>
              <a:rPr lang="en-US" altLang="nl-BE" b="1" dirty="0" err="1"/>
              <a:t>makkelijker</a:t>
            </a:r>
            <a:r>
              <a:rPr lang="en-US" altLang="nl-BE" b="1" dirty="0"/>
              <a:t> </a:t>
            </a:r>
            <a:r>
              <a:rPr lang="en-US" altLang="nl-BE" dirty="0" err="1"/>
              <a:t>en</a:t>
            </a:r>
            <a:r>
              <a:rPr lang="en-US" altLang="nl-BE" dirty="0"/>
              <a:t> </a:t>
            </a:r>
            <a:r>
              <a:rPr lang="en-US" altLang="nl-BE" dirty="0" err="1"/>
              <a:t>beter</a:t>
            </a:r>
            <a:r>
              <a:rPr lang="en-US" altLang="nl-BE" dirty="0"/>
              <a:t> </a:t>
            </a:r>
            <a:r>
              <a:rPr lang="en-US" altLang="nl-BE" dirty="0" err="1"/>
              <a:t>ondersteund</a:t>
            </a:r>
            <a:endParaRPr lang="en-US" alt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113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Serialization</a:t>
            </a:r>
            <a:r>
              <a:rPr lang="nl-NL" dirty="0"/>
              <a:t>…How?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l-BE" dirty="0"/>
              <a:t>.NET </a:t>
            </a:r>
            <a:r>
              <a:rPr lang="en-US" altLang="nl-BE" dirty="0" err="1"/>
              <a:t>geeft</a:t>
            </a:r>
            <a:r>
              <a:rPr lang="en-US" altLang="nl-BE" dirty="0"/>
              <a:t> </a:t>
            </a:r>
            <a:r>
              <a:rPr lang="en-US" altLang="nl-BE" dirty="0" err="1"/>
              <a:t>ons</a:t>
            </a:r>
            <a:r>
              <a:rPr lang="en-US" altLang="nl-BE" dirty="0"/>
              <a:t> </a:t>
            </a:r>
            <a:r>
              <a:rPr lang="en-US" altLang="nl-BE" dirty="0" err="1"/>
              <a:t>een</a:t>
            </a:r>
            <a:r>
              <a:rPr lang="en-US" altLang="nl-BE" dirty="0"/>
              <a:t> </a:t>
            </a:r>
            <a:r>
              <a:rPr lang="en-US" altLang="nl-BE" dirty="0" err="1"/>
              <a:t>aantal</a:t>
            </a:r>
            <a:r>
              <a:rPr lang="en-US" altLang="nl-BE" dirty="0"/>
              <a:t> </a:t>
            </a:r>
            <a:r>
              <a:rPr lang="en-US" altLang="nl-BE" dirty="0" err="1"/>
              <a:t>manieren</a:t>
            </a:r>
            <a:r>
              <a:rPr lang="en-US" altLang="nl-BE" dirty="0"/>
              <a:t> om </a:t>
            </a:r>
            <a:r>
              <a:rPr lang="en-US" altLang="nl-BE" dirty="0" err="1"/>
              <a:t>te</a:t>
            </a:r>
            <a:r>
              <a:rPr lang="en-US" altLang="nl-BE" dirty="0"/>
              <a:t> </a:t>
            </a:r>
            <a:r>
              <a:rPr lang="en-US" altLang="nl-BE" dirty="0" err="1"/>
              <a:t>persisteren</a:t>
            </a:r>
            <a:r>
              <a:rPr lang="en-US" altLang="nl-BE" dirty="0"/>
              <a:t> / </a:t>
            </a:r>
            <a:r>
              <a:rPr lang="en-US" altLang="nl-BE" dirty="0" err="1"/>
              <a:t>serialiseren</a:t>
            </a:r>
            <a:br>
              <a:rPr lang="en-US" altLang="nl-BE" dirty="0"/>
            </a:br>
            <a:endParaRPr lang="en-US" altLang="nl-BE" dirty="0"/>
          </a:p>
          <a:p>
            <a:r>
              <a:rPr lang="en-US" altLang="nl-BE" dirty="0"/>
              <a:t>In </a:t>
            </a:r>
            <a:r>
              <a:rPr lang="en-US" altLang="nl-BE" dirty="0" err="1"/>
              <a:t>deze</a:t>
            </a:r>
            <a:r>
              <a:rPr lang="en-US" altLang="nl-BE" dirty="0"/>
              <a:t> slides </a:t>
            </a:r>
            <a:r>
              <a:rPr lang="en-US" altLang="nl-BE" dirty="0" err="1"/>
              <a:t>werpen</a:t>
            </a:r>
            <a:r>
              <a:rPr lang="en-US" altLang="nl-BE" dirty="0"/>
              <a:t> we </a:t>
            </a:r>
            <a:r>
              <a:rPr lang="en-US" altLang="nl-BE" dirty="0" err="1"/>
              <a:t>een</a:t>
            </a:r>
            <a:r>
              <a:rPr lang="en-US" altLang="nl-BE" dirty="0"/>
              <a:t> </a:t>
            </a:r>
            <a:r>
              <a:rPr lang="en-US" altLang="nl-BE" dirty="0" err="1"/>
              <a:t>blik</a:t>
            </a:r>
            <a:r>
              <a:rPr lang="en-US" altLang="nl-BE" dirty="0"/>
              <a:t> op </a:t>
            </a:r>
            <a:r>
              <a:rPr lang="en-US" altLang="nl-BE" dirty="0" err="1"/>
              <a:t>serialisatie</a:t>
            </a:r>
            <a:r>
              <a:rPr lang="en-US" altLang="nl-BE" dirty="0"/>
              <a:t> via</a:t>
            </a:r>
            <a:br>
              <a:rPr lang="en-US" altLang="nl-BE" dirty="0"/>
            </a:br>
            <a:endParaRPr lang="en-US" altLang="nl-BE" dirty="0"/>
          </a:p>
          <a:p>
            <a:pPr lvl="1"/>
            <a:r>
              <a:rPr lang="en-US" altLang="nl-BE" dirty="0"/>
              <a:t>Classes (die </a:t>
            </a:r>
            <a:r>
              <a:rPr lang="en-US" altLang="nl-BE" dirty="0" err="1"/>
              <a:t>als</a:t>
            </a:r>
            <a:r>
              <a:rPr lang="en-US" altLang="nl-BE" dirty="0"/>
              <a:t> [Serializable] </a:t>
            </a:r>
            <a:r>
              <a:rPr lang="en-US" altLang="nl-BE" dirty="0" err="1"/>
              <a:t>gemarkeerd</a:t>
            </a:r>
            <a:r>
              <a:rPr lang="en-US" altLang="nl-BE" dirty="0"/>
              <a:t> </a:t>
            </a:r>
            <a:r>
              <a:rPr lang="en-US" altLang="nl-BE" dirty="0" err="1"/>
              <a:t>zijn</a:t>
            </a:r>
            <a:r>
              <a:rPr lang="en-US" altLang="nl-BE" dirty="0"/>
              <a:t>)</a:t>
            </a:r>
            <a:br>
              <a:rPr lang="en-US" altLang="nl-BE" dirty="0"/>
            </a:br>
            <a:endParaRPr lang="en-US" altLang="nl-BE" dirty="0"/>
          </a:p>
          <a:p>
            <a:pPr lvl="1"/>
            <a:r>
              <a:rPr lang="en-US" altLang="nl-BE" dirty="0"/>
              <a:t>JSON (JavaScript Object Notation)</a:t>
            </a:r>
            <a:br>
              <a:rPr lang="en-US" altLang="nl-BE" dirty="0"/>
            </a:br>
            <a:endParaRPr lang="en-US" altLang="nl-BE" dirty="0"/>
          </a:p>
          <a:p>
            <a:pPr lvl="1"/>
            <a:r>
              <a:rPr lang="en-US" altLang="nl-BE" dirty="0"/>
              <a:t>File IO</a:t>
            </a:r>
            <a:br>
              <a:rPr lang="en-US" altLang="nl-BE" dirty="0"/>
            </a:b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6691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voorbeeld: de “Person” klasse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heeft</a:t>
            </a:r>
            <a:br>
              <a:rPr lang="en-GB" dirty="0"/>
            </a:br>
            <a:r>
              <a:rPr lang="en-GB" dirty="0"/>
              <a:t>twee properties:</a:t>
            </a:r>
          </a:p>
          <a:p>
            <a:pPr lvl="1"/>
            <a:r>
              <a:rPr lang="en-GB" dirty="0"/>
              <a:t>Name (string)</a:t>
            </a:r>
          </a:p>
          <a:p>
            <a:pPr lvl="1"/>
            <a:r>
              <a:rPr lang="en-GB" dirty="0"/>
              <a:t>Age (int)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Iedere</a:t>
            </a:r>
            <a:r>
              <a:rPr lang="en-GB" dirty="0"/>
              <a:t> property </a:t>
            </a:r>
            <a:r>
              <a:rPr lang="en-GB" dirty="0" err="1"/>
              <a:t>heeft</a:t>
            </a:r>
            <a:br>
              <a:rPr lang="en-GB" dirty="0"/>
            </a:b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achterliggend</a:t>
            </a:r>
            <a:br>
              <a:rPr lang="en-GB" dirty="0"/>
            </a:br>
            <a:r>
              <a:rPr lang="en-GB" dirty="0"/>
              <a:t>private field </a:t>
            </a:r>
          </a:p>
          <a:p>
            <a:pPr lvl="1"/>
            <a:r>
              <a:rPr lang="en-GB" dirty="0" err="1"/>
              <a:t>mName</a:t>
            </a:r>
            <a:endParaRPr lang="en-GB" dirty="0"/>
          </a:p>
          <a:p>
            <a:pPr lvl="1"/>
            <a:r>
              <a:rPr lang="en-GB" dirty="0" err="1"/>
              <a:t>mAge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593071F-7768-4028-A1D9-22516A66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13" y="1325563"/>
            <a:ext cx="2128412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“Person” klasse instanties opslaan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uitwerken</a:t>
            </a:r>
            <a:r>
              <a:rPr lang="en-GB" dirty="0"/>
              <a:t> om (</a:t>
            </a:r>
            <a:r>
              <a:rPr lang="en-GB" dirty="0" err="1"/>
              <a:t>bijv</a:t>
            </a:r>
            <a:r>
              <a:rPr lang="en-GB" dirty="0"/>
              <a:t>. Via de </a:t>
            </a:r>
            <a:r>
              <a:rPr lang="en-GB" dirty="0" err="1"/>
              <a:t>ToString</a:t>
            </a:r>
            <a:r>
              <a:rPr lang="en-GB" dirty="0"/>
              <a:t>() </a:t>
            </a:r>
            <a:r>
              <a:rPr lang="en-GB" dirty="0" err="1"/>
              <a:t>methode</a:t>
            </a:r>
            <a:r>
              <a:rPr lang="en-GB" dirty="0"/>
              <a:t>)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instantie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tekst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die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wegschrijven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bestand</a:t>
            </a:r>
            <a:br>
              <a:rPr lang="en-GB" dirty="0"/>
            </a:br>
            <a:endParaRPr lang="en-GB" dirty="0"/>
          </a:p>
          <a:p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later punt </a:t>
            </a:r>
            <a:r>
              <a:rPr lang="en-GB" dirty="0" err="1"/>
              <a:t>kunnen</a:t>
            </a:r>
            <a:r>
              <a:rPr lang="en-GB" dirty="0"/>
              <a:t> we dan die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inlezen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bestand</a:t>
            </a:r>
            <a:br>
              <a:rPr lang="en-GB" dirty="0"/>
            </a:br>
            <a:endParaRPr lang="en-GB" dirty="0"/>
          </a:p>
          <a:p>
            <a:r>
              <a:rPr lang="en-GB" dirty="0"/>
              <a:t>Van die </a:t>
            </a:r>
            <a:r>
              <a:rPr lang="en-GB" dirty="0" err="1"/>
              <a:t>ingelezen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we dan Person </a:t>
            </a:r>
            <a:r>
              <a:rPr lang="en-GB" dirty="0" err="1"/>
              <a:t>instanties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dit</a:t>
            </a:r>
            <a:r>
              <a:rPr lang="en-GB" dirty="0"/>
              <a:t> is de </a:t>
            </a:r>
            <a:r>
              <a:rPr lang="en-GB" dirty="0" err="1"/>
              <a:t>manier</a:t>
            </a:r>
            <a:r>
              <a:rPr lang="en-GB" dirty="0"/>
              <a:t> die we in part 1 </a:t>
            </a:r>
            <a:r>
              <a:rPr lang="en-GB" dirty="0" err="1"/>
              <a:t>voorstelden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07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Onderhoud en wijzigingen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Maar wat </a:t>
            </a:r>
            <a:r>
              <a:rPr lang="en-GB" dirty="0" err="1"/>
              <a:t>doen</a:t>
            </a:r>
            <a:r>
              <a:rPr lang="en-GB" dirty="0"/>
              <a:t> we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onze</a:t>
            </a:r>
            <a:r>
              <a:rPr lang="en-GB" dirty="0"/>
              <a:t> “Person”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wijzigt</a:t>
            </a:r>
            <a:r>
              <a:rPr lang="en-GB" dirty="0"/>
              <a:t>? (</a:t>
            </a:r>
            <a:r>
              <a:rPr lang="en-GB" dirty="0" err="1"/>
              <a:t>als</a:t>
            </a:r>
            <a:r>
              <a:rPr lang="en-GB" dirty="0"/>
              <a:t> we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property “</a:t>
            </a:r>
            <a:r>
              <a:rPr lang="en-GB" dirty="0" err="1"/>
              <a:t>HairColor</a:t>
            </a:r>
            <a:r>
              <a:rPr lang="en-GB" dirty="0"/>
              <a:t>” </a:t>
            </a:r>
            <a:r>
              <a:rPr lang="en-GB" dirty="0" err="1"/>
              <a:t>toevoegen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als</a:t>
            </a:r>
            <a:r>
              <a:rPr lang="en-GB" dirty="0"/>
              <a:t> we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persons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opslaan</a:t>
            </a:r>
            <a:r>
              <a:rPr lang="en-GB" dirty="0"/>
              <a:t> (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database, </a:t>
            </a:r>
            <a:r>
              <a:rPr lang="en-GB" dirty="0" err="1"/>
              <a:t>i.p.v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tekstbestand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gevallen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 </a:t>
            </a:r>
            <a:r>
              <a:rPr lang="en-GB" dirty="0" err="1"/>
              <a:t>een</a:t>
            </a:r>
            <a:r>
              <a:rPr lang="en-GB" dirty="0"/>
              <a:t> hoop extra </a:t>
            </a:r>
            <a:r>
              <a:rPr lang="en-GB" dirty="0" err="1"/>
              <a:t>werk</a:t>
            </a:r>
            <a:r>
              <a:rPr lang="en-GB" dirty="0"/>
              <a:t>, </a:t>
            </a:r>
            <a:r>
              <a:rPr lang="en-GB" dirty="0" err="1"/>
              <a:t>terwijl</a:t>
            </a:r>
            <a:r>
              <a:rPr lang="en-GB" dirty="0"/>
              <a:t> we </a:t>
            </a:r>
            <a:r>
              <a:rPr lang="en-GB" dirty="0" err="1"/>
              <a:t>enkel</a:t>
            </a:r>
            <a:r>
              <a:rPr lang="en-GB" dirty="0"/>
              <a:t> 1 property </a:t>
            </a:r>
            <a:r>
              <a:rPr lang="en-GB" dirty="0" err="1"/>
              <a:t>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326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smarter</a:t>
            </a:r>
            <a:r>
              <a:rPr lang="nl-NL" dirty="0"/>
              <a:t>, </a:t>
            </a:r>
            <a:r>
              <a:rPr lang="nl-NL" dirty="0" err="1"/>
              <a:t>not</a:t>
            </a:r>
            <a:r>
              <a:rPr lang="nl-NL" dirty="0"/>
              <a:t> harder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Het is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idee om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zoveel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automatiseren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Enter: [Serializable]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</a:t>
            </a:r>
            <a:r>
              <a:rPr lang="en-GB" dirty="0" err="1"/>
              <a:t>voegen</a:t>
            </a:r>
            <a:r>
              <a:rPr lang="en-GB" dirty="0"/>
              <a:t> het [Serializable] </a:t>
            </a:r>
            <a:r>
              <a:rPr lang="en-GB" dirty="0" err="1"/>
              <a:t>attribuut</a:t>
            </a:r>
            <a:r>
              <a:rPr lang="en-GB" dirty="0"/>
              <a:t> toe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klasse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1832D8D-A252-4561-A860-C70BF14B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36" y="4870019"/>
            <a:ext cx="4248743" cy="125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20F3C-27E9-453E-B226-B39AF7154E18}"/>
              </a:ext>
            </a:extLst>
          </p:cNvPr>
          <p:cNvSpPr txBox="1"/>
          <p:nvPr/>
        </p:nvSpPr>
        <p:spPr>
          <a:xfrm>
            <a:off x="3659916" y="5956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13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JSON is </a:t>
            </a:r>
            <a:r>
              <a:rPr lang="en-GB" dirty="0" err="1"/>
              <a:t>simpelweg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om data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schrijven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Het is </a:t>
            </a:r>
            <a:r>
              <a:rPr lang="en-GB" dirty="0" err="1"/>
              <a:t>één</a:t>
            </a:r>
            <a:r>
              <a:rPr lang="en-GB" dirty="0"/>
              <a:t> van de </a:t>
            </a:r>
            <a:r>
              <a:rPr lang="en-GB" dirty="0" err="1"/>
              <a:t>manieren</a:t>
            </a:r>
            <a:r>
              <a:rPr lang="en-GB" dirty="0"/>
              <a:t> om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,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evengoed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 via het </a:t>
            </a:r>
            <a:r>
              <a:rPr lang="en-GB" dirty="0" err="1"/>
              <a:t>JSonConvert</a:t>
            </a:r>
            <a:r>
              <a:rPr lang="en-GB" dirty="0"/>
              <a:t> object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1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JsonConvert</a:t>
            </a:r>
            <a:r>
              <a:rPr lang="nl-NL" dirty="0"/>
              <a:t> (1/2)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JsonConvert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object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helpt</a:t>
            </a:r>
            <a:r>
              <a:rPr lang="en-GB" dirty="0"/>
              <a:t> om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serialiseren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Enkel</a:t>
            </a:r>
            <a:r>
              <a:rPr lang="en-GB" dirty="0"/>
              <a:t> [Serializable] </a:t>
            </a:r>
            <a:r>
              <a:rPr lang="en-GB" dirty="0" err="1"/>
              <a:t>toevoegen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volstaat</a:t>
            </a:r>
            <a:r>
              <a:rPr lang="en-GB" dirty="0"/>
              <a:t> (op </a:t>
            </a:r>
            <a:r>
              <a:rPr lang="en-GB" dirty="0" err="1"/>
              <a:t>voorwaarde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alle datatypes van alle </a:t>
            </a:r>
            <a:r>
              <a:rPr lang="en-GB" dirty="0" err="1"/>
              <a:t>klassevariabelen</a:t>
            </a:r>
            <a:r>
              <a:rPr lang="en-GB" dirty="0"/>
              <a:t> op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beurt</a:t>
            </a:r>
            <a:r>
              <a:rPr lang="en-GB" dirty="0"/>
              <a:t> serializable types </a:t>
            </a:r>
            <a:r>
              <a:rPr lang="en-GB" dirty="0" err="1"/>
              <a:t>zijn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 </a:t>
            </a:r>
            <a:r>
              <a:rPr lang="en-GB" dirty="0" err="1"/>
              <a:t>conversie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, maar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manipuleren</a:t>
            </a:r>
            <a:r>
              <a:rPr lang="en-GB" dirty="0"/>
              <a:t> door het </a:t>
            </a:r>
            <a:r>
              <a:rPr lang="en-GB" dirty="0" err="1"/>
              <a:t>toevoegen</a:t>
            </a:r>
            <a:r>
              <a:rPr lang="en-GB" dirty="0"/>
              <a:t> van </a:t>
            </a:r>
            <a:r>
              <a:rPr lang="en-GB" dirty="0" err="1"/>
              <a:t>bijkomende</a:t>
            </a:r>
            <a:r>
              <a:rPr lang="en-GB" dirty="0"/>
              <a:t> </a:t>
            </a:r>
            <a:r>
              <a:rPr lang="en-GB" dirty="0" err="1"/>
              <a:t>attributen</a:t>
            </a:r>
            <a:r>
              <a:rPr lang="en-GB" dirty="0"/>
              <a:t> (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bod in </a:t>
            </a:r>
            <a:r>
              <a:rPr lang="en-GB" dirty="0" err="1"/>
              <a:t>deze</a:t>
            </a:r>
            <a:r>
              <a:rPr lang="en-GB" dirty="0"/>
              <a:t> slides)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34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A93492-FF25-49A2-AE4E-F546376E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7" y="3335139"/>
            <a:ext cx="6198490" cy="3350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JsonConvert</a:t>
            </a:r>
            <a:r>
              <a:rPr lang="nl-NL" dirty="0"/>
              <a:t> (2/2)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3D216F-42E7-4FBD-8C57-780864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Als je </a:t>
            </a:r>
            <a:r>
              <a:rPr lang="en-GB" sz="2000" dirty="0" err="1"/>
              <a:t>voor</a:t>
            </a:r>
            <a:r>
              <a:rPr lang="en-GB" sz="2000" dirty="0"/>
              <a:t> het </a:t>
            </a:r>
            <a:r>
              <a:rPr lang="en-GB" sz="2000" dirty="0" err="1"/>
              <a:t>eerst</a:t>
            </a:r>
            <a:r>
              <a:rPr lang="en-GB" sz="2000" dirty="0"/>
              <a:t> </a:t>
            </a:r>
            <a:r>
              <a:rPr lang="en-GB" sz="2000" dirty="0" err="1"/>
              <a:t>JsonConvert</a:t>
            </a:r>
            <a:r>
              <a:rPr lang="en-GB" sz="2000" dirty="0"/>
              <a:t> in je code </a:t>
            </a:r>
            <a:r>
              <a:rPr lang="en-GB" sz="2000" dirty="0" err="1"/>
              <a:t>gebruikt</a:t>
            </a:r>
            <a:r>
              <a:rPr lang="en-GB" sz="2000" dirty="0"/>
              <a:t> </a:t>
            </a:r>
            <a:r>
              <a:rPr lang="en-GB" sz="2000" dirty="0" err="1"/>
              <a:t>zal</a:t>
            </a:r>
            <a:r>
              <a:rPr lang="en-GB" sz="2000" dirty="0"/>
              <a:t> Visual Studio </a:t>
            </a:r>
            <a:r>
              <a:rPr lang="en-GB" sz="2000" dirty="0" err="1"/>
              <a:t>voorstellen</a:t>
            </a:r>
            <a:r>
              <a:rPr lang="en-GB" sz="2000" dirty="0"/>
              <a:t> van </a:t>
            </a:r>
            <a:r>
              <a:rPr lang="en-GB" sz="2000" dirty="0" err="1"/>
              <a:t>NewtonSoft.Json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installeren</a:t>
            </a:r>
            <a:r>
              <a:rPr lang="en-GB" sz="2000" dirty="0"/>
              <a:t>. Je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dit</a:t>
            </a:r>
            <a:r>
              <a:rPr lang="en-GB" sz="2000" dirty="0"/>
              <a:t> </a:t>
            </a:r>
            <a:r>
              <a:rPr lang="en-GB" sz="2000" dirty="0" err="1"/>
              <a:t>ook</a:t>
            </a:r>
            <a:r>
              <a:rPr lang="en-GB" sz="2000" dirty="0"/>
              <a:t> </a:t>
            </a:r>
            <a:r>
              <a:rPr lang="en-GB" sz="2000" dirty="0" err="1"/>
              <a:t>manueel</a:t>
            </a:r>
            <a:r>
              <a:rPr lang="en-GB" sz="2000" dirty="0"/>
              <a:t> </a:t>
            </a:r>
            <a:r>
              <a:rPr lang="en-GB" sz="2000" dirty="0" err="1"/>
              <a:t>doen</a:t>
            </a:r>
            <a:r>
              <a:rPr lang="en-GB" sz="2000" dirty="0"/>
              <a:t> via de NuGet package manager (Tools -&gt; NuGet package manager…)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4794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Persistence</a:t>
            </a:r>
            <a:r>
              <a:rPr lang="nl-NL" dirty="0"/>
              <a:t> in 2 </a:t>
            </a:r>
            <a:r>
              <a:rPr lang="nl-NL" dirty="0" err="1"/>
              <a:t>lines</a:t>
            </a:r>
            <a:r>
              <a:rPr lang="nl-NL" dirty="0"/>
              <a:t> of code</a:t>
            </a:r>
            <a:endParaRPr lang="nl-BE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236554-7AE0-4215-B9A7-76D8F1911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3896"/>
            <a:ext cx="7886700" cy="4074795"/>
          </a:xfrm>
        </p:spPr>
      </p:pic>
    </p:spTree>
    <p:extLst>
      <p:ext uri="{BB962C8B-B14F-4D97-AF65-F5344CB8AC3E}">
        <p14:creationId xmlns:p14="http://schemas.microsoft.com/office/powerpoint/2010/main" val="6264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Files in C#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l-BE" dirty="0"/>
              <a:t>C# </a:t>
            </a:r>
            <a:r>
              <a:rPr lang="en-US" altLang="nl-BE" dirty="0" err="1"/>
              <a:t>ziet</a:t>
            </a:r>
            <a:r>
              <a:rPr lang="en-US" altLang="nl-BE" dirty="0"/>
              <a:t> files </a:t>
            </a:r>
            <a:r>
              <a:rPr lang="en-US" altLang="nl-BE" dirty="0" err="1"/>
              <a:t>als</a:t>
            </a:r>
            <a:r>
              <a:rPr lang="en-US" altLang="nl-BE" dirty="0"/>
              <a:t> </a:t>
            </a:r>
            <a:r>
              <a:rPr lang="en-US" altLang="nl-BE" dirty="0" err="1"/>
              <a:t>een</a:t>
            </a:r>
            <a:r>
              <a:rPr lang="en-US" altLang="nl-BE" dirty="0"/>
              <a:t> </a:t>
            </a:r>
            <a:r>
              <a:rPr lang="en-US" altLang="nl-BE" dirty="0" err="1"/>
              <a:t>sequentiële</a:t>
            </a:r>
            <a:r>
              <a:rPr lang="en-US" altLang="nl-BE" dirty="0"/>
              <a:t> stream van bytes </a:t>
            </a:r>
          </a:p>
          <a:p>
            <a:endParaRPr lang="en-US" altLang="nl-BE" dirty="0"/>
          </a:p>
          <a:p>
            <a:r>
              <a:rPr lang="en-US" altLang="nl-BE" dirty="0" err="1"/>
              <a:t>Vergelijkbaar</a:t>
            </a:r>
            <a:r>
              <a:rPr lang="en-US" altLang="nl-BE" dirty="0"/>
              <a:t> met </a:t>
            </a:r>
          </a:p>
          <a:p>
            <a:pPr lvl="1"/>
            <a:r>
              <a:rPr lang="en-US" altLang="nl-BE" dirty="0" err="1"/>
              <a:t>Een</a:t>
            </a:r>
            <a:r>
              <a:rPr lang="en-US" altLang="nl-BE" dirty="0"/>
              <a:t> network </a:t>
            </a:r>
            <a:r>
              <a:rPr lang="en-US" altLang="nl-BE" dirty="0" err="1"/>
              <a:t>waar</a:t>
            </a:r>
            <a:r>
              <a:rPr lang="en-US" altLang="nl-BE" dirty="0"/>
              <a:t> je data </a:t>
            </a:r>
            <a:r>
              <a:rPr lang="en-US" altLang="nl-BE" dirty="0" err="1"/>
              <a:t>naartoe</a:t>
            </a:r>
            <a:r>
              <a:rPr lang="en-US" altLang="nl-BE" dirty="0"/>
              <a:t> </a:t>
            </a:r>
            <a:r>
              <a:rPr lang="en-US" altLang="nl-BE" dirty="0" err="1"/>
              <a:t>kan</a:t>
            </a:r>
            <a:r>
              <a:rPr lang="en-US" altLang="nl-BE" dirty="0"/>
              <a:t> </a:t>
            </a:r>
            <a:r>
              <a:rPr lang="en-US" altLang="nl-BE" dirty="0" err="1"/>
              <a:t>sturen</a:t>
            </a:r>
            <a:r>
              <a:rPr lang="en-US" altLang="nl-BE" dirty="0"/>
              <a:t> of data van </a:t>
            </a:r>
            <a:r>
              <a:rPr lang="en-US" altLang="nl-BE" dirty="0" err="1"/>
              <a:t>kan</a:t>
            </a:r>
            <a:r>
              <a:rPr lang="en-US" altLang="nl-BE" dirty="0"/>
              <a:t> </a:t>
            </a:r>
            <a:r>
              <a:rPr lang="en-US" altLang="nl-BE" dirty="0" err="1"/>
              <a:t>inlezen</a:t>
            </a:r>
            <a:endParaRPr lang="en-US" altLang="nl-BE" dirty="0"/>
          </a:p>
          <a:p>
            <a:pPr lvl="1"/>
            <a:r>
              <a:rPr lang="en-US" altLang="nl-BE" dirty="0" err="1"/>
              <a:t>Vergelijkbaar</a:t>
            </a:r>
            <a:r>
              <a:rPr lang="en-US" altLang="nl-BE" dirty="0"/>
              <a:t> met de console </a:t>
            </a:r>
            <a:r>
              <a:rPr lang="en-US" altLang="nl-BE" dirty="0" err="1"/>
              <a:t>waar</a:t>
            </a:r>
            <a:r>
              <a:rPr lang="en-US" altLang="nl-BE" dirty="0"/>
              <a:t> je </a:t>
            </a:r>
            <a:r>
              <a:rPr lang="en-US" altLang="nl-BE" dirty="0" err="1"/>
              <a:t>tekst</a:t>
            </a:r>
            <a:r>
              <a:rPr lang="en-US" altLang="nl-BE" dirty="0"/>
              <a:t> </a:t>
            </a:r>
            <a:r>
              <a:rPr lang="en-US" altLang="nl-BE" dirty="0" err="1"/>
              <a:t>naartoe</a:t>
            </a:r>
            <a:r>
              <a:rPr lang="en-US" altLang="nl-BE" dirty="0"/>
              <a:t> </a:t>
            </a:r>
            <a:r>
              <a:rPr lang="en-US" altLang="nl-BE" dirty="0" err="1"/>
              <a:t>kan</a:t>
            </a:r>
            <a:r>
              <a:rPr lang="en-US" altLang="nl-BE" dirty="0"/>
              <a:t> </a:t>
            </a:r>
            <a:r>
              <a:rPr lang="en-US" altLang="nl-BE" dirty="0" err="1"/>
              <a:t>sturen</a:t>
            </a:r>
            <a:r>
              <a:rPr lang="en-US" altLang="nl-BE" dirty="0"/>
              <a:t> of van </a:t>
            </a:r>
            <a:r>
              <a:rPr lang="en-US" altLang="nl-BE" dirty="0" err="1"/>
              <a:t>kan</a:t>
            </a:r>
            <a:r>
              <a:rPr lang="en-US" altLang="nl-BE" dirty="0"/>
              <a:t> </a:t>
            </a:r>
            <a:r>
              <a:rPr lang="en-US" altLang="nl-BE" dirty="0" err="1"/>
              <a:t>opvragen</a:t>
            </a:r>
            <a:endParaRPr lang="en-US" altLang="nl-BE" dirty="0"/>
          </a:p>
          <a:p>
            <a:endParaRPr lang="en-US" dirty="0"/>
          </a:p>
          <a:p>
            <a:pPr eaLnBrk="1" hangingPunct="1"/>
            <a:r>
              <a:rPr lang="en-US" altLang="nl-BE" dirty="0" err="1"/>
              <a:t>Als</a:t>
            </a:r>
            <a:r>
              <a:rPr lang="en-US" altLang="nl-BE" dirty="0"/>
              <a:t> je </a:t>
            </a:r>
            <a:r>
              <a:rPr lang="en-US" altLang="nl-BE" dirty="0" err="1"/>
              <a:t>een</a:t>
            </a:r>
            <a:r>
              <a:rPr lang="en-US" altLang="nl-BE" dirty="0"/>
              <a:t> file </a:t>
            </a:r>
            <a:r>
              <a:rPr lang="en-US" altLang="nl-BE" dirty="0" err="1"/>
              <a:t>wil</a:t>
            </a:r>
            <a:r>
              <a:rPr lang="en-US" altLang="nl-BE" dirty="0"/>
              <a:t> </a:t>
            </a:r>
            <a:r>
              <a:rPr lang="en-US" altLang="nl-BE" dirty="0" err="1"/>
              <a:t>openen</a:t>
            </a:r>
            <a:r>
              <a:rPr lang="en-US" altLang="nl-BE" dirty="0"/>
              <a:t> </a:t>
            </a:r>
            <a:r>
              <a:rPr lang="en-US" altLang="nl-BE" dirty="0" err="1"/>
              <a:t>moet</a:t>
            </a:r>
            <a:r>
              <a:rPr lang="en-US" altLang="nl-BE" dirty="0"/>
              <a:t> je dan </a:t>
            </a:r>
            <a:r>
              <a:rPr lang="en-US" altLang="nl-BE" dirty="0" err="1"/>
              <a:t>ook</a:t>
            </a:r>
            <a:r>
              <a:rPr lang="en-US" altLang="nl-BE" dirty="0"/>
              <a:t> </a:t>
            </a:r>
            <a:r>
              <a:rPr lang="en-US" altLang="nl-BE" dirty="0" err="1"/>
              <a:t>werken</a:t>
            </a:r>
            <a:r>
              <a:rPr lang="en-US" altLang="nl-BE" dirty="0"/>
              <a:t> met </a:t>
            </a:r>
            <a:r>
              <a:rPr lang="en-US" altLang="nl-BE" dirty="0" err="1"/>
              <a:t>een</a:t>
            </a:r>
            <a:r>
              <a:rPr lang="en-US" altLang="nl-BE" dirty="0"/>
              <a:t> </a:t>
            </a:r>
            <a:r>
              <a:rPr lang="en-US" altLang="nl-BE" dirty="0" err="1"/>
              <a:t>filestream</a:t>
            </a:r>
            <a:endParaRPr lang="en-US" alt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6858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zit er nu in </a:t>
            </a:r>
            <a:r>
              <a:rPr lang="nl-NL" dirty="0" err="1"/>
              <a:t>json.data</a:t>
            </a:r>
            <a:r>
              <a:rPr lang="nl-NL" dirty="0"/>
              <a:t>?</a:t>
            </a:r>
            <a:endParaRPr lang="nl-BE" dirty="0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F04907FA-5E15-4630-A79F-1289B584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88" y="2094470"/>
            <a:ext cx="8037624" cy="3813648"/>
          </a:xfrm>
        </p:spPr>
      </p:pic>
    </p:spTree>
    <p:extLst>
      <p:ext uri="{BB962C8B-B14F-4D97-AF65-F5344CB8AC3E}">
        <p14:creationId xmlns:p14="http://schemas.microsoft.com/office/powerpoint/2010/main" val="2618629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Deserialiseren</a:t>
            </a:r>
            <a:r>
              <a:rPr lang="nl-NL" dirty="0"/>
              <a:t> is even makkelijk</a:t>
            </a:r>
            <a:endParaRPr lang="nl-BE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FD454F-DC6E-4629-B678-C3DCBDF4A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69" y="2446638"/>
            <a:ext cx="8770462" cy="31093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97A21D-D38F-4E28-AF10-ADAEF4E25B10}"/>
              </a:ext>
            </a:extLst>
          </p:cNvPr>
          <p:cNvSpPr/>
          <p:nvPr/>
        </p:nvSpPr>
        <p:spPr>
          <a:xfrm>
            <a:off x="2953265" y="4942703"/>
            <a:ext cx="4102443" cy="12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232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aan onze Person klasse?</a:t>
            </a: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1B1F4-AF98-4174-82E7-8CE2D0CF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als</a:t>
            </a:r>
            <a:r>
              <a:rPr lang="en-GB" dirty="0"/>
              <a:t> we nu </a:t>
            </a:r>
            <a:r>
              <a:rPr lang="en-GB" dirty="0" err="1"/>
              <a:t>onze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wijzigen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  <a:p>
            <a:r>
              <a:rPr lang="en-GB" dirty="0"/>
              <a:t>Door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property toe </a:t>
            </a:r>
            <a:r>
              <a:rPr lang="en-GB" dirty="0" err="1"/>
              <a:t>te</a:t>
            </a:r>
            <a:br>
              <a:rPr lang="en-GB" dirty="0"/>
            </a:br>
            <a:r>
              <a:rPr lang="en-GB" dirty="0" err="1"/>
              <a:t>voegen</a:t>
            </a:r>
            <a:r>
              <a:rPr lang="en-GB" dirty="0"/>
              <a:t>?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8FB22654-41BA-424F-91B8-AC64EC35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93" y="1445485"/>
            <a:ext cx="332468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7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</a:t>
            </a:r>
            <a:r>
              <a:rPr lang="nl-NL" dirty="0" err="1"/>
              <a:t>serialisatie</a:t>
            </a:r>
            <a:r>
              <a:rPr lang="nl-NL" dirty="0"/>
              <a:t> code verandert niet (1/2)</a:t>
            </a:r>
            <a:endParaRPr lang="nl-BE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F84581-7D72-4D77-87F4-5E9218682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7073"/>
            <a:ext cx="7886700" cy="4328442"/>
          </a:xfrm>
        </p:spPr>
      </p:pic>
    </p:spTree>
    <p:extLst>
      <p:ext uri="{BB962C8B-B14F-4D97-AF65-F5344CB8AC3E}">
        <p14:creationId xmlns:p14="http://schemas.microsoft.com/office/powerpoint/2010/main" val="505715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</a:t>
            </a:r>
            <a:r>
              <a:rPr lang="nl-NL" dirty="0" err="1"/>
              <a:t>serializatie</a:t>
            </a:r>
            <a:r>
              <a:rPr lang="nl-NL" dirty="0"/>
              <a:t> code verandert niet (2/2)</a:t>
            </a:r>
            <a:endParaRPr lang="nl-BE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A87FB5-E25E-4BA1-A3CC-AC1242609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25" y="2607276"/>
            <a:ext cx="7281150" cy="2788036"/>
          </a:xfrm>
        </p:spPr>
      </p:pic>
    </p:spTree>
    <p:extLst>
      <p:ext uri="{BB962C8B-B14F-4D97-AF65-F5344CB8AC3E}">
        <p14:creationId xmlns:p14="http://schemas.microsoft.com/office/powerpoint/2010/main" val="1755783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Collecties (1/3)</a:t>
            </a:r>
            <a:endParaRPr lang="nl-BE" dirty="0"/>
          </a:p>
        </p:txBody>
      </p:sp>
      <p:pic>
        <p:nvPicPr>
          <p:cNvPr id="19" name="Content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79A099-5CC7-4FF6-B2A6-4C6142A7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03" y="1531032"/>
            <a:ext cx="7030994" cy="4940524"/>
          </a:xfrm>
        </p:spPr>
      </p:pic>
    </p:spTree>
    <p:extLst>
      <p:ext uri="{BB962C8B-B14F-4D97-AF65-F5344CB8AC3E}">
        <p14:creationId xmlns:p14="http://schemas.microsoft.com/office/powerpoint/2010/main" val="208170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Collecties (2/3)</a:t>
            </a:r>
            <a:endParaRPr lang="nl-BE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AF546A-B0E8-4B55-8D7C-19126239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2" y="2476814"/>
            <a:ext cx="8476736" cy="2307554"/>
          </a:xfrm>
        </p:spPr>
      </p:pic>
    </p:spTree>
    <p:extLst>
      <p:ext uri="{BB962C8B-B14F-4D97-AF65-F5344CB8AC3E}">
        <p14:creationId xmlns:p14="http://schemas.microsoft.com/office/powerpoint/2010/main" val="401018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Collecties (3/3)</a:t>
            </a:r>
            <a:endParaRPr lang="nl-BE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1FE23C-8012-47C8-B2BC-60BF10BF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56521"/>
            <a:ext cx="7886700" cy="328954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29164E-2B59-4505-AED8-4B3F7B6EDECB}"/>
              </a:ext>
            </a:extLst>
          </p:cNvPr>
          <p:cNvSpPr/>
          <p:nvPr/>
        </p:nvSpPr>
        <p:spPr>
          <a:xfrm>
            <a:off x="4361936" y="4565822"/>
            <a:ext cx="4102443" cy="12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5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Denk eraan: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9164E-2B59-4505-AED8-4B3F7B6EDECB}"/>
              </a:ext>
            </a:extLst>
          </p:cNvPr>
          <p:cNvSpPr/>
          <p:nvPr/>
        </p:nvSpPr>
        <p:spPr>
          <a:xfrm>
            <a:off x="4361936" y="4559644"/>
            <a:ext cx="4102443" cy="12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67A1-B5B4-4612-9935-50A2995D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Dit</a:t>
            </a:r>
            <a:r>
              <a:rPr lang="en-GB" dirty="0"/>
              <a:t> is 1 </a:t>
            </a:r>
            <a:r>
              <a:rPr lang="en-GB" dirty="0" err="1"/>
              <a:t>manier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serialiseren</a:t>
            </a:r>
            <a:r>
              <a:rPr lang="en-GB" dirty="0"/>
              <a:t>, 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om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belangrijk</a:t>
            </a:r>
            <a:r>
              <a:rPr lang="en-GB" dirty="0"/>
              <a:t> is, is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kiest</a:t>
            </a:r>
            <a:r>
              <a:rPr lang="en-GB" dirty="0"/>
              <a:t> </a:t>
            </a:r>
            <a:r>
              <a:rPr lang="en-GB" dirty="0" err="1"/>
              <a:t>waardoor</a:t>
            </a:r>
            <a:r>
              <a:rPr lang="en-GB" dirty="0"/>
              <a:t> je zo </a:t>
            </a:r>
            <a:r>
              <a:rPr lang="en-GB" dirty="0" err="1"/>
              <a:t>weinig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onderhoud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hebt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Normaal</a:t>
            </a:r>
            <a:r>
              <a:rPr lang="en-GB" dirty="0"/>
              <a:t> </a:t>
            </a:r>
            <a:r>
              <a:rPr lang="en-GB" dirty="0" err="1"/>
              <a:t>gezien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ieder</a:t>
            </a:r>
            <a:r>
              <a:rPr lang="en-GB" dirty="0"/>
              <a:t> </a:t>
            </a:r>
            <a:r>
              <a:rPr lang="en-GB" dirty="0" err="1"/>
              <a:t>serialisatiedoel</a:t>
            </a:r>
            <a:r>
              <a:rPr lang="en-GB" dirty="0"/>
              <a:t> (</a:t>
            </a:r>
            <a:r>
              <a:rPr lang="en-GB" dirty="0" err="1"/>
              <a:t>tekstbestand</a:t>
            </a:r>
            <a:r>
              <a:rPr lang="en-GB" dirty="0"/>
              <a:t>, database, </a:t>
            </a: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server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webpagina</a:t>
            </a:r>
            <a:r>
              <a:rPr lang="en-GB" dirty="0"/>
              <a:t>, </a:t>
            </a:r>
            <a:r>
              <a:rPr lang="en-GB" dirty="0" err="1"/>
              <a:t>bijv</a:t>
            </a:r>
            <a:r>
              <a:rPr lang="en-GB" dirty="0"/>
              <a:t>.) </a:t>
            </a:r>
            <a:r>
              <a:rPr lang="en-GB" dirty="0" err="1"/>
              <a:t>een</a:t>
            </a:r>
            <a:r>
              <a:rPr lang="en-GB" dirty="0"/>
              <a:t> eigen </a:t>
            </a:r>
            <a:r>
              <a:rPr lang="en-GB" dirty="0" err="1"/>
              <a:t>manier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serialiseren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374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5099-BFCE-407F-ADCE-4147D73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</a:t>
            </a:r>
            <a:r>
              <a:rPr lang="en-GB" dirty="0" err="1"/>
              <a:t>beveiliging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09CB-D4D3-41D5-93DB-2EA0997F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slides </a:t>
            </a:r>
            <a:r>
              <a:rPr lang="en-GB" dirty="0" err="1"/>
              <a:t>werken</a:t>
            </a:r>
            <a:r>
              <a:rPr lang="en-GB" dirty="0"/>
              <a:t> prima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gaat</a:t>
            </a:r>
            <a:endParaRPr lang="en-GB" dirty="0"/>
          </a:p>
          <a:p>
            <a:endParaRPr lang="en-GB" dirty="0"/>
          </a:p>
          <a:p>
            <a:r>
              <a:rPr lang="en-GB" dirty="0"/>
              <a:t>Om </a:t>
            </a:r>
            <a:r>
              <a:rPr lang="en-GB" dirty="0" err="1"/>
              <a:t>zeker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</a:t>
            </a:r>
            <a:r>
              <a:rPr lang="en-GB" dirty="0" err="1"/>
              <a:t>niets</a:t>
            </a:r>
            <a:r>
              <a:rPr lang="en-GB" dirty="0"/>
              <a:t> </a:t>
            </a:r>
            <a:r>
              <a:rPr lang="en-GB" dirty="0" err="1"/>
              <a:t>misloopt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je file </a:t>
            </a:r>
            <a:r>
              <a:rPr lang="en-GB" dirty="0" err="1"/>
              <a:t>lezen</a:t>
            </a:r>
            <a:r>
              <a:rPr lang="en-GB" dirty="0"/>
              <a:t>/</a:t>
            </a:r>
            <a:r>
              <a:rPr lang="en-GB" dirty="0" err="1"/>
              <a:t>schrijven</a:t>
            </a:r>
            <a:r>
              <a:rPr lang="en-GB" dirty="0"/>
              <a:t>, doe je best </a:t>
            </a:r>
            <a:r>
              <a:rPr lang="en-GB" dirty="0" err="1"/>
              <a:t>alles</a:t>
            </a:r>
            <a:r>
              <a:rPr lang="en-GB" dirty="0"/>
              <a:t> lees/</a:t>
            </a:r>
            <a:r>
              <a:rPr lang="en-GB" dirty="0" err="1"/>
              <a:t>schrijf</a:t>
            </a:r>
            <a:r>
              <a:rPr lang="en-GB" dirty="0"/>
              <a:t> </a:t>
            </a:r>
            <a:r>
              <a:rPr lang="en-GB" dirty="0" err="1"/>
              <a:t>operaties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try catch </a:t>
            </a:r>
          </a:p>
          <a:p>
            <a:endParaRPr lang="en-GB" dirty="0"/>
          </a:p>
          <a:p>
            <a:r>
              <a:rPr lang="en-GB" dirty="0"/>
              <a:t>Finally is in het </a:t>
            </a:r>
            <a:r>
              <a:rPr lang="en-GB" dirty="0" err="1"/>
              <a:t>geval</a:t>
            </a:r>
            <a:r>
              <a:rPr lang="en-GB" dirty="0"/>
              <a:t> van Read/</a:t>
            </a:r>
            <a:r>
              <a:rPr lang="en-GB" dirty="0" err="1"/>
              <a:t>WriteAllText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erg </a:t>
            </a:r>
            <a:r>
              <a:rPr lang="en-GB" dirty="0" err="1"/>
              <a:t>zinvol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Voorbeelden</a:t>
            </a:r>
            <a:r>
              <a:rPr lang="en-GB" dirty="0"/>
              <a:t>: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oefenzittingen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649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Streaming</a:t>
            </a:r>
            <a:r>
              <a:rPr lang="nl-BE" dirty="0"/>
              <a:t> basics</a:t>
            </a:r>
            <a:endParaRPr lang="nl-NL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BE" dirty="0"/>
              <a:t>Streaming files bestaat uit  3 fasen</a:t>
            </a:r>
            <a:br>
              <a:rPr lang="nl-BE" dirty="0"/>
            </a:br>
            <a:endParaRPr lang="nl-BE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BE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nl-NL" dirty="0"/>
              <a:t> Een file is een resource van het OS (Windows / </a:t>
            </a:r>
            <a:r>
              <a:rPr lang="nl-NL" dirty="0" err="1"/>
              <a:t>MacOS</a:t>
            </a:r>
            <a:r>
              <a:rPr lang="nl-NL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nl-NL" dirty="0"/>
              <a:t> Je moet toegang vragen om het te mogen openen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nl-NL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nl-NL" dirty="0"/>
              <a:t> </a:t>
            </a:r>
            <a:r>
              <a:rPr lang="nl-NL" b="1" u="sng" dirty="0"/>
              <a:t>Vergeet het echter niet af te sluiten</a:t>
            </a:r>
            <a:r>
              <a:rPr lang="nl-NL" dirty="0"/>
              <a:t>, anders denkt het OS dat je het nog steeds gebruikt (ook al is je programma zelfs afgelopen)</a:t>
            </a:r>
          </a:p>
        </p:txBody>
      </p:sp>
      <p:sp>
        <p:nvSpPr>
          <p:cNvPr id="6" name="Rechthoek 5"/>
          <p:cNvSpPr/>
          <p:nvPr/>
        </p:nvSpPr>
        <p:spPr>
          <a:xfrm>
            <a:off x="987827" y="2224488"/>
            <a:ext cx="5544616" cy="1728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Open file</a:t>
            </a:r>
          </a:p>
          <a:p>
            <a:pPr marL="342900" indent="-342900">
              <a:buFontTx/>
              <a:buAutoNum type="arabicPeriod"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Read data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i="1" dirty="0">
                <a:latin typeface="Consolas" pitchFamily="49" charset="0"/>
                <a:cs typeface="Consolas" pitchFamily="49" charset="0"/>
              </a:rPr>
              <a:t>or</a:t>
            </a:r>
            <a:br>
              <a:rPr lang="nl-BE" sz="2000" dirty="0"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data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stream</a:t>
            </a:r>
            <a:endParaRPr lang="nl-BE" sz="20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Close file</a:t>
            </a:r>
            <a:endParaRPr lang="nl-NL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09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3BA4-88AE-831C-5CC2-DFCB58B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Serialisation op mac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7B15-E5FB-1E2F-7AF5-A56B12DE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altLang="en-BE" sz="135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Solution Explorer, right-click </a:t>
            </a:r>
            <a:r>
              <a:rPr lang="en-BE" altLang="en-BE" sz="1350" b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r>
              <a:rPr lang="en-BE" altLang="en-BE" sz="135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and choose </a:t>
            </a:r>
            <a:r>
              <a:rPr lang="en-BE" altLang="en-BE" sz="1350" b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Packages...</a:t>
            </a:r>
            <a:r>
              <a:rPr lang="en-BE" altLang="en-BE" sz="135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BE" altLang="en-BE" sz="375" dirty="0"/>
          </a:p>
          <a:p>
            <a:endParaRPr lang="en-GB" sz="1350" dirty="0">
              <a:solidFill>
                <a:srgbClr val="FF0000"/>
              </a:solidFill>
            </a:endParaRPr>
          </a:p>
          <a:p>
            <a:r>
              <a:rPr lang="en-GB" sz="1350" dirty="0">
                <a:solidFill>
                  <a:srgbClr val="171717"/>
                </a:solidFill>
                <a:latin typeface="Segoe UI" panose="020B0502040204020203" pitchFamily="34" charset="0"/>
              </a:rPr>
              <a:t>Choose "nuget.org" as the </a:t>
            </a:r>
            <a:r>
              <a:rPr lang="en-GB" sz="1350" b="1" dirty="0">
                <a:solidFill>
                  <a:srgbClr val="171717"/>
                </a:solidFill>
                <a:latin typeface="Segoe UI" panose="020B0502040204020203" pitchFamily="34" charset="0"/>
              </a:rPr>
              <a:t>Package source</a:t>
            </a:r>
            <a:r>
              <a:rPr lang="en-GB" sz="1350" dirty="0">
                <a:solidFill>
                  <a:srgbClr val="171717"/>
                </a:solidFill>
                <a:latin typeface="Segoe UI" panose="020B0502040204020203" pitchFamily="34" charset="0"/>
              </a:rPr>
              <a:t> in the top left corner of the dialog, and search for </a:t>
            </a:r>
            <a:r>
              <a:rPr lang="en-GB" sz="135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Newtonsoft.Json</a:t>
            </a:r>
            <a:r>
              <a:rPr lang="en-GB" sz="1350" dirty="0">
                <a:solidFill>
                  <a:srgbClr val="171717"/>
                </a:solidFill>
                <a:latin typeface="Segoe UI" panose="020B0502040204020203" pitchFamily="34" charset="0"/>
              </a:rPr>
              <a:t>, select that package in the list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and select 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 Packages...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031" name="Picture 7" descr="Manage NuGet Packages command for project References">
            <a:extLst>
              <a:ext uri="{FF2B5EF4-FFF2-40B4-BE49-F238E27FC236}">
                <a16:creationId xmlns:a16="http://schemas.microsoft.com/office/drawing/2014/main" id="{E2DF24AD-1C2D-8286-130B-93964042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84" y="1409601"/>
            <a:ext cx="1449374" cy="9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ocating Newtonsoft.Json package">
            <a:extLst>
              <a:ext uri="{FF2B5EF4-FFF2-40B4-BE49-F238E27FC236}">
                <a16:creationId xmlns:a16="http://schemas.microsoft.com/office/drawing/2014/main" id="{4A456433-F714-DCD8-87D7-63F5BBED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858220"/>
            <a:ext cx="3724275" cy="24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0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3BA4-88AE-831C-5CC2-DFCB58B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Serialisation op mac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7B15-E5FB-1E2F-7AF5-A56B12DE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the </a:t>
            </a:r>
          </a:p>
          <a:p>
            <a:pPr marL="0" indent="0">
              <a:buNone/>
            </a:pP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Newtonsoft.Json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 in the app</a:t>
            </a:r>
          </a:p>
          <a:p>
            <a:pPr marL="0" indent="0">
              <a:buNone/>
            </a:pPr>
            <a:endParaRPr lang="en-GB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(net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zoals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bij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171717"/>
                </a:solidFill>
                <a:latin typeface="Segoe UI" panose="020B0502040204020203" pitchFamily="34" charset="0"/>
              </a:rPr>
              <a:t>Windows)</a:t>
            </a: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8AF2F-1311-CBDC-17E1-7F35F46B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971112"/>
            <a:ext cx="3722414" cy="4029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6BA46-B083-7CCD-03C0-D92AFA6E036D}"/>
              </a:ext>
            </a:extLst>
          </p:cNvPr>
          <p:cNvSpPr/>
          <p:nvPr/>
        </p:nvSpPr>
        <p:spPr>
          <a:xfrm>
            <a:off x="4210050" y="2381250"/>
            <a:ext cx="1238250" cy="18097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9A916-B40D-D66A-3155-2EA02DF4A657}"/>
              </a:ext>
            </a:extLst>
          </p:cNvPr>
          <p:cNvSpPr/>
          <p:nvPr/>
        </p:nvSpPr>
        <p:spPr>
          <a:xfrm>
            <a:off x="4762500" y="5242322"/>
            <a:ext cx="2924175" cy="18097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8639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moet je kennen?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9164E-2B59-4505-AED8-4B3F7B6EDECB}"/>
              </a:ext>
            </a:extLst>
          </p:cNvPr>
          <p:cNvSpPr/>
          <p:nvPr/>
        </p:nvSpPr>
        <p:spPr>
          <a:xfrm>
            <a:off x="4361936" y="4559644"/>
            <a:ext cx="4102443" cy="12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67A1-B5B4-4612-9935-50A2995D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86072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Klasses</a:t>
            </a:r>
            <a:r>
              <a:rPr lang="en-GB" dirty="0"/>
              <a:t> </a:t>
            </a:r>
            <a:r>
              <a:rPr lang="en-GB" dirty="0" err="1"/>
              <a:t>markeren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Serializable </a:t>
            </a:r>
            <a:r>
              <a:rPr lang="en-GB" dirty="0" err="1"/>
              <a:t>m.b.v</a:t>
            </a:r>
            <a:r>
              <a:rPr lang="en-GB" dirty="0"/>
              <a:t>. het [serializable] </a:t>
            </a:r>
            <a:r>
              <a:rPr lang="en-GB" dirty="0" err="1"/>
              <a:t>attribuut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Serializable </a:t>
            </a:r>
            <a:r>
              <a:rPr lang="en-GB" dirty="0" err="1"/>
              <a:t>klasses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,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m.b.v</a:t>
            </a:r>
            <a:r>
              <a:rPr lang="en-GB" dirty="0"/>
              <a:t>. </a:t>
            </a:r>
            <a:r>
              <a:rPr lang="en-GB" dirty="0" err="1"/>
              <a:t>JsonConvert.Serialize</a:t>
            </a:r>
            <a:r>
              <a:rPr lang="en-GB" dirty="0"/>
              <a:t>(…)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Geserialiseerde</a:t>
            </a:r>
            <a:r>
              <a:rPr lang="en-GB" dirty="0"/>
              <a:t> data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wegschrijven</a:t>
            </a:r>
            <a:r>
              <a:rPr lang="en-GB" dirty="0"/>
              <a:t>, </a:t>
            </a:r>
            <a:r>
              <a:rPr lang="en-GB" dirty="0" err="1"/>
              <a:t>bijv</a:t>
            </a:r>
            <a:r>
              <a:rPr lang="en-GB" dirty="0"/>
              <a:t>. met </a:t>
            </a:r>
            <a:r>
              <a:rPr lang="en-GB" dirty="0" err="1"/>
              <a:t>File.WriteAllText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Geserialiseerde</a:t>
            </a:r>
            <a:r>
              <a:rPr lang="en-GB" dirty="0"/>
              <a:t> data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inlezen</a:t>
            </a:r>
            <a:r>
              <a:rPr lang="en-GB" dirty="0"/>
              <a:t>, </a:t>
            </a:r>
            <a:r>
              <a:rPr lang="en-GB" dirty="0" err="1"/>
              <a:t>bijv</a:t>
            </a:r>
            <a:r>
              <a:rPr lang="en-GB" dirty="0"/>
              <a:t>. met </a:t>
            </a:r>
            <a:r>
              <a:rPr lang="en-GB" dirty="0" err="1"/>
              <a:t>File.ReadAllText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Geserialiseerde</a:t>
            </a:r>
            <a:r>
              <a:rPr lang="en-GB" dirty="0"/>
              <a:t> data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class instances,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m.b.v</a:t>
            </a:r>
            <a:r>
              <a:rPr lang="en-GB" dirty="0"/>
              <a:t>. </a:t>
            </a:r>
            <a:r>
              <a:rPr lang="en-GB" dirty="0" err="1"/>
              <a:t>JsonConvert.Deserialize</a:t>
            </a:r>
            <a:r>
              <a:rPr lang="en-GB" dirty="0"/>
              <a:t>&lt;</a:t>
            </a:r>
            <a:r>
              <a:rPr lang="en-GB" dirty="0" err="1"/>
              <a:t>DataType</a:t>
            </a:r>
            <a:r>
              <a:rPr lang="en-GB" dirty="0"/>
              <a:t>&gt;(…)</a:t>
            </a:r>
          </a:p>
          <a:p>
            <a:endParaRPr lang="en-GB" dirty="0"/>
          </a:p>
          <a:p>
            <a:r>
              <a:rPr lang="en-GB" dirty="0"/>
              <a:t>De </a:t>
            </a:r>
            <a:r>
              <a:rPr lang="en-GB" dirty="0" err="1"/>
              <a:t>vorige</a:t>
            </a:r>
            <a:r>
              <a:rPr lang="en-GB" dirty="0"/>
              <a:t> </a:t>
            </a:r>
            <a:r>
              <a:rPr lang="en-GB" dirty="0" err="1"/>
              <a:t>stappen</a:t>
            </a:r>
            <a:r>
              <a:rPr lang="en-GB" dirty="0"/>
              <a:t> </a:t>
            </a:r>
            <a:r>
              <a:rPr lang="en-GB" dirty="0" err="1"/>
              <a:t>veilig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door Try Catch toe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2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Write </a:t>
            </a:r>
            <a:r>
              <a:rPr lang="nl-NL" dirty="0" err="1"/>
              <a:t>Streams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2" y="1368424"/>
            <a:ext cx="7886700" cy="47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3 klassen van de </a:t>
            </a:r>
            <a:r>
              <a:rPr lang="en-US" altLang="nl-BE" sz="2800" dirty="0">
                <a:solidFill>
                  <a:srgbClr val="0000FF"/>
                </a:solidFill>
                <a:latin typeface="Lucida Console" pitchFamily="49" charset="0"/>
              </a:rPr>
              <a:t>System.IO</a:t>
            </a:r>
            <a:r>
              <a:rPr lang="en-US" altLang="nl-BE" sz="2800" dirty="0"/>
              <a:t> namespace</a:t>
            </a:r>
          </a:p>
          <a:p>
            <a:pPr lvl="1"/>
            <a:r>
              <a:rPr lang="en-US" altLang="nl-BE" dirty="0" err="1">
                <a:solidFill>
                  <a:srgbClr val="0000FF"/>
                </a:solidFill>
                <a:latin typeface="Lucida Console" pitchFamily="49" charset="0"/>
              </a:rPr>
              <a:t>StreamReader</a:t>
            </a:r>
            <a:r>
              <a:rPr lang="en-US" altLang="nl-BE" dirty="0">
                <a:solidFill>
                  <a:srgbClr val="0000FF"/>
                </a:solidFill>
              </a:rPr>
              <a:t> </a:t>
            </a:r>
            <a:endParaRPr lang="en-US" altLang="nl-BE" dirty="0"/>
          </a:p>
          <a:p>
            <a:pPr lvl="2"/>
            <a:r>
              <a:rPr lang="en-US" altLang="nl-BE" dirty="0"/>
              <a:t>text input from a file</a:t>
            </a:r>
          </a:p>
          <a:p>
            <a:pPr lvl="2"/>
            <a:endParaRPr lang="en-US" altLang="nl-BE" dirty="0">
              <a:solidFill>
                <a:srgbClr val="0000FF"/>
              </a:solidFill>
              <a:latin typeface="Lucida Console" pitchFamily="49" charset="0"/>
            </a:endParaRPr>
          </a:p>
          <a:p>
            <a:pPr lvl="1"/>
            <a:r>
              <a:rPr lang="en-US" altLang="nl-BE" dirty="0" err="1">
                <a:solidFill>
                  <a:srgbClr val="0000FF"/>
                </a:solidFill>
                <a:latin typeface="Lucida Console" pitchFamily="49" charset="0"/>
              </a:rPr>
              <a:t>StreamWriter</a:t>
            </a:r>
            <a:r>
              <a:rPr lang="en-US" altLang="nl-BE" dirty="0">
                <a:solidFill>
                  <a:srgbClr val="0000FF"/>
                </a:solidFill>
              </a:rPr>
              <a:t> </a:t>
            </a:r>
            <a:endParaRPr lang="en-US" altLang="nl-BE" dirty="0"/>
          </a:p>
          <a:p>
            <a:pPr lvl="2"/>
            <a:r>
              <a:rPr lang="en-US" altLang="nl-BE" dirty="0"/>
              <a:t>text output to a file</a:t>
            </a:r>
          </a:p>
          <a:p>
            <a:pPr marL="914400" lvl="2" indent="0">
              <a:buNone/>
            </a:pPr>
            <a:endParaRPr lang="en-US" altLang="nl-BE" dirty="0"/>
          </a:p>
          <a:p>
            <a:pPr lvl="1"/>
            <a:r>
              <a:rPr lang="en-US" altLang="nl-BE" dirty="0" err="1">
                <a:solidFill>
                  <a:srgbClr val="FF0000"/>
                </a:solidFill>
                <a:latin typeface="Lucida Console" pitchFamily="49" charset="0"/>
              </a:rPr>
              <a:t>FileStream</a:t>
            </a:r>
            <a:r>
              <a:rPr lang="en-US" altLang="nl-BE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nl-BE" dirty="0">
                <a:solidFill>
                  <a:srgbClr val="FF0000"/>
                </a:solidFill>
              </a:rPr>
              <a:t>both input from and output to a file</a:t>
            </a:r>
          </a:p>
          <a:p>
            <a:pPr lvl="2"/>
            <a:r>
              <a:rPr lang="en-US" altLang="nl-BE" dirty="0">
                <a:solidFill>
                  <a:srgbClr val="FF0000"/>
                </a:solidFill>
              </a:rPr>
              <a:t>Binary / text</a:t>
            </a:r>
          </a:p>
          <a:p>
            <a:pPr lvl="2"/>
            <a:r>
              <a:rPr lang="en-US" altLang="nl-BE" dirty="0">
                <a:solidFill>
                  <a:srgbClr val="FF0000"/>
                </a:solidFill>
              </a:rPr>
              <a:t>Byte per byte</a:t>
            </a:r>
          </a:p>
          <a:p>
            <a:pPr lvl="2"/>
            <a:endParaRPr lang="en-US" altLang="nl-B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nl-BE" sz="2400" dirty="0" err="1">
                <a:solidFill>
                  <a:srgbClr val="0033CC"/>
                </a:solidFill>
              </a:rPr>
              <a:t>Wij</a:t>
            </a:r>
            <a:r>
              <a:rPr lang="en-US" altLang="nl-BE" sz="2400" dirty="0">
                <a:solidFill>
                  <a:srgbClr val="0033CC"/>
                </a:solidFill>
              </a:rPr>
              <a:t> </a:t>
            </a:r>
            <a:r>
              <a:rPr lang="en-US" altLang="nl-BE" sz="2400" dirty="0" err="1">
                <a:solidFill>
                  <a:srgbClr val="0033CC"/>
                </a:solidFill>
              </a:rPr>
              <a:t>beperken</a:t>
            </a:r>
            <a:r>
              <a:rPr lang="en-US" altLang="nl-BE" sz="2400" dirty="0">
                <a:solidFill>
                  <a:srgbClr val="0033CC"/>
                </a:solidFill>
              </a:rPr>
              <a:t> </a:t>
            </a:r>
            <a:r>
              <a:rPr lang="en-US" altLang="nl-BE" sz="2400" dirty="0" err="1">
                <a:solidFill>
                  <a:srgbClr val="0033CC"/>
                </a:solidFill>
              </a:rPr>
              <a:t>ons</a:t>
            </a:r>
            <a:r>
              <a:rPr lang="en-US" altLang="nl-BE" sz="2400" dirty="0">
                <a:solidFill>
                  <a:srgbClr val="0033CC"/>
                </a:solidFill>
              </a:rPr>
              <a:t> tot </a:t>
            </a:r>
            <a:r>
              <a:rPr lang="en-US" altLang="nl-BE" sz="2400" dirty="0" err="1">
                <a:solidFill>
                  <a:srgbClr val="0033CC"/>
                </a:solidFill>
              </a:rPr>
              <a:t>StreamReader</a:t>
            </a:r>
            <a:r>
              <a:rPr lang="en-US" altLang="nl-BE" sz="2400" dirty="0">
                <a:solidFill>
                  <a:srgbClr val="0033CC"/>
                </a:solidFill>
              </a:rPr>
              <a:t> </a:t>
            </a:r>
            <a:r>
              <a:rPr lang="en-US" altLang="nl-BE" sz="2400" dirty="0" err="1">
                <a:solidFill>
                  <a:srgbClr val="0033CC"/>
                </a:solidFill>
              </a:rPr>
              <a:t>en</a:t>
            </a:r>
            <a:r>
              <a:rPr lang="en-US" altLang="nl-BE" sz="2400" dirty="0">
                <a:solidFill>
                  <a:srgbClr val="0033CC"/>
                </a:solidFill>
              </a:rPr>
              <a:t> Writer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1BED34E-1929-4C29-99F2-1EC00E60F156}"/>
              </a:ext>
            </a:extLst>
          </p:cNvPr>
          <p:cNvSpPr/>
          <p:nvPr/>
        </p:nvSpPr>
        <p:spPr>
          <a:xfrm>
            <a:off x="4196832" y="2118049"/>
            <a:ext cx="326572" cy="1324948"/>
          </a:xfrm>
          <a:prstGeom prst="rightBrace">
            <a:avLst>
              <a:gd name="adj1" fmla="val 99761"/>
              <a:gd name="adj2" fmla="val 516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FF0E7-E67D-4FC4-A994-95E4656EB702}"/>
              </a:ext>
            </a:extLst>
          </p:cNvPr>
          <p:cNvSpPr txBox="1"/>
          <p:nvPr/>
        </p:nvSpPr>
        <p:spPr>
          <a:xfrm>
            <a:off x="4634592" y="2510135"/>
            <a:ext cx="342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</a:t>
            </a:r>
            <a:r>
              <a:rPr lang="en-US" dirty="0" err="1"/>
              <a:t>mogelijkheden</a:t>
            </a:r>
            <a:r>
              <a:rPr lang="en-US" dirty="0"/>
              <a:t> maar </a:t>
            </a:r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42C79-D3DB-4098-A945-7156BEE2FD77}"/>
              </a:ext>
            </a:extLst>
          </p:cNvPr>
          <p:cNvSpPr txBox="1"/>
          <p:nvPr/>
        </p:nvSpPr>
        <p:spPr>
          <a:xfrm>
            <a:off x="6349093" y="3953793"/>
            <a:ext cx="256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</a:t>
            </a:r>
            <a:r>
              <a:rPr lang="en-US" dirty="0" err="1"/>
              <a:t>mogelijkheden</a:t>
            </a:r>
            <a:r>
              <a:rPr lang="en-US" dirty="0"/>
              <a:t> maar </a:t>
            </a:r>
            <a:r>
              <a:rPr lang="en-US" dirty="0" err="1"/>
              <a:t>complexere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FDC312B-DE20-4C43-8A31-B8A6F1D5CB6C}"/>
              </a:ext>
            </a:extLst>
          </p:cNvPr>
          <p:cNvSpPr/>
          <p:nvPr/>
        </p:nvSpPr>
        <p:spPr>
          <a:xfrm>
            <a:off x="5720443" y="3827630"/>
            <a:ext cx="326572" cy="1175657"/>
          </a:xfrm>
          <a:prstGeom prst="rightBrace">
            <a:avLst>
              <a:gd name="adj1" fmla="val 99761"/>
              <a:gd name="adj2" fmla="val 5163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9AA0E-1619-4F40-A13A-59F7FA02479B}"/>
              </a:ext>
            </a:extLst>
          </p:cNvPr>
          <p:cNvSpPr/>
          <p:nvPr/>
        </p:nvSpPr>
        <p:spPr>
          <a:xfrm>
            <a:off x="1479681" y="5879458"/>
            <a:ext cx="7438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nl-BE" sz="2800" dirty="0">
                <a:solidFill>
                  <a:srgbClr val="FF0000"/>
                </a:solidFill>
              </a:rPr>
              <a:t>=&gt; </a:t>
            </a:r>
            <a:r>
              <a:rPr lang="en-US" altLang="nl-BE" sz="2800" dirty="0" err="1">
                <a:solidFill>
                  <a:srgbClr val="FF0000"/>
                </a:solidFill>
              </a:rPr>
              <a:t>Voeg</a:t>
            </a:r>
            <a:r>
              <a:rPr lang="en-US" altLang="nl-BE" sz="2800" dirty="0">
                <a:solidFill>
                  <a:srgbClr val="FF0000"/>
                </a:solidFill>
              </a:rPr>
              <a:t> </a:t>
            </a:r>
            <a:r>
              <a:rPr lang="en-US" altLang="nl-BE" sz="2800" dirty="0" err="1">
                <a:solidFill>
                  <a:srgbClr val="FF0000"/>
                </a:solidFill>
              </a:rPr>
              <a:t>dit</a:t>
            </a:r>
            <a:r>
              <a:rPr lang="en-US" altLang="nl-BE" sz="2800" dirty="0">
                <a:solidFill>
                  <a:srgbClr val="FF0000"/>
                </a:solidFill>
              </a:rPr>
              <a:t> </a:t>
            </a:r>
            <a:r>
              <a:rPr lang="en-US" altLang="nl-BE" sz="2800" dirty="0" err="1">
                <a:solidFill>
                  <a:srgbClr val="FF0000"/>
                </a:solidFill>
              </a:rPr>
              <a:t>aan</a:t>
            </a:r>
            <a:r>
              <a:rPr lang="en-US" altLang="nl-BE" sz="2800" dirty="0">
                <a:solidFill>
                  <a:srgbClr val="FF0000"/>
                </a:solidFill>
              </a:rPr>
              <a:t> je .cs file: #using System.IO</a:t>
            </a:r>
            <a:endParaRPr lang="en-US" altLang="nl-BE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6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1D97-4E65-4037-B382-20900BF6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Writing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1217-C2D3-46A0-A083-3879547B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6" y="145240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Basisstappen</a:t>
            </a:r>
            <a:r>
              <a:rPr lang="en-US" dirty="0"/>
              <a:t> in code: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2A6F8-6880-4618-B122-192491F9DCE2}"/>
              </a:ext>
            </a:extLst>
          </p:cNvPr>
          <p:cNvSpPr/>
          <p:nvPr/>
        </p:nvSpPr>
        <p:spPr>
          <a:xfrm>
            <a:off x="628650" y="3628070"/>
            <a:ext cx="7977674" cy="258532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#using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writer = 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//step 1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writer.WriteLine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//step 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writer.WriteLine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writer.WriteLine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//step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hthoek 5">
            <a:extLst>
              <a:ext uri="{FF2B5EF4-FFF2-40B4-BE49-F238E27FC236}">
                <a16:creationId xmlns:a16="http://schemas.microsoft.com/office/drawing/2014/main" id="{0F83B61E-E772-42A5-9EEF-C4F0BC597CD8}"/>
              </a:ext>
            </a:extLst>
          </p:cNvPr>
          <p:cNvSpPr/>
          <p:nvPr/>
        </p:nvSpPr>
        <p:spPr>
          <a:xfrm>
            <a:off x="511966" y="2019022"/>
            <a:ext cx="5544616" cy="1409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nl-BE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Open/</a:t>
            </a:r>
            <a:r>
              <a:rPr lang="nl-BE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nl-BE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file</a:t>
            </a:r>
          </a:p>
          <a:p>
            <a:pPr marL="342900" indent="-342900">
              <a:buFontTx/>
              <a:buAutoNum type="arabicPeriod"/>
            </a:pPr>
            <a:r>
              <a:rPr lang="nl-BE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data 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 stream</a:t>
            </a:r>
          </a:p>
          <a:p>
            <a:pPr marL="342900" indent="-342900">
              <a:buFontTx/>
              <a:buAutoNum type="arabicPeriod"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Close file</a:t>
            </a:r>
            <a:endParaRPr lang="nl-NL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5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2FE-B483-4943-99AE-EED64716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76F-3770-40A4-8E48-78846E5D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Belangrijke</a:t>
            </a:r>
            <a:r>
              <a:rPr lang="en-US" b="1" dirty="0"/>
              <a:t> </a:t>
            </a:r>
            <a:r>
              <a:rPr lang="en-US" b="1" dirty="0" err="1"/>
              <a:t>methodes</a:t>
            </a:r>
            <a:r>
              <a:rPr lang="en-US" b="1" dirty="0"/>
              <a:t> </a:t>
            </a:r>
            <a:r>
              <a:rPr lang="en-US" dirty="0"/>
              <a:t>van </a:t>
            </a:r>
            <a:r>
              <a:rPr lang="en-US" dirty="0" err="1"/>
              <a:t>StreamWriter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(die je met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sz="3200" dirty="0"/>
              <a:t>Constructor </a:t>
            </a:r>
            <a:r>
              <a:rPr lang="en-US" sz="2200" dirty="0">
                <a:solidFill>
                  <a:srgbClr val="00B050"/>
                </a:solidFill>
              </a:rPr>
              <a:t>//standard open of </a:t>
            </a:r>
            <a:r>
              <a:rPr lang="en-US" sz="2200" dirty="0" err="1">
                <a:solidFill>
                  <a:srgbClr val="00B050"/>
                </a:solidFill>
              </a:rPr>
              <a:t>overschrijven</a:t>
            </a:r>
            <a:endParaRPr lang="en-US" sz="2200" dirty="0">
              <a:solidFill>
                <a:srgbClr val="00B050"/>
              </a:solidFill>
            </a:endParaRP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Write, WriteLine </a:t>
            </a:r>
            <a:r>
              <a:rPr lang="en-US" sz="2200" dirty="0">
                <a:solidFill>
                  <a:srgbClr val="00B050"/>
                </a:solidFill>
              </a:rPr>
              <a:t>//WriteLine </a:t>
            </a:r>
            <a:r>
              <a:rPr lang="en-US" sz="2200" dirty="0" err="1">
                <a:solidFill>
                  <a:srgbClr val="00B050"/>
                </a:solidFill>
              </a:rPr>
              <a:t>voegt</a:t>
            </a:r>
            <a:r>
              <a:rPr lang="en-US" sz="2200" dirty="0">
                <a:solidFill>
                  <a:srgbClr val="00B050"/>
                </a:solidFill>
              </a:rPr>
              <a:t> \r\n toe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Close </a:t>
            </a:r>
            <a:r>
              <a:rPr lang="en-US" sz="2200" dirty="0">
                <a:solidFill>
                  <a:srgbClr val="00B050"/>
                </a:solidFill>
              </a:rPr>
              <a:t>//</a:t>
            </a:r>
            <a:r>
              <a:rPr lang="en-US" sz="2200" dirty="0" err="1">
                <a:solidFill>
                  <a:srgbClr val="00B050"/>
                </a:solidFill>
              </a:rPr>
              <a:t>geeft</a:t>
            </a:r>
            <a:r>
              <a:rPr lang="en-US" sz="2200" dirty="0">
                <a:solidFill>
                  <a:srgbClr val="00B050"/>
                </a:solidFill>
              </a:rPr>
              <a:t> file </a:t>
            </a:r>
            <a:r>
              <a:rPr lang="en-US" sz="2200" dirty="0" err="1">
                <a:solidFill>
                  <a:srgbClr val="00B050"/>
                </a:solidFill>
              </a:rPr>
              <a:t>terug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vrij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Meer info: MSDN &gt; </a:t>
            </a:r>
            <a:r>
              <a:rPr lang="en-US" dirty="0" err="1"/>
              <a:t>StreamWriter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58092"/>
            <a:ext cx="7886700" cy="1325563"/>
          </a:xfrm>
        </p:spPr>
        <p:txBody>
          <a:bodyPr/>
          <a:lstStyle/>
          <a:p>
            <a:r>
              <a:rPr lang="nl-NL" dirty="0"/>
              <a:t>Opdracht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1576"/>
            <a:ext cx="8686800" cy="5429249"/>
          </a:xfrm>
        </p:spPr>
        <p:txBody>
          <a:bodyPr>
            <a:normAutofit/>
          </a:bodyPr>
          <a:lstStyle/>
          <a:p>
            <a:r>
              <a:rPr lang="nl-NL" dirty="0"/>
              <a:t>Bekijk de </a:t>
            </a:r>
            <a:r>
              <a:rPr lang="nl-NL" dirty="0" err="1"/>
              <a:t>StreamWriter</a:t>
            </a:r>
            <a:r>
              <a:rPr lang="nl-NL" dirty="0"/>
              <a:t> klasse in </a:t>
            </a:r>
            <a:r>
              <a:rPr lang="nl-NL" dirty="0" err="1"/>
              <a:t>msdn</a:t>
            </a:r>
            <a:endParaRPr lang="nl-NL" dirty="0"/>
          </a:p>
          <a:p>
            <a:pPr lvl="1"/>
            <a:r>
              <a:rPr lang="nl-NL" dirty="0" err="1"/>
              <a:t>CreateText</a:t>
            </a:r>
            <a:endParaRPr lang="nl-NL" dirty="0"/>
          </a:p>
          <a:p>
            <a:pPr lvl="1"/>
            <a:r>
              <a:rPr lang="nl-NL" dirty="0"/>
              <a:t>Write</a:t>
            </a:r>
          </a:p>
          <a:p>
            <a:pPr lvl="1"/>
            <a:r>
              <a:rPr lang="nl-NL" dirty="0" err="1"/>
              <a:t>WriteLine</a:t>
            </a:r>
            <a:endParaRPr lang="nl-NL" dirty="0"/>
          </a:p>
          <a:p>
            <a:pPr lvl="1"/>
            <a:r>
              <a:rPr lang="nl-NL" dirty="0"/>
              <a:t>Close</a:t>
            </a:r>
          </a:p>
          <a:p>
            <a:endParaRPr lang="nl-NL" dirty="0"/>
          </a:p>
          <a:p>
            <a:r>
              <a:rPr lang="nl-NL" dirty="0"/>
              <a:t>Schrijf een programma dat mytext.txt aanmaakt en hierin schrijft:</a:t>
            </a:r>
          </a:p>
          <a:p>
            <a:pPr marL="457200" lvl="1" indent="0">
              <a:buNone/>
            </a:pPr>
            <a:r>
              <a:rPr lang="nl-NL" sz="2000" dirty="0"/>
              <a:t>			</a:t>
            </a:r>
            <a:r>
              <a:rPr lang="nl-NL" sz="2400" dirty="0" err="1"/>
              <a:t>This</a:t>
            </a:r>
            <a:r>
              <a:rPr lang="nl-NL" sz="2400" dirty="0"/>
              <a:t> file </a:t>
            </a:r>
            <a:r>
              <a:rPr lang="nl-NL" sz="2400" dirty="0" err="1"/>
              <a:t>will</a:t>
            </a:r>
            <a:endParaRPr lang="nl-NL" sz="2400" dirty="0"/>
          </a:p>
          <a:p>
            <a:pPr marL="0" indent="0">
              <a:buNone/>
            </a:pPr>
            <a:r>
              <a:rPr lang="nl-NL" sz="2400" dirty="0"/>
              <a:t>			</a:t>
            </a:r>
            <a:r>
              <a:rPr lang="nl-NL" sz="2400" dirty="0" err="1"/>
              <a:t>contain</a:t>
            </a:r>
            <a:r>
              <a:rPr lang="nl-NL" sz="2400" dirty="0"/>
              <a:t> 3</a:t>
            </a:r>
          </a:p>
          <a:p>
            <a:pPr marL="0" indent="0">
              <a:buNone/>
            </a:pPr>
            <a:r>
              <a:rPr lang="nl-NL" sz="2400" dirty="0"/>
              <a:t>			</a:t>
            </a:r>
            <a:r>
              <a:rPr lang="nl-NL" sz="2400" dirty="0" err="1"/>
              <a:t>lines</a:t>
            </a:r>
            <a:r>
              <a:rPr lang="nl-NL" sz="2400" dirty="0"/>
              <a:t> of </a:t>
            </a:r>
            <a:r>
              <a:rPr lang="nl-NL" sz="2400" dirty="0" err="1"/>
              <a:t>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834810444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5716</TotalTime>
  <Words>2690</Words>
  <Application>Microsoft Office PowerPoint</Application>
  <PresentationFormat>On-screen Show (4:3)</PresentationFormat>
  <Paragraphs>401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Consolas</vt:lpstr>
      <vt:lpstr>Lucida Console</vt:lpstr>
      <vt:lpstr>Segoe UI</vt:lpstr>
      <vt:lpstr>Symbol</vt:lpstr>
      <vt:lpstr>Times New Roman</vt:lpstr>
      <vt:lpstr>Verdana</vt:lpstr>
      <vt:lpstr>Wingdings</vt:lpstr>
      <vt:lpstr>eigentemplateNieuw</vt:lpstr>
      <vt:lpstr>Programmeren 1   </vt:lpstr>
      <vt:lpstr>Wat we tot nu toe gezien hebben m.b.t klassen</vt:lpstr>
      <vt:lpstr>Files…Why?</vt:lpstr>
      <vt:lpstr>Files in C#</vt:lpstr>
      <vt:lpstr>Streaming basics</vt:lpstr>
      <vt:lpstr>Read and Write Streams</vt:lpstr>
      <vt:lpstr>Writing streams</vt:lpstr>
      <vt:lpstr>Writing streams</vt:lpstr>
      <vt:lpstr>Opdracht</vt:lpstr>
      <vt:lpstr>Reading streams</vt:lpstr>
      <vt:lpstr>Reading streams</vt:lpstr>
      <vt:lpstr>Mogelijke problemen</vt:lpstr>
      <vt:lpstr>File INPUT: Opdracht</vt:lpstr>
      <vt:lpstr>Safety First !!!!</vt:lpstr>
      <vt:lpstr>Waar de filestream sluiten</vt:lpstr>
      <vt:lpstr>Oplossing: Try Catch Finally</vt:lpstr>
      <vt:lpstr>Oplossing: Try Catch Finally</vt:lpstr>
      <vt:lpstr>Dus voor veilige File I/O</vt:lpstr>
      <vt:lpstr>File Locations</vt:lpstr>
      <vt:lpstr>File Locations</vt:lpstr>
      <vt:lpstr>Interessante special Locations</vt:lpstr>
      <vt:lpstr>PowerPoint Presentation</vt:lpstr>
      <vt:lpstr>Let op</vt:lpstr>
      <vt:lpstr>Let op</vt:lpstr>
      <vt:lpstr>Belangrijke string methodes die nuttig kunnen zijn</vt:lpstr>
      <vt:lpstr>Wat moet je kennen/kunnen</vt:lpstr>
      <vt:lpstr>Programmeren 1   </vt:lpstr>
      <vt:lpstr>Wat we gezien hebben m.b.t Klassen, File IO en Collecties</vt:lpstr>
      <vt:lpstr>Serialization…What?</vt:lpstr>
      <vt:lpstr>Serialization…Why?</vt:lpstr>
      <vt:lpstr>Serialization…How?</vt:lpstr>
      <vt:lpstr>Een voorbeeld: de “Person” klasse</vt:lpstr>
      <vt:lpstr>“Person” klasse instanties opslaan</vt:lpstr>
      <vt:lpstr>Onderhoud en wijzigingen</vt:lpstr>
      <vt:lpstr>Work smarter, not harder</vt:lpstr>
      <vt:lpstr>JSON</vt:lpstr>
      <vt:lpstr>JsonConvert (1/2)</vt:lpstr>
      <vt:lpstr>JsonConvert (2/2)</vt:lpstr>
      <vt:lpstr>Persistence in 2 lines of code</vt:lpstr>
      <vt:lpstr>Wat zit er nu in json.data?</vt:lpstr>
      <vt:lpstr>Deserialiseren is even makkelijk</vt:lpstr>
      <vt:lpstr>Wijzigingen aan onze Person klasse?</vt:lpstr>
      <vt:lpstr>Onze serialisatie code verandert niet (1/2)</vt:lpstr>
      <vt:lpstr>Onze serializatie code verandert niet (2/2)</vt:lpstr>
      <vt:lpstr>Collecties (1/3)</vt:lpstr>
      <vt:lpstr>Collecties (2/3)</vt:lpstr>
      <vt:lpstr>Collecties (3/3)</vt:lpstr>
      <vt:lpstr>Denk eraan:</vt:lpstr>
      <vt:lpstr>Extra beveiliging</vt:lpstr>
      <vt:lpstr>JSON Serialisation op mac</vt:lpstr>
      <vt:lpstr>JSON Serialisation op mac</vt:lpstr>
      <vt:lpstr>Wat moet je kennen?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Jorissen Pieter</cp:lastModifiedBy>
  <cp:revision>460</cp:revision>
  <dcterms:created xsi:type="dcterms:W3CDTF">2010-10-28T17:44:45Z</dcterms:created>
  <dcterms:modified xsi:type="dcterms:W3CDTF">2022-05-11T16:35:07Z</dcterms:modified>
</cp:coreProperties>
</file>