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3" r:id="rId1"/>
  </p:sldMasterIdLst>
  <p:sldIdLst>
    <p:sldId id="256" r:id="rId2"/>
    <p:sldId id="258" r:id="rId3"/>
    <p:sldId id="259" r:id="rId4"/>
    <p:sldId id="265" r:id="rId5"/>
    <p:sldId id="271" r:id="rId6"/>
    <p:sldId id="266" r:id="rId7"/>
    <p:sldId id="267" r:id="rId8"/>
    <p:sldId id="268" r:id="rId9"/>
    <p:sldId id="272" r:id="rId10"/>
    <p:sldId id="269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624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84F3547-A590-4F43-87B2-E2A04DF7C742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A352D5B-BF29-401E-8ECB-20E09A65F2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7856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547-A590-4F43-87B2-E2A04DF7C742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D5B-BF29-401E-8ECB-20E09A65F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74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547-A590-4F43-87B2-E2A04DF7C742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D5B-BF29-401E-8ECB-20E09A65F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3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547-A590-4F43-87B2-E2A04DF7C742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D5B-BF29-401E-8ECB-20E09A65F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547-A590-4F43-87B2-E2A04DF7C742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D5B-BF29-401E-8ECB-20E09A65F2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998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547-A590-4F43-87B2-E2A04DF7C742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D5B-BF29-401E-8ECB-20E09A65F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55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547-A590-4F43-87B2-E2A04DF7C742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D5B-BF29-401E-8ECB-20E09A65F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61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547-A590-4F43-87B2-E2A04DF7C742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D5B-BF29-401E-8ECB-20E09A65F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0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547-A590-4F43-87B2-E2A04DF7C742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D5B-BF29-401E-8ECB-20E09A65F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5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547-A590-4F43-87B2-E2A04DF7C742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D5B-BF29-401E-8ECB-20E09A65F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03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547-A590-4F43-87B2-E2A04DF7C742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D5B-BF29-401E-8ECB-20E09A65F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1218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84F3547-A590-4F43-87B2-E2A04DF7C742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A352D5B-BF29-401E-8ECB-20E09A65F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14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3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61872" y="758952"/>
            <a:ext cx="9418320" cy="5256906"/>
          </a:xfrm>
        </p:spPr>
        <p:txBody>
          <a:bodyPr anchor="ctr" anchorCtr="0"/>
          <a:lstStyle/>
          <a:p>
            <a:pPr lvl="0">
              <a:defRPr/>
            </a:pPr>
            <a:r>
              <a:rPr lang="ko-KR" altLang="en-US" sz="6700" b="1"/>
              <a:t>환경 측정기</a:t>
            </a:r>
            <a:endParaRPr lang="ko-KR" altLang="en-US" sz="6700" b="1"/>
          </a:p>
        </p:txBody>
      </p:sp>
    </p:spTree>
    <p:extLst>
      <p:ext uri="{BB962C8B-B14F-4D97-AF65-F5344CB8AC3E}">
        <p14:creationId xmlns:p14="http://schemas.microsoft.com/office/powerpoint/2010/main" val="348673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anchor="ctr"/>
          <a:lstStyle/>
          <a:p>
            <a:pPr lvl="0">
              <a:defRPr/>
            </a:pPr>
            <a:r>
              <a:rPr lang="en-US" altLang="ko-KR" b="1">
                <a:latin typeface="+mj-ea"/>
              </a:rPr>
              <a:t>4. </a:t>
            </a:r>
            <a:r>
              <a:rPr lang="ko-KR" altLang="en-US" b="1">
                <a:latin typeface="+mj-ea"/>
              </a:rPr>
              <a:t>라즈베리 파이 </a:t>
            </a:r>
            <a:r>
              <a:rPr lang="en-US" altLang="ko-KR" b="1">
                <a:latin typeface="+mj-ea"/>
              </a:rPr>
              <a:t>4B</a:t>
            </a:r>
            <a:endParaRPr lang="en-US" altLang="ko-KR" b="1">
              <a:latin typeface="+mj-ea"/>
            </a:endParaRP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1078992" y="1828800"/>
            <a:ext cx="4407408" cy="43513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/>
              <a:t>파이썬 프로그램을 실행시키기 위한 소형 컴퓨터</a:t>
            </a:r>
            <a:endParaRPr lang="ko-KR" altLang="en-US" sz="2400"/>
          </a:p>
          <a:p>
            <a:pPr lvl="0">
              <a:defRPr/>
            </a:pPr>
            <a:r>
              <a:rPr lang="en-US" altLang="ko-KR" sz="2400"/>
              <a:t>HDMI</a:t>
            </a:r>
            <a:r>
              <a:rPr lang="ko-KR" altLang="en-US" sz="2400"/>
              <a:t> 모니터와 연결하여 실시간 그래프 출력</a:t>
            </a:r>
            <a:endParaRPr lang="ko-KR" altLang="en-US" sz="2400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72814" y="487626"/>
            <a:ext cx="4437992" cy="3257825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rcRect l="6550" t="23100" r="18450" b="23280"/>
          <a:stretch>
            <a:fillRect/>
          </a:stretch>
        </p:blipFill>
        <p:spPr>
          <a:xfrm>
            <a:off x="6396201" y="3691759"/>
            <a:ext cx="4101005" cy="293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9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anchor="ctr"/>
          <a:lstStyle/>
          <a:p>
            <a:pPr lvl="0">
              <a:defRPr/>
            </a:pPr>
            <a:r>
              <a:rPr lang="en-US" altLang="ko-KR" b="1">
                <a:latin typeface="+mj-ea"/>
              </a:rPr>
              <a:t>4. </a:t>
            </a:r>
            <a:r>
              <a:rPr lang="ko-KR" altLang="en-US" b="1">
                <a:latin typeface="+mj-ea"/>
              </a:rPr>
              <a:t>라즈베리 파이 소스코드</a:t>
            </a:r>
            <a:endParaRPr lang="ko-KR" altLang="en-US" b="1">
              <a:latin typeface="+mj-ea"/>
            </a:endParaRP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1078992" y="1828800"/>
            <a:ext cx="4407408" cy="43513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/>
              <a:t>파이썬에서 </a:t>
            </a:r>
            <a:r>
              <a:rPr lang="en-US" altLang="ko-KR" sz="2400"/>
              <a:t>firebase</a:t>
            </a:r>
            <a:r>
              <a:rPr lang="ko-KR" altLang="en-US" sz="2400"/>
              <a:t> 라이브러리 사용 및 서비스 계정 키 파일 경로와 </a:t>
            </a:r>
            <a:r>
              <a:rPr lang="en-US" altLang="ko-KR" sz="2400"/>
              <a:t>URL</a:t>
            </a:r>
            <a:r>
              <a:rPr lang="ko-KR" altLang="en-US" sz="2400"/>
              <a:t> 연결하여 </a:t>
            </a:r>
            <a:r>
              <a:rPr lang="en-US" altLang="ko-KR" sz="2400"/>
              <a:t>DB</a:t>
            </a:r>
            <a:r>
              <a:rPr lang="ko-KR" altLang="en-US" sz="2400"/>
              <a:t> 데이터 참조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이후 </a:t>
            </a:r>
            <a:r>
              <a:rPr lang="en-US" altLang="ko-KR" sz="2400"/>
              <a:t>matplotlib.pyplot</a:t>
            </a:r>
            <a:r>
              <a:rPr lang="ko-KR" altLang="en-US" sz="2400"/>
              <a:t> 라이브러리를 이용해 각 그래프를 </a:t>
            </a:r>
            <a:r>
              <a:rPr lang="en-US" altLang="ko-KR" sz="2400"/>
              <a:t>2x3</a:t>
            </a:r>
            <a:r>
              <a:rPr lang="ko-KR" altLang="en-US" sz="2400"/>
              <a:t>형식으로 구성 후 그래프 반복 출력</a:t>
            </a:r>
            <a:endParaRPr lang="ko-KR" altLang="en-US" sz="2400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07377" y="1756919"/>
            <a:ext cx="5315691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25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261872" y="1099185"/>
            <a:ext cx="9692640" cy="1325562"/>
          </a:xfrm>
        </p:spPr>
        <p:txBody>
          <a:bodyPr anchor="ctr"/>
          <a:lstStyle/>
          <a:p>
            <a:pPr lvl="0">
              <a:defRPr/>
            </a:pPr>
            <a:r>
              <a:rPr lang="en-US" altLang="ko-KR" b="1"/>
              <a:t>Index</a:t>
            </a:r>
            <a:endParaRPr lang="en-US" altLang="ko-KR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1872" y="2393553"/>
            <a:ext cx="8595360" cy="483751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400"/>
              <a:t>전체 구조도</a:t>
            </a:r>
            <a:endParaRPr lang="ko-KR" altLang="en-US" sz="2400"/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400"/>
              <a:t>아두이노 설명</a:t>
            </a:r>
            <a:endParaRPr lang="ko-KR" altLang="en-US" sz="2400"/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400"/>
              <a:t>파이어베이스 설명</a:t>
            </a:r>
            <a:endParaRPr lang="ko-KR" altLang="en-US" sz="2400"/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400"/>
              <a:t>라즈베리파이 설명 </a:t>
            </a:r>
            <a:endParaRPr lang="ko-KR" altLang="en-US" sz="2400"/>
          </a:p>
          <a:p>
            <a:pPr marL="342900" lvl="0" indent="-342900">
              <a:buFont typeface="+mj-lt"/>
              <a:buAutoNum type="arabicPeriod"/>
              <a:defRPr/>
            </a:pPr>
            <a:r>
              <a:rPr lang="ko-KR" altLang="en-US" sz="2400"/>
              <a:t>시연 영상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752016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9" name=""/>
          <p:cNvCxnSpPr/>
          <p:nvPr/>
        </p:nvCxnSpPr>
        <p:spPr>
          <a:xfrm>
            <a:off x="2224690" y="3667125"/>
            <a:ext cx="1215258" cy="437930"/>
          </a:xfrm>
          <a:prstGeom prst="bentConnector3">
            <a:avLst>
              <a:gd name="adj1" fmla="val 50000"/>
            </a:avLst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"/>
          <p:cNvCxnSpPr/>
          <p:nvPr/>
        </p:nvCxnSpPr>
        <p:spPr>
          <a:xfrm>
            <a:off x="2230492" y="3695700"/>
            <a:ext cx="1215258" cy="437930"/>
          </a:xfrm>
          <a:prstGeom prst="bentConnector3">
            <a:avLst>
              <a:gd name="adj1" fmla="val 46927"/>
            </a:avLst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249680" y="0"/>
            <a:ext cx="9692640" cy="1325562"/>
          </a:xfrm>
        </p:spPr>
        <p:txBody>
          <a:bodyPr anchor="ctr"/>
          <a:lstStyle/>
          <a:p>
            <a:pPr lvl="0">
              <a:defRPr/>
            </a:pPr>
            <a:r>
              <a:rPr lang="en-US" altLang="ko-KR" b="1">
                <a:latin typeface="+mj-ea"/>
              </a:rPr>
              <a:t>1. </a:t>
            </a:r>
            <a:r>
              <a:rPr lang="ko-KR" altLang="en-US" b="1">
                <a:latin typeface="+mj-ea"/>
              </a:rPr>
              <a:t>전체 구조도</a:t>
            </a:r>
            <a:endParaRPr lang="ko-KR" altLang="en-US" b="1">
              <a:latin typeface="+mj-ea"/>
            </a:endParaRPr>
          </a:p>
        </p:txBody>
      </p:sp>
      <p:pic>
        <p:nvPicPr>
          <p:cNvPr id="1037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rot="9391">
            <a:off x="2631387" y="3452125"/>
            <a:ext cx="2016109" cy="2016109"/>
          </a:xfrm>
          <a:prstGeom prst="rect">
            <a:avLst/>
          </a:prstGeom>
        </p:spPr>
      </p:pic>
      <p:sp>
        <p:nvSpPr>
          <p:cNvPr id="1040" name=""/>
          <p:cNvSpPr txBox="1"/>
          <p:nvPr/>
        </p:nvSpPr>
        <p:spPr>
          <a:xfrm>
            <a:off x="1348827" y="4170745"/>
            <a:ext cx="1095288" cy="36179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BMP280</a:t>
            </a:r>
            <a:endParaRPr lang="en-US" altLang="ko-KR"/>
          </a:p>
        </p:txBody>
      </p:sp>
      <p:sp>
        <p:nvSpPr>
          <p:cNvPr id="1041" name=""/>
          <p:cNvSpPr txBox="1"/>
          <p:nvPr/>
        </p:nvSpPr>
        <p:spPr>
          <a:xfrm>
            <a:off x="1337003" y="6107605"/>
            <a:ext cx="1219550" cy="36749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entury Schoolbook"/>
                <a:ea typeface="맑은 고딕"/>
                <a:cs typeface="Century Schoolbook"/>
              </a:rPr>
              <a:t>PMS7003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entury Schoolbook"/>
              <a:ea typeface="맑은 고딕"/>
              <a:cs typeface="Century Schoolbook"/>
            </a:endParaRPr>
          </a:p>
        </p:txBody>
      </p:sp>
      <p:sp>
        <p:nvSpPr>
          <p:cNvPr id="1043" name=""/>
          <p:cNvSpPr txBox="1"/>
          <p:nvPr/>
        </p:nvSpPr>
        <p:spPr>
          <a:xfrm>
            <a:off x="3055007" y="5176235"/>
            <a:ext cx="1179808" cy="36541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entury Schoolbook"/>
                <a:ea typeface="맑은 고딕"/>
                <a:cs typeface="Century Schoolbook"/>
              </a:rPr>
              <a:t>ESP8266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entury Schoolbook"/>
              <a:ea typeface="맑은 고딕"/>
              <a:cs typeface="Century Schoolbook"/>
            </a:endParaRPr>
          </a:p>
        </p:txBody>
      </p:sp>
      <p:grpSp>
        <p:nvGrpSpPr>
          <p:cNvPr id="1045" name=""/>
          <p:cNvGrpSpPr/>
          <p:nvPr/>
        </p:nvGrpSpPr>
        <p:grpSpPr>
          <a:xfrm rot="0">
            <a:off x="3038476" y="926552"/>
            <a:ext cx="5141310" cy="1767325"/>
            <a:chOff x="2857501" y="840827"/>
            <a:chExt cx="5141310" cy="1767325"/>
          </a:xfrm>
        </p:grpSpPr>
        <p:pic>
          <p:nvPicPr>
            <p:cNvPr id="1042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857501" y="840827"/>
              <a:ext cx="5141310" cy="1767325"/>
            </a:xfrm>
            <a:prstGeom prst="rect">
              <a:avLst/>
            </a:prstGeom>
          </p:spPr>
        </p:pic>
        <p:sp>
          <p:nvSpPr>
            <p:cNvPr id="1044" name=""/>
            <p:cNvSpPr/>
            <p:nvPr/>
          </p:nvSpPr>
          <p:spPr>
            <a:xfrm>
              <a:off x="3178284" y="954689"/>
              <a:ext cx="4554482" cy="1653189"/>
            </a:xfrm>
            <a:prstGeom prst="rect">
              <a:avLst/>
            </a:prstGeom>
            <a:noFill/>
            <a:ln w="38100">
              <a:solidFill>
                <a:srgbClr val="ffd7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pic>
        <p:nvPicPr>
          <p:cNvPr id="1048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rot="2214265">
            <a:off x="3700298" y="2805276"/>
            <a:ext cx="1471887" cy="1471887"/>
          </a:xfrm>
          <a:prstGeom prst="rect">
            <a:avLst/>
          </a:prstGeom>
        </p:spPr>
      </p:pic>
      <p:cxnSp>
        <p:nvCxnSpPr>
          <p:cNvPr id="1051" name=""/>
          <p:cNvCxnSpPr/>
          <p:nvPr/>
        </p:nvCxnSpPr>
        <p:spPr>
          <a:xfrm flipV="1">
            <a:off x="2487448" y="4915228"/>
            <a:ext cx="645948" cy="361293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052" name=""/>
          <p:cNvCxnSpPr/>
          <p:nvPr/>
        </p:nvCxnSpPr>
        <p:spPr>
          <a:xfrm flipV="1">
            <a:off x="2553138" y="4937124"/>
            <a:ext cx="569310" cy="38319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pic>
        <p:nvPicPr>
          <p:cNvPr id="1039" name="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 rot="1023414">
            <a:off x="666750" y="4203590"/>
            <a:ext cx="2381250" cy="2381250"/>
          </a:xfrm>
          <a:prstGeom prst="rect">
            <a:avLst/>
          </a:prstGeom>
        </p:spPr>
      </p:pic>
      <p:pic>
        <p:nvPicPr>
          <p:cNvPr id="105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99091" y="3217360"/>
            <a:ext cx="2532992" cy="1859410"/>
          </a:xfrm>
          <a:prstGeom prst="rect">
            <a:avLst/>
          </a:prstGeom>
        </p:spPr>
      </p:pic>
      <p:pic>
        <p:nvPicPr>
          <p:cNvPr id="1055" name="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 rot="20018188">
            <a:off x="5733941" y="2988331"/>
            <a:ext cx="1471887" cy="1471887"/>
          </a:xfrm>
          <a:prstGeom prst="rect">
            <a:avLst/>
          </a:prstGeom>
        </p:spPr>
      </p:pic>
      <p:sp>
        <p:nvSpPr>
          <p:cNvPr id="1056" name=""/>
          <p:cNvSpPr txBox="1"/>
          <p:nvPr/>
        </p:nvSpPr>
        <p:spPr>
          <a:xfrm>
            <a:off x="6774682" y="5013544"/>
            <a:ext cx="3384684" cy="64240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entury Schoolbook"/>
                <a:ea typeface="맑은 고딕"/>
                <a:cs typeface="Century Schoolbook"/>
              </a:rPr>
              <a:t>Raspberry Pi 4 + HDMI Display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entury Schoolbook"/>
              <a:ea typeface="맑은 고딕"/>
              <a:cs typeface="Century Schoolbook"/>
            </a:endParaRPr>
          </a:p>
        </p:txBody>
      </p:sp>
      <p:pic>
        <p:nvPicPr>
          <p:cNvPr id="1057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766381" y="3212084"/>
            <a:ext cx="2751518" cy="1656724"/>
          </a:xfrm>
          <a:prstGeom prst="rect">
            <a:avLst/>
          </a:prstGeom>
        </p:spPr>
      </p:pic>
      <p:pic>
        <p:nvPicPr>
          <p:cNvPr id="1058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212089" y="2924132"/>
            <a:ext cx="1287645" cy="125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5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anchor="ctr"/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latin typeface="+mj-ea"/>
              </a:rPr>
              <a:t>2. </a:t>
            </a:r>
            <a:r>
              <a:rPr lang="ko-KR" altLang="en-US" b="1">
                <a:latin typeface="+mj-ea"/>
              </a:rPr>
              <a:t>아두이노</a:t>
            </a:r>
            <a:r>
              <a:rPr lang="en-US" altLang="ko-KR" b="1">
                <a:latin typeface="+mj-ea"/>
              </a:rPr>
              <a:t> </a:t>
            </a:r>
            <a:r>
              <a:rPr lang="ko-KR" altLang="en-US" b="1">
                <a:latin typeface="+mj-ea"/>
              </a:rPr>
              <a:t>구조도</a:t>
            </a:r>
            <a:endParaRPr lang="ko-KR" altLang="en-US" b="1">
              <a:latin typeface="+mj-ea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2996" y="1419109"/>
            <a:ext cx="6980778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6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anchor="ctr"/>
          <a:lstStyle/>
          <a:p>
            <a:pPr lvl="0">
              <a:defRPr/>
            </a:pPr>
            <a:r>
              <a:rPr lang="en-US" altLang="ko-KR" b="1">
                <a:latin typeface="+mj-ea"/>
              </a:rPr>
              <a:t>2. </a:t>
            </a:r>
            <a:r>
              <a:rPr lang="ko-KR" altLang="en-US" b="1">
                <a:latin typeface="+mj-ea"/>
              </a:rPr>
              <a:t>아두이노</a:t>
            </a:r>
            <a:r>
              <a:rPr lang="en-US" altLang="ko-KR" b="1">
                <a:latin typeface="+mj-ea"/>
              </a:rPr>
              <a:t>(ESP8266)</a:t>
            </a:r>
            <a:endParaRPr lang="en-US" altLang="ko-KR" b="1">
              <a:latin typeface="+mj-ea"/>
            </a:endParaRP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1078992" y="1828800"/>
            <a:ext cx="4407408" cy="43513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/>
              <a:t>Wi-Fi </a:t>
            </a:r>
            <a:r>
              <a:rPr lang="ko-KR" altLang="en-US" sz="2400"/>
              <a:t>무선 통신 기능을 탑재한 저전력 마이크로컨트롤러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센서들을 제어하며 </a:t>
            </a:r>
            <a:r>
              <a:rPr lang="en-US" altLang="ko-KR" sz="2400"/>
              <a:t>Wi-Fi </a:t>
            </a:r>
            <a:r>
              <a:rPr lang="ko-KR" altLang="en-US" sz="2400"/>
              <a:t>기능을 통해 실시간 데이터베이스인 </a:t>
            </a:r>
            <a:r>
              <a:rPr lang="en-US" altLang="ko-KR" sz="2400"/>
              <a:t>Firebase</a:t>
            </a:r>
            <a:r>
              <a:rPr lang="ko-KR" altLang="en-US" sz="2400"/>
              <a:t>로 센서 데이터를 전송하는 역할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필요 전력</a:t>
            </a:r>
            <a:r>
              <a:rPr lang="en-US" altLang="ko-KR" sz="2400"/>
              <a:t> :</a:t>
            </a:r>
            <a:r>
              <a:rPr lang="ko-KR" altLang="en-US" sz="2400"/>
              <a:t> </a:t>
            </a:r>
            <a:r>
              <a:rPr lang="en-US" altLang="ko-KR" sz="2400"/>
              <a:t>2.7~3.6V</a:t>
            </a:r>
            <a:endParaRPr lang="en-US" altLang="ko-KR" sz="2400"/>
          </a:p>
          <a:p>
            <a:pPr lvl="0">
              <a:defRPr/>
            </a:pPr>
            <a:endParaRPr lang="ko-KR" altLang="en-US" sz="2400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rot="9391">
            <a:off x="6101729" y="1456912"/>
            <a:ext cx="4200162" cy="42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83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anchor="ctr"/>
          <a:lstStyle/>
          <a:p>
            <a:pPr lvl="0">
              <a:defRPr/>
            </a:pPr>
            <a:r>
              <a:rPr lang="en-US" altLang="ko-KR" b="1">
                <a:latin typeface="+mj-ea"/>
              </a:rPr>
              <a:t>2. </a:t>
            </a:r>
            <a:r>
              <a:rPr lang="ko-KR" altLang="en-US" b="1">
                <a:latin typeface="+mj-ea"/>
              </a:rPr>
              <a:t>아두이노</a:t>
            </a:r>
            <a:r>
              <a:rPr lang="en-US" altLang="ko-KR" b="1">
                <a:latin typeface="+mj-ea"/>
              </a:rPr>
              <a:t> </a:t>
            </a:r>
            <a:r>
              <a:rPr lang="ko-KR" altLang="en-US" b="1">
                <a:latin typeface="+mj-ea"/>
              </a:rPr>
              <a:t>센서</a:t>
            </a:r>
            <a:r>
              <a:rPr lang="en-US" altLang="ko-KR" b="1">
                <a:latin typeface="+mj-ea"/>
              </a:rPr>
              <a:t>(BMP280)</a:t>
            </a:r>
            <a:endParaRPr lang="en-US" altLang="ko-KR" b="1">
              <a:latin typeface="+mj-ea"/>
            </a:endParaRP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1078992" y="1828800"/>
            <a:ext cx="4407408" cy="43513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/>
              <a:t>대기압 센서와 온도 센서가 들어간 디지털 대기압</a:t>
            </a:r>
            <a:r>
              <a:rPr lang="en-US" altLang="ko-KR" sz="2400"/>
              <a:t>/</a:t>
            </a:r>
            <a:r>
              <a:rPr lang="ko-KR" altLang="en-US" sz="2400"/>
              <a:t>고도 센서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온도</a:t>
            </a:r>
            <a:r>
              <a:rPr lang="en-US" altLang="ko-KR" sz="2400"/>
              <a:t>,</a:t>
            </a:r>
            <a:r>
              <a:rPr lang="ko-KR" altLang="en-US" sz="2400"/>
              <a:t> 습도</a:t>
            </a:r>
            <a:r>
              <a:rPr lang="en-US" altLang="ko-KR" sz="2400"/>
              <a:t>,</a:t>
            </a:r>
            <a:r>
              <a:rPr lang="ko-KR" altLang="en-US" sz="2400"/>
              <a:t> 고도 데이터 수집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아두이노와 </a:t>
            </a:r>
            <a:r>
              <a:rPr lang="en-US" altLang="ko-KR" sz="2400"/>
              <a:t>I2C</a:t>
            </a:r>
            <a:r>
              <a:rPr lang="ko-KR" altLang="en-US" sz="2400"/>
              <a:t> 통신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필요 전력 </a:t>
            </a:r>
            <a:r>
              <a:rPr lang="en-US" altLang="ko-KR" sz="2400"/>
              <a:t>:</a:t>
            </a:r>
            <a:r>
              <a:rPr lang="ko-KR" altLang="en-US" sz="2400"/>
              <a:t> </a:t>
            </a:r>
            <a:r>
              <a:rPr lang="en-US" altLang="ko-KR" sz="2400"/>
              <a:t>3.3V</a:t>
            </a:r>
            <a:endParaRPr lang="en-US" altLang="ko-KR" sz="2400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72389" y="1947656"/>
            <a:ext cx="304842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04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anchor="ctr"/>
          <a:lstStyle/>
          <a:p>
            <a:pPr lvl="0">
              <a:defRPr/>
            </a:pPr>
            <a:r>
              <a:rPr lang="en-US" altLang="ko-KR" b="1">
                <a:latin typeface="+mj-ea"/>
              </a:rPr>
              <a:t>2. </a:t>
            </a:r>
            <a:r>
              <a:rPr lang="ko-KR" altLang="en-US" b="1">
                <a:latin typeface="+mj-ea"/>
              </a:rPr>
              <a:t>아두이노 센서</a:t>
            </a:r>
            <a:r>
              <a:rPr lang="en-US" altLang="ko-KR" b="1">
                <a:latin typeface="+mj-ea"/>
              </a:rPr>
              <a:t>(PMS7003)</a:t>
            </a:r>
            <a:endParaRPr lang="en-US" altLang="ko-KR" b="1">
              <a:latin typeface="+mj-ea"/>
            </a:endParaRP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1078992" y="1828800"/>
            <a:ext cx="4407408" cy="43513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/>
              <a:t>레이저 방식 미세먼지 센서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아두이노와 소프트웨어 시리얼 통신으로 데이터 전송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흡입구를 통해 공기를 흡입하면서 레이저로 미세먼지 감지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필요 전력 </a:t>
            </a:r>
            <a:r>
              <a:rPr lang="en-US" altLang="ko-KR" sz="2400"/>
              <a:t>:</a:t>
            </a:r>
            <a:r>
              <a:rPr lang="ko-KR" altLang="en-US" sz="2400"/>
              <a:t> </a:t>
            </a:r>
            <a:r>
              <a:rPr lang="en-US" altLang="ko-KR" sz="2400"/>
              <a:t>5V</a:t>
            </a:r>
            <a:endParaRPr lang="en-US" altLang="ko-KR" sz="2400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1565056"/>
            <a:ext cx="4269828" cy="426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28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anchor="ctr"/>
          <a:lstStyle/>
          <a:p>
            <a:pPr lvl="0">
              <a:defRPr/>
            </a:pPr>
            <a:r>
              <a:rPr lang="en-US" altLang="ko-KR" b="1">
                <a:latin typeface="+mj-ea"/>
              </a:rPr>
              <a:t>2. </a:t>
            </a:r>
            <a:r>
              <a:rPr lang="ko-KR" altLang="en-US" b="1">
                <a:latin typeface="+mj-ea"/>
              </a:rPr>
              <a:t>아두이노 소스코드</a:t>
            </a:r>
            <a:endParaRPr lang="ko-KR" altLang="en-US" b="1">
              <a:latin typeface="+mj-ea"/>
            </a:endParaRP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1078992" y="1828800"/>
            <a:ext cx="4407408" cy="43513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/>
              <a:t>인터넷 연결을 위한 </a:t>
            </a:r>
            <a:r>
              <a:rPr lang="en-US" altLang="ko-KR" sz="2400"/>
              <a:t>Wi-Fi,</a:t>
            </a:r>
            <a:r>
              <a:rPr lang="ko-KR" altLang="en-US" sz="2400"/>
              <a:t> 파이어베이스 사용 라이브러리 및 각종 센서에 맞는 라이브러리 들을 사용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아두이노의 초기 설정 구문인 </a:t>
            </a:r>
            <a:r>
              <a:rPr lang="en-US" altLang="ko-KR" sz="2400"/>
              <a:t>setup()</a:t>
            </a:r>
            <a:r>
              <a:rPr lang="ko-KR" altLang="en-US" sz="2400"/>
              <a:t>에서 세팅을 완료하고 </a:t>
            </a:r>
            <a:r>
              <a:rPr lang="en-US" altLang="ko-KR" sz="2400"/>
              <a:t>loop()</a:t>
            </a:r>
            <a:r>
              <a:rPr lang="ko-KR" altLang="en-US" sz="2400"/>
              <a:t>구문에서 반복적으로 센싱 및 데이터 전송</a:t>
            </a:r>
            <a:endParaRPr lang="ko-KR" altLang="en-US" sz="2400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31153" y="1333780"/>
            <a:ext cx="5281632" cy="522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2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anchor="ctr"/>
          <a:lstStyle/>
          <a:p>
            <a:pPr lvl="0">
              <a:defRPr/>
            </a:pPr>
            <a:r>
              <a:rPr lang="en-US" altLang="ko-KR" b="1">
                <a:latin typeface="+mj-ea"/>
              </a:rPr>
              <a:t>3.</a:t>
            </a:r>
            <a:r>
              <a:rPr lang="ko-KR" altLang="en-US" b="1">
                <a:latin typeface="+mj-ea"/>
              </a:rPr>
              <a:t> </a:t>
            </a:r>
            <a:r>
              <a:rPr lang="en-US" altLang="ko-KR" b="1">
                <a:latin typeface="+mj-ea"/>
              </a:rPr>
              <a:t>Firebase(</a:t>
            </a:r>
            <a:r>
              <a:rPr lang="ko-KR" altLang="en-US" b="1">
                <a:latin typeface="+mj-ea"/>
              </a:rPr>
              <a:t>실시간 데이터베이스</a:t>
            </a:r>
            <a:r>
              <a:rPr lang="en-US" altLang="ko-KR" b="1">
                <a:latin typeface="+mj-ea"/>
              </a:rPr>
              <a:t>)</a:t>
            </a:r>
            <a:endParaRPr lang="en-US" altLang="ko-KR" b="1">
              <a:latin typeface="+mj-ea"/>
            </a:endParaRP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1078992" y="1828800"/>
            <a:ext cx="4407408" cy="43513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/>
              <a:t>실시간 데이터베이스 기능을 제공하는 모바일 및 웹 애플리케이션 개발 플랫폼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해당 사이트에서 데이터베이스 구축 및 실시간 송수신 가능</a:t>
            </a:r>
            <a:endParaRPr lang="ko-KR" altLang="en-US" sz="2400"/>
          </a:p>
          <a:p>
            <a:pPr lvl="0">
              <a:defRPr/>
            </a:pPr>
            <a:r>
              <a:rPr lang="en-US" altLang="ko-KR" sz="2400"/>
              <a:t>API</a:t>
            </a:r>
            <a:r>
              <a:rPr lang="ko-KR" altLang="en-US" sz="2400"/>
              <a:t> 키 및 서비스 계정 키 등을 통해 </a:t>
            </a:r>
            <a:r>
              <a:rPr lang="en-US" altLang="ko-KR" sz="2400"/>
              <a:t>DB</a:t>
            </a:r>
            <a:r>
              <a:rPr lang="ko-KR" altLang="en-US" sz="2400"/>
              <a:t> 접근 가능</a:t>
            </a:r>
            <a:endParaRPr lang="ko-KR" altLang="en-US" sz="2400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42718" y="1103586"/>
            <a:ext cx="5141310" cy="1767325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519876"/>
            <a:ext cx="3970556" cy="410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91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193</ep:Words>
  <ep:PresentationFormat>와이드스크린</ep:PresentationFormat>
  <ep:Paragraphs>41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보기</vt:lpstr>
      <vt:lpstr>환경 측정기</vt:lpstr>
      <vt:lpstr>Index</vt:lpstr>
      <vt:lpstr>1. 전체 구조도</vt:lpstr>
      <vt:lpstr>2. 아두이노 구조도</vt:lpstr>
      <vt:lpstr>2. 아두이노(ESP8266)</vt:lpstr>
      <vt:lpstr>2. 아두이노 센서(BMP280)</vt:lpstr>
      <vt:lpstr>2. 아두이노 센서(PMS7003)</vt:lpstr>
      <vt:lpstr>2. 아두이노 소스코드</vt:lpstr>
      <vt:lpstr>3. Firebase(실시간 데이터베이스)</vt:lpstr>
      <vt:lpstr>4. 라즈베리 파이 4B</vt:lpstr>
      <vt:lpstr>4. 라즈베리 파이 소스코드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2023-09-03T05:33:54.000</dcterms:created>
  <dc:creator>Nancy Wood</dc:creator>
  <cp:lastModifiedBy>kdoch</cp:lastModifiedBy>
  <dcterms:modified xsi:type="dcterms:W3CDTF">2023-12-19T09:28:09.170</dcterms:modified>
  <cp:revision>67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