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0" r:id="rId3"/>
    <p:sldId id="377" r:id="rId4"/>
    <p:sldId id="401" r:id="rId5"/>
    <p:sldId id="437" r:id="rId6"/>
    <p:sldId id="444" r:id="rId7"/>
    <p:sldId id="458" r:id="rId8"/>
    <p:sldId id="445" r:id="rId9"/>
    <p:sldId id="451" r:id="rId10"/>
    <p:sldId id="462" r:id="rId11"/>
    <p:sldId id="464" r:id="rId12"/>
    <p:sldId id="453" r:id="rId13"/>
    <p:sldId id="465" r:id="rId14"/>
    <p:sldId id="404" r:id="rId15"/>
    <p:sldId id="457" r:id="rId16"/>
    <p:sldId id="466" r:id="rId17"/>
    <p:sldId id="467" r:id="rId18"/>
    <p:sldId id="468" r:id="rId19"/>
    <p:sldId id="469" r:id="rId20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6122" autoAdjust="0"/>
  </p:normalViewPr>
  <p:slideViewPr>
    <p:cSldViewPr>
      <p:cViewPr varScale="1">
        <p:scale>
          <a:sx n="104" d="100"/>
          <a:sy n="104" d="100"/>
        </p:scale>
        <p:origin x="6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3132" y="-114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4" y="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B1E0F00-E978-49FF-A945-8011A6A557EF}" type="datetimeFigureOut">
              <a:rPr lang="ko-KR" altLang="en-US"/>
              <a:pPr>
                <a:defRPr/>
              </a:pPr>
              <a:t>2022-12-29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91B0973-71BE-400C-BA80-C51BDDEC9F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26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4" y="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/>
          <a:lstStyle>
            <a:lvl1pPr algn="r">
              <a:defRPr sz="1300"/>
            </a:lvl1pPr>
          </a:lstStyle>
          <a:p>
            <a:fld id="{072AF571-08F0-4B69-92BC-D94C59116658}" type="datetimeFigureOut">
              <a:rPr lang="ko-KR" altLang="en-US" smtClean="0"/>
              <a:pPr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1363"/>
            <a:ext cx="4953000" cy="3716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13" tIns="47707" rIns="95413" bIns="477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05351"/>
            <a:ext cx="5435600" cy="4457700"/>
          </a:xfrm>
          <a:prstGeom prst="rect">
            <a:avLst/>
          </a:prstGeom>
        </p:spPr>
        <p:txBody>
          <a:bodyPr vert="horz" lIns="95413" tIns="47707" rIns="95413" bIns="4770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413" tIns="47707" rIns="95413" bIns="47707" rtlCol="0" anchor="b"/>
          <a:lstStyle>
            <a:lvl1pPr algn="r">
              <a:defRPr sz="1300"/>
            </a:lvl1pPr>
          </a:lstStyle>
          <a:p>
            <a:fld id="{3EA0E0AE-3088-433E-90E0-B933F4D72E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0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4836" y="1617663"/>
            <a:ext cx="773723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6769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33504" name="Line 32"/>
          <p:cNvSpPr>
            <a:spLocks noChangeShapeType="1"/>
          </p:cNvSpPr>
          <p:nvPr userDrawn="1"/>
        </p:nvSpPr>
        <p:spPr bwMode="auto">
          <a:xfrm>
            <a:off x="657958" y="822325"/>
            <a:ext cx="7735765" cy="0"/>
          </a:xfrm>
          <a:prstGeom prst="line">
            <a:avLst/>
          </a:prstGeom>
          <a:noFill/>
          <a:ln w="57150" cmpd="thinThick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3506" name="Line 34"/>
          <p:cNvSpPr>
            <a:spLocks noChangeShapeType="1"/>
          </p:cNvSpPr>
          <p:nvPr userDrawn="1"/>
        </p:nvSpPr>
        <p:spPr bwMode="auto">
          <a:xfrm>
            <a:off x="775190" y="6172200"/>
            <a:ext cx="7454411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3507" name="Line 35"/>
          <p:cNvSpPr>
            <a:spLocks noChangeShapeType="1"/>
          </p:cNvSpPr>
          <p:nvPr userDrawn="1"/>
        </p:nvSpPr>
        <p:spPr bwMode="auto">
          <a:xfrm>
            <a:off x="633047" y="6172200"/>
            <a:ext cx="7735766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23001-7C0E-43E2-93E2-34F20901BC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64288" y="1268760"/>
            <a:ext cx="1812681" cy="49780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1340769"/>
            <a:ext cx="7092280" cy="4906044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7C792-3594-4793-B6C3-2777BE7779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04664"/>
            <a:ext cx="889248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>
            <a:lvl1pPr>
              <a:defRPr/>
            </a:lvl1pPr>
          </a:lstStyle>
          <a:p>
            <a:fld id="{E2CC2E00-161D-4D3E-AA23-9798D3A813A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484785"/>
            <a:ext cx="7772400" cy="8640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35696" y="3501008"/>
            <a:ext cx="561216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E2B77D-010C-47A2-9099-BC94F3D60E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512" y="1141413"/>
            <a:ext cx="418000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0198" y="1141413"/>
            <a:ext cx="439228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9F58C6-EAA9-4AC7-B459-1CE3DD9F5AF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06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066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196752"/>
            <a:ext cx="404153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1916832"/>
            <a:ext cx="4041531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9ABC37-09CF-4A35-BC34-83E1FE89046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7494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B1DD13-243D-466B-BF56-0DD06E903CF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83CFD9-5948-4A0B-9C8D-C1260A8FCE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3008435" cy="1440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196752"/>
            <a:ext cx="5111262" cy="4929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2636912"/>
            <a:ext cx="3008435" cy="34892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9D28ED-5E0C-4F8B-B731-71575C3C707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55576" y="1196751"/>
            <a:ext cx="792088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DA4CB2-0D3C-4E46-9D4B-59DC0B8127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404664"/>
            <a:ext cx="87129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24744"/>
            <a:ext cx="871296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57246" y="6273800"/>
            <a:ext cx="175992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kumimoji="0" sz="1400">
                <a:latin typeface="+mn-lt"/>
                <a:ea typeface="+mn-ea"/>
              </a:defRPr>
            </a:lvl1pPr>
          </a:lstStyle>
          <a:p>
            <a:fld id="{BDC23619-9EB8-4309-9CDD-0E921EEC307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107504" y="1052735"/>
            <a:ext cx="8892479" cy="1"/>
          </a:xfrm>
          <a:prstGeom prst="line">
            <a:avLst/>
          </a:prstGeom>
          <a:noFill/>
          <a:ln w="57150" cmpd="thinThick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107504" y="6361285"/>
            <a:ext cx="8836962" cy="20043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r"/>
  </p:transition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q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odeme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611692" y="976184"/>
            <a:ext cx="5960704" cy="80519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ctrTitle"/>
          </p:nvPr>
        </p:nvSpPr>
        <p:spPr>
          <a:xfrm>
            <a:off x="467544" y="1772817"/>
            <a:ext cx="8208911" cy="1152128"/>
          </a:xfrm>
        </p:spPr>
        <p:txBody>
          <a:bodyPr/>
          <a:lstStyle/>
          <a:p>
            <a:pPr algn="ctr" latinLnBrk="0"/>
            <a:r>
              <a:rPr lang="ko-KR" altLang="en-US" sz="2800" dirty="0" err="1"/>
              <a:t>편마비</a:t>
            </a:r>
            <a:r>
              <a:rPr lang="ko-KR" altLang="en-US" sz="2800" dirty="0"/>
              <a:t> 환자의 인지능력 훈련을 위한</a:t>
            </a:r>
            <a:br>
              <a:rPr lang="en-US" altLang="ko-KR" sz="2800" dirty="0"/>
            </a:br>
            <a:r>
              <a:rPr lang="ko-KR" altLang="en-US" sz="2800" dirty="0"/>
              <a:t>인터페이스 개발 </a:t>
            </a:r>
            <a:r>
              <a:rPr lang="en-US" altLang="ko-KR" sz="2800" dirty="0"/>
              <a:t>(RC-100)</a:t>
            </a:r>
            <a:endParaRPr lang="ko-KR" altLang="en-US" sz="2800" dirty="0"/>
          </a:p>
        </p:txBody>
      </p:sp>
      <p:sp>
        <p:nvSpPr>
          <p:cNvPr id="17" name="부제목 2"/>
          <p:cNvSpPr>
            <a:spLocks noGrp="1"/>
          </p:cNvSpPr>
          <p:nvPr>
            <p:ph type="subTitle" idx="1"/>
          </p:nvPr>
        </p:nvSpPr>
        <p:spPr>
          <a:xfrm>
            <a:off x="1979712" y="4791093"/>
            <a:ext cx="5592684" cy="1281113"/>
          </a:xfrm>
        </p:spPr>
        <p:txBody>
          <a:bodyPr/>
          <a:lstStyle/>
          <a:p>
            <a:pPr algn="l"/>
            <a:r>
              <a:rPr lang="ko-KR" altLang="en-US" sz="2400" dirty="0"/>
              <a:t>발 표 일  </a:t>
            </a:r>
            <a:r>
              <a:rPr lang="en-US" altLang="ko-KR" sz="2400" dirty="0"/>
              <a:t>: 2022.6.</a:t>
            </a:r>
          </a:p>
          <a:p>
            <a:pPr algn="l"/>
            <a:r>
              <a:rPr lang="ko-KR" altLang="en-US" sz="2400" dirty="0"/>
              <a:t>발 표 자  </a:t>
            </a:r>
            <a:r>
              <a:rPr lang="en-US" altLang="ko-KR" sz="2400" dirty="0"/>
              <a:t>: (</a:t>
            </a:r>
            <a:r>
              <a:rPr lang="ko-KR" altLang="en-US" sz="2400" dirty="0"/>
              <a:t>주</a:t>
            </a:r>
            <a:r>
              <a:rPr lang="en-US" altLang="ko-KR" sz="2400" dirty="0"/>
              <a:t>)</a:t>
            </a:r>
            <a:r>
              <a:rPr lang="ko-KR" altLang="en-US" sz="2400" dirty="0" err="1"/>
              <a:t>로뎀기술</a:t>
            </a:r>
            <a:r>
              <a:rPr lang="ko-KR" altLang="en-US" sz="2400" dirty="0"/>
              <a:t> 류환규 </a:t>
            </a:r>
            <a:r>
              <a:rPr lang="ko-KR" altLang="en-US" sz="1400" dirty="0"/>
              <a:t>대표</a:t>
            </a:r>
            <a:endParaRPr lang="en-US" altLang="ko-KR" sz="2400" dirty="0"/>
          </a:p>
          <a:p>
            <a:pPr algn="l"/>
            <a:r>
              <a:rPr lang="ko-KR" altLang="en-US" sz="2400" dirty="0"/>
              <a:t>지도교수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이명모</a:t>
            </a:r>
            <a:r>
              <a:rPr lang="ko-KR" altLang="en-US" sz="2400" dirty="0"/>
              <a:t> </a:t>
            </a:r>
            <a:r>
              <a:rPr lang="ko-KR" altLang="en-US" sz="1400" dirty="0"/>
              <a:t>교수</a:t>
            </a:r>
            <a:endParaRPr lang="en-US" altLang="ko-KR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714480" y="1120200"/>
            <a:ext cx="58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2022</a:t>
            </a:r>
            <a:r>
              <a:rPr lang="ko-KR" altLang="en-US" sz="1600" b="1" dirty="0"/>
              <a:t>년 </a:t>
            </a:r>
            <a:r>
              <a:rPr lang="en-US" altLang="ko-KR" sz="1600" b="1" dirty="0"/>
              <a:t>LINC3.0 </a:t>
            </a:r>
            <a:r>
              <a:rPr lang="ko-KR" altLang="en-US" sz="1600" b="1" dirty="0"/>
              <a:t>사업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2022 </a:t>
            </a:r>
            <a:r>
              <a:rPr lang="ko-KR" altLang="en-US" sz="1600" b="1" dirty="0"/>
              <a:t>혜화 </a:t>
            </a:r>
            <a:r>
              <a:rPr lang="en-US" altLang="ko-KR" sz="1600" b="1" dirty="0"/>
              <a:t>ALL-SET </a:t>
            </a:r>
            <a:r>
              <a:rPr lang="ko-KR" altLang="en-US" sz="1600" b="1" dirty="0"/>
              <a:t>기술사업화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808" y="2996952"/>
            <a:ext cx="3119446" cy="188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기술 개발 과제의 목표 및 필요성</a:t>
            </a:r>
            <a:r>
              <a:rPr lang="en-US" altLang="ko-KR" dirty="0"/>
              <a:t>(7/9)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8704958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개발 범위 및 방법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6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41597F-E2CD-47CF-948C-0813D1D4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37" y="857302"/>
            <a:ext cx="10039724" cy="52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45573104">
            <a:extLst>
              <a:ext uri="{FF2B5EF4-FFF2-40B4-BE49-F238E27FC236}">
                <a16:creationId xmlns:a16="http://schemas.microsoft.com/office/drawing/2014/main" id="{3EB02779-D152-4009-8C20-AB75881E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7" y="1666928"/>
            <a:ext cx="7252126" cy="40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A3728B-B77D-46C9-8612-F0921B8C588C}"/>
              </a:ext>
            </a:extLst>
          </p:cNvPr>
          <p:cNvSpPr txBox="1"/>
          <p:nvPr/>
        </p:nvSpPr>
        <p:spPr>
          <a:xfrm>
            <a:off x="1007850" y="5810332"/>
            <a:ext cx="725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생체 밴드</a:t>
            </a:r>
            <a:r>
              <a:rPr lang="en-US" altLang="ko-KR" b="1" dirty="0"/>
              <a:t>(MYO)</a:t>
            </a:r>
            <a:r>
              <a:rPr lang="ko-KR" altLang="en-US" b="1" dirty="0"/>
              <a:t>를 착용 하여 통신 모듈과 무선으로 연결 및 모션 인식</a:t>
            </a:r>
          </a:p>
        </p:txBody>
      </p:sp>
    </p:spTree>
    <p:extLst>
      <p:ext uri="{BB962C8B-B14F-4D97-AF65-F5344CB8AC3E}">
        <p14:creationId xmlns:p14="http://schemas.microsoft.com/office/powerpoint/2010/main" val="387379066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기술 개발 과제의 목표 및 필요성</a:t>
            </a:r>
            <a:r>
              <a:rPr lang="en-US" altLang="ko-KR" dirty="0"/>
              <a:t>(8/9)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7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494446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아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소프트웨어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기능 흐름도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010E6A-2942-44BA-B800-431021B6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72622056">
            <a:extLst>
              <a:ext uri="{FF2B5EF4-FFF2-40B4-BE49-F238E27FC236}">
                <a16:creationId xmlns:a16="http://schemas.microsoft.com/office/drawing/2014/main" id="{9A9DA36A-4187-48D1-BE79-1136F803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42" y="1825546"/>
            <a:ext cx="6403115" cy="37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363D16-23D7-4309-8A27-F2B0AFEF4291}"/>
              </a:ext>
            </a:extLst>
          </p:cNvPr>
          <p:cNvSpPr txBox="1"/>
          <p:nvPr/>
        </p:nvSpPr>
        <p:spPr>
          <a:xfrm>
            <a:off x="3408861" y="573137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RCA-10 </a:t>
            </a:r>
            <a:r>
              <a:rPr lang="ko-KR" altLang="en-US" b="1" dirty="0"/>
              <a:t>기능 흐름도</a:t>
            </a:r>
          </a:p>
        </p:txBody>
      </p:sp>
    </p:spTree>
    <p:extLst>
      <p:ext uri="{BB962C8B-B14F-4D97-AF65-F5344CB8AC3E}">
        <p14:creationId xmlns:p14="http://schemas.microsoft.com/office/powerpoint/2010/main" val="256788459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기술 개발 과제의 목표 및 필요성</a:t>
            </a:r>
            <a:r>
              <a:rPr lang="en-US" altLang="ko-KR" dirty="0"/>
              <a:t>(9/9)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7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494446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소프트웨어 알고리즘 기능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7576" y="2636912"/>
            <a:ext cx="5289597" cy="24482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RCA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 알고리즘</a:t>
            </a:r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메인보드</a:t>
            </a:r>
            <a:r>
              <a:rPr lang="en-US" altLang="ko-KR" sz="1400" dirty="0"/>
              <a:t>(MCU) </a:t>
            </a:r>
            <a:r>
              <a:rPr lang="ko-KR" altLang="en-US" sz="1400" dirty="0"/>
              <a:t>전원 </a:t>
            </a:r>
            <a:r>
              <a:rPr lang="en-US" altLang="ko-KR" sz="1400" dirty="0"/>
              <a:t>ON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생체 밴드</a:t>
            </a:r>
            <a:r>
              <a:rPr lang="en-US" altLang="ko-KR" sz="1400" dirty="0"/>
              <a:t>(MYO), </a:t>
            </a:r>
            <a:r>
              <a:rPr lang="ko-KR" altLang="en-US" sz="1400" dirty="0"/>
              <a:t>화면</a:t>
            </a:r>
            <a:r>
              <a:rPr lang="en-US" altLang="ko-KR" sz="1400" dirty="0"/>
              <a:t>(LCD), </a:t>
            </a:r>
            <a:r>
              <a:rPr lang="ko-KR" altLang="en-US" sz="1400" dirty="0"/>
              <a:t>기능성 훈련 게임</a:t>
            </a:r>
            <a:r>
              <a:rPr lang="en-US" altLang="ko-KR" sz="1400" dirty="0"/>
              <a:t>, </a:t>
            </a:r>
            <a:r>
              <a:rPr lang="ko-KR" altLang="en-US" sz="1400" dirty="0"/>
              <a:t>조이스틱의 전원 </a:t>
            </a:r>
            <a:r>
              <a:rPr lang="en-US" altLang="ko-KR" sz="1400" dirty="0"/>
              <a:t>ON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메인보드와 각종 모듈들이 연결 되었는지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 True -&gt; 4</a:t>
            </a:r>
            <a:r>
              <a:rPr lang="ko-KR" altLang="en-US" sz="1400" dirty="0"/>
              <a:t>번으로 진행</a:t>
            </a:r>
            <a:endParaRPr lang="en-US" altLang="ko-KR" sz="1400" dirty="0"/>
          </a:p>
          <a:p>
            <a:r>
              <a:rPr lang="en-US" altLang="ko-KR" sz="1400" dirty="0"/>
              <a:t>  False -&gt; “</a:t>
            </a:r>
            <a:r>
              <a:rPr lang="ko-KR" altLang="en-US" sz="1400" dirty="0"/>
              <a:t>점검하여 다시 연결해주세요</a:t>
            </a:r>
            <a:r>
              <a:rPr lang="en-US" altLang="ko-KR" sz="1400" dirty="0"/>
              <a:t>“ </a:t>
            </a:r>
            <a:r>
              <a:rPr lang="ko-KR" altLang="en-US" sz="1400" dirty="0"/>
              <a:t>출력 후 </a:t>
            </a:r>
            <a:r>
              <a:rPr lang="en-US" altLang="ko-KR" sz="1400" dirty="0"/>
              <a:t>2</a:t>
            </a:r>
            <a:r>
              <a:rPr lang="ko-KR" altLang="en-US" sz="1400" dirty="0"/>
              <a:t>번으로 진행</a:t>
            </a:r>
            <a:endParaRPr lang="en-US" altLang="ko-KR" sz="1400" dirty="0"/>
          </a:p>
          <a:p>
            <a:r>
              <a:rPr lang="en-US" altLang="ko-KR" sz="1400" dirty="0"/>
              <a:t>4. FES(</a:t>
            </a:r>
            <a:r>
              <a:rPr lang="ko-KR" altLang="en-US" sz="1400" dirty="0"/>
              <a:t>기능적 전기 자극장치</a:t>
            </a:r>
            <a:r>
              <a:rPr lang="en-US" altLang="ko-KR" sz="1400" dirty="0"/>
              <a:t>) </a:t>
            </a:r>
            <a:r>
              <a:rPr lang="ko-KR" altLang="en-US" sz="1400" dirty="0"/>
              <a:t>저주파 치료기기 세팅</a:t>
            </a:r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재활 치료 게임 진행</a:t>
            </a:r>
            <a:endParaRPr lang="en-US" altLang="ko-KR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010E6A-2942-44BA-B800-431021B6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581308576">
            <a:extLst>
              <a:ext uri="{FF2B5EF4-FFF2-40B4-BE49-F238E27FC236}">
                <a16:creationId xmlns:a16="http://schemas.microsoft.com/office/drawing/2014/main" id="{52AF7BC5-95C9-4076-84C2-D6791A570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75482"/>
            <a:ext cx="2830513" cy="38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84832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시장성 및 시장진출 전략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9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494446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개발 제품의 시장성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1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5D4EC4-F5C4-499A-888D-092DED91AB66}"/>
              </a:ext>
            </a:extLst>
          </p:cNvPr>
          <p:cNvSpPr/>
          <p:nvPr/>
        </p:nvSpPr>
        <p:spPr>
          <a:xfrm>
            <a:off x="249798" y="1635156"/>
            <a:ext cx="8642682" cy="25139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한국보건산업진흥원에 따르면 인구의 고령화와 만성질환자 증가로 인한 의료비 증가 등 사회문제 해결을 위해 빅데이터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BigData</a:t>
            </a:r>
            <a:r>
              <a:rPr lang="en-US" altLang="ko-KR" sz="1600" dirty="0"/>
              <a:t>), </a:t>
            </a:r>
            <a:r>
              <a:rPr lang="ko-KR" altLang="en-US" sz="1600" dirty="0"/>
              <a:t>인공지능</a:t>
            </a:r>
            <a:r>
              <a:rPr lang="en-US" altLang="ko-KR" sz="1600" dirty="0"/>
              <a:t>(AI) </a:t>
            </a:r>
            <a:r>
              <a:rPr lang="ko-KR" altLang="en-US" sz="1600" dirty="0"/>
              <a:t>등 디지털 기술과 의료가 접목된 스마트 헬스케어 산업이 확대되고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급 진전하고 있는 혁신 의료기기 기술 개발에 대응하고</a:t>
            </a:r>
            <a:r>
              <a:rPr lang="en-US" altLang="ko-KR" sz="1600" dirty="0"/>
              <a:t>, </a:t>
            </a:r>
            <a:r>
              <a:rPr lang="ko-KR" altLang="en-US" sz="1600" dirty="0"/>
              <a:t>혁신적인 의료기기의 특성에 맞는 탄력적 규제 체계 확립과 산업 중요성이 증가하고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2021</a:t>
            </a:r>
            <a:r>
              <a:rPr lang="ko-KR" altLang="en-US" sz="1600" dirty="0"/>
              <a:t>년 의료기기 수출액은 전년 대비 </a:t>
            </a:r>
            <a:r>
              <a:rPr lang="en-US" altLang="ko-KR" sz="1600" dirty="0"/>
              <a:t>13.2% </a:t>
            </a:r>
            <a:r>
              <a:rPr lang="ko-KR" altLang="en-US" sz="1600" dirty="0"/>
              <a:t>증가하여 </a:t>
            </a:r>
            <a:r>
              <a:rPr lang="en-US" altLang="ko-KR" sz="1600" dirty="0"/>
              <a:t>65</a:t>
            </a:r>
            <a:r>
              <a:rPr lang="ko-KR" altLang="en-US" sz="1600" dirty="0"/>
              <a:t>억 달러가 예상되며</a:t>
            </a:r>
            <a:r>
              <a:rPr lang="en-US" altLang="ko-KR" sz="1600" dirty="0"/>
              <a:t>, </a:t>
            </a:r>
            <a:r>
              <a:rPr lang="ko-KR" altLang="en-US" sz="1600" dirty="0"/>
              <a:t>매년 최고 수출액을 경신하여 </a:t>
            </a:r>
            <a:r>
              <a:rPr lang="en-US" altLang="ko-KR" sz="1600" dirty="0"/>
              <a:t>2022</a:t>
            </a:r>
            <a:r>
              <a:rPr lang="ko-KR" altLang="en-US" sz="1600" dirty="0"/>
              <a:t>년에는 </a:t>
            </a:r>
            <a:r>
              <a:rPr lang="en-US" altLang="ko-KR" sz="1600" dirty="0"/>
              <a:t>68</a:t>
            </a:r>
            <a:r>
              <a:rPr lang="ko-KR" altLang="en-US" sz="1600" dirty="0"/>
              <a:t>억 달러</a:t>
            </a:r>
            <a:r>
              <a:rPr lang="en-US" altLang="ko-KR" sz="1600" dirty="0"/>
              <a:t>(</a:t>
            </a:r>
            <a:r>
              <a:rPr lang="ko-KR" altLang="en-US" sz="1600" dirty="0"/>
              <a:t>전년 대비 </a:t>
            </a:r>
            <a:r>
              <a:rPr lang="en-US" altLang="ko-KR" sz="1600" dirty="0"/>
              <a:t>+5.6%) </a:t>
            </a:r>
            <a:r>
              <a:rPr lang="ko-KR" altLang="en-US" sz="1600" dirty="0"/>
              <a:t>수출을 기록하며 성장을 이어갈 전망이다</a:t>
            </a:r>
            <a:r>
              <a:rPr lang="en-US" altLang="ko-KR" sz="16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729C4D-B274-4089-8ABA-C351098F345F}"/>
              </a:ext>
            </a:extLst>
          </p:cNvPr>
          <p:cNvSpPr txBox="1"/>
          <p:nvPr/>
        </p:nvSpPr>
        <p:spPr>
          <a:xfrm>
            <a:off x="5975141" y="4083428"/>
            <a:ext cx="1521376" cy="352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단위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백만 달러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, %)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12ED45-DBBC-41E9-83C3-57AEFF4AF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95109"/>
              </p:ext>
            </p:extLst>
          </p:nvPr>
        </p:nvGraphicFramePr>
        <p:xfrm>
          <a:off x="1750659" y="4437112"/>
          <a:ext cx="5640959" cy="1776222"/>
        </p:xfrm>
        <a:graphic>
          <a:graphicData uri="http://schemas.openxmlformats.org/drawingml/2006/table">
            <a:tbl>
              <a:tblPr/>
              <a:tblGrid>
                <a:gridCol w="508127">
                  <a:extLst>
                    <a:ext uri="{9D8B030D-6E8A-4147-A177-3AD203B41FA5}">
                      <a16:colId xmlns:a16="http://schemas.microsoft.com/office/drawing/2014/main" val="3805866719"/>
                    </a:ext>
                  </a:extLst>
                </a:gridCol>
                <a:gridCol w="1067816">
                  <a:extLst>
                    <a:ext uri="{9D8B030D-6E8A-4147-A177-3AD203B41FA5}">
                      <a16:colId xmlns:a16="http://schemas.microsoft.com/office/drawing/2014/main" val="1478980607"/>
                    </a:ext>
                  </a:extLst>
                </a:gridCol>
                <a:gridCol w="508127">
                  <a:extLst>
                    <a:ext uri="{9D8B030D-6E8A-4147-A177-3AD203B41FA5}">
                      <a16:colId xmlns:a16="http://schemas.microsoft.com/office/drawing/2014/main" val="4225910136"/>
                    </a:ext>
                  </a:extLst>
                </a:gridCol>
                <a:gridCol w="508127">
                  <a:extLst>
                    <a:ext uri="{9D8B030D-6E8A-4147-A177-3AD203B41FA5}">
                      <a16:colId xmlns:a16="http://schemas.microsoft.com/office/drawing/2014/main" val="1991131731"/>
                    </a:ext>
                  </a:extLst>
                </a:gridCol>
                <a:gridCol w="508127">
                  <a:extLst>
                    <a:ext uri="{9D8B030D-6E8A-4147-A177-3AD203B41FA5}">
                      <a16:colId xmlns:a16="http://schemas.microsoft.com/office/drawing/2014/main" val="3331572240"/>
                    </a:ext>
                  </a:extLst>
                </a:gridCol>
                <a:gridCol w="508127">
                  <a:extLst>
                    <a:ext uri="{9D8B030D-6E8A-4147-A177-3AD203B41FA5}">
                      <a16:colId xmlns:a16="http://schemas.microsoft.com/office/drawing/2014/main" val="2141645180"/>
                    </a:ext>
                  </a:extLst>
                </a:gridCol>
                <a:gridCol w="508127">
                  <a:extLst>
                    <a:ext uri="{9D8B030D-6E8A-4147-A177-3AD203B41FA5}">
                      <a16:colId xmlns:a16="http://schemas.microsoft.com/office/drawing/2014/main" val="1913367010"/>
                    </a:ext>
                  </a:extLst>
                </a:gridCol>
                <a:gridCol w="508127">
                  <a:extLst>
                    <a:ext uri="{9D8B030D-6E8A-4147-A177-3AD203B41FA5}">
                      <a16:colId xmlns:a16="http://schemas.microsoft.com/office/drawing/2014/main" val="1455002075"/>
                    </a:ext>
                  </a:extLst>
                </a:gridCol>
                <a:gridCol w="508127">
                  <a:extLst>
                    <a:ext uri="{9D8B030D-6E8A-4147-A177-3AD203B41FA5}">
                      <a16:colId xmlns:a16="http://schemas.microsoft.com/office/drawing/2014/main" val="1202571554"/>
                    </a:ext>
                  </a:extLst>
                </a:gridCol>
                <a:gridCol w="508127">
                  <a:extLst>
                    <a:ext uri="{9D8B030D-6E8A-4147-A177-3AD203B41FA5}">
                      <a16:colId xmlns:a16="http://schemas.microsoft.com/office/drawing/2014/main" val="1696138781"/>
                    </a:ext>
                  </a:extLst>
                </a:gridCol>
              </a:tblGrid>
              <a:tr h="260604">
                <a:tc rowSpan="2"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품 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2019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2020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2021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예상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2022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전망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3780"/>
                  </a:ext>
                </a:extLst>
              </a:tr>
              <a:tr h="31330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증가율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증가율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증가율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금액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3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증가율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20721"/>
                  </a:ext>
                </a:extLst>
              </a:tr>
              <a:tr h="30086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보건산업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15,692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5.1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21,703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38.3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25,093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15.6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27,636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10.1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52712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의약품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5,184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9.2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8,428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62.6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9,509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12.8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10,128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6.5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295129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의료기기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3,960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1.3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5,703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44.0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6,454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13.2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6,814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5.6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62339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화장품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6,548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4.2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7,572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15.6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9,130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20.6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10,694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17.1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4200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DF73E5F-42FF-4E60-91DE-60CBBB53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41" y="4269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6227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9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494446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나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개발 제품의 시장성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2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5D4EC4-F5C4-499A-888D-092DED91AB66}"/>
              </a:ext>
            </a:extLst>
          </p:cNvPr>
          <p:cNvSpPr/>
          <p:nvPr/>
        </p:nvSpPr>
        <p:spPr>
          <a:xfrm>
            <a:off x="249798" y="1790094"/>
            <a:ext cx="8642682" cy="20709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전 세계 근육 자극장치의 시장은 </a:t>
            </a:r>
            <a:r>
              <a:rPr lang="en-US" altLang="ko-KR" sz="1600" dirty="0"/>
              <a:t>2016</a:t>
            </a:r>
            <a:r>
              <a:rPr lang="ko-KR" altLang="en-US" sz="1600" dirty="0"/>
              <a:t>년 약 </a:t>
            </a:r>
            <a:r>
              <a:rPr lang="en-US" altLang="ko-KR" sz="1600" dirty="0"/>
              <a:t>7</a:t>
            </a:r>
            <a:r>
              <a:rPr lang="ko-KR" altLang="en-US" sz="1600" dirty="0"/>
              <a:t>천억원</a:t>
            </a:r>
            <a:r>
              <a:rPr lang="en-US" altLang="ko-KR" sz="1600" dirty="0"/>
              <a:t>(589</a:t>
            </a:r>
            <a:r>
              <a:rPr lang="ko-KR" altLang="en-US" sz="1600" dirty="0"/>
              <a:t>백만 달러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2025</a:t>
            </a:r>
            <a:r>
              <a:rPr lang="ko-KR" altLang="en-US" sz="1600" dirty="0"/>
              <a:t>년 약 </a:t>
            </a:r>
            <a:r>
              <a:rPr lang="en-US" altLang="ko-KR" sz="1600" dirty="0"/>
              <a:t>1</a:t>
            </a:r>
            <a:r>
              <a:rPr lang="ko-KR" altLang="en-US" sz="1600" dirty="0"/>
              <a:t>조원</a:t>
            </a:r>
            <a:r>
              <a:rPr lang="en-US" altLang="ko-KR" sz="1600" dirty="0"/>
              <a:t>(863</a:t>
            </a:r>
            <a:r>
              <a:rPr lang="ko-KR" altLang="en-US" sz="1600" dirty="0"/>
              <a:t>백만 달러</a:t>
            </a:r>
            <a:r>
              <a:rPr lang="en-US" altLang="ko-KR" sz="1600" dirty="0"/>
              <a:t>)</a:t>
            </a:r>
            <a:r>
              <a:rPr lang="ko-KR" altLang="en-US" sz="1600" dirty="0"/>
              <a:t>까지 연평균 </a:t>
            </a:r>
            <a:r>
              <a:rPr lang="en-US" altLang="ko-KR" sz="1600" dirty="0"/>
              <a:t>4.20%</a:t>
            </a:r>
            <a:r>
              <a:rPr lang="ko-KR" altLang="en-US" sz="1600" dirty="0"/>
              <a:t>로 확대될 전망이다</a:t>
            </a:r>
            <a:r>
              <a:rPr lang="en-US" altLang="ko-KR" sz="1600" dirty="0"/>
              <a:t>. </a:t>
            </a:r>
            <a:r>
              <a:rPr lang="ko-KR" altLang="en-US" sz="1600" dirty="0"/>
              <a:t>특히 </a:t>
            </a:r>
            <a:r>
              <a:rPr lang="ko-KR" altLang="en-US" sz="1600" dirty="0" err="1"/>
              <a:t>기능식</a:t>
            </a:r>
            <a:r>
              <a:rPr lang="ko-KR" altLang="en-US" sz="1600" dirty="0"/>
              <a:t> 전기 자극장치</a:t>
            </a:r>
            <a:r>
              <a:rPr lang="en-US" altLang="ko-KR" sz="1600" dirty="0"/>
              <a:t>(FES) </a:t>
            </a:r>
            <a:r>
              <a:rPr lang="ko-KR" altLang="en-US" sz="1600" dirty="0"/>
              <a:t>시장은 </a:t>
            </a:r>
            <a:r>
              <a:rPr lang="en-US" altLang="ko-KR" sz="1600" dirty="0"/>
              <a:t>2016</a:t>
            </a:r>
            <a:r>
              <a:rPr lang="ko-KR" altLang="en-US" sz="1600" dirty="0"/>
              <a:t>년 약 </a:t>
            </a:r>
            <a:r>
              <a:rPr lang="en-US" altLang="ko-KR" sz="1600" dirty="0"/>
              <a:t>198</a:t>
            </a:r>
            <a:r>
              <a:rPr lang="ko-KR" altLang="en-US" sz="1600" dirty="0"/>
              <a:t>억 원</a:t>
            </a:r>
            <a:r>
              <a:rPr lang="en-US" altLang="ko-KR" sz="1600" dirty="0"/>
              <a:t>(16.50</a:t>
            </a:r>
            <a:r>
              <a:rPr lang="ko-KR" altLang="en-US" sz="1600" dirty="0"/>
              <a:t>백만 달러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2025</a:t>
            </a:r>
            <a:r>
              <a:rPr lang="ko-KR" altLang="en-US" sz="1600" dirty="0"/>
              <a:t>년 까지 약 </a:t>
            </a:r>
            <a:r>
              <a:rPr lang="en-US" altLang="ko-KR" sz="1600" dirty="0"/>
              <a:t>310</a:t>
            </a:r>
            <a:r>
              <a:rPr lang="ko-KR" altLang="en-US" sz="1600" dirty="0"/>
              <a:t>억 원</a:t>
            </a:r>
            <a:r>
              <a:rPr lang="en-US" altLang="ko-KR" sz="1600" dirty="0"/>
              <a:t>(25.85</a:t>
            </a:r>
            <a:r>
              <a:rPr lang="ko-KR" altLang="en-US" sz="1600" dirty="0"/>
              <a:t>백만 달러</a:t>
            </a:r>
            <a:r>
              <a:rPr lang="en-US" altLang="ko-KR" sz="1600" dirty="0"/>
              <a:t>)</a:t>
            </a:r>
            <a:r>
              <a:rPr lang="ko-KR" altLang="en-US" sz="1600" dirty="0"/>
              <a:t>로 연평균 </a:t>
            </a:r>
            <a:r>
              <a:rPr lang="en-US" altLang="ko-KR" sz="1600" dirty="0"/>
              <a:t>5.11% </a:t>
            </a:r>
            <a:r>
              <a:rPr lang="ko-KR" altLang="en-US" sz="1600" dirty="0"/>
              <a:t>증가했다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국내 신경 조절 자극장치 시장은 아직까지는 생산 및 수출입 실적이 높지는 않고 초기 단계로 예상하고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최근에 의약품에서 치료가 어려운 분야인 알츠하이머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파킨슨</a:t>
            </a:r>
            <a:r>
              <a:rPr lang="en-US" altLang="ko-KR" sz="1600" dirty="0"/>
              <a:t>, </a:t>
            </a:r>
            <a:r>
              <a:rPr lang="ko-KR" altLang="en-US" sz="1600" dirty="0"/>
              <a:t>우울증 등 뇌 자극기가 임상적 효과를 나타냄에 따라서 관련 의료기기 시장이 점차 형성되고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DF73E5F-42FF-4E60-91DE-60CBBB53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41" y="42697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50BB826-12B4-4726-8CB9-1FC949F8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5637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0" name="_x572598296">
            <a:extLst>
              <a:ext uri="{FF2B5EF4-FFF2-40B4-BE49-F238E27FC236}">
                <a16:creationId xmlns:a16="http://schemas.microsoft.com/office/drawing/2014/main" id="{FFDDBE2E-1B37-4186-B41F-13FE4CBB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64" y="3889236"/>
            <a:ext cx="5041149" cy="24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제목 1">
            <a:extLst>
              <a:ext uri="{FF2B5EF4-FFF2-40B4-BE49-F238E27FC236}">
                <a16:creationId xmlns:a16="http://schemas.microsoft.com/office/drawing/2014/main" id="{70FE8DD2-D331-4572-B687-EA849525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664"/>
            <a:ext cx="8892480" cy="5334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시장성 및 시장진출 전략</a:t>
            </a:r>
            <a:r>
              <a:rPr lang="en-US" altLang="ko-KR" dirty="0"/>
              <a:t>(2/3)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10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494446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다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개발 제품 시장 진출 전략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B2E869-3D6D-467D-B91D-3BBA4876F17E}"/>
              </a:ext>
            </a:extLst>
          </p:cNvPr>
          <p:cNvSpPr/>
          <p:nvPr/>
        </p:nvSpPr>
        <p:spPr>
          <a:xfrm>
            <a:off x="249798" y="1635156"/>
            <a:ext cx="8642682" cy="20098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점점 확대되는 </a:t>
            </a:r>
            <a:r>
              <a:rPr lang="en-US" altLang="ko-KR" sz="1600" dirty="0"/>
              <a:t>4</a:t>
            </a:r>
            <a:r>
              <a:rPr lang="ko-KR" altLang="en-US" sz="1600" dirty="0"/>
              <a:t>차산업인 인공지능</a:t>
            </a:r>
            <a:r>
              <a:rPr lang="en-US" altLang="ko-KR" sz="1600" dirty="0"/>
              <a:t>(AI) </a:t>
            </a:r>
            <a:r>
              <a:rPr lang="ko-KR" altLang="en-US" sz="1600" dirty="0"/>
              <a:t>헬스케어 시장의 규모에 따라 발 맞추어 사물인터넷</a:t>
            </a:r>
            <a:r>
              <a:rPr lang="en-US" altLang="ko-KR" sz="1600" dirty="0"/>
              <a:t>(IoT)</a:t>
            </a:r>
            <a:r>
              <a:rPr lang="ko-KR" altLang="en-US" sz="1600" dirty="0"/>
              <a:t>를 융합한 제품인 것을 강조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환경 분석 </a:t>
            </a:r>
            <a:r>
              <a:rPr lang="en-US" altLang="ko-KR" sz="1600" dirty="0"/>
              <a:t>: </a:t>
            </a:r>
            <a:r>
              <a:rPr lang="ko-KR" altLang="en-US" sz="1600" dirty="0"/>
              <a:t>의료 법 규제 및 정책 조사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고객 분석 </a:t>
            </a:r>
            <a:r>
              <a:rPr lang="en-US" altLang="ko-KR" sz="1600" dirty="0"/>
              <a:t>: </a:t>
            </a:r>
            <a:r>
              <a:rPr lang="ko-KR" altLang="en-US" sz="1600" dirty="0"/>
              <a:t>목표 고객 및 어떤 특성을 갖는지 </a:t>
            </a:r>
            <a:r>
              <a:rPr lang="en-US" altLang="ko-KR" sz="1600" dirty="0"/>
              <a:t>-&gt; </a:t>
            </a:r>
            <a:r>
              <a:rPr lang="ko-KR" altLang="en-US" sz="1600" dirty="0"/>
              <a:t>마비 환자에 대해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시장규모 분석 </a:t>
            </a:r>
            <a:r>
              <a:rPr lang="en-US" altLang="ko-KR" sz="1600" dirty="0"/>
              <a:t>: </a:t>
            </a:r>
            <a:r>
              <a:rPr lang="ko-KR" altLang="en-US" sz="1600" dirty="0"/>
              <a:t>목표시장 전망 조사 </a:t>
            </a:r>
            <a:r>
              <a:rPr lang="en-US" altLang="ko-KR" sz="1600" dirty="0"/>
              <a:t>-&gt; </a:t>
            </a:r>
            <a:r>
              <a:rPr lang="ko-KR" altLang="en-US" sz="1600" dirty="0"/>
              <a:t>국내 근육 자극장치 시장 조사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경쟁사 분석 </a:t>
            </a:r>
            <a:r>
              <a:rPr lang="en-US" altLang="ko-KR" sz="1600" dirty="0"/>
              <a:t>: </a:t>
            </a:r>
            <a:r>
              <a:rPr lang="ko-KR" altLang="en-US" sz="1600" dirty="0"/>
              <a:t>주요 경쟁사 현황</a:t>
            </a:r>
            <a:r>
              <a:rPr lang="en-US" altLang="ko-KR" sz="1600" dirty="0"/>
              <a:t>, </a:t>
            </a:r>
            <a:r>
              <a:rPr lang="ko-KR" altLang="en-US" sz="1600" dirty="0"/>
              <a:t>장단점 및 경쟁구도 현황조사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유통 구조 조사 </a:t>
            </a:r>
            <a:r>
              <a:rPr lang="en-US" altLang="ko-KR" sz="1600" dirty="0"/>
              <a:t>: </a:t>
            </a:r>
            <a:r>
              <a:rPr lang="ko-KR" altLang="en-US" sz="1600" dirty="0"/>
              <a:t>판매 및 서비스하기 위한 유통 채널 파악</a:t>
            </a:r>
            <a:endParaRPr lang="en-US" altLang="ko-KR" sz="16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515CBC-9684-4093-A29F-A115ED4C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856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6" name="_x582713928">
            <a:extLst>
              <a:ext uri="{FF2B5EF4-FFF2-40B4-BE49-F238E27FC236}">
                <a16:creationId xmlns:a16="http://schemas.microsoft.com/office/drawing/2014/main" id="{F604CCBE-71AA-40F9-A06D-057FF23D1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52" y="3691250"/>
            <a:ext cx="6480175" cy="258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413DDB25-4B00-48D5-80FC-64FC3B8F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664"/>
            <a:ext cx="8892480" cy="5334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시장성 및 시장진출 전략</a:t>
            </a:r>
            <a:r>
              <a:rPr lang="en-US" altLang="ko-KR" dirty="0"/>
              <a:t>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097201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신청 사유 및 지원 활용계획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10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494446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신청 사유 및 지원 필요성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B2E869-3D6D-467D-B91D-3BBA4876F17E}"/>
              </a:ext>
            </a:extLst>
          </p:cNvPr>
          <p:cNvSpPr/>
          <p:nvPr/>
        </p:nvSpPr>
        <p:spPr>
          <a:xfrm>
            <a:off x="249798" y="1635156"/>
            <a:ext cx="8642682" cy="23186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대전대학교 </a:t>
            </a:r>
            <a:r>
              <a:rPr lang="en-US" altLang="ko-KR" sz="1600" dirty="0"/>
              <a:t>LINC 3.0 </a:t>
            </a:r>
            <a:r>
              <a:rPr lang="ko-KR" altLang="en-US" sz="1600" dirty="0"/>
              <a:t>사업을 통해서 새로운 방식의 재활 치료기를 만들고자 함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물리치료학과와 연계하여 산학협력을 통해 기술 공유 및 인재 확보에 필요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마비 환자가 지속적으로 증가함에 따라 의료 비용도 함께 커지고 있는 상황</a:t>
            </a:r>
            <a:r>
              <a:rPr lang="en-US" altLang="ko-KR" sz="1600" dirty="0"/>
              <a:t>. </a:t>
            </a:r>
            <a:r>
              <a:rPr lang="ko-KR" altLang="en-US" sz="1600" dirty="0"/>
              <a:t>재활의료기기는 삶의 질 향상과 더불어 사회적 비용을 절감에도 기여를 함</a:t>
            </a:r>
            <a:r>
              <a:rPr lang="en-US" altLang="ko-KR" sz="1600" dirty="0"/>
              <a:t>. </a:t>
            </a:r>
            <a:r>
              <a:rPr lang="ko-KR" altLang="en-US" sz="1600" dirty="0"/>
              <a:t>의약품을 통해 치료가 어려운 분야인 중추신경계 질환</a:t>
            </a:r>
            <a:r>
              <a:rPr lang="en-US" altLang="ko-KR" sz="1600" dirty="0"/>
              <a:t>, </a:t>
            </a:r>
            <a:r>
              <a:rPr lang="ko-KR" altLang="en-US" sz="1600" dirty="0"/>
              <a:t>뇌 손상 장애 등은 신경 조절 자극 장치가 임상적인 효과를 나타내고 있어 여러 기기에 대한 개발이 필요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점점 더 커지는 재활 의료기기 시장에서 </a:t>
            </a:r>
            <a:r>
              <a:rPr lang="en-US" altLang="ko-KR" sz="1600" dirty="0"/>
              <a:t>IoT</a:t>
            </a:r>
            <a:r>
              <a:rPr lang="ko-KR" altLang="en-US" sz="1600" dirty="0"/>
              <a:t>를 접목한 의료기기 수는 적어 지속적으로 개발에 대한 지원이 필요</a:t>
            </a:r>
            <a:r>
              <a:rPr lang="en-US" altLang="ko-KR" sz="1600" dirty="0"/>
              <a:t>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515CBC-9684-4093-A29F-A115ED4C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856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5C6C23-E526-442F-ABC6-2444B971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76" y="3953805"/>
            <a:ext cx="69437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18231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신청 사유 및 지원 활용계획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10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4944462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나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대전대학교 인프라 활용 계획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B2E869-3D6D-467D-B91D-3BBA4876F17E}"/>
              </a:ext>
            </a:extLst>
          </p:cNvPr>
          <p:cNvSpPr/>
          <p:nvPr/>
        </p:nvSpPr>
        <p:spPr>
          <a:xfrm>
            <a:off x="249798" y="1628800"/>
            <a:ext cx="8642682" cy="24715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대전대학교와 기업간 교류 기회 제공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물리치료학과와 개발 문서 및 정보 공유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교수</a:t>
            </a:r>
            <a:r>
              <a:rPr lang="en-US" altLang="ko-KR" sz="1600" dirty="0"/>
              <a:t>, </a:t>
            </a:r>
            <a:r>
              <a:rPr lang="ko-KR" altLang="en-US" sz="1600" dirty="0"/>
              <a:t>학생</a:t>
            </a:r>
            <a:r>
              <a:rPr lang="en-US" altLang="ko-KR" sz="1600" dirty="0"/>
              <a:t>, </a:t>
            </a:r>
            <a:r>
              <a:rPr lang="ko-KR" altLang="en-US" sz="1600" dirty="0"/>
              <a:t>기업 간 소통으로 학습 연계 및 다양한 산학협력 활동에 참여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학생 기술 지도 및 자문 실적 제고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대전대 물리치료학과와 연계하여 예비 물리치료사 및 물리치료사에게 </a:t>
            </a:r>
            <a:r>
              <a:rPr lang="en-US" altLang="ko-KR" sz="1600" dirty="0"/>
              <a:t>FES</a:t>
            </a:r>
            <a:r>
              <a:rPr lang="ko-KR" altLang="en-US" sz="1600" dirty="0"/>
              <a:t>와 </a:t>
            </a:r>
            <a:r>
              <a:rPr lang="en-US" altLang="ko-KR" sz="1600" dirty="0"/>
              <a:t>RCA-10</a:t>
            </a:r>
            <a:r>
              <a:rPr lang="ko-KR" altLang="en-US" sz="1600" dirty="0"/>
              <a:t>과의 차별성 입증</a:t>
            </a:r>
            <a:r>
              <a:rPr lang="en-US" altLang="ko-KR" sz="1600" dirty="0"/>
              <a:t>, </a:t>
            </a:r>
            <a:r>
              <a:rPr lang="ko-KR" altLang="en-US" sz="1600" dirty="0"/>
              <a:t>사용 후 긍정성 검토 및 설문 평가하여 제품에 대한 신뢰성 입증 및 제품 보완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편마비</a:t>
            </a:r>
            <a:r>
              <a:rPr lang="ko-KR" altLang="en-US" sz="1600" dirty="0"/>
              <a:t> 환자에게 직접 </a:t>
            </a:r>
            <a:r>
              <a:rPr lang="en-US" altLang="ko-KR" sz="1600" dirty="0"/>
              <a:t>FES</a:t>
            </a:r>
            <a:r>
              <a:rPr lang="ko-KR" altLang="en-US" sz="1600" dirty="0"/>
              <a:t>와 </a:t>
            </a:r>
            <a:r>
              <a:rPr lang="en-US" altLang="ko-KR" sz="1600" dirty="0"/>
              <a:t>RCA-10</a:t>
            </a:r>
            <a:r>
              <a:rPr lang="ko-KR" altLang="en-US" sz="1600" dirty="0"/>
              <a:t>을 각각 사용한 후 환자에게 설문평가 및 긍정성 검토 후 신경조절 자극 장치 관련 국내 시장 진출</a:t>
            </a:r>
            <a:endParaRPr lang="en-US" altLang="ko-KR" sz="16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515CBC-9684-4093-A29F-A115ED4C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856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B1C33-9E1F-40F0-B855-EE3224D6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52" y="4157544"/>
            <a:ext cx="5330974" cy="21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9585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10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515CBC-9684-4093-A29F-A115ED4C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856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763F6-AAE3-4B49-9898-91E3022F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54307"/>
              </p:ext>
            </p:extLst>
          </p:nvPr>
        </p:nvGraphicFramePr>
        <p:xfrm>
          <a:off x="676769" y="1227869"/>
          <a:ext cx="79208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1425832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편마비</a:t>
                      </a:r>
                      <a:r>
                        <a:rPr lang="ko-KR" altLang="en-US" dirty="0"/>
                        <a:t> 재활 게임 특허 조사 </a:t>
                      </a:r>
                      <a:r>
                        <a:rPr lang="en-US" altLang="ko-KR" dirty="0"/>
                        <a:t>-&gt; 69</a:t>
                      </a:r>
                      <a:r>
                        <a:rPr lang="ko-KR" altLang="en-US" dirty="0"/>
                        <a:t>건 중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건 중복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5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모바일 게임을 이용한 </a:t>
                      </a:r>
                      <a:r>
                        <a:rPr lang="ko-KR" altLang="en-US" dirty="0" err="1"/>
                        <a:t>상지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편마비</a:t>
                      </a:r>
                      <a:r>
                        <a:rPr lang="ko-KR" altLang="en-US" dirty="0"/>
                        <a:t> 재활 운동 시스템 및 재활 운동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4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② 스마트 기기를 이용한 </a:t>
                      </a:r>
                      <a:r>
                        <a:rPr lang="ko-KR" altLang="en-US" dirty="0" err="1"/>
                        <a:t>편마비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환자용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상지</a:t>
                      </a:r>
                      <a:r>
                        <a:rPr lang="ko-KR" altLang="en-US" dirty="0"/>
                        <a:t> 재활 훈련 시스템 및 그 방법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96081"/>
                  </a:ext>
                </a:extLst>
              </a:tr>
            </a:tbl>
          </a:graphicData>
        </a:graphic>
      </p:graphicFrame>
      <p:sp>
        <p:nvSpPr>
          <p:cNvPr id="7" name="제목 6">
            <a:extLst>
              <a:ext uri="{FF2B5EF4-FFF2-40B4-BE49-F238E27FC236}">
                <a16:creationId xmlns:a16="http://schemas.microsoft.com/office/drawing/2014/main" id="{8ECBE811-B595-412D-A62A-BD95023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B9F626-579B-4B90-8543-AF64ED42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211" y="2543602"/>
            <a:ext cx="3076575" cy="3505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7F06A-4E90-489C-9F2B-7B56B8E6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96" y="2668293"/>
            <a:ext cx="2638425" cy="3400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79E535-D1ED-4C31-B53B-F86AE59AB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2" y="2630192"/>
            <a:ext cx="3352800" cy="3476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EC9E8C-1B54-470F-8249-E2254ACF65CA}"/>
              </a:ext>
            </a:extLst>
          </p:cNvPr>
          <p:cNvSpPr txBox="1"/>
          <p:nvPr/>
        </p:nvSpPr>
        <p:spPr>
          <a:xfrm>
            <a:off x="352733" y="2685602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C7636-33B1-4DFB-9B06-D2B68E467F35}"/>
              </a:ext>
            </a:extLst>
          </p:cNvPr>
          <p:cNvSpPr txBox="1"/>
          <p:nvPr/>
        </p:nvSpPr>
        <p:spPr>
          <a:xfrm>
            <a:off x="5632385" y="2449450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520373427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10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515CBC-9684-4093-A29F-A115ED4C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856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763F6-AAE3-4B49-9898-91E3022F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73491"/>
              </p:ext>
            </p:extLst>
          </p:nvPr>
        </p:nvGraphicFramePr>
        <p:xfrm>
          <a:off x="676769" y="1227868"/>
          <a:ext cx="7920880" cy="164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1425832649"/>
                    </a:ext>
                  </a:extLst>
                </a:gridCol>
              </a:tblGrid>
              <a:tr h="456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특허 회피 전략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54973"/>
                  </a:ext>
                </a:extLst>
              </a:tr>
              <a:tr h="91208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기존 제품들은 스틱의 조작에 의한 재활 운동의 따른 움직임을 받음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또한 상기 센서부에서 움직임 정보를 모바일 게임에 컨트롤 신호를 생성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45969"/>
                  </a:ext>
                </a:extLst>
              </a:tr>
            </a:tbl>
          </a:graphicData>
        </a:graphic>
      </p:graphicFrame>
      <p:sp>
        <p:nvSpPr>
          <p:cNvPr id="7" name="제목 6">
            <a:extLst>
              <a:ext uri="{FF2B5EF4-FFF2-40B4-BE49-F238E27FC236}">
                <a16:creationId xmlns:a16="http://schemas.microsoft.com/office/drawing/2014/main" id="{8ECBE811-B595-412D-A62A-BD95023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B9F626-579B-4B90-8543-AF64ED42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3651897"/>
            <a:ext cx="1802382" cy="20534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F7F06A-4E90-489C-9F2B-7B56B8E65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34947"/>
            <a:ext cx="1684065" cy="21704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0465E89-1082-402D-8C62-901ED3AAD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96" y="3508688"/>
            <a:ext cx="2045886" cy="21214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68E052-AEE5-472E-BDCF-920EA7514E55}"/>
              </a:ext>
            </a:extLst>
          </p:cNvPr>
          <p:cNvSpPr txBox="1"/>
          <p:nvPr/>
        </p:nvSpPr>
        <p:spPr>
          <a:xfrm>
            <a:off x="352733" y="3533910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97DE0-5E35-451F-88E9-16C804912231}"/>
              </a:ext>
            </a:extLst>
          </p:cNvPr>
          <p:cNvSpPr txBox="1"/>
          <p:nvPr/>
        </p:nvSpPr>
        <p:spPr>
          <a:xfrm>
            <a:off x="5868144" y="3472371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93398739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357422" y="1533992"/>
            <a:ext cx="6588224" cy="4752528"/>
          </a:xfrm>
        </p:spPr>
        <p:txBody>
          <a:bodyPr>
            <a:normAutofit/>
          </a:bodyPr>
          <a:lstStyle/>
          <a:p>
            <a:pPr marL="1028700" lvl="1" indent="-571500">
              <a:buAutoNum type="arabicPeriod"/>
              <a:defRPr/>
            </a:pPr>
            <a:r>
              <a:rPr lang="ko-KR" altLang="en-US" dirty="0"/>
              <a:t>회사소개</a:t>
            </a:r>
            <a:endParaRPr lang="en-US" altLang="ko-KR" dirty="0"/>
          </a:p>
          <a:p>
            <a:pPr marL="1028700" lvl="1" indent="-571500">
              <a:buAutoNum type="arabicPeriod"/>
              <a:defRPr/>
            </a:pPr>
            <a:r>
              <a:rPr lang="ko-KR" altLang="en-US" dirty="0"/>
              <a:t>기술개발 과제의 목표 및 필요성</a:t>
            </a:r>
            <a:endParaRPr lang="en-US" altLang="ko-KR" dirty="0"/>
          </a:p>
          <a:p>
            <a:pPr marL="1028700" lvl="1" indent="-571500">
              <a:buAutoNum type="arabicPeriod"/>
              <a:defRPr/>
            </a:pPr>
            <a:r>
              <a:rPr lang="ko-KR" altLang="en-US" dirty="0"/>
              <a:t>시장성 및 시장 진출 전략</a:t>
            </a:r>
            <a:endParaRPr lang="en-US" altLang="ko-KR" dirty="0"/>
          </a:p>
          <a:p>
            <a:pPr marL="1028700" lvl="1" indent="-571500">
              <a:buAutoNum type="arabicPeriod"/>
              <a:defRPr/>
            </a:pPr>
            <a:r>
              <a:rPr lang="ko-KR" altLang="en-US" dirty="0"/>
              <a:t>신청 사유 및 지원 활용 계획</a:t>
            </a:r>
            <a:endParaRPr lang="en-US" altLang="ko-KR" dirty="0"/>
          </a:p>
          <a:p>
            <a:pPr marL="1028700" lvl="1" indent="-571500">
              <a:buAutoNum type="arabicPeriod"/>
              <a:defRPr/>
            </a:pPr>
            <a:r>
              <a:rPr lang="ko-KR" altLang="en-US" dirty="0"/>
              <a:t>추진 목표 및 계획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9872" y="476672"/>
            <a:ext cx="2217428" cy="409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목    차</a:t>
            </a:r>
          </a:p>
        </p:txBody>
      </p:sp>
      <p:pic>
        <p:nvPicPr>
          <p:cNvPr id="7" name="Picture 100" descr="D:\김정숙-백업\김정숙-개인자료\유환규-폴더\창신정보통신-면접자료\전공-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28162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859139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회사소개 </a:t>
            </a:r>
            <a:r>
              <a:rPr lang="en-US" altLang="ko-KR" dirty="0"/>
              <a:t>(1/1)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406" y="1244250"/>
            <a:ext cx="8929750" cy="1541808"/>
          </a:xfrm>
          <a:prstGeom prst="rect">
            <a:avLst/>
          </a:prstGeom>
          <a:ln cap="sq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dirty="0"/>
              <a:t>		</a:t>
            </a:r>
            <a:r>
              <a:rPr lang="ko-KR" altLang="en-US" dirty="0"/>
              <a:t>기업명 </a:t>
            </a:r>
            <a:r>
              <a:rPr lang="en-US" altLang="ko-KR" dirty="0"/>
              <a:t>: </a:t>
            </a:r>
            <a:r>
              <a:rPr lang="ko-KR" altLang="en-US" dirty="0"/>
              <a:t>㈜</a:t>
            </a:r>
            <a:r>
              <a:rPr lang="ko-KR" altLang="en-US" dirty="0" err="1"/>
              <a:t>로뎀기술</a:t>
            </a:r>
            <a:r>
              <a:rPr lang="ko-KR" altLang="en-US" dirty="0"/>
              <a:t>                 대  표  자  </a:t>
            </a:r>
            <a:r>
              <a:rPr lang="en-US" altLang="ko-KR" dirty="0"/>
              <a:t>:  </a:t>
            </a:r>
            <a:r>
              <a:rPr lang="ko-KR" altLang="en-US" dirty="0"/>
              <a:t>류 환 </a:t>
            </a:r>
            <a:r>
              <a:rPr lang="ko-KR" altLang="en-US" dirty="0" err="1"/>
              <a:t>규</a:t>
            </a:r>
            <a:endParaRPr lang="ko-KR" altLang="en-US" dirty="0"/>
          </a:p>
          <a:p>
            <a:pPr lvl="0"/>
            <a:r>
              <a:rPr lang="en-US" altLang="ko-KR" dirty="0"/>
              <a:t>		</a:t>
            </a:r>
            <a:r>
              <a:rPr lang="ko-KR" altLang="en-US" dirty="0"/>
              <a:t>창업일 </a:t>
            </a:r>
            <a:r>
              <a:rPr lang="en-US" altLang="ko-KR" dirty="0"/>
              <a:t>: 2011</a:t>
            </a:r>
            <a:r>
              <a:rPr lang="ko-KR" altLang="en-US" dirty="0"/>
              <a:t>년</a:t>
            </a: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20</a:t>
            </a:r>
            <a:r>
              <a:rPr lang="ko-KR" altLang="en-US" dirty="0"/>
              <a:t>일          </a:t>
            </a:r>
            <a:endParaRPr lang="en-US" altLang="ko-KR" dirty="0"/>
          </a:p>
          <a:p>
            <a:pPr lvl="0"/>
            <a:r>
              <a:rPr lang="en-US" altLang="ko-KR" dirty="0"/>
              <a:t>		</a:t>
            </a:r>
            <a:r>
              <a:rPr lang="ko-KR" altLang="en-US" dirty="0"/>
              <a:t>근로 인원 </a:t>
            </a:r>
            <a:r>
              <a:rPr lang="en-US" altLang="ko-KR" dirty="0"/>
              <a:t>: 2</a:t>
            </a:r>
            <a:r>
              <a:rPr lang="ko-KR" altLang="en-US" dirty="0"/>
              <a:t>명</a:t>
            </a:r>
            <a:r>
              <a:rPr lang="en-US" altLang="ko-KR" dirty="0"/>
              <a:t>,</a:t>
            </a:r>
            <a:r>
              <a:rPr lang="ko-KR" altLang="en-US" dirty="0"/>
              <a:t> 상시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       </a:t>
            </a:r>
            <a:endParaRPr lang="en-US" altLang="ko-KR" dirty="0"/>
          </a:p>
          <a:p>
            <a:pPr lvl="0"/>
            <a:r>
              <a:rPr lang="en-US" altLang="ko-KR" dirty="0"/>
              <a:t>		</a:t>
            </a:r>
            <a:r>
              <a:rPr lang="ko-KR" altLang="en-US" dirty="0"/>
              <a:t>홈페이지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www.rodemeng.com</a:t>
            </a:r>
            <a:r>
              <a:rPr lang="en-US" altLang="ko-KR" dirty="0"/>
              <a:t> 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406" y="2930074"/>
            <a:ext cx="4392488" cy="3356446"/>
          </a:xfrm>
          <a:prstGeom prst="rect">
            <a:avLst/>
          </a:prstGeom>
          <a:ln cap="sq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>
            <a:spLocks noChangeArrowheads="1"/>
          </p:cNvSpPr>
          <p:nvPr/>
        </p:nvSpPr>
        <p:spPr bwMode="auto">
          <a:xfrm>
            <a:off x="359438" y="3278193"/>
            <a:ext cx="1152525" cy="9366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03454" y="3566225"/>
            <a:ext cx="971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Arial" charset="0"/>
                <a:ea typeface="돋움" pitchFamily="50" charset="-127"/>
                <a:cs typeface="Arial" charset="0"/>
              </a:rPr>
              <a:t>IoT</a:t>
            </a:r>
            <a:r>
              <a:rPr lang="en-US" altLang="ko-KR" b="1" dirty="0">
                <a:latin typeface="Arial" charset="0"/>
                <a:ea typeface="돋움" pitchFamily="50" charset="-127"/>
                <a:cs typeface="Arial" charset="0"/>
              </a:rPr>
              <a:t> </a:t>
            </a:r>
          </a:p>
        </p:txBody>
      </p:sp>
      <p:sp>
        <p:nvSpPr>
          <p:cNvPr id="9" name="모서리가 둥근 직사각형 8"/>
          <p:cNvSpPr>
            <a:spLocks noChangeArrowheads="1"/>
          </p:cNvSpPr>
          <p:nvPr/>
        </p:nvSpPr>
        <p:spPr bwMode="auto">
          <a:xfrm>
            <a:off x="359438" y="5278457"/>
            <a:ext cx="1152525" cy="9366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467512" y="5422473"/>
            <a:ext cx="1044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Arial" charset="0"/>
                <a:ea typeface="돋움" pitchFamily="50" charset="-127"/>
                <a:cs typeface="Arial" charset="0"/>
              </a:rPr>
              <a:t>스마트 </a:t>
            </a:r>
            <a:endParaRPr lang="en-US" altLang="ko-KR" b="1" dirty="0">
              <a:latin typeface="Arial" charset="0"/>
              <a:ea typeface="돋움" pitchFamily="50" charset="-127"/>
              <a:cs typeface="Arial" charset="0"/>
            </a:endParaRPr>
          </a:p>
          <a:p>
            <a:r>
              <a:rPr lang="ko-KR" altLang="en-US" b="1" dirty="0" err="1">
                <a:latin typeface="Arial" charset="0"/>
                <a:ea typeface="돋움" pitchFamily="50" charset="-127"/>
                <a:cs typeface="Arial" charset="0"/>
              </a:rPr>
              <a:t>팜개발</a:t>
            </a:r>
            <a:endParaRPr lang="en-US" altLang="ko-KR" b="1" dirty="0">
              <a:latin typeface="Arial" charset="0"/>
              <a:ea typeface="돋움" pitchFamily="50" charset="-127"/>
              <a:cs typeface="Arial" charset="0"/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545474" y="3278193"/>
            <a:ext cx="2808312" cy="8848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Bef>
                <a:spcPct val="50000"/>
              </a:spcBef>
              <a:defRPr/>
            </a:pPr>
            <a:r>
              <a:rPr lang="ko-KR" altLang="en-US" sz="1600" dirty="0" err="1">
                <a:solidFill>
                  <a:schemeClr val="hlink"/>
                </a:solidFill>
                <a:latin typeface="HY견고딕" pitchFamily="18" charset="-127"/>
                <a:ea typeface="HY견고딕" pitchFamily="18" charset="-127"/>
              </a:rPr>
              <a:t>센싱영역개발</a:t>
            </a:r>
            <a:r>
              <a:rPr lang="ko-KR" altLang="en-US" sz="1600" dirty="0">
                <a:solidFill>
                  <a:schemeClr val="hlink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l">
              <a:lnSpc>
                <a:spcPts val="1500"/>
              </a:lnSpc>
              <a:spcBef>
                <a:spcPct val="50000"/>
              </a:spcBef>
              <a:defRPr/>
            </a:pPr>
            <a:r>
              <a:rPr lang="ko-KR" altLang="en-US" sz="1400" b="1" dirty="0"/>
              <a:t>* </a:t>
            </a:r>
            <a:r>
              <a:rPr lang="en-US" altLang="ko-KR" sz="1400" b="1" dirty="0" err="1"/>
              <a:t>IoT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센싱</a:t>
            </a:r>
            <a:r>
              <a:rPr lang="ko-KR" altLang="en-US" sz="1400" b="1" dirty="0"/>
              <a:t> 기술</a:t>
            </a:r>
            <a:endParaRPr lang="en-US" altLang="ko-KR" sz="1400" b="1" dirty="0"/>
          </a:p>
          <a:p>
            <a:pPr algn="l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다중 충돌 방지 </a:t>
            </a:r>
          </a:p>
        </p:txBody>
      </p:sp>
      <p:sp>
        <p:nvSpPr>
          <p:cNvPr id="12" name="TextBox 34"/>
          <p:cNvSpPr txBox="1">
            <a:spLocks noChangeArrowheads="1"/>
          </p:cNvSpPr>
          <p:nvPr/>
        </p:nvSpPr>
        <p:spPr bwMode="auto">
          <a:xfrm>
            <a:off x="5039958" y="4010194"/>
            <a:ext cx="291623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ko-KR" altLang="en-US" sz="1400" dirty="0">
                <a:latin typeface="Arial" charset="0"/>
                <a:ea typeface="돋움" pitchFamily="50" charset="-127"/>
                <a:cs typeface="Arial" charset="0"/>
              </a:rPr>
              <a:t>  </a:t>
            </a:r>
            <a:r>
              <a:rPr lang="ko-KR" altLang="en-US" sz="1400" b="1" dirty="0">
                <a:latin typeface="Arial" charset="0"/>
                <a:ea typeface="돋움" pitchFamily="50" charset="-127"/>
                <a:cs typeface="Arial" charset="0"/>
              </a:rPr>
              <a:t>스마트 저전력</a:t>
            </a:r>
            <a:r>
              <a:rPr lang="en-US" altLang="ko-KR" sz="1400" b="1" dirty="0">
                <a:latin typeface="Arial" charset="0"/>
                <a:ea typeface="돋움" pitchFamily="50" charset="-127"/>
                <a:cs typeface="Arial" charset="0"/>
              </a:rPr>
              <a:t>, </a:t>
            </a:r>
            <a:r>
              <a:rPr lang="ko-KR" altLang="en-US" sz="1400" b="1" dirty="0">
                <a:latin typeface="Arial" charset="0"/>
                <a:ea typeface="돋움" pitchFamily="50" charset="-127"/>
                <a:cs typeface="Arial" charset="0"/>
              </a:rPr>
              <a:t>공정 개선  </a:t>
            </a:r>
            <a:endParaRPr lang="en-US" altLang="ko-KR" sz="1400" b="1" dirty="0">
              <a:latin typeface="Arial" charset="0"/>
              <a:ea typeface="돋움" pitchFamily="50" charset="-127"/>
              <a:cs typeface="Arial" charset="0"/>
            </a:endParaRPr>
          </a:p>
          <a:p>
            <a:pPr algn="l">
              <a:buFont typeface="Arial" charset="0"/>
              <a:buChar char="•"/>
            </a:pPr>
            <a:r>
              <a:rPr lang="en-US" altLang="ko-KR" sz="1400" b="1" dirty="0">
                <a:latin typeface="Arial" charset="0"/>
                <a:ea typeface="돋움" pitchFamily="50" charset="-127"/>
                <a:cs typeface="Arial" charset="0"/>
              </a:rPr>
              <a:t>  APP</a:t>
            </a:r>
            <a:r>
              <a:rPr lang="ko-KR" altLang="en-US" sz="1400" b="1" dirty="0">
                <a:latin typeface="Arial" charset="0"/>
                <a:ea typeface="돋움" pitchFamily="50" charset="-127"/>
                <a:cs typeface="Arial" charset="0"/>
              </a:rPr>
              <a:t>을 이용한 산업 공정 </a:t>
            </a:r>
            <a:endParaRPr lang="en-US" altLang="ko-KR" sz="1400" b="1" dirty="0">
              <a:latin typeface="Arial" charset="0"/>
              <a:ea typeface="돋움" pitchFamily="50" charset="-127"/>
              <a:cs typeface="Arial" charset="0"/>
            </a:endParaRPr>
          </a:p>
          <a:p>
            <a:pPr algn="l">
              <a:buFont typeface="Arial" charset="0"/>
              <a:buChar char="•"/>
            </a:pPr>
            <a:r>
              <a:rPr lang="en-US" altLang="ko-KR" sz="1400" b="1" dirty="0">
                <a:latin typeface="Arial" charset="0"/>
                <a:ea typeface="돋움" pitchFamily="50" charset="-127"/>
                <a:cs typeface="Arial" charset="0"/>
              </a:rPr>
              <a:t>  </a:t>
            </a:r>
            <a:r>
              <a:rPr lang="ko-KR" altLang="en-US" sz="1400" b="1" dirty="0">
                <a:latin typeface="Arial" charset="0"/>
                <a:ea typeface="돋움" pitchFamily="50" charset="-127"/>
                <a:cs typeface="Arial" charset="0"/>
              </a:rPr>
              <a:t>기존 </a:t>
            </a:r>
            <a:r>
              <a:rPr lang="ko-KR" altLang="en-US" sz="1400" b="1" dirty="0" err="1">
                <a:latin typeface="Arial" charset="0"/>
                <a:ea typeface="돋움" pitchFamily="50" charset="-127"/>
                <a:cs typeface="Arial" charset="0"/>
              </a:rPr>
              <a:t>네크웍</a:t>
            </a:r>
            <a:r>
              <a:rPr lang="ko-KR" altLang="en-US" sz="1400" b="1" dirty="0">
                <a:latin typeface="Arial" charset="0"/>
                <a:ea typeface="돋움" pitchFamily="50" charset="-127"/>
                <a:cs typeface="Arial" charset="0"/>
              </a:rPr>
              <a:t> 적용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1545472" y="5278457"/>
            <a:ext cx="2808313" cy="9310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Bef>
                <a:spcPct val="50000"/>
              </a:spcBef>
              <a:defRPr/>
            </a:pPr>
            <a:r>
              <a:rPr lang="ko-KR" altLang="en-US" sz="1600" dirty="0">
                <a:solidFill>
                  <a:schemeClr val="hlink"/>
                </a:solidFill>
                <a:latin typeface="HY견고딕" pitchFamily="18" charset="-127"/>
                <a:ea typeface="HY견고딕" pitchFamily="18" charset="-127"/>
              </a:rPr>
              <a:t>스마트 팜 개발</a:t>
            </a:r>
          </a:p>
          <a:p>
            <a:pPr algn="l">
              <a:lnSpc>
                <a:spcPts val="1500"/>
              </a:lnSpc>
              <a:spcBef>
                <a:spcPct val="50000"/>
              </a:spcBef>
              <a:defRPr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b="1" dirty="0"/>
              <a:t>* 식물공장 개발 </a:t>
            </a:r>
            <a:endParaRPr lang="en-US" altLang="ko-KR" sz="1600" b="1" dirty="0"/>
          </a:p>
          <a:p>
            <a:pPr algn="l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ko-KR" sz="1600" b="1" dirty="0"/>
              <a:t> * </a:t>
            </a:r>
            <a:r>
              <a:rPr lang="ko-KR" altLang="en-US" sz="1600" b="1" dirty="0"/>
              <a:t>스마트 에코 </a:t>
            </a:r>
            <a:r>
              <a:rPr lang="ko-KR" altLang="en-US" sz="1600" b="1" dirty="0" err="1"/>
              <a:t>앱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9438" y="2786058"/>
            <a:ext cx="295232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사업분야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535902" y="2930074"/>
            <a:ext cx="4465254" cy="3356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23934" y="2786058"/>
            <a:ext cx="295232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 혁</a:t>
            </a:r>
          </a:p>
        </p:txBody>
      </p: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4644008" y="2857496"/>
            <a:ext cx="4499992" cy="350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latinLnBrk="0" hangingPunct="0">
              <a:lnSpc>
                <a:spcPct val="150000"/>
              </a:lnSpc>
              <a:buClr>
                <a:schemeClr val="tx1"/>
              </a:buClr>
            </a:pPr>
            <a:endParaRPr kumimoji="0" lang="en-US" altLang="ko-KR" sz="105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latinLnBrk="0" hangingPunct="0">
              <a:lnSpc>
                <a:spcPct val="150000"/>
              </a:lnSpc>
              <a:buClr>
                <a:schemeClr val="tx1"/>
              </a:buClr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- 2011.08.01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청년창업기술사관</a:t>
            </a:r>
            <a:endParaRPr kumimoji="0" lang="en-US" altLang="ko-KR" sz="105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latinLnBrk="0" hangingPunct="0">
              <a:lnSpc>
                <a:spcPct val="150000"/>
              </a:lnSpc>
              <a:buClr>
                <a:schemeClr val="tx1"/>
              </a:buClr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- 2011.10.19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법인설립  </a:t>
            </a:r>
            <a:r>
              <a:rPr kumimoji="0" lang="ko-KR" altLang="en-US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자본금 </a:t>
            </a:r>
            <a:r>
              <a:rPr kumimoji="0" lang="en-US" altLang="ko-KR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(30,000</a:t>
            </a:r>
            <a:r>
              <a:rPr kumimoji="0" lang="ko-KR" altLang="en-US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천원</a:t>
            </a:r>
            <a:r>
              <a:rPr kumimoji="0" lang="en-US" altLang="ko-KR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eaLnBrk="0" latinLnBrk="0" hangingPunct="0">
              <a:lnSpc>
                <a:spcPct val="150000"/>
              </a:lnSpc>
              <a:buClr>
                <a:schemeClr val="tx1"/>
              </a:buClr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- 2011.10.20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사업자등록</a:t>
            </a:r>
            <a:endParaRPr kumimoji="0" lang="en-US" altLang="ko-KR" sz="105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latinLnBrk="0" hangingPunct="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kumimoji="0" lang="en-US" altLang="ko-KR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2011.11.08 </a:t>
            </a:r>
            <a:r>
              <a:rPr kumimoji="0" lang="ko-KR" altLang="en-US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소형 </a:t>
            </a:r>
            <a:r>
              <a:rPr kumimoji="0" lang="ko-KR" altLang="en-US" sz="105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와이어하네스</a:t>
            </a:r>
            <a:r>
              <a:rPr kumimoji="0" lang="ko-KR" altLang="en-US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검사장치 외 </a:t>
            </a:r>
            <a:r>
              <a:rPr kumimoji="0" lang="en-US" altLang="ko-KR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 </a:t>
            </a:r>
            <a:r>
              <a:rPr kumimoji="0" lang="ko-KR" altLang="en-US" sz="105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 특허출원</a:t>
            </a:r>
            <a:endParaRPr kumimoji="0" lang="en-US" altLang="ko-KR" sz="105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latinLnBrk="0" hangingPunct="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2011.11.15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한밭 패어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로드전시회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lvl="0" eaLnBrk="0" latinLnBrk="0" hangingPunct="0">
              <a:lnSpc>
                <a:spcPct val="150000"/>
              </a:lnSpc>
              <a:buClr>
                <a:schemeClr val="tx1"/>
              </a:buClr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- 2012.02.14 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소프트웨어 등록 </a:t>
            </a:r>
            <a:endParaRPr kumimoji="0" lang="en-US" altLang="ko-KR" sz="105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latinLnBrk="0" hangingPunct="0"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2012.04.30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방송통신기자재 등의 적합 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등록필증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2015.08 .01  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에듀나레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n.RF51XX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무선 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블루투스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조정기 개발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2015.10 .03  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웨인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OS 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포팅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서비스 개발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2016.02.03 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메가크리에이티브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초음파 가습기 개발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2017.03.10 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“역사 내 사물함  개발” 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2015.01.03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로뎀기술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이전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한밭대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변동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253-11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번지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2016.04.30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로뎀기술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확장이전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변동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253-11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도마동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107-1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번지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</a:p>
          <a:p>
            <a:pPr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2017.06.01 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로뎀기술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105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반려동물관리로봇” </a:t>
            </a:r>
            <a:r>
              <a:rPr kumimoji="0" lang="ko-KR" altLang="en-US" sz="1050" b="1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진행중</a:t>
            </a:r>
            <a:endParaRPr kumimoji="0" lang="ko-KR" altLang="en-US" sz="105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9438" y="1100234"/>
            <a:ext cx="295232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422" y="1604290"/>
            <a:ext cx="1440490" cy="1074627"/>
          </a:xfrm>
          <a:prstGeom prst="roundRect">
            <a:avLst>
              <a:gd name="adj" fmla="val 10000"/>
            </a:avLst>
          </a:prstGeom>
          <a:blipFill rotWithShape="0">
            <a:blip r:embed="rId3" cstate="print"/>
            <a:stretch>
              <a:fillRect/>
            </a:stretch>
          </a:blip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모서리가 둥근 직사각형 19"/>
          <p:cNvSpPr>
            <a:spLocks noChangeArrowheads="1"/>
          </p:cNvSpPr>
          <p:nvPr/>
        </p:nvSpPr>
        <p:spPr bwMode="auto">
          <a:xfrm>
            <a:off x="357158" y="4286256"/>
            <a:ext cx="1152525" cy="9366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501174" y="4574288"/>
            <a:ext cx="971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charset="0"/>
                <a:ea typeface="돋움" pitchFamily="50" charset="-127"/>
                <a:cs typeface="Arial" charset="0"/>
              </a:rPr>
              <a:t>IT</a:t>
            </a:r>
            <a:r>
              <a:rPr lang="ko-KR" altLang="en-US" b="1" dirty="0">
                <a:latin typeface="Arial" charset="0"/>
                <a:ea typeface="돋움" pitchFamily="50" charset="-127"/>
                <a:cs typeface="Arial" charset="0"/>
              </a:rPr>
              <a:t>융합</a:t>
            </a:r>
            <a:endParaRPr lang="en-US" altLang="ko-KR" b="1" dirty="0">
              <a:latin typeface="Arial" charset="0"/>
              <a:ea typeface="돋움" pitchFamily="50" charset="-127"/>
              <a:cs typeface="Arial" charset="0"/>
            </a:endParaRP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1543194" y="4286256"/>
            <a:ext cx="2808312" cy="8848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chemeClr val="hlink"/>
                </a:solidFill>
                <a:latin typeface="HY견고딕" pitchFamily="18" charset="-127"/>
                <a:ea typeface="HY견고딕" pitchFamily="18" charset="-127"/>
              </a:rPr>
              <a:t>IT </a:t>
            </a:r>
            <a:r>
              <a:rPr lang="ko-KR" altLang="en-US" sz="1600" dirty="0">
                <a:solidFill>
                  <a:schemeClr val="hlink"/>
                </a:solidFill>
                <a:latin typeface="HY견고딕" pitchFamily="18" charset="-127"/>
                <a:ea typeface="HY견고딕" pitchFamily="18" charset="-127"/>
              </a:rPr>
              <a:t>자동차 와이어 검사 개발</a:t>
            </a:r>
          </a:p>
          <a:p>
            <a:pPr algn="l">
              <a:lnSpc>
                <a:spcPts val="1500"/>
              </a:lnSpc>
              <a:spcBef>
                <a:spcPct val="50000"/>
              </a:spcBef>
              <a:defRPr/>
            </a:pPr>
            <a:r>
              <a:rPr lang="ko-KR" altLang="en-US" sz="1400" b="1" dirty="0"/>
              <a:t>* </a:t>
            </a:r>
            <a:r>
              <a:rPr lang="ko-KR" altLang="en-US" sz="1400" b="1" dirty="0" err="1"/>
              <a:t>임베디드</a:t>
            </a:r>
            <a:r>
              <a:rPr lang="ko-KR" altLang="en-US" sz="1400" b="1" dirty="0"/>
              <a:t> 모듈 적용 전장 개선</a:t>
            </a:r>
            <a:endParaRPr lang="en-US" altLang="ko-KR" sz="1400" b="1" dirty="0"/>
          </a:p>
          <a:p>
            <a:pPr algn="l">
              <a:lnSpc>
                <a:spcPts val="1500"/>
              </a:lnSpc>
              <a:spcBef>
                <a:spcPct val="50000"/>
              </a:spcBef>
              <a:defRPr/>
            </a:pPr>
            <a:r>
              <a:rPr lang="en-US" altLang="ko-KR" sz="1400" b="1" dirty="0"/>
              <a:t>* </a:t>
            </a:r>
            <a:r>
              <a:rPr lang="ko-KR" altLang="en-US" sz="1400" b="1" dirty="0" err="1"/>
              <a:t>하네스</a:t>
            </a:r>
            <a:r>
              <a:rPr lang="ko-KR" altLang="en-US" sz="1400" b="1" dirty="0"/>
              <a:t> 차량공정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기술 개발 과제의 목표 및 필요성</a:t>
            </a:r>
            <a:r>
              <a:rPr lang="en-US" altLang="ko-KR" dirty="0"/>
              <a:t>(1/9)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2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4015768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가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개발 배경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0601" y="1700808"/>
            <a:ext cx="8715436" cy="17162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-</a:t>
            </a:r>
            <a:r>
              <a:rPr lang="ko-KR" altLang="en-US" sz="1600" b="1" dirty="0"/>
              <a:t> 인구의 고령화 및 식습관의 변화로 뇌졸중 환자가 점점 증가하고 있다</a:t>
            </a:r>
            <a:r>
              <a:rPr lang="en-US" altLang="ko-KR" sz="1600" dirty="0"/>
              <a:t>.</a:t>
            </a:r>
            <a:r>
              <a:rPr lang="ko-KR" altLang="en-US" sz="1600" dirty="0"/>
              <a:t> 뇌졸중의 후유증으로 </a:t>
            </a:r>
            <a:r>
              <a:rPr lang="ko-KR" altLang="en-US" sz="1600" dirty="0" err="1"/>
              <a:t>상지</a:t>
            </a:r>
            <a:r>
              <a:rPr lang="ko-KR" altLang="en-US" sz="1600" dirty="0"/>
              <a:t> 기능 장애 및 편마비가 발생하는데</a:t>
            </a:r>
            <a:r>
              <a:rPr lang="en-US" altLang="ko-KR" sz="1600" dirty="0"/>
              <a:t> </a:t>
            </a:r>
            <a:r>
              <a:rPr lang="ko-KR" altLang="en-US" sz="1600" dirty="0"/>
              <a:t>약물치료로 호전되기는 어려워 현재는 </a:t>
            </a:r>
            <a:r>
              <a:rPr lang="ko-KR" altLang="en-US" sz="1600" dirty="0" err="1"/>
              <a:t>근육자극장치등</a:t>
            </a:r>
            <a:r>
              <a:rPr lang="ko-KR" altLang="en-US" sz="1600" dirty="0"/>
              <a:t> 재활치료를 통해서 치료를 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기존의 재활치료장치 조차 환자의 맞게 설정하기 어렵고 단순 반복이기에 치료효과가 떨어지며 환자의 시간과 공간에 제약을 주게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제안하는 사업은 재활치료에 </a:t>
            </a:r>
            <a:r>
              <a:rPr lang="en-US" altLang="ko-KR" sz="1600" dirty="0"/>
              <a:t>IoT</a:t>
            </a:r>
            <a:r>
              <a:rPr lang="ko-KR" altLang="en-US" sz="1600" dirty="0"/>
              <a:t>를 도입해 </a:t>
            </a:r>
            <a:r>
              <a:rPr lang="ko-KR" altLang="en-US" sz="1600" dirty="0" err="1"/>
              <a:t>편마비</a:t>
            </a:r>
            <a:r>
              <a:rPr lang="ko-KR" altLang="en-US" sz="1600" dirty="0"/>
              <a:t> 환자의 인지능력 훈련을 위한 인터페이스를 개발해 </a:t>
            </a:r>
            <a:r>
              <a:rPr lang="ko-KR" altLang="en-US" sz="1600" dirty="0" err="1"/>
              <a:t>시각성</a:t>
            </a:r>
            <a:r>
              <a:rPr lang="ko-KR" altLang="en-US" sz="1600" dirty="0"/>
              <a:t> 및 활동성이 확장되어 근육강화화 함께 더욱 효율적인 재활치료를 하고자 한다</a:t>
            </a:r>
            <a:r>
              <a:rPr lang="en-US" altLang="ko-KR" sz="1600" dirty="0"/>
              <a:t>.</a:t>
            </a:r>
            <a:endParaRPr lang="en-US" altLang="ko-KR" sz="1600" b="1" u="sng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77103" y="586842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재활 치료 장치의 사용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620611-3022-4041-8F67-3AAB89CC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767" y="27003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396277040">
            <a:extLst>
              <a:ext uri="{FF2B5EF4-FFF2-40B4-BE49-F238E27FC236}">
                <a16:creationId xmlns:a16="http://schemas.microsoft.com/office/drawing/2014/main" id="{D3CDCD2E-7DA1-4AFC-A56A-D1651D38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3" y="4034693"/>
            <a:ext cx="8009994" cy="18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기술 개발 과제의 목표 및 필요성</a:t>
            </a:r>
            <a:r>
              <a:rPr lang="en-US" altLang="ko-KR" dirty="0"/>
              <a:t>(2/9)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851920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3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052736"/>
            <a:ext cx="8704958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나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필요성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4282" y="1556792"/>
            <a:ext cx="8715436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건강보험심사평가원에 따르면 </a:t>
            </a:r>
            <a:r>
              <a:rPr lang="en-US" altLang="ko-KR" sz="1600" dirty="0"/>
              <a:t>2020</a:t>
            </a:r>
            <a:r>
              <a:rPr lang="ko-KR" altLang="en-US" sz="1600" dirty="0"/>
              <a:t>년 뇌졸중으로 병원을 찾은 환자는 </a:t>
            </a:r>
            <a:r>
              <a:rPr lang="en-US" altLang="ko-KR" sz="1600" dirty="0"/>
              <a:t>60</a:t>
            </a:r>
            <a:r>
              <a:rPr lang="ko-KR" altLang="en-US" sz="1600" dirty="0"/>
              <a:t>만 </a:t>
            </a:r>
            <a:r>
              <a:rPr lang="en-US" altLang="ko-KR" sz="1600" dirty="0"/>
              <a:t>7862</a:t>
            </a:r>
            <a:r>
              <a:rPr lang="ko-KR" altLang="en-US" sz="1600" dirty="0"/>
              <a:t>명으로 </a:t>
            </a:r>
            <a:r>
              <a:rPr lang="en-US" altLang="ko-KR" sz="1600" dirty="0"/>
              <a:t>2016</a:t>
            </a:r>
            <a:r>
              <a:rPr lang="ko-KR" altLang="en-US" sz="1600" dirty="0"/>
              <a:t>년 </a:t>
            </a:r>
            <a:r>
              <a:rPr lang="en-US" altLang="ko-KR" sz="1600" dirty="0"/>
              <a:t>57</a:t>
            </a:r>
            <a:r>
              <a:rPr lang="ko-KR" altLang="en-US" sz="1600" dirty="0"/>
              <a:t>만 </a:t>
            </a:r>
            <a:r>
              <a:rPr lang="en-US" altLang="ko-KR" sz="1600" dirty="0"/>
              <a:t>3379</a:t>
            </a:r>
            <a:r>
              <a:rPr lang="ko-KR" altLang="en-US" sz="1600" dirty="0"/>
              <a:t>명 대비 약 </a:t>
            </a:r>
            <a:r>
              <a:rPr lang="en-US" altLang="ko-KR" sz="1600" dirty="0"/>
              <a:t>6% </a:t>
            </a:r>
            <a:r>
              <a:rPr lang="ko-KR" altLang="en-US" sz="1600" dirty="0"/>
              <a:t>늘어났다고 함</a:t>
            </a:r>
            <a:r>
              <a:rPr lang="en-US" altLang="ko-KR" sz="1600" dirty="0"/>
              <a:t>. </a:t>
            </a:r>
            <a:r>
              <a:rPr lang="ko-KR" altLang="en-US" sz="1600" dirty="0"/>
              <a:t>계속적으로 뇌졸중 환자가 증가하는 추세에 있어 환자에 대한 치료 및 후유증으로 인한 재활 치료에 대한 필요성이 늘어나며 치료 기기에 대한 수요도 많아지고 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한국보건산업진흥원에 따르면 인구의 고령화와 만성질환자 증가로 인한 의료비 증가 등 사회 문제 해결을 위해 빅데이터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BigData</a:t>
            </a:r>
            <a:r>
              <a:rPr lang="en-US" altLang="ko-KR" sz="1600" dirty="0"/>
              <a:t>), </a:t>
            </a:r>
            <a:r>
              <a:rPr lang="ko-KR" altLang="en-US" sz="1600" dirty="0"/>
              <a:t>인공지능</a:t>
            </a:r>
            <a:r>
              <a:rPr lang="en-US" altLang="ko-KR" sz="1600" dirty="0"/>
              <a:t>(AI) </a:t>
            </a:r>
            <a:r>
              <a:rPr lang="ko-KR" altLang="en-US" sz="1600" dirty="0"/>
              <a:t>등 디지털 기술과 의료가 접목된 스마트 헬스 케어 산업이 확대되고 있어 혁신적인 의료기기 기술 개발에 대응하고</a:t>
            </a:r>
            <a:r>
              <a:rPr lang="en-US" altLang="ko-KR" sz="1600" dirty="0"/>
              <a:t>. </a:t>
            </a:r>
            <a:r>
              <a:rPr lang="ko-KR" altLang="en-US" sz="1600" dirty="0"/>
              <a:t>체계 확립과 산업 중요성이 증가하고있다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ECF027-042B-4A81-BA2F-880B5F58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829" y="2992685"/>
            <a:ext cx="6635514" cy="2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396308648">
            <a:extLst>
              <a:ext uri="{FF2B5EF4-FFF2-40B4-BE49-F238E27FC236}">
                <a16:creationId xmlns:a16="http://schemas.microsoft.com/office/drawing/2014/main" id="{37815E58-C0B0-41F3-8E12-C3D0C8BC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70803"/>
            <a:ext cx="4167932" cy="240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A695A1-D9CD-4DFB-BDDC-3CBB2C4141FE}"/>
              </a:ext>
            </a:extLst>
          </p:cNvPr>
          <p:cNvGrpSpPr/>
          <p:nvPr/>
        </p:nvGrpSpPr>
        <p:grpSpPr>
          <a:xfrm>
            <a:off x="5724128" y="3817424"/>
            <a:ext cx="2737629" cy="2404221"/>
            <a:chOff x="4150827" y="725299"/>
            <a:chExt cx="2305581" cy="196547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3A26D8B-F8B6-4710-AC88-5BC0CDEAC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150827" y="725299"/>
              <a:ext cx="1602822" cy="1965471"/>
            </a:xfrm>
            <a:prstGeom prst="rect">
              <a:avLst/>
            </a:prstGeom>
          </p:spPr>
        </p:pic>
        <p:pic>
          <p:nvPicPr>
            <p:cNvPr id="21" name="그림 20" descr="활을사용하는현악기, 기타이(가) 표시된 사진&#10;&#10;자동 생성된 설명">
              <a:extLst>
                <a:ext uri="{FF2B5EF4-FFF2-40B4-BE49-F238E27FC236}">
                  <a16:creationId xmlns:a16="http://schemas.microsoft.com/office/drawing/2014/main" id="{A10F8D65-F744-4FFD-93AA-39EC5B66D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375" y="1115490"/>
              <a:ext cx="908033" cy="1047424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기술 개발 과제의 목표 및 필요성</a:t>
            </a:r>
            <a:r>
              <a:rPr lang="en-US" altLang="ko-KR" dirty="0"/>
              <a:t>(3/9)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4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8704958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다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필요성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기존 재활 치료 제품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86444" y="2564904"/>
            <a:ext cx="3637068" cy="24340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/>
              <a:t>기존 제품은 물리치료사가 단순히 </a:t>
            </a:r>
            <a:endParaRPr lang="en-US" altLang="ko-KR" sz="1600" b="1" dirty="0"/>
          </a:p>
          <a:p>
            <a:r>
              <a:rPr lang="ko-KR" altLang="en-US" sz="1600" b="1" dirty="0"/>
              <a:t>환자 상황에 맞게 수동적으로 조절하여 효과가 떨어짐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↓</a:t>
            </a:r>
            <a:endParaRPr kumimoji="0" lang="en-US" altLang="ko-KR" sz="1600" b="1" i="0" u="none" strike="noStrike" kern="1200" cap="none" spc="0" normalizeH="0" baseline="0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endParaRPr lang="en-US" altLang="ko-KR" sz="1600" b="1" dirty="0"/>
          </a:p>
          <a:p>
            <a:r>
              <a:rPr lang="ko-KR" altLang="en-US" sz="1600" b="1" dirty="0"/>
              <a:t>지속적인 재활 치료 목적으로 사용하지만 환자에게 시간적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공간적 제약을 주게 됨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효율성이 떨어짐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↓</a:t>
            </a:r>
            <a:endParaRPr lang="en-US" altLang="ko-KR" sz="1600" b="1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2CE63C-2BCA-4462-800B-B0301F433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682" y="2614438"/>
            <a:ext cx="87531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51015632">
            <a:extLst>
              <a:ext uri="{FF2B5EF4-FFF2-40B4-BE49-F238E27FC236}">
                <a16:creationId xmlns:a16="http://schemas.microsoft.com/office/drawing/2014/main" id="{8B9E68A3-1005-4D2F-87AD-F5BAB1C1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8" y="2078346"/>
            <a:ext cx="5136376" cy="379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기술 개발 과제의 목표 및 필요성</a:t>
            </a:r>
            <a:r>
              <a:rPr lang="en-US" altLang="ko-KR" dirty="0"/>
              <a:t>(4/9)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4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8704958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라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필요성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새로운 재활 치료 제품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18048" y="5353444"/>
            <a:ext cx="3456384" cy="7886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/>
              <a:t>더 나은 치료 방식을 개발하고자 </a:t>
            </a:r>
            <a:endParaRPr lang="en-US" altLang="ko-KR" sz="1600" b="1" dirty="0"/>
          </a:p>
          <a:p>
            <a:r>
              <a:rPr lang="en-US" altLang="ko-KR" sz="1600" b="1" dirty="0"/>
              <a:t>RCA-10 </a:t>
            </a:r>
            <a:r>
              <a:rPr lang="ko-KR" altLang="en-US" sz="1600" b="1" dirty="0"/>
              <a:t>제품 개발을 목표로 함</a:t>
            </a:r>
            <a:endParaRPr lang="en-US" altLang="ko-KR" sz="1600" b="1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B87F4C-A1A5-4488-860A-DF5C6EAF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72599016">
            <a:extLst>
              <a:ext uri="{FF2B5EF4-FFF2-40B4-BE49-F238E27FC236}">
                <a16:creationId xmlns:a16="http://schemas.microsoft.com/office/drawing/2014/main" id="{14A9D499-D51D-456D-A0E7-884B905D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34" y="1623848"/>
            <a:ext cx="8854763" cy="367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54641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기술 개발 과제의 목표 및 필요성</a:t>
            </a:r>
            <a:r>
              <a:rPr lang="en-US" altLang="ko-KR" dirty="0"/>
              <a:t>(5/9)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1852678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마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개발 목표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4282" y="1643050"/>
            <a:ext cx="8715436" cy="20739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기존의 </a:t>
            </a:r>
            <a:r>
              <a:rPr lang="ko-KR" altLang="en-US" sz="1600" dirty="0" err="1"/>
              <a:t>편마비</a:t>
            </a:r>
            <a:r>
              <a:rPr lang="ko-KR" altLang="en-US" sz="1600" dirty="0"/>
              <a:t> 재활 치료기인 </a:t>
            </a:r>
            <a:r>
              <a:rPr lang="en-US" altLang="ko-KR" sz="1600" dirty="0"/>
              <a:t>FES(</a:t>
            </a:r>
            <a:r>
              <a:rPr lang="ko-KR" altLang="en-US" sz="1600" dirty="0"/>
              <a:t>기능적 전기 자극장치</a:t>
            </a:r>
            <a:r>
              <a:rPr lang="en-US" altLang="ko-KR" sz="1600" dirty="0"/>
              <a:t>)</a:t>
            </a:r>
            <a:r>
              <a:rPr lang="ko-KR" altLang="en-US" sz="1600" dirty="0"/>
              <a:t>는 지속적인 재활 치료 목적에 있어서 물리치료사가 단순히 전기 자극기를 환자 상황에 맞게 수동적으로 조절하는 방식은 단순 반복하여 치료하기에</a:t>
            </a:r>
            <a:r>
              <a:rPr lang="en-US" altLang="ko-KR" sz="1600" dirty="0"/>
              <a:t>, </a:t>
            </a:r>
            <a:r>
              <a:rPr lang="ko-KR" altLang="en-US" sz="1600" dirty="0"/>
              <a:t>치료 효과가 떨어지며 환자의 시간과 공간에 제약을 주고 비활동적임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-RCA-10</a:t>
            </a:r>
            <a:r>
              <a:rPr lang="ko-KR" altLang="en-US" sz="1600" dirty="0"/>
              <a:t>은 기존 재활 치료기와 다르게 </a:t>
            </a:r>
            <a:r>
              <a:rPr lang="ko-KR" altLang="en-US" sz="1600" dirty="0" err="1"/>
              <a:t>상지</a:t>
            </a:r>
            <a:r>
              <a:rPr lang="ko-KR" altLang="en-US" sz="1600" dirty="0"/>
              <a:t> 근력 재활 훈련을 할 수 있는 </a:t>
            </a:r>
            <a:r>
              <a:rPr lang="en-US" altLang="ko-KR" sz="1600" dirty="0"/>
              <a:t>FES</a:t>
            </a:r>
            <a:r>
              <a:rPr lang="ko-KR" altLang="en-US" sz="1600" dirty="0"/>
              <a:t>와 </a:t>
            </a:r>
            <a:r>
              <a:rPr lang="en-US" altLang="ko-KR" sz="1600" dirty="0"/>
              <a:t>IoT </a:t>
            </a:r>
            <a:r>
              <a:rPr lang="ko-KR" altLang="en-US" sz="1600" dirty="0"/>
              <a:t>및 디스플레이를 연동한 인터페이스를 가진 제품으로 환자의 움직임에 의한 전기적 신호로 게임을 진행하며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시각성</a:t>
            </a:r>
            <a:r>
              <a:rPr lang="ko-KR" altLang="en-US" sz="1600" dirty="0"/>
              <a:t> 및 활동성이 확장되어 근육 강화와 함께 더욱 효율적인 재활 치료를 진행할 수 있음</a:t>
            </a:r>
            <a:r>
              <a:rPr lang="en-US" altLang="ko-KR" sz="1600" dirty="0"/>
              <a:t>.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19672" y="3818384"/>
            <a:ext cx="59046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RCA-10</a:t>
            </a:r>
            <a:r>
              <a:rPr lang="ko-KR" altLang="en-US" dirty="0"/>
              <a:t> 구성도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사용자의 움직임을 인식하기 위한 생체 밴드</a:t>
            </a:r>
            <a:r>
              <a:rPr lang="en-US" altLang="ko-KR" dirty="0"/>
              <a:t>(MYO)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무선 통신 및 하드웨어 제어를 위한 </a:t>
            </a:r>
            <a:r>
              <a:rPr lang="en-US" altLang="ko-KR" dirty="0"/>
              <a:t>MCU</a:t>
            </a:r>
            <a:r>
              <a:rPr lang="ko-KR" altLang="en-US" dirty="0"/>
              <a:t>와 무선 통신 모듈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훈련을 진행하기 위한 </a:t>
            </a:r>
            <a:r>
              <a:rPr lang="en-US" altLang="ko-KR" dirty="0"/>
              <a:t>LCD </a:t>
            </a:r>
            <a:r>
              <a:rPr lang="ko-KR" altLang="en-US" dirty="0"/>
              <a:t>모니터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게임을 하기 위한 조이스틱</a:t>
            </a:r>
            <a:r>
              <a:rPr lang="en-US" altLang="ko-KR" dirty="0"/>
              <a:t>(</a:t>
            </a:r>
            <a:r>
              <a:rPr lang="ko-KR" altLang="en-US" dirty="0"/>
              <a:t>무선연결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FES(</a:t>
            </a:r>
            <a:r>
              <a:rPr lang="ko-KR" altLang="en-US" dirty="0"/>
              <a:t>기능적 전기 자극 장치</a:t>
            </a:r>
            <a:r>
              <a:rPr lang="en-US" altLang="ko-KR" dirty="0"/>
              <a:t>) </a:t>
            </a:r>
            <a:r>
              <a:rPr lang="ko-KR" altLang="en-US" dirty="0"/>
              <a:t>저주파 치료기</a:t>
            </a:r>
            <a:endParaRPr lang="en-US" altLang="ko-KR" dirty="0"/>
          </a:p>
        </p:txBody>
      </p:sp>
      <p:sp>
        <p:nvSpPr>
          <p:cNvPr id="30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5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기술 개발 과제의 목표 및 필요성</a:t>
            </a:r>
            <a:r>
              <a:rPr lang="en-US" altLang="ko-KR" dirty="0"/>
              <a:t>(6/9)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199042" y="1142984"/>
            <a:ext cx="8704958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바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.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</a:rPr>
              <a:t>개발 범위 및 방법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3757246" y="6453336"/>
            <a:ext cx="1759927" cy="277664"/>
          </a:xfrm>
        </p:spPr>
        <p:txBody>
          <a:bodyPr/>
          <a:lstStyle/>
          <a:p>
            <a:r>
              <a:rPr lang="en-US" altLang="ko-KR" dirty="0"/>
              <a:t>6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51003464">
            <a:extLst>
              <a:ext uri="{FF2B5EF4-FFF2-40B4-BE49-F238E27FC236}">
                <a16:creationId xmlns:a16="http://schemas.microsoft.com/office/drawing/2014/main" id="{995402C1-1C01-4856-B84A-E8D94AF3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9" y="1883126"/>
            <a:ext cx="8139424" cy="42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77403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기본 디자인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DEBD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DEBD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10682</TotalTime>
  <Words>1555</Words>
  <Application>Microsoft Office PowerPoint</Application>
  <PresentationFormat>화면 슬라이드 쇼(4:3)</PresentationFormat>
  <Paragraphs>213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HCI Poppy</vt:lpstr>
      <vt:lpstr>HY견고딕</vt:lpstr>
      <vt:lpstr>굴림</vt:lpstr>
      <vt:lpstr>돋움</vt:lpstr>
      <vt:lpstr>맑은 고딕</vt:lpstr>
      <vt:lpstr>한양신명조</vt:lpstr>
      <vt:lpstr>한양중고딕</vt:lpstr>
      <vt:lpstr>한컴바탕</vt:lpstr>
      <vt:lpstr>함초롬바탕</vt:lpstr>
      <vt:lpstr>휴먼명조</vt:lpstr>
      <vt:lpstr>Arial</vt:lpstr>
      <vt:lpstr>Wingdings</vt:lpstr>
      <vt:lpstr>1_기본 디자인</vt:lpstr>
      <vt:lpstr>편마비 환자의 인지능력 훈련을 위한 인터페이스 개발 (RC-100)</vt:lpstr>
      <vt:lpstr>PowerPoint 프레젠테이션</vt:lpstr>
      <vt:lpstr>1. 회사소개 (1/1)</vt:lpstr>
      <vt:lpstr>2. 기술 개발 과제의 목표 및 필요성(1/9)</vt:lpstr>
      <vt:lpstr>2. 기술 개발 과제의 목표 및 필요성(2/9)</vt:lpstr>
      <vt:lpstr>2. 기술 개발 과제의 목표 및 필요성(3/9)</vt:lpstr>
      <vt:lpstr>2. 기술 개발 과제의 목표 및 필요성(4/9)</vt:lpstr>
      <vt:lpstr>2. 기술 개발 과제의 목표 및 필요성(5/9)</vt:lpstr>
      <vt:lpstr>2. 기술 개발 과제의 목표 및 필요성(6/9)</vt:lpstr>
      <vt:lpstr>2. 기술 개발 과제의 목표 및 필요성(7/9)</vt:lpstr>
      <vt:lpstr>2. 기술 개발 과제의 목표 및 필요성(8/9)</vt:lpstr>
      <vt:lpstr>2. 기술 개발 과제의 목표 및 필요성(9/9)</vt:lpstr>
      <vt:lpstr>3. 시장성 및 시장진출 전략(1/3)</vt:lpstr>
      <vt:lpstr>3. 시장성 및 시장진출 전략(2/3)</vt:lpstr>
      <vt:lpstr>3. 시장성 및 시장진출 전략(3/3)</vt:lpstr>
      <vt:lpstr>4. 신청 사유 및 지원 활용계획(1/2)</vt:lpstr>
      <vt:lpstr>4. 신청 사유 및 지원 활용계획(2/2)</vt:lpstr>
      <vt:lpstr>PowerPoint 프레젠테이션</vt:lpstr>
      <vt:lpstr>PowerPoint 프레젠테이션</vt:lpstr>
    </vt:vector>
  </TitlesOfParts>
  <Company>SeGyeSMT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RHG</dc:creator>
  <cp:lastModifiedBy>Nancy Wood</cp:lastModifiedBy>
  <cp:revision>841</cp:revision>
  <cp:lastPrinted>2020-06-10T06:35:57Z</cp:lastPrinted>
  <dcterms:created xsi:type="dcterms:W3CDTF">2011-07-04T00:28:04Z</dcterms:created>
  <dcterms:modified xsi:type="dcterms:W3CDTF">2022-12-29T08:46:10Z</dcterms:modified>
</cp:coreProperties>
</file>