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735" r:id="rId3"/>
    <p:sldId id="257" r:id="rId4"/>
    <p:sldId id="736" r:id="rId5"/>
    <p:sldId id="748" r:id="rId6"/>
    <p:sldId id="749" r:id="rId7"/>
    <p:sldId id="525" r:id="rId8"/>
    <p:sldId id="753" r:id="rId9"/>
    <p:sldId id="755" r:id="rId10"/>
    <p:sldId id="745" r:id="rId11"/>
    <p:sldId id="28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7" autoAdjust="0"/>
    <p:restoredTop sz="94802" autoAdjust="0"/>
  </p:normalViewPr>
  <p:slideViewPr>
    <p:cSldViewPr>
      <p:cViewPr varScale="1">
        <p:scale>
          <a:sx n="64" d="100"/>
          <a:sy n="64" d="100"/>
        </p:scale>
        <p:origin x="12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6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2B7A51B-3492-4C85-91F6-D7E17D3821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3A90F-8A74-4F6B-B4B7-A42C12BF8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C4E0C1-5366-4D52-BBFC-01D1AB6250D4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5714253-8F1D-499D-929C-F5DE77419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1007D39-FBDE-492B-8CAD-FB54DF989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961FD-0222-4348-A599-75BF2D357F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AA888-05E2-42CF-9073-75C10D818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51678A-174B-42D2-9B39-12A831A6B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F0F18C7-BBCE-4DC5-91CE-4BA156C65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D69C28D-4EF4-40F8-9035-524FE2E95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3FD423B-0C58-4E1A-9317-0C4E8EE9F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ABED7-05E9-4845-87DC-51838E96D5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F54FBE03-D445-4213-9F4A-38035C1DA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B69B62-66CE-425B-84DD-A703DE058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设计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f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进行算术（加、减）、逻辑（与、或、非、异或）、移位（逻辑左移、逻辑右移、算术右移）运算，产生运算结果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和比较标志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zh-CN" altLang="en-US" sz="1200" dirty="0"/>
              <a:t>相等</a:t>
            </a:r>
            <a:r>
              <a:rPr lang="en-US" altLang="zh-CN" sz="1200" dirty="0"/>
              <a:t>(eq)</a:t>
            </a:r>
            <a:r>
              <a:rPr lang="zh-CN" altLang="en-US" sz="1200" dirty="0"/>
              <a:t>，小于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ltu</a:t>
            </a:r>
            <a:r>
              <a:rPr lang="en-US" altLang="zh-CN" sz="1200" dirty="0"/>
              <a:t>)</a:t>
            </a:r>
            <a:r>
              <a:rPr lang="zh-CN" altLang="en-US" dirty="0"/>
              <a:t>）。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EBF754D-0498-4A34-BCAA-85B2DDA2B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583127-9D17-4C28-851B-B31ECAC937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1678A-174B-42D2-9B39-12A831A6BFE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0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284CE36-9709-49C0-AC65-ADD478172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A4D5D2A-5F1D-4923-9B21-B454B685C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503620E-F592-4821-ACE4-EC54A8E48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B182B0-4A80-4F39-A985-65AB9B2D1FF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4187A319-0FC4-4730-BC2A-B915313B1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1666E88-9AE1-4E67-8603-7DF4F2E0B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8FCF193A-59FA-4188-A0B0-B8E55771B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E2A625-BCF5-4D77-832D-B305E3A6CA3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3CBB070A-8F12-4416-8BD2-842B7FFEC61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DD0EE-9B5A-40F3-8629-4ECEEDE35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E288AC49-4879-4A49-AF2E-10911E3372D8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F27AE-70C8-43D8-868A-E6B34129F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421DE-86D5-4EAD-A4CC-587F86B9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5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0E814D1-FE9B-46C4-BD01-F0368821B1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C45FB-190A-4564-8A89-1B83597754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25B8E8D-89D8-4032-BA86-2913A1742342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5023E-A740-4E34-A235-C7FCCFB9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E9EC8-F791-49AD-9FED-790BAB7C3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1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6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2FD42A-5743-49EB-8346-16E43324B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6D9F8E-FFB1-4840-864A-68B081B09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E773954-0D86-49B1-ABEF-6281F55815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17394F-E351-4672-8A67-322340BCBE32}" type="datetime1">
              <a:rPr lang="zh-CN" altLang="en-US" smtClean="0"/>
              <a:t>2023/3/28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89D307-BA9E-4B5A-AA47-30652CAAE3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05F0DD-4CE4-4DB9-8F65-A8F9294932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7C8B4D17-45B4-475B-8A90-1B13C39FCD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0A59A81-2E76-4E8C-8AEF-2F3873CFD9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实验一  运算器及其应用</a:t>
            </a:r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4EB9147E-DF19-4520-94D5-4555C449BC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C1AE66AD-8FA0-4833-BFCC-AA3A70103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6BCC-159E-4C15-8781-C05FDEEE6C9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63D4BF7F-76AE-4F38-B33F-F66DB37347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06F495-C91B-46E1-8744-1E27A5D4AFB4}" type="datetime1">
              <a:rPr lang="zh-CN" altLang="en-US" sz="1600" b="0" smtClean="0">
                <a:latin typeface="Arial" panose="020B0604020202020204" pitchFamily="34" charset="0"/>
              </a:rPr>
              <a:t>2023/3/28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EC0B9E54-7346-4CCD-93C1-2D698C37D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92525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2023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BC377E7F-D5D8-401D-9AAA-8C0C7CF49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48294D19-30C3-45D4-BB33-962ECEF00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077200" cy="4687887"/>
          </a:xfrm>
        </p:spPr>
        <p:txBody>
          <a:bodyPr/>
          <a:lstStyle/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ALU</a:t>
            </a:r>
            <a:r>
              <a:rPr lang="zh-CN" altLang="en-US" sz="2400" dirty="0"/>
              <a:t>模块的逻辑设计和仿真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MAV</a:t>
            </a:r>
            <a:r>
              <a:rPr lang="zh-CN" altLang="en-US" sz="2400" dirty="0"/>
              <a:t>的逻辑设计、仿真和下载测试，并查看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选项：完成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zh-CN" altLang="en-US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1988" name="页脚占位符 1">
            <a:extLst>
              <a:ext uri="{FF2B5EF4-FFF2-40B4-BE49-F238E27FC236}">
                <a16:creationId xmlns:a16="http://schemas.microsoft.com/office/drawing/2014/main" id="{A820B0BA-1EA9-4BE2-985A-569D9E1E3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89" name="灯片编号占位符 2">
            <a:extLst>
              <a:ext uri="{FF2B5EF4-FFF2-40B4-BE49-F238E27FC236}">
                <a16:creationId xmlns:a16="http://schemas.microsoft.com/office/drawing/2014/main" id="{870A0AA0-4924-4AB8-BDC4-0A7370AB9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14059-602F-4BF4-95E3-FD30BA4FCE9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1990" name="日期占位符 3">
            <a:extLst>
              <a:ext uri="{FF2B5EF4-FFF2-40B4-BE49-F238E27FC236}">
                <a16:creationId xmlns:a16="http://schemas.microsoft.com/office/drawing/2014/main" id="{E78B458F-1B51-494D-9E34-2B712F0663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3B1566-D28A-456E-8417-74535DCACBA4}" type="datetime1">
              <a:rPr lang="zh-CN" altLang="en-US" sz="1600" b="0" smtClean="0">
                <a:latin typeface="Arial" panose="020B0604020202020204" pitchFamily="34" charset="0"/>
              </a:rPr>
              <a:t>2023/3/28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5027AED-8232-408B-8802-C973E372E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4035" name="页脚占位符 1">
            <a:extLst>
              <a:ext uri="{FF2B5EF4-FFF2-40B4-BE49-F238E27FC236}">
                <a16:creationId xmlns:a16="http://schemas.microsoft.com/office/drawing/2014/main" id="{D2582A4C-1F41-4FCF-A57B-CAC8DAEFD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2">
            <a:extLst>
              <a:ext uri="{FF2B5EF4-FFF2-40B4-BE49-F238E27FC236}">
                <a16:creationId xmlns:a16="http://schemas.microsoft.com/office/drawing/2014/main" id="{E35D4DF9-F4C3-46ED-97F4-03D92235C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9BA4D-AC7E-47FB-A5FD-7530B6B7390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7" name="日期占位符 3">
            <a:extLst>
              <a:ext uri="{FF2B5EF4-FFF2-40B4-BE49-F238E27FC236}">
                <a16:creationId xmlns:a16="http://schemas.microsoft.com/office/drawing/2014/main" id="{0BCE3315-59D9-452F-A365-BF8F874ED6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F0B3E-3E5F-49CD-8126-826DA1F3FDCA}" type="datetime1">
              <a:rPr lang="zh-CN" altLang="en-US" sz="1600" b="0" smtClean="0">
                <a:latin typeface="Arial" panose="020B0604020202020204" pitchFamily="34" charset="0"/>
              </a:rPr>
              <a:t>2023/3/28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EED3E586-9E77-4EE9-A1A8-443D7BA7D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7C85968C-B026-43E9-8E1E-D2A335F4E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27B9E-3C2D-4380-9FDF-C6312FB615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314DC43A-3838-4F4F-B8F3-8CA40130BA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6B8AA7-7849-42C5-8959-C586F6395846}" type="datetime1">
              <a:rPr lang="zh-CN" altLang="en-US" sz="1600" b="0" smtClean="0">
                <a:latin typeface="Arial" panose="020B0604020202020204" pitchFamily="34" charset="0"/>
              </a:rPr>
              <a:t>2023/3/28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熟练掌握算术逻辑单元 </a:t>
            </a:r>
            <a:r>
              <a:rPr lang="en-US" altLang="zh-CN" sz="2400" dirty="0"/>
              <a:t>(ALU) </a:t>
            </a:r>
            <a:r>
              <a:rPr lang="zh-CN" altLang="en-US" sz="2400" dirty="0"/>
              <a:t>的功能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掌握数据通路和控制器的设计方法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掌握组合电路和时序电路，以及参数化和结构化的</a:t>
            </a:r>
            <a:r>
              <a:rPr lang="en-US" altLang="zh-CN" sz="2400" dirty="0"/>
              <a:t>Verilog</a:t>
            </a:r>
            <a:r>
              <a:rPr lang="zh-CN" altLang="en-US" sz="2400" dirty="0"/>
              <a:t>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了解查看电路性能和资源使用情况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230061B7-7337-4E33-891B-D910731DE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347F3484-ABC3-4B1F-82DB-ECF66A0B3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5224463" cy="4906962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spcAft>
                <a:spcPts val="300"/>
              </a:spcAft>
              <a:buFontTx/>
              <a:buAutoNum type="arabicPeriod"/>
            </a:pPr>
            <a:r>
              <a:rPr lang="zh-CN" altLang="en-US" sz="2400" dirty="0"/>
              <a:t>算术逻辑单元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Arithmetic and Logic Unit, ALU</a:t>
            </a:r>
            <a:r>
              <a:rPr lang="zh-CN" altLang="en-US" sz="2400" b="0" dirty="0"/>
              <a:t>）</a:t>
            </a:r>
            <a:endParaRPr lang="en-US" altLang="zh-CN" sz="2400" b="0" dirty="0"/>
          </a:p>
          <a:p>
            <a:pPr marL="714375" lvl="1" indent="-257175" eaLnBrk="1" hangingPunct="1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：功能选择，加、减、与、或、异或、逻辑左移、逻辑右移、算术右移等运算</a:t>
            </a:r>
          </a:p>
          <a:p>
            <a:pPr lvl="1" eaLnBrk="1" hangingPunct="1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a, b</a:t>
            </a:r>
            <a:r>
              <a:rPr lang="zh-CN" altLang="en-US" sz="2000" dirty="0"/>
              <a:t>：两个操作数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y</a:t>
            </a:r>
            <a:r>
              <a:rPr lang="zh-CN" altLang="en-US" sz="2000" dirty="0"/>
              <a:t>：运算结果，和、差 </a:t>
            </a:r>
            <a:r>
              <a:rPr lang="en-US" altLang="zh-CN" sz="2000" dirty="0"/>
              <a:t>…… </a:t>
            </a: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t</a:t>
            </a:r>
            <a:r>
              <a:rPr lang="zh-CN" altLang="en-US" sz="2000" dirty="0"/>
              <a:t>：比较标志，相等</a:t>
            </a:r>
            <a:r>
              <a:rPr lang="en-US" altLang="zh-CN" sz="2000" dirty="0"/>
              <a:t>(eq)</a:t>
            </a:r>
            <a:r>
              <a:rPr lang="zh-CN" altLang="en-US" sz="2000" dirty="0"/>
              <a:t>，小于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ltu</a:t>
            </a:r>
            <a:r>
              <a:rPr lang="en-US" altLang="zh-CN" sz="2000" dirty="0"/>
              <a:t>)</a:t>
            </a:r>
          </a:p>
          <a:p>
            <a:pPr marL="514350" indent="-514350" eaLnBrk="1" hangingPunct="1">
              <a:spcBef>
                <a:spcPts val="800"/>
              </a:spcBef>
              <a:spcAft>
                <a:spcPts val="300"/>
              </a:spcAft>
              <a:buFontTx/>
              <a:buAutoNum type="arabicPeriod"/>
            </a:pPr>
            <a:r>
              <a:rPr lang="en-US" altLang="zh-CN" sz="2400" dirty="0"/>
              <a:t>ALU</a:t>
            </a:r>
            <a:r>
              <a:rPr lang="zh-CN" altLang="en-US" sz="2400" dirty="0"/>
              <a:t>应用：计算移动</a:t>
            </a:r>
            <a:r>
              <a:rPr lang="en-US" altLang="zh-CN" sz="2400" dirty="0"/>
              <a:t>/</a:t>
            </a:r>
            <a:r>
              <a:rPr lang="zh-CN" altLang="en-US" sz="2400" dirty="0"/>
              <a:t>滑动平均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Moving Average,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MAV</a:t>
            </a:r>
            <a:r>
              <a:rPr lang="zh-CN" altLang="en-US" sz="2400" b="0" dirty="0"/>
              <a:t>）</a:t>
            </a:r>
            <a:endParaRPr lang="en-US" altLang="zh-CN" sz="2400" b="0" dirty="0"/>
          </a:p>
          <a:p>
            <a:pPr lvl="1" eaLnBrk="1" hangingPunct="1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zh-CN" altLang="en-US" sz="2000" dirty="0"/>
              <a:t>：输入数据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en</a:t>
            </a:r>
            <a:r>
              <a:rPr lang="zh-CN" altLang="en-US" sz="2000" dirty="0"/>
              <a:t>：输入使能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m</a:t>
            </a:r>
            <a:r>
              <a:rPr lang="zh-CN" altLang="en-US" sz="2000" dirty="0"/>
              <a:t>：输出数据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clk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rstn</a:t>
            </a:r>
            <a:r>
              <a:rPr lang="zh-CN" altLang="en-US" sz="2000" dirty="0"/>
              <a:t>：时钟，复位信号</a:t>
            </a: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300"/>
              </a:spcAft>
            </a:pPr>
            <a:endParaRPr lang="zh-CN" altLang="en-US" sz="2400" dirty="0"/>
          </a:p>
        </p:txBody>
      </p:sp>
      <p:grpSp>
        <p:nvGrpSpPr>
          <p:cNvPr id="28676" name="组合 13">
            <a:extLst>
              <a:ext uri="{FF2B5EF4-FFF2-40B4-BE49-F238E27FC236}">
                <a16:creationId xmlns:a16="http://schemas.microsoft.com/office/drawing/2014/main" id="{3E17D38F-13EF-4532-97DE-1FE30FDF354C}"/>
              </a:ext>
            </a:extLst>
          </p:cNvPr>
          <p:cNvGrpSpPr>
            <a:grpSpLocks/>
          </p:cNvGrpSpPr>
          <p:nvPr/>
        </p:nvGrpSpPr>
        <p:grpSpPr bwMode="auto">
          <a:xfrm>
            <a:off x="6259513" y="1607672"/>
            <a:ext cx="2108200" cy="1529229"/>
            <a:chOff x="6164262" y="2002521"/>
            <a:chExt cx="2674938" cy="191066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C405AA5-4EED-464C-9C44-35DF122B2EC5}"/>
                </a:ext>
              </a:extLst>
            </p:cNvPr>
            <p:cNvCxnSpPr/>
            <p:nvPr/>
          </p:nvCxnSpPr>
          <p:spPr bwMode="auto">
            <a:xfrm>
              <a:off x="6514743" y="2752857"/>
              <a:ext cx="644563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756D9D2-9D0A-4502-B0E6-04938997C269}"/>
                </a:ext>
              </a:extLst>
            </p:cNvPr>
            <p:cNvCxnSpPr/>
            <p:nvPr/>
          </p:nvCxnSpPr>
          <p:spPr bwMode="auto">
            <a:xfrm>
              <a:off x="6514743" y="3633519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03E660E-8AC3-4918-BFD4-465195731F3F}"/>
                </a:ext>
              </a:extLst>
            </p:cNvPr>
            <p:cNvCxnSpPr/>
            <p:nvPr/>
          </p:nvCxnSpPr>
          <p:spPr bwMode="auto">
            <a:xfrm>
              <a:off x="7801855" y="2986907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217631D-17BA-4957-9AC8-E82FBE9C9BEC}"/>
                </a:ext>
              </a:extLst>
            </p:cNvPr>
            <p:cNvCxnSpPr/>
            <p:nvPr/>
          </p:nvCxnSpPr>
          <p:spPr bwMode="auto">
            <a:xfrm rot="5400000">
              <a:off x="7230225" y="2348213"/>
              <a:ext cx="573223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>
              <a:extLst>
                <a:ext uri="{FF2B5EF4-FFF2-40B4-BE49-F238E27FC236}">
                  <a16:creationId xmlns:a16="http://schemas.microsoft.com/office/drawing/2014/main" id="{CF6C20BE-BCB0-44D2-870A-4D15E39C8EFD}"/>
                </a:ext>
              </a:extLst>
            </p:cNvPr>
            <p:cNvSpPr/>
            <p:nvPr/>
          </p:nvSpPr>
          <p:spPr bwMode="auto">
            <a:xfrm>
              <a:off x="7159307" y="2491038"/>
              <a:ext cx="660677" cy="1422150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itchFamily="34" charset="0"/>
              </a:endParaRPr>
            </a:p>
          </p:txBody>
        </p:sp>
        <p:sp>
          <p:nvSpPr>
            <p:cNvPr id="28698" name="TextBox 33">
              <a:extLst>
                <a:ext uri="{FF2B5EF4-FFF2-40B4-BE49-F238E27FC236}">
                  <a16:creationId xmlns:a16="http://schemas.microsoft.com/office/drawing/2014/main" id="{2281B989-DDD6-4D87-B6DE-A8FDB373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99" name="TextBox 34">
              <a:extLst>
                <a:ext uri="{FF2B5EF4-FFF2-40B4-BE49-F238E27FC236}">
                  <a16:creationId xmlns:a16="http://schemas.microsoft.com/office/drawing/2014/main" id="{F3DEDA29-E9B2-4CBB-B585-5BBA7004C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0" name="TextBox 35">
              <a:extLst>
                <a:ext uri="{FF2B5EF4-FFF2-40B4-BE49-F238E27FC236}">
                  <a16:creationId xmlns:a16="http://schemas.microsoft.com/office/drawing/2014/main" id="{C7D8F532-7C22-4786-A941-7A09A1B0A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1" name="TextBox 36">
              <a:extLst>
                <a:ext uri="{FF2B5EF4-FFF2-40B4-BE49-F238E27FC236}">
                  <a16:creationId xmlns:a16="http://schemas.microsoft.com/office/drawing/2014/main" id="{F3F8C754-30A2-496B-A963-1BD875FB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0096" y="2002521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F9F5F86-9A08-40EC-A81D-C5EC55709822}"/>
                </a:ext>
              </a:extLst>
            </p:cNvPr>
            <p:cNvCxnSpPr/>
            <p:nvPr/>
          </p:nvCxnSpPr>
          <p:spPr bwMode="auto">
            <a:xfrm>
              <a:off x="7801855" y="3417320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3" name="TextBox 42">
              <a:extLst>
                <a:ext uri="{FF2B5EF4-FFF2-40B4-BE49-F238E27FC236}">
                  <a16:creationId xmlns:a16="http://schemas.microsoft.com/office/drawing/2014/main" id="{B6F962E0-02E8-43D0-99D8-7E527FD03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C3F7977-C5B7-440F-8156-AC209C26B0DD}"/>
                </a:ext>
              </a:extLst>
            </p:cNvPr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28677" name="页脚占位符 1">
            <a:extLst>
              <a:ext uri="{FF2B5EF4-FFF2-40B4-BE49-F238E27FC236}">
                <a16:creationId xmlns:a16="http://schemas.microsoft.com/office/drawing/2014/main" id="{0FEC9283-3BDD-4316-BFC8-F46D2643F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8" name="灯片编号占位符 2">
            <a:extLst>
              <a:ext uri="{FF2B5EF4-FFF2-40B4-BE49-F238E27FC236}">
                <a16:creationId xmlns:a16="http://schemas.microsoft.com/office/drawing/2014/main" id="{27EE669D-2974-4698-AABE-FB2A2C7E7A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C4628-9992-4ED1-A9E0-60A64EE639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8679" name="日期占位符 3">
            <a:extLst>
              <a:ext uri="{FF2B5EF4-FFF2-40B4-BE49-F238E27FC236}">
                <a16:creationId xmlns:a16="http://schemas.microsoft.com/office/drawing/2014/main" id="{2F629134-52FD-4974-A909-B430508CD8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C0C7FD-FF38-4654-B8D4-04539828E75B}" type="datetime1">
              <a:rPr lang="zh-CN" altLang="en-US" sz="1600" b="0" smtClean="0">
                <a:latin typeface="Arial" panose="020B0604020202020204" pitchFamily="34" charset="0"/>
              </a:rPr>
              <a:t>2023/3/28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33" name="组合 3">
            <a:extLst>
              <a:ext uri="{FF2B5EF4-FFF2-40B4-BE49-F238E27FC236}">
                <a16:creationId xmlns:a16="http://schemas.microsoft.com/office/drawing/2014/main" id="{FDD38280-F936-400F-B7DF-EF072A52FA37}"/>
              </a:ext>
            </a:extLst>
          </p:cNvPr>
          <p:cNvGrpSpPr>
            <a:grpSpLocks/>
          </p:cNvGrpSpPr>
          <p:nvPr/>
        </p:nvGrpSpPr>
        <p:grpSpPr bwMode="auto">
          <a:xfrm>
            <a:off x="6156178" y="4460874"/>
            <a:ext cx="2253403" cy="1439861"/>
            <a:chOff x="3772033" y="4848743"/>
            <a:chExt cx="2253119" cy="1201619"/>
          </a:xfrm>
        </p:grpSpPr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88D43400-B80D-4120-A5C4-E43D8FB93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789" y="4913421"/>
              <a:ext cx="142650" cy="229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A3117CB-5D31-4F01-8F6A-47CA798E76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033062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99F03CA-6B18-4637-8BB5-BA0F24CACE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705" y="5451325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4">
              <a:extLst>
                <a:ext uri="{FF2B5EF4-FFF2-40B4-BE49-F238E27FC236}">
                  <a16:creationId xmlns:a16="http://schemas.microsoft.com/office/drawing/2014/main" id="{35B7490B-A61B-42BA-8B86-10A8247E6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749" y="5281922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1199D54-A2B5-41DA-B5F2-9C26FDA4BB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589564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4">
              <a:extLst>
                <a:ext uri="{FF2B5EF4-FFF2-40B4-BE49-F238E27FC236}">
                  <a16:creationId xmlns:a16="http://schemas.microsoft.com/office/drawing/2014/main" id="{7522DD51-756E-4DE7-97F4-579AA59B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033" y="541213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56E3F1F-794C-4E6F-AF29-5AECE038BD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0436" y="5861317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4">
              <a:extLst>
                <a:ext uri="{FF2B5EF4-FFF2-40B4-BE49-F238E27FC236}">
                  <a16:creationId xmlns:a16="http://schemas.microsoft.com/office/drawing/2014/main" id="{635A40D1-D425-4153-B89C-E8EBCE6BE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389" y="5682268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1">
              <a:extLst>
                <a:ext uri="{FF2B5EF4-FFF2-40B4-BE49-F238E27FC236}">
                  <a16:creationId xmlns:a16="http://schemas.microsoft.com/office/drawing/2014/main" id="{D4BFED84-1D55-45EB-823E-9A3AB14E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581" y="4848743"/>
              <a:ext cx="446433" cy="1201619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51765CA-DC11-47EA-B331-D4113FF05C43}"/>
                </a:ext>
              </a:extLst>
            </p:cNvPr>
            <p:cNvSpPr txBox="1"/>
            <p:nvPr/>
          </p:nvSpPr>
          <p:spPr bwMode="auto">
            <a:xfrm>
              <a:off x="4744380" y="5241614"/>
              <a:ext cx="430833" cy="434882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MAV</a:t>
              </a:r>
              <a:endParaRPr lang="zh-CN" altLang="en-US" sz="1600" dirty="0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C7E852F-25D9-4725-9EEF-0A90108B9C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302452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4">
              <a:extLst>
                <a:ext uri="{FF2B5EF4-FFF2-40B4-BE49-F238E27FC236}">
                  <a16:creationId xmlns:a16="http://schemas.microsoft.com/office/drawing/2014/main" id="{9FCD7E5B-9EFA-47FB-9A9F-625EACA3B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209" y="5124716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432C70BB-41BA-4696-B24A-44F9F1289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</a:t>
            </a:r>
          </a:p>
        </p:txBody>
      </p:sp>
      <p:grpSp>
        <p:nvGrpSpPr>
          <p:cNvPr id="30723" name="组合 13">
            <a:extLst>
              <a:ext uri="{FF2B5EF4-FFF2-40B4-BE49-F238E27FC236}">
                <a16:creationId xmlns:a16="http://schemas.microsoft.com/office/drawing/2014/main" id="{70E7B4FA-2EE0-4709-943A-3324BE5D62B2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1417638"/>
            <a:ext cx="2108200" cy="1536700"/>
            <a:chOff x="6164262" y="1993186"/>
            <a:chExt cx="2674938" cy="192000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03F5A01-B924-49C2-B3A1-E3749CE4F6CA}"/>
                </a:ext>
              </a:extLst>
            </p:cNvPr>
            <p:cNvCxnSpPr/>
            <p:nvPr/>
          </p:nvCxnSpPr>
          <p:spPr bwMode="auto">
            <a:xfrm>
              <a:off x="6514743" y="2752856"/>
              <a:ext cx="644563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977A476-6296-476C-AF8C-DD5FC5029779}"/>
                </a:ext>
              </a:extLst>
            </p:cNvPr>
            <p:cNvCxnSpPr/>
            <p:nvPr/>
          </p:nvCxnSpPr>
          <p:spPr bwMode="auto">
            <a:xfrm>
              <a:off x="6514743" y="3633518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3913689-5846-4AD4-9A49-E9611CFF303C}"/>
                </a:ext>
              </a:extLst>
            </p:cNvPr>
            <p:cNvCxnSpPr/>
            <p:nvPr/>
          </p:nvCxnSpPr>
          <p:spPr bwMode="auto">
            <a:xfrm>
              <a:off x="7801855" y="2986905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20B1B1-EEE4-4D9C-9D92-AE487ADA8EA7}"/>
                </a:ext>
              </a:extLst>
            </p:cNvPr>
            <p:cNvCxnSpPr/>
            <p:nvPr/>
          </p:nvCxnSpPr>
          <p:spPr bwMode="auto">
            <a:xfrm rot="5400000">
              <a:off x="7230225" y="2348212"/>
              <a:ext cx="573224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21">
              <a:extLst>
                <a:ext uri="{FF2B5EF4-FFF2-40B4-BE49-F238E27FC236}">
                  <a16:creationId xmlns:a16="http://schemas.microsoft.com/office/drawing/2014/main" id="{C0DE0539-4FE4-4757-9A51-F7FDB6425CCF}"/>
                </a:ext>
              </a:extLst>
            </p:cNvPr>
            <p:cNvSpPr/>
            <p:nvPr/>
          </p:nvSpPr>
          <p:spPr bwMode="auto">
            <a:xfrm>
              <a:off x="7159307" y="2491037"/>
              <a:ext cx="660677" cy="1422151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itchFamily="34" charset="0"/>
              </a:endParaRPr>
            </a:p>
          </p:txBody>
        </p:sp>
        <p:sp>
          <p:nvSpPr>
            <p:cNvPr id="30735" name="TextBox 33">
              <a:extLst>
                <a:ext uri="{FF2B5EF4-FFF2-40B4-BE49-F238E27FC236}">
                  <a16:creationId xmlns:a16="http://schemas.microsoft.com/office/drawing/2014/main" id="{8C95D5AC-40C5-40D0-9AD7-F38BEFE9A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6" name="TextBox 34">
              <a:extLst>
                <a:ext uri="{FF2B5EF4-FFF2-40B4-BE49-F238E27FC236}">
                  <a16:creationId xmlns:a16="http://schemas.microsoft.com/office/drawing/2014/main" id="{F7205A5C-2F3F-4F2F-A88C-510A3836D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7" name="TextBox 35">
              <a:extLst>
                <a:ext uri="{FF2B5EF4-FFF2-40B4-BE49-F238E27FC236}">
                  <a16:creationId xmlns:a16="http://schemas.microsoft.com/office/drawing/2014/main" id="{5EBBDB95-709B-4BDA-BCEB-CC67C489A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8" name="TextBox 36">
              <a:extLst>
                <a:ext uri="{FF2B5EF4-FFF2-40B4-BE49-F238E27FC236}">
                  <a16:creationId xmlns:a16="http://schemas.microsoft.com/office/drawing/2014/main" id="{F6241D88-2C4C-4AF4-B660-87E548352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71857AE-9D52-488A-9DB0-398C7311648C}"/>
                </a:ext>
              </a:extLst>
            </p:cNvPr>
            <p:cNvCxnSpPr/>
            <p:nvPr/>
          </p:nvCxnSpPr>
          <p:spPr bwMode="auto">
            <a:xfrm>
              <a:off x="7801855" y="3417320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0" name="TextBox 42">
              <a:extLst>
                <a:ext uri="{FF2B5EF4-FFF2-40B4-BE49-F238E27FC236}">
                  <a16:creationId xmlns:a16="http://schemas.microsoft.com/office/drawing/2014/main" id="{8B734478-8945-434A-B7C9-DEE9DA6D9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19CCD0-46D1-438D-91C9-316C8A36CD98}"/>
                </a:ext>
              </a:extLst>
            </p:cNvPr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30724" name="页脚占位符 129">
            <a:extLst>
              <a:ext uri="{FF2B5EF4-FFF2-40B4-BE49-F238E27FC236}">
                <a16:creationId xmlns:a16="http://schemas.microsoft.com/office/drawing/2014/main" id="{B28159D4-C4D1-4737-8086-9756D8738B34}"/>
              </a:ext>
            </a:extLst>
          </p:cNvPr>
          <p:cNvSpPr txBox="1">
            <a:spLocks/>
          </p:cNvSpPr>
          <p:nvPr/>
        </p:nvSpPr>
        <p:spPr bwMode="auto">
          <a:xfrm>
            <a:off x="683568" y="4045758"/>
            <a:ext cx="2786062" cy="215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t[0]</a:t>
            </a:r>
            <a:r>
              <a:rPr lang="zh-CN" altLang="en-US" sz="1600" b="0" dirty="0"/>
              <a:t>：相等</a:t>
            </a:r>
            <a:r>
              <a:rPr lang="en-US" altLang="zh-CN" sz="1600" b="0" dirty="0"/>
              <a:t>(eq)</a:t>
            </a: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t[1]</a:t>
            </a:r>
            <a:r>
              <a:rPr lang="zh-CN" altLang="en-US" sz="1600" b="0" dirty="0"/>
              <a:t>：有符号数小于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</a:t>
            </a:r>
            <a:r>
              <a:rPr lang="en-US" altLang="zh-CN" sz="1600" b="0" dirty="0"/>
              <a:t>)</a:t>
            </a: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t[2]</a:t>
            </a:r>
            <a:r>
              <a:rPr lang="zh-CN" altLang="en-US" sz="1600" b="0" dirty="0"/>
              <a:t>：无符号数小于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ltu</a:t>
            </a:r>
            <a:r>
              <a:rPr lang="en-US" altLang="zh-CN" sz="1600" b="0" dirty="0"/>
              <a:t>)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1600" b="0" dirty="0"/>
              <a:t>*   表示根据运算结果设置</a:t>
            </a:r>
            <a:endParaRPr lang="en-US" altLang="zh-CN" sz="1600" b="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†   </a:t>
            </a:r>
            <a:r>
              <a:rPr lang="en-US" altLang="zh-CN" sz="1600" b="0" dirty="0"/>
              <a:t>b</a:t>
            </a:r>
            <a:r>
              <a:rPr lang="zh-CN" altLang="en-US" sz="1600" b="0" dirty="0"/>
              <a:t>低位为移位量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b="0" dirty="0"/>
              <a:t>?</a:t>
            </a:r>
            <a:r>
              <a:rPr lang="zh-CN" altLang="en-US" sz="1600" b="0" dirty="0"/>
              <a:t>   表示视比较结果而定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1A0774-320A-4331-85E8-4124D0E61286}"/>
              </a:ext>
            </a:extLst>
          </p:cNvPr>
          <p:cNvSpPr/>
          <p:nvPr/>
        </p:nvSpPr>
        <p:spPr>
          <a:xfrm>
            <a:off x="400050" y="1376772"/>
            <a:ext cx="56642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#(</a:t>
            </a: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WIDTH = 32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数据宽度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588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[WIDTH-1] a, b,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[2:0] f,                      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功能选择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[WIDTH-1:0] y,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运算结果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[2:0] t                     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比较标志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588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7" name="页脚占位符 1">
            <a:extLst>
              <a:ext uri="{FF2B5EF4-FFF2-40B4-BE49-F238E27FC236}">
                <a16:creationId xmlns:a16="http://schemas.microsoft.com/office/drawing/2014/main" id="{360A99B9-987C-4B73-86CA-5409428C0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8" name="灯片编号占位符 2">
            <a:extLst>
              <a:ext uri="{FF2B5EF4-FFF2-40B4-BE49-F238E27FC236}">
                <a16:creationId xmlns:a16="http://schemas.microsoft.com/office/drawing/2014/main" id="{51437FFA-810C-4A2D-912E-5838F0E87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0729" name="日期占位符 3">
            <a:extLst>
              <a:ext uri="{FF2B5EF4-FFF2-40B4-BE49-F238E27FC236}">
                <a16:creationId xmlns:a16="http://schemas.microsoft.com/office/drawing/2014/main" id="{E50550E7-7917-44AE-902B-485C24D59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0A2A7-C704-4852-8089-69E467454A0F}" type="datetime1">
              <a:rPr lang="zh-CN" altLang="en-US" sz="1600" b="0" smtClean="0">
                <a:latin typeface="Arial" panose="020B0604020202020204" pitchFamily="34" charset="0"/>
              </a:rPr>
              <a:t>2023/3/28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ABE147-AA46-4ADA-803E-B9935AC05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50637"/>
              </p:ext>
            </p:extLst>
          </p:nvPr>
        </p:nvGraphicFramePr>
        <p:xfrm>
          <a:off x="6300192" y="3501008"/>
          <a:ext cx="2052228" cy="2629776"/>
        </p:xfrm>
        <a:graphic>
          <a:graphicData uri="http://schemas.openxmlformats.org/drawingml/2006/table">
            <a:tbl>
              <a:tblPr/>
              <a:tblGrid>
                <a:gridCol w="540461">
                  <a:extLst>
                    <a:ext uri="{9D8B030D-6E8A-4147-A177-3AD203B41FA5}">
                      <a16:colId xmlns:a16="http://schemas.microsoft.com/office/drawing/2014/main" val="826005823"/>
                    </a:ext>
                  </a:extLst>
                </a:gridCol>
                <a:gridCol w="899699">
                  <a:extLst>
                    <a:ext uri="{9D8B030D-6E8A-4147-A177-3AD203B41FA5}">
                      <a16:colId xmlns:a16="http://schemas.microsoft.com/office/drawing/2014/main" val="364296526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28437657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74034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-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964924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+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6228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&amp;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0658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|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3957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^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88143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 b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†</a:t>
                      </a:r>
                      <a:endParaRPr lang="en-US" sz="16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5686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&lt;&lt; b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†</a:t>
                      </a:r>
                      <a:endParaRPr lang="en-US" sz="1600" b="0" i="0" u="none" strike="noStrike" kern="1200" baseline="30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9899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&gt;&gt;&gt; b</a:t>
                      </a:r>
                      <a:r>
                        <a:rPr lang="en-US" altLang="zh-CN" sz="16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†</a:t>
                      </a:r>
                      <a:endParaRPr lang="en-US" sz="1600" b="0" i="0" u="none" strike="noStrike" kern="1200" baseline="30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6424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8439093-4174-4E82-AB71-978AAB97A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41150"/>
              </p:ext>
            </p:extLst>
          </p:nvPr>
        </p:nvGraphicFramePr>
        <p:xfrm>
          <a:off x="3563888" y="3861048"/>
          <a:ext cx="2304255" cy="2268256"/>
        </p:xfrm>
        <a:graphic>
          <a:graphicData uri="http://schemas.openxmlformats.org/drawingml/2006/table">
            <a:tbl>
              <a:tblPr/>
              <a:tblGrid>
                <a:gridCol w="1001319">
                  <a:extLst>
                    <a:ext uri="{9D8B030D-6E8A-4147-A177-3AD203B41FA5}">
                      <a16:colId xmlns:a16="http://schemas.microsoft.com/office/drawing/2014/main" val="1853490136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1933843505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2694931751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2634970653"/>
                    </a:ext>
                  </a:extLst>
                </a:gridCol>
              </a:tblGrid>
              <a:tr h="2835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大小关系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29928"/>
                  </a:ext>
                </a:extLst>
              </a:tr>
              <a:tr h="283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24515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= 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98104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≠ 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45537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88135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31887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8960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276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CB1819A8-3C7A-41BC-95FA-C8ACAC2D1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MAV</a:t>
            </a:r>
            <a:r>
              <a:rPr lang="zh-CN" altLang="en-US" dirty="0"/>
              <a:t>模块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F0B29B4B-69D2-46AD-A0F7-644B6DE77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589" y="1535113"/>
            <a:ext cx="4696198" cy="22383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复位后</a:t>
            </a:r>
            <a:r>
              <a:rPr lang="en-US" altLang="zh-CN" sz="2400" b="1" dirty="0"/>
              <a:t>m=0</a:t>
            </a:r>
            <a:r>
              <a:rPr lang="zh-CN" altLang="en-US" sz="2400" b="1" dirty="0"/>
              <a:t>，前</a:t>
            </a:r>
            <a:r>
              <a:rPr lang="en-US" altLang="zh-CN" sz="2400" dirty="0"/>
              <a:t>3</a:t>
            </a:r>
            <a:r>
              <a:rPr lang="zh-CN" altLang="en-US" sz="2400" b="1" dirty="0"/>
              <a:t>次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</a:t>
            </a:r>
            <a:r>
              <a:rPr lang="en-US" altLang="zh-CN" sz="2400" dirty="0"/>
              <a:t>m</a:t>
            </a:r>
            <a:r>
              <a:rPr lang="zh-CN" altLang="en-US" sz="2400" dirty="0"/>
              <a:t>依次</a:t>
            </a:r>
            <a:r>
              <a:rPr lang="zh-CN" altLang="en-US" sz="2400" b="1" dirty="0"/>
              <a:t>输出</a:t>
            </a:r>
            <a:r>
              <a:rPr lang="en-US" altLang="zh-CN" sz="2400" dirty="0"/>
              <a:t>m</a:t>
            </a:r>
            <a:r>
              <a:rPr lang="en-US" altLang="zh-CN" sz="2400" b="1" baseline="-20000" dirty="0"/>
              <a:t>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m</a:t>
            </a:r>
            <a:r>
              <a:rPr lang="en-US" altLang="zh-CN" sz="2400" baseline="-20000" dirty="0"/>
              <a:t>1</a:t>
            </a:r>
            <a:r>
              <a:rPr lang="zh-CN" altLang="en-US" sz="2400" b="1" dirty="0"/>
              <a:t>和</a:t>
            </a:r>
            <a:r>
              <a:rPr lang="en-US" altLang="zh-CN" sz="2400" dirty="0"/>
              <a:t>m</a:t>
            </a:r>
            <a:r>
              <a:rPr lang="en-US" altLang="zh-CN" sz="2400" baseline="-20000" dirty="0"/>
              <a:t>2</a:t>
            </a:r>
            <a:r>
              <a:rPr lang="en-US" altLang="zh-CN" sz="2400" b="1" dirty="0"/>
              <a:t> (= d)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/>
              <a:t>随后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</a:t>
            </a:r>
            <a:r>
              <a:rPr lang="en-US" altLang="zh-CN" sz="2400" dirty="0"/>
              <a:t>m</a:t>
            </a:r>
            <a:r>
              <a:rPr lang="zh-CN" altLang="en-US" sz="2400" b="1" dirty="0"/>
              <a:t>依次输出</a:t>
            </a:r>
            <a:r>
              <a:rPr lang="zh-CN" altLang="en-US" sz="2400" dirty="0"/>
              <a:t>：</a:t>
            </a:r>
            <a:r>
              <a:rPr lang="en-US" altLang="zh-CN" sz="2400" dirty="0"/>
              <a:t>m</a:t>
            </a:r>
            <a:r>
              <a:rPr lang="en-US" altLang="zh-CN" sz="2400" baseline="-20000" dirty="0"/>
              <a:t>i</a:t>
            </a:r>
            <a:r>
              <a:rPr lang="en-US" altLang="zh-CN" sz="2400" b="1" dirty="0"/>
              <a:t> = (d+m</a:t>
            </a:r>
            <a:r>
              <a:rPr lang="en-US" altLang="zh-CN" sz="2400" b="1" baseline="-20000" dirty="0"/>
              <a:t>i-1</a:t>
            </a:r>
            <a:r>
              <a:rPr lang="en-US" altLang="zh-CN" sz="2400" dirty="0"/>
              <a:t>+m</a:t>
            </a:r>
            <a:r>
              <a:rPr lang="en-US" altLang="zh-CN" sz="2400" baseline="-20000" dirty="0"/>
              <a:t>i-2</a:t>
            </a:r>
            <a:r>
              <a:rPr lang="en-US" altLang="zh-CN" sz="2400" dirty="0"/>
              <a:t>+m</a:t>
            </a:r>
            <a:r>
              <a:rPr lang="en-US" altLang="zh-CN" sz="2400" baseline="-20000" dirty="0"/>
              <a:t>i-3</a:t>
            </a:r>
            <a:r>
              <a:rPr lang="en-US" altLang="zh-CN" sz="2400" dirty="0"/>
              <a:t>)/4</a:t>
            </a:r>
            <a:r>
              <a:rPr lang="en-US" altLang="zh-CN" sz="2400" b="1" dirty="0"/>
              <a:t>,  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</a:t>
            </a:r>
            <a:r>
              <a:rPr lang="en-US" altLang="zh-CN" sz="2400" dirty="0"/>
              <a:t>3</a:t>
            </a:r>
            <a:endParaRPr lang="en-US" altLang="zh-CN" sz="2400" b="1" dirty="0"/>
          </a:p>
        </p:txBody>
      </p:sp>
      <p:sp>
        <p:nvSpPr>
          <p:cNvPr id="9220" name="文本框 68">
            <a:extLst>
              <a:ext uri="{FF2B5EF4-FFF2-40B4-BE49-F238E27FC236}">
                <a16:creationId xmlns:a16="http://schemas.microsoft.com/office/drawing/2014/main" id="{B955A1CD-8E31-4ED5-9211-B605D666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651" y="3669821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clk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1" name="文本框 70">
            <a:extLst>
              <a:ext uri="{FF2B5EF4-FFF2-40B4-BE49-F238E27FC236}">
                <a16:creationId xmlns:a16="http://schemas.microsoft.com/office/drawing/2014/main" id="{0EF8A2EE-68FF-4615-8BFA-6213253AF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653" y="4114315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rstn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2" name="文本框 72">
            <a:extLst>
              <a:ext uri="{FF2B5EF4-FFF2-40B4-BE49-F238E27FC236}">
                <a16:creationId xmlns:a16="http://schemas.microsoft.com/office/drawing/2014/main" id="{2DBB725B-8C10-4374-AA1C-810D6C69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38" y="4558539"/>
            <a:ext cx="531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en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3" name="文本框 73">
            <a:extLst>
              <a:ext uri="{FF2B5EF4-FFF2-40B4-BE49-F238E27FC236}">
                <a16:creationId xmlns:a16="http://schemas.microsoft.com/office/drawing/2014/main" id="{8ED9BC55-ED5C-44BB-AA7B-833E4887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563" y="4995416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d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4" name="文本框 74">
            <a:extLst>
              <a:ext uri="{FF2B5EF4-FFF2-40B4-BE49-F238E27FC236}">
                <a16:creationId xmlns:a16="http://schemas.microsoft.com/office/drawing/2014/main" id="{86F600F2-D59E-4E3E-83AF-B315BB90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76" y="544944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m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9225" name="组合 109">
            <a:extLst>
              <a:ext uri="{FF2B5EF4-FFF2-40B4-BE49-F238E27FC236}">
                <a16:creationId xmlns:a16="http://schemas.microsoft.com/office/drawing/2014/main" id="{1F46A7E4-9C01-4E7E-8778-417BDAE4AE30}"/>
              </a:ext>
            </a:extLst>
          </p:cNvPr>
          <p:cNvGrpSpPr>
            <a:grpSpLocks/>
          </p:cNvGrpSpPr>
          <p:nvPr/>
        </p:nvGrpSpPr>
        <p:grpSpPr bwMode="auto">
          <a:xfrm>
            <a:off x="6048163" y="1700808"/>
            <a:ext cx="2302008" cy="1446659"/>
            <a:chOff x="5993559" y="4364037"/>
            <a:chExt cx="2596614" cy="1274763"/>
          </a:xfrm>
        </p:grpSpPr>
        <p:sp>
          <p:nvSpPr>
            <p:cNvPr id="9320" name="TextBox 32">
              <a:extLst>
                <a:ext uri="{FF2B5EF4-FFF2-40B4-BE49-F238E27FC236}">
                  <a16:creationId xmlns:a16="http://schemas.microsoft.com/office/drawing/2014/main" id="{CA7F62AF-54DD-408F-A11B-4B8AD2987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0BB9EBC-47EE-4C49-9560-113EB0BE5E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A324D92-EC3F-4024-AA4F-FBB8AAD1E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" name="TextBox 34">
              <a:extLst>
                <a:ext uri="{FF2B5EF4-FFF2-40B4-BE49-F238E27FC236}">
                  <a16:creationId xmlns:a16="http://schemas.microsoft.com/office/drawing/2014/main" id="{EE5A11C2-3996-491B-A788-680B7C829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A78BEB9-100A-442E-AE04-CA42E56972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5" name="TextBox 34">
              <a:extLst>
                <a:ext uri="{FF2B5EF4-FFF2-40B4-BE49-F238E27FC236}">
                  <a16:creationId xmlns:a16="http://schemas.microsoft.com/office/drawing/2014/main" id="{D24F703F-D8CB-4567-90B2-D998145A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3559" y="49663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E34EAEF-D815-4035-9D99-1CE7BFDB4F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7" name="TextBox 34">
              <a:extLst>
                <a:ext uri="{FF2B5EF4-FFF2-40B4-BE49-F238E27FC236}">
                  <a16:creationId xmlns:a16="http://schemas.microsoft.com/office/drawing/2014/main" id="{874FA3A9-D232-4C07-88DF-2B4F39CB5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8" name="矩形 1">
              <a:extLst>
                <a:ext uri="{FF2B5EF4-FFF2-40B4-BE49-F238E27FC236}">
                  <a16:creationId xmlns:a16="http://schemas.microsoft.com/office/drawing/2014/main" id="{39213C1B-F5BD-460F-A441-D27B1DBF2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E2F4DF0-F897-4E2A-A453-8A4D98B92B84}"/>
                </a:ext>
              </a:extLst>
            </p:cNvPr>
            <p:cNvSpPr txBox="1"/>
            <p:nvPr/>
          </p:nvSpPr>
          <p:spPr bwMode="auto">
            <a:xfrm rot="5400000">
              <a:off x="7146247" y="4676927"/>
              <a:ext cx="406809" cy="648982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MAV</a:t>
              </a:r>
              <a:endParaRPr lang="zh-CN" altLang="en-US" dirty="0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72E2A9B4-1CFA-4063-AA5D-7876FFA671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85137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1" name="TextBox 34">
              <a:extLst>
                <a:ext uri="{FF2B5EF4-FFF2-40B4-BE49-F238E27FC236}">
                  <a16:creationId xmlns:a16="http://schemas.microsoft.com/office/drawing/2014/main" id="{D4F1F656-A2CE-4A5E-9A24-34C860F5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414" y="4663521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28" name="灯片编号占位符 5">
            <a:extLst>
              <a:ext uri="{FF2B5EF4-FFF2-40B4-BE49-F238E27FC236}">
                <a16:creationId xmlns:a16="http://schemas.microsoft.com/office/drawing/2014/main" id="{B0E60316-4F55-452B-9B81-34B89C0AA0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79E9E-291B-4F30-8768-0FB1A6DF201D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14" name="页脚占位符 1">
            <a:extLst>
              <a:ext uri="{FF2B5EF4-FFF2-40B4-BE49-F238E27FC236}">
                <a16:creationId xmlns:a16="http://schemas.microsoft.com/office/drawing/2014/main" id="{808FE206-83EE-4DD9-B59B-D6B10191D2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6" name="日期占位符 3">
            <a:extLst>
              <a:ext uri="{FF2B5EF4-FFF2-40B4-BE49-F238E27FC236}">
                <a16:creationId xmlns:a16="http://schemas.microsoft.com/office/drawing/2014/main" id="{4C0BD000-475B-4334-84F7-CCF88899EE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F7EF7-6571-4EAA-9BD3-4C304C487879}" type="datetime1">
              <a:rPr lang="zh-CN" altLang="en-US" sz="1600" b="0" smtClean="0">
                <a:latin typeface="Arial" panose="020B0604020202020204" pitchFamily="34" charset="0"/>
              </a:rPr>
              <a:t>2023/3/28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6E3FBA-22A8-4020-BA96-7985F16107F4}"/>
              </a:ext>
            </a:extLst>
          </p:cNvPr>
          <p:cNvGrpSpPr/>
          <p:nvPr/>
        </p:nvGrpSpPr>
        <p:grpSpPr>
          <a:xfrm>
            <a:off x="1439651" y="3761481"/>
            <a:ext cx="7067760" cy="2095938"/>
            <a:chOff x="1439651" y="3761481"/>
            <a:chExt cx="7565750" cy="2095938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4597DFF-CB97-484D-8AC0-F5D98831C197}"/>
                </a:ext>
              </a:extLst>
            </p:cNvPr>
            <p:cNvCxnSpPr/>
            <p:nvPr/>
          </p:nvCxnSpPr>
          <p:spPr bwMode="auto">
            <a:xfrm>
              <a:off x="1453355" y="5358505"/>
              <a:ext cx="53943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33559C1-1E63-4268-A88F-30D91C48EBAC}"/>
                </a:ext>
              </a:extLst>
            </p:cNvPr>
            <p:cNvCxnSpPr/>
            <p:nvPr/>
          </p:nvCxnSpPr>
          <p:spPr bwMode="auto">
            <a:xfrm flipH="1" flipV="1">
              <a:off x="2517608" y="3761481"/>
              <a:ext cx="0" cy="20256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AAC720-FE46-402A-8356-8BC4CBEF28D5}"/>
                </a:ext>
              </a:extLst>
            </p:cNvPr>
            <p:cNvCxnSpPr/>
            <p:nvPr/>
          </p:nvCxnSpPr>
          <p:spPr bwMode="auto">
            <a:xfrm flipH="1" flipV="1">
              <a:off x="3236246" y="3772594"/>
              <a:ext cx="0" cy="20256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A3BF6AB-6A95-414D-ADB6-74C6A8547049}"/>
                </a:ext>
              </a:extLst>
            </p:cNvPr>
            <p:cNvCxnSpPr/>
            <p:nvPr/>
          </p:nvCxnSpPr>
          <p:spPr bwMode="auto">
            <a:xfrm flipH="1" flipV="1">
              <a:off x="3944225" y="3761481"/>
              <a:ext cx="0" cy="20256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23443BF-DCB8-47C1-AC7D-ACA6479E00CC}"/>
                </a:ext>
              </a:extLst>
            </p:cNvPr>
            <p:cNvCxnSpPr/>
            <p:nvPr/>
          </p:nvCxnSpPr>
          <p:spPr bwMode="auto">
            <a:xfrm flipH="1" flipV="1">
              <a:off x="4665908" y="3771006"/>
              <a:ext cx="0" cy="20256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E218C7A5-61F0-4086-ACE5-23F53F4A6EC8}"/>
                </a:ext>
              </a:extLst>
            </p:cNvPr>
            <p:cNvCxnSpPr/>
            <p:nvPr/>
          </p:nvCxnSpPr>
          <p:spPr bwMode="auto">
            <a:xfrm flipH="1" flipV="1">
              <a:off x="5376376" y="3770147"/>
              <a:ext cx="0" cy="20256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A1AC731-9C7E-4D26-8DF0-709CD79E3528}"/>
                </a:ext>
              </a:extLst>
            </p:cNvPr>
            <p:cNvCxnSpPr/>
            <p:nvPr/>
          </p:nvCxnSpPr>
          <p:spPr bwMode="auto">
            <a:xfrm flipH="1" flipV="1">
              <a:off x="6110796" y="3771006"/>
              <a:ext cx="0" cy="20256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C28CC328-1E6B-47F3-89F6-DFE1FF701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3551" y="4047508"/>
              <a:ext cx="3757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>
              <a:extLst>
                <a:ext uri="{FF2B5EF4-FFF2-40B4-BE49-F238E27FC236}">
                  <a16:creationId xmlns:a16="http://schemas.microsoft.com/office/drawing/2014/main" id="{CE8F6E7D-DFBC-4EA0-B730-604C86AF4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7252" y="3770147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8FDD1664-8A5A-498D-AC68-B54250872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6239" y="4047508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1">
              <a:extLst>
                <a:ext uri="{FF2B5EF4-FFF2-40B4-BE49-F238E27FC236}">
                  <a16:creationId xmlns:a16="http://schemas.microsoft.com/office/drawing/2014/main" id="{E91849A0-9EA3-4827-AB23-88B631220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17252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2">
              <a:extLst>
                <a:ext uri="{FF2B5EF4-FFF2-40B4-BE49-F238E27FC236}">
                  <a16:creationId xmlns:a16="http://schemas.microsoft.com/office/drawing/2014/main" id="{367EC749-F1E9-409E-9B5D-910AADE5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6239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4">
              <a:extLst>
                <a:ext uri="{FF2B5EF4-FFF2-40B4-BE49-F238E27FC236}">
                  <a16:creationId xmlns:a16="http://schemas.microsoft.com/office/drawing/2014/main" id="{27E7696C-2206-40C7-AB01-E9EEA67FB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1460" y="3770147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5">
              <a:extLst>
                <a:ext uri="{FF2B5EF4-FFF2-40B4-BE49-F238E27FC236}">
                  <a16:creationId xmlns:a16="http://schemas.microsoft.com/office/drawing/2014/main" id="{1E7D9FBC-FA10-445C-8345-CA82388F6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446" y="4047508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6">
              <a:extLst>
                <a:ext uri="{FF2B5EF4-FFF2-40B4-BE49-F238E27FC236}">
                  <a16:creationId xmlns:a16="http://schemas.microsoft.com/office/drawing/2014/main" id="{24CB8BE3-55CD-43C3-B45B-A2F86BAED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9434" y="3770147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27">
              <a:extLst>
                <a:ext uri="{FF2B5EF4-FFF2-40B4-BE49-F238E27FC236}">
                  <a16:creationId xmlns:a16="http://schemas.microsoft.com/office/drawing/2014/main" id="{B31A9592-A421-4AD5-BF8B-07DD0C6A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422" y="4047508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28">
              <a:extLst>
                <a:ext uri="{FF2B5EF4-FFF2-40B4-BE49-F238E27FC236}">
                  <a16:creationId xmlns:a16="http://schemas.microsoft.com/office/drawing/2014/main" id="{83B86BB6-8A82-44B7-B7D2-80B122BCB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7410" y="3770147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29">
              <a:extLst>
                <a:ext uri="{FF2B5EF4-FFF2-40B4-BE49-F238E27FC236}">
                  <a16:creationId xmlns:a16="http://schemas.microsoft.com/office/drawing/2014/main" id="{1C9C16E8-631B-4AD1-9172-2CA0E3F50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397" y="4047508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0">
              <a:extLst>
                <a:ext uri="{FF2B5EF4-FFF2-40B4-BE49-F238E27FC236}">
                  <a16:creationId xmlns:a16="http://schemas.microsoft.com/office/drawing/2014/main" id="{388ED7F8-F45A-48E5-AF60-5887A81BE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426" y="3770147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1">
              <a:extLst>
                <a:ext uri="{FF2B5EF4-FFF2-40B4-BE49-F238E27FC236}">
                  <a16:creationId xmlns:a16="http://schemas.microsoft.com/office/drawing/2014/main" id="{826E433A-85E0-4386-84A3-4ED9617AC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413" y="4047508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2">
              <a:extLst>
                <a:ext uri="{FF2B5EF4-FFF2-40B4-BE49-F238E27FC236}">
                  <a16:creationId xmlns:a16="http://schemas.microsoft.com/office/drawing/2014/main" id="{6707CA00-F8EC-496E-B026-72D7C4F9F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401" y="3770147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4">
              <a:extLst>
                <a:ext uri="{FF2B5EF4-FFF2-40B4-BE49-F238E27FC236}">
                  <a16:creationId xmlns:a16="http://schemas.microsoft.com/office/drawing/2014/main" id="{FBB7F1AE-2063-4415-8081-D5AB735F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376" y="3770147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5">
              <a:extLst>
                <a:ext uri="{FF2B5EF4-FFF2-40B4-BE49-F238E27FC236}">
                  <a16:creationId xmlns:a16="http://schemas.microsoft.com/office/drawing/2014/main" id="{3D1296CA-51D3-4F80-BE3E-095C762E9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389" y="4047508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42">
              <a:extLst>
                <a:ext uri="{FF2B5EF4-FFF2-40B4-BE49-F238E27FC236}">
                  <a16:creationId xmlns:a16="http://schemas.microsoft.com/office/drawing/2014/main" id="{A52C02C0-B4B1-49A8-A2B1-42499C28B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446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43">
              <a:extLst>
                <a:ext uri="{FF2B5EF4-FFF2-40B4-BE49-F238E27FC236}">
                  <a16:creationId xmlns:a16="http://schemas.microsoft.com/office/drawing/2014/main" id="{B2429754-FD2C-43CF-B6E5-100CC8FD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9434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44">
              <a:extLst>
                <a:ext uri="{FF2B5EF4-FFF2-40B4-BE49-F238E27FC236}">
                  <a16:creationId xmlns:a16="http://schemas.microsoft.com/office/drawing/2014/main" id="{27F6266F-692B-4457-8E2B-F2DC178C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422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5">
              <a:extLst>
                <a:ext uri="{FF2B5EF4-FFF2-40B4-BE49-F238E27FC236}">
                  <a16:creationId xmlns:a16="http://schemas.microsoft.com/office/drawing/2014/main" id="{4420CF55-6CCB-4849-83E7-BF48DE8C6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7410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6">
              <a:extLst>
                <a:ext uri="{FF2B5EF4-FFF2-40B4-BE49-F238E27FC236}">
                  <a16:creationId xmlns:a16="http://schemas.microsoft.com/office/drawing/2014/main" id="{21DB693E-59D0-4C9D-B086-FF086CCD4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397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7">
              <a:extLst>
                <a:ext uri="{FF2B5EF4-FFF2-40B4-BE49-F238E27FC236}">
                  <a16:creationId xmlns:a16="http://schemas.microsoft.com/office/drawing/2014/main" id="{D68C57B2-076E-4CDB-BCF9-5ED1DD085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7461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8">
              <a:extLst>
                <a:ext uri="{FF2B5EF4-FFF2-40B4-BE49-F238E27FC236}">
                  <a16:creationId xmlns:a16="http://schemas.microsoft.com/office/drawing/2014/main" id="{5690A74D-405A-47D8-B35E-A42BA917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413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9">
              <a:extLst>
                <a:ext uri="{FF2B5EF4-FFF2-40B4-BE49-F238E27FC236}">
                  <a16:creationId xmlns:a16="http://schemas.microsoft.com/office/drawing/2014/main" id="{C2E77158-F9DA-4C8A-96F2-846F4FD5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6225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50">
              <a:extLst>
                <a:ext uri="{FF2B5EF4-FFF2-40B4-BE49-F238E27FC236}">
                  <a16:creationId xmlns:a16="http://schemas.microsoft.com/office/drawing/2014/main" id="{2588824F-EB19-4F1A-B34C-72A5EFA67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389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51">
              <a:extLst>
                <a:ext uri="{FF2B5EF4-FFF2-40B4-BE49-F238E27FC236}">
                  <a16:creationId xmlns:a16="http://schemas.microsoft.com/office/drawing/2014/main" id="{E5E83140-8110-4751-B90F-AFECBD20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376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52">
              <a:extLst>
                <a:ext uri="{FF2B5EF4-FFF2-40B4-BE49-F238E27FC236}">
                  <a16:creationId xmlns:a16="http://schemas.microsoft.com/office/drawing/2014/main" id="{3761A046-8AE9-4802-BC57-F6D04B422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3551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25">
              <a:extLst>
                <a:ext uri="{FF2B5EF4-FFF2-40B4-BE49-F238E27FC236}">
                  <a16:creationId xmlns:a16="http://schemas.microsoft.com/office/drawing/2014/main" id="{BEFFA63F-1B61-4B7D-B091-FC85F7495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8504" y="4047508"/>
              <a:ext cx="3429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43">
              <a:extLst>
                <a:ext uri="{FF2B5EF4-FFF2-40B4-BE49-F238E27FC236}">
                  <a16:creationId xmlns:a16="http://schemas.microsoft.com/office/drawing/2014/main" id="{90F72659-2179-4177-820D-AA4E3BC1B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4734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7" name="Line 66">
              <a:extLst>
                <a:ext uri="{FF2B5EF4-FFF2-40B4-BE49-F238E27FC236}">
                  <a16:creationId xmlns:a16="http://schemas.microsoft.com/office/drawing/2014/main" id="{2245999D-7F83-4B7D-9F01-14B59B9E3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9713" y="4227941"/>
              <a:ext cx="7025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" name="Line 64">
              <a:extLst>
                <a:ext uri="{FF2B5EF4-FFF2-40B4-BE49-F238E27FC236}">
                  <a16:creationId xmlns:a16="http://schemas.microsoft.com/office/drawing/2014/main" id="{7AA89B6D-60D3-4E45-9453-7376097DE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6059" y="4479970"/>
              <a:ext cx="5336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" name="Line 42">
              <a:extLst>
                <a:ext uri="{FF2B5EF4-FFF2-40B4-BE49-F238E27FC236}">
                  <a16:creationId xmlns:a16="http://schemas.microsoft.com/office/drawing/2014/main" id="{1684A841-2292-450F-A8E4-237CCEDCC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712" y="4227940"/>
              <a:ext cx="0" cy="2520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Line 64">
              <a:extLst>
                <a:ext uri="{FF2B5EF4-FFF2-40B4-BE49-F238E27FC236}">
                  <a16:creationId xmlns:a16="http://schemas.microsoft.com/office/drawing/2014/main" id="{9A3B2548-D30A-4885-A9F0-D6719591F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9651" y="5084963"/>
              <a:ext cx="7565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4" name="Line 66">
              <a:extLst>
                <a:ext uri="{FF2B5EF4-FFF2-40B4-BE49-F238E27FC236}">
                  <a16:creationId xmlns:a16="http://schemas.microsoft.com/office/drawing/2014/main" id="{BB2F7115-47C1-4FBC-A58A-14B0A949C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9652" y="5364460"/>
              <a:ext cx="75657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5" name="Line 42">
              <a:extLst>
                <a:ext uri="{FF2B5EF4-FFF2-40B4-BE49-F238E27FC236}">
                  <a16:creationId xmlns:a16="http://schemas.microsoft.com/office/drawing/2014/main" id="{3F8EC4D6-323C-4485-BEDF-E485FBD68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718" y="5089832"/>
              <a:ext cx="0" cy="2806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6" name="Line 42">
              <a:extLst>
                <a:ext uri="{FF2B5EF4-FFF2-40B4-BE49-F238E27FC236}">
                  <a16:creationId xmlns:a16="http://schemas.microsoft.com/office/drawing/2014/main" id="{A4F20916-A308-4DDE-85E6-C0E9DD779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3165" y="5085590"/>
              <a:ext cx="0" cy="2806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Line 66">
              <a:extLst>
                <a:ext uri="{FF2B5EF4-FFF2-40B4-BE49-F238E27FC236}">
                  <a16:creationId xmlns:a16="http://schemas.microsoft.com/office/drawing/2014/main" id="{204B64DF-D6C9-4891-AA71-02583FAE2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6059" y="4938123"/>
              <a:ext cx="7258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42">
              <a:extLst>
                <a:ext uri="{FF2B5EF4-FFF2-40B4-BE49-F238E27FC236}">
                  <a16:creationId xmlns:a16="http://schemas.microsoft.com/office/drawing/2014/main" id="{A5B70151-7BCE-430E-AE85-6FBA423E5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928" y="4672030"/>
              <a:ext cx="0" cy="2649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64">
              <a:extLst>
                <a:ext uri="{FF2B5EF4-FFF2-40B4-BE49-F238E27FC236}">
                  <a16:creationId xmlns:a16="http://schemas.microsoft.com/office/drawing/2014/main" id="{837599A6-EC17-43EC-BB1C-F32E263E4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1928" y="4667327"/>
              <a:ext cx="789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42">
              <a:extLst>
                <a:ext uri="{FF2B5EF4-FFF2-40B4-BE49-F238E27FC236}">
                  <a16:creationId xmlns:a16="http://schemas.microsoft.com/office/drawing/2014/main" id="{3ED8917E-46C2-4851-A0B3-FA8C7AA0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628" y="4662181"/>
              <a:ext cx="0" cy="2806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64">
              <a:extLst>
                <a:ext uri="{FF2B5EF4-FFF2-40B4-BE49-F238E27FC236}">
                  <a16:creationId xmlns:a16="http://schemas.microsoft.com/office/drawing/2014/main" id="{2DBFA956-57FF-4E57-9E75-303478241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8627" y="4935505"/>
              <a:ext cx="585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64">
              <a:extLst>
                <a:ext uri="{FF2B5EF4-FFF2-40B4-BE49-F238E27FC236}">
                  <a16:creationId xmlns:a16="http://schemas.microsoft.com/office/drawing/2014/main" id="{2B1648AA-BA8E-4DBA-A533-FBBAD8E3E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4444" y="4666257"/>
              <a:ext cx="7228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42">
              <a:extLst>
                <a:ext uri="{FF2B5EF4-FFF2-40B4-BE49-F238E27FC236}">
                  <a16:creationId xmlns:a16="http://schemas.microsoft.com/office/drawing/2014/main" id="{48BDC957-3B09-4A19-A7F6-2112B800B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714" y="4672030"/>
              <a:ext cx="0" cy="264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42">
              <a:extLst>
                <a:ext uri="{FF2B5EF4-FFF2-40B4-BE49-F238E27FC236}">
                  <a16:creationId xmlns:a16="http://schemas.microsoft.com/office/drawing/2014/main" id="{802F8B6C-31CD-44C8-93BC-06B9088C3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327" y="4666884"/>
              <a:ext cx="0" cy="270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64">
              <a:extLst>
                <a:ext uri="{FF2B5EF4-FFF2-40B4-BE49-F238E27FC236}">
                  <a16:creationId xmlns:a16="http://schemas.microsoft.com/office/drawing/2014/main" id="{1DAA9E42-ABDF-4AA8-8516-EFC655881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4227" y="4937657"/>
              <a:ext cx="713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64">
              <a:extLst>
                <a:ext uri="{FF2B5EF4-FFF2-40B4-BE49-F238E27FC236}">
                  <a16:creationId xmlns:a16="http://schemas.microsoft.com/office/drawing/2014/main" id="{F1B66F73-F594-4C27-8177-5BA00D65E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1344" y="4665869"/>
              <a:ext cx="7228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42">
              <a:extLst>
                <a:ext uri="{FF2B5EF4-FFF2-40B4-BE49-F238E27FC236}">
                  <a16:creationId xmlns:a16="http://schemas.microsoft.com/office/drawing/2014/main" id="{5EA156AB-1C32-48F8-9995-452C98E6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614" y="4671643"/>
              <a:ext cx="0" cy="264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42">
              <a:extLst>
                <a:ext uri="{FF2B5EF4-FFF2-40B4-BE49-F238E27FC236}">
                  <a16:creationId xmlns:a16="http://schemas.microsoft.com/office/drawing/2014/main" id="{965D2FD6-08E4-4F32-9AFD-DD069BD4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4227" y="4666496"/>
              <a:ext cx="0" cy="270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64">
              <a:extLst>
                <a:ext uri="{FF2B5EF4-FFF2-40B4-BE49-F238E27FC236}">
                  <a16:creationId xmlns:a16="http://schemas.microsoft.com/office/drawing/2014/main" id="{4805A45E-7016-45E4-8285-9EA6D43C4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327" y="4942802"/>
              <a:ext cx="710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文本框 79">
              <a:extLst>
                <a:ext uri="{FF2B5EF4-FFF2-40B4-BE49-F238E27FC236}">
                  <a16:creationId xmlns:a16="http://schemas.microsoft.com/office/drawing/2014/main" id="{86C8518E-BE31-4CD6-9199-F3B6EBCA8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259" y="5041787"/>
              <a:ext cx="244105" cy="337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84" name="文本框 80">
              <a:extLst>
                <a:ext uri="{FF2B5EF4-FFF2-40B4-BE49-F238E27FC236}">
                  <a16:creationId xmlns:a16="http://schemas.microsoft.com/office/drawing/2014/main" id="{70942F7A-A138-4E64-94DD-EC560CE5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0058" y="5041835"/>
              <a:ext cx="244105" cy="337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3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85" name="文本框 81">
              <a:extLst>
                <a:ext uri="{FF2B5EF4-FFF2-40B4-BE49-F238E27FC236}">
                  <a16:creationId xmlns:a16="http://schemas.microsoft.com/office/drawing/2014/main" id="{D3930F16-1D0C-4759-8F8D-B1C6C362C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7589" y="5042406"/>
              <a:ext cx="244105" cy="337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4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26991FE-5CE4-44B2-B9D9-AF02872C79E0}"/>
                </a:ext>
              </a:extLst>
            </p:cNvPr>
            <p:cNvCxnSpPr/>
            <p:nvPr/>
          </p:nvCxnSpPr>
          <p:spPr bwMode="auto">
            <a:xfrm>
              <a:off x="1456400" y="5795069"/>
              <a:ext cx="5392827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7" name="Line 64">
              <a:extLst>
                <a:ext uri="{FF2B5EF4-FFF2-40B4-BE49-F238E27FC236}">
                  <a16:creationId xmlns:a16="http://schemas.microsoft.com/office/drawing/2014/main" id="{773E545F-8AA1-4409-BCC4-F83C8F706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3020" y="5521823"/>
              <a:ext cx="75623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66">
              <a:extLst>
                <a:ext uri="{FF2B5EF4-FFF2-40B4-BE49-F238E27FC236}">
                  <a16:creationId xmlns:a16="http://schemas.microsoft.com/office/drawing/2014/main" id="{FB193E55-C86D-41A4-A629-D52DCE955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3020" y="5801320"/>
              <a:ext cx="75623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Line 42">
              <a:extLst>
                <a:ext uri="{FF2B5EF4-FFF2-40B4-BE49-F238E27FC236}">
                  <a16:creationId xmlns:a16="http://schemas.microsoft.com/office/drawing/2014/main" id="{7B0840E0-49B5-4EA8-AB54-E4D07A582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608" y="5519575"/>
              <a:ext cx="0" cy="2806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Line 42">
              <a:extLst>
                <a:ext uri="{FF2B5EF4-FFF2-40B4-BE49-F238E27FC236}">
                  <a16:creationId xmlns:a16="http://schemas.microsoft.com/office/drawing/2014/main" id="{7494F70C-729A-4DDE-82D1-F931D0E06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9860" y="5525324"/>
              <a:ext cx="0" cy="2806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42">
              <a:extLst>
                <a:ext uri="{FF2B5EF4-FFF2-40B4-BE49-F238E27FC236}">
                  <a16:creationId xmlns:a16="http://schemas.microsoft.com/office/drawing/2014/main" id="{87DFCF74-1553-4746-9C47-C57495E77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376" y="5525324"/>
              <a:ext cx="0" cy="2806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文本框 84">
              <a:extLst>
                <a:ext uri="{FF2B5EF4-FFF2-40B4-BE49-F238E27FC236}">
                  <a16:creationId xmlns:a16="http://schemas.microsoft.com/office/drawing/2014/main" id="{8EF9F5E4-5BFE-478D-9BAE-64E524D7B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1709" y="5489854"/>
              <a:ext cx="276842" cy="30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0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4" name="文本框 85">
              <a:extLst>
                <a:ext uri="{FF2B5EF4-FFF2-40B4-BE49-F238E27FC236}">
                  <a16:creationId xmlns:a16="http://schemas.microsoft.com/office/drawing/2014/main" id="{5BFD5699-BE37-4A94-B562-09D1127A5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075" y="5474455"/>
              <a:ext cx="244105" cy="337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5" name="文本框 86">
              <a:extLst>
                <a:ext uri="{FF2B5EF4-FFF2-40B4-BE49-F238E27FC236}">
                  <a16:creationId xmlns:a16="http://schemas.microsoft.com/office/drawing/2014/main" id="{BA6B1B7B-D9DC-4F62-AEC3-A66732A5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861" y="5488087"/>
              <a:ext cx="244105" cy="337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3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6" name="文本框 87">
              <a:extLst>
                <a:ext uri="{FF2B5EF4-FFF2-40B4-BE49-F238E27FC236}">
                  <a16:creationId xmlns:a16="http://schemas.microsoft.com/office/drawing/2014/main" id="{6E461FAA-E071-4960-9F87-EA540587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346" y="548808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4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BA69264-4409-4D42-9ADC-757106687C54}"/>
                </a:ext>
              </a:extLst>
            </p:cNvPr>
            <p:cNvCxnSpPr/>
            <p:nvPr/>
          </p:nvCxnSpPr>
          <p:spPr bwMode="auto">
            <a:xfrm flipH="1" flipV="1">
              <a:off x="6837047" y="3801169"/>
              <a:ext cx="0" cy="20256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98" name="Line 64">
              <a:extLst>
                <a:ext uri="{FF2B5EF4-FFF2-40B4-BE49-F238E27FC236}">
                  <a16:creationId xmlns:a16="http://schemas.microsoft.com/office/drawing/2014/main" id="{099F39C0-8E1C-4CC4-B929-6D2C76A17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0560" y="4943818"/>
              <a:ext cx="5832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64">
              <a:extLst>
                <a:ext uri="{FF2B5EF4-FFF2-40B4-BE49-F238E27FC236}">
                  <a16:creationId xmlns:a16="http://schemas.microsoft.com/office/drawing/2014/main" id="{F24ACA84-CE2D-4D8A-A464-2E40E5B3C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7678" y="4672030"/>
              <a:ext cx="7228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42">
              <a:extLst>
                <a:ext uri="{FF2B5EF4-FFF2-40B4-BE49-F238E27FC236}">
                  <a16:creationId xmlns:a16="http://schemas.microsoft.com/office/drawing/2014/main" id="{00DABB50-B273-488F-ACA8-43E0C2A38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3948" y="4677804"/>
              <a:ext cx="0" cy="264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42">
              <a:extLst>
                <a:ext uri="{FF2B5EF4-FFF2-40B4-BE49-F238E27FC236}">
                  <a16:creationId xmlns:a16="http://schemas.microsoft.com/office/drawing/2014/main" id="{F9F04760-1B5F-4941-BF78-592C3D322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0561" y="4672657"/>
              <a:ext cx="0" cy="270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23">
              <a:extLst>
                <a:ext uri="{FF2B5EF4-FFF2-40B4-BE49-F238E27FC236}">
                  <a16:creationId xmlns:a16="http://schemas.microsoft.com/office/drawing/2014/main" id="{6E080AC9-3716-4818-91AD-558B93999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4655" y="4047508"/>
              <a:ext cx="3757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32">
              <a:extLst>
                <a:ext uri="{FF2B5EF4-FFF2-40B4-BE49-F238E27FC236}">
                  <a16:creationId xmlns:a16="http://schemas.microsoft.com/office/drawing/2014/main" id="{16E30A55-F9CC-4E2B-B9C9-2518D494C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505" y="3770147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34">
              <a:extLst>
                <a:ext uri="{FF2B5EF4-FFF2-40B4-BE49-F238E27FC236}">
                  <a16:creationId xmlns:a16="http://schemas.microsoft.com/office/drawing/2014/main" id="{89172D11-61BC-44DC-B4CC-7B1C19F93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7480" y="3770147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35">
              <a:extLst>
                <a:ext uri="{FF2B5EF4-FFF2-40B4-BE49-F238E27FC236}">
                  <a16:creationId xmlns:a16="http://schemas.microsoft.com/office/drawing/2014/main" id="{5D71A331-AF3A-46C5-97A3-A17C9BD95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8494" y="4047508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49">
              <a:extLst>
                <a:ext uri="{FF2B5EF4-FFF2-40B4-BE49-F238E27FC236}">
                  <a16:creationId xmlns:a16="http://schemas.microsoft.com/office/drawing/2014/main" id="{4D111E2A-82CF-4C94-97D0-CF74BF23B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7329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50">
              <a:extLst>
                <a:ext uri="{FF2B5EF4-FFF2-40B4-BE49-F238E27FC236}">
                  <a16:creationId xmlns:a16="http://schemas.microsoft.com/office/drawing/2014/main" id="{67AC1B66-979D-458D-A2C7-E962D4734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8494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51">
              <a:extLst>
                <a:ext uri="{FF2B5EF4-FFF2-40B4-BE49-F238E27FC236}">
                  <a16:creationId xmlns:a16="http://schemas.microsoft.com/office/drawing/2014/main" id="{0D8AC0BC-E0C8-46DE-B9D8-5F2A0EBF1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480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52">
              <a:extLst>
                <a:ext uri="{FF2B5EF4-FFF2-40B4-BE49-F238E27FC236}">
                  <a16:creationId xmlns:a16="http://schemas.microsoft.com/office/drawing/2014/main" id="{6FDEA936-E614-48A6-9F08-2EDFE74E3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4655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59021078-BAA7-49B7-8C5D-D1CA6C248652}"/>
                </a:ext>
              </a:extLst>
            </p:cNvPr>
            <p:cNvCxnSpPr/>
            <p:nvPr/>
          </p:nvCxnSpPr>
          <p:spPr bwMode="auto">
            <a:xfrm flipH="1" flipV="1">
              <a:off x="7538937" y="3764656"/>
              <a:ext cx="0" cy="20256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1" name="Line 42">
              <a:extLst>
                <a:ext uri="{FF2B5EF4-FFF2-40B4-BE49-F238E27FC236}">
                  <a16:creationId xmlns:a16="http://schemas.microsoft.com/office/drawing/2014/main" id="{62548CEE-143B-4700-A2C8-D2ADCF8AF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1359" y="5503783"/>
              <a:ext cx="0" cy="2806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文本框 87">
              <a:extLst>
                <a:ext uri="{FF2B5EF4-FFF2-40B4-BE49-F238E27FC236}">
                  <a16:creationId xmlns:a16="http://schemas.microsoft.com/office/drawing/2014/main" id="{533DD26C-BAFB-402B-A21C-C0B53039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346" y="547874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" name="Line 23">
              <a:extLst>
                <a:ext uri="{FF2B5EF4-FFF2-40B4-BE49-F238E27FC236}">
                  <a16:creationId xmlns:a16="http://schemas.microsoft.com/office/drawing/2014/main" id="{F67E489E-E4CF-479F-B406-30E55A47E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9643" y="4047508"/>
              <a:ext cx="3757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4">
              <a:extLst>
                <a:ext uri="{FF2B5EF4-FFF2-40B4-BE49-F238E27FC236}">
                  <a16:creationId xmlns:a16="http://schemas.microsoft.com/office/drawing/2014/main" id="{2DFEBBEA-1540-4234-A0EF-59AD39E2A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2468" y="3770147"/>
              <a:ext cx="35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51">
              <a:extLst>
                <a:ext uri="{FF2B5EF4-FFF2-40B4-BE49-F238E27FC236}">
                  <a16:creationId xmlns:a16="http://schemas.microsoft.com/office/drawing/2014/main" id="{8A118558-2DF7-43E7-A27A-295E23B6E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72468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52">
              <a:extLst>
                <a:ext uri="{FF2B5EF4-FFF2-40B4-BE49-F238E27FC236}">
                  <a16:creationId xmlns:a16="http://schemas.microsoft.com/office/drawing/2014/main" id="{67016F9D-B130-415C-891B-10F7CD6AB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9643" y="3770147"/>
              <a:ext cx="0" cy="27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64">
              <a:extLst>
                <a:ext uri="{FF2B5EF4-FFF2-40B4-BE49-F238E27FC236}">
                  <a16:creationId xmlns:a16="http://schemas.microsoft.com/office/drawing/2014/main" id="{3A522B6A-CCE8-4632-8A20-CE1C9120D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6660" y="4943431"/>
              <a:ext cx="5687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64">
              <a:extLst>
                <a:ext uri="{FF2B5EF4-FFF2-40B4-BE49-F238E27FC236}">
                  <a16:creationId xmlns:a16="http://schemas.microsoft.com/office/drawing/2014/main" id="{87D874D1-FFF7-4295-AC20-188861E29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3778" y="4671643"/>
              <a:ext cx="7228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42">
              <a:extLst>
                <a:ext uri="{FF2B5EF4-FFF2-40B4-BE49-F238E27FC236}">
                  <a16:creationId xmlns:a16="http://schemas.microsoft.com/office/drawing/2014/main" id="{AF6D1296-5E54-42C4-BF44-82E078C9D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0048" y="4677417"/>
              <a:ext cx="0" cy="2649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42">
              <a:extLst>
                <a:ext uri="{FF2B5EF4-FFF2-40B4-BE49-F238E27FC236}">
                  <a16:creationId xmlns:a16="http://schemas.microsoft.com/office/drawing/2014/main" id="{7E5FE72D-7217-4774-8890-2C1F46D26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6661" y="4672270"/>
              <a:ext cx="0" cy="270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42">
              <a:extLst>
                <a:ext uri="{FF2B5EF4-FFF2-40B4-BE49-F238E27FC236}">
                  <a16:creationId xmlns:a16="http://schemas.microsoft.com/office/drawing/2014/main" id="{A58A9E29-E165-4695-BDC0-7EB8A85C9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29" y="5086557"/>
              <a:ext cx="0" cy="2806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文本框 81">
              <a:extLst>
                <a:ext uri="{FF2B5EF4-FFF2-40B4-BE49-F238E27FC236}">
                  <a16:creationId xmlns:a16="http://schemas.microsoft.com/office/drawing/2014/main" id="{586E0557-2084-4B09-B5ED-C981565FF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553" y="504337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5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" name="Line 42">
              <a:extLst>
                <a:ext uri="{FF2B5EF4-FFF2-40B4-BE49-F238E27FC236}">
                  <a16:creationId xmlns:a16="http://schemas.microsoft.com/office/drawing/2014/main" id="{EE2899AB-1FC0-4587-A431-C70CDD054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9258" y="5074615"/>
              <a:ext cx="0" cy="2806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文本框 81">
              <a:extLst>
                <a:ext uri="{FF2B5EF4-FFF2-40B4-BE49-F238E27FC236}">
                  <a16:creationId xmlns:a16="http://schemas.microsoft.com/office/drawing/2014/main" id="{8B9021A1-FCDB-45ED-9542-C75E91C4D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3682" y="503143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55D20F6-9ABC-4109-8944-A33B6F626F53}"/>
                </a:ext>
              </a:extLst>
            </p:cNvPr>
            <p:cNvCxnSpPr/>
            <p:nvPr/>
          </p:nvCxnSpPr>
          <p:spPr bwMode="auto">
            <a:xfrm flipH="1" flipV="1">
              <a:off x="8272468" y="3800105"/>
              <a:ext cx="0" cy="202564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Line 42">
              <a:extLst>
                <a:ext uri="{FF2B5EF4-FFF2-40B4-BE49-F238E27FC236}">
                  <a16:creationId xmlns:a16="http://schemas.microsoft.com/office/drawing/2014/main" id="{5A42F73F-DF51-4CEF-8220-4CB0A47AD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0412" y="5503783"/>
              <a:ext cx="0" cy="2806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文本框 87">
              <a:extLst>
                <a:ext uri="{FF2B5EF4-FFF2-40B4-BE49-F238E27FC236}">
                  <a16:creationId xmlns:a16="http://schemas.microsoft.com/office/drawing/2014/main" id="{42F7C952-A2E6-4ECF-AFDA-A7E05E046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2480" y="547874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B632623-B8C9-41B8-ADB7-1F9B6D72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</a:t>
            </a:r>
            <a:r>
              <a:rPr lang="zh-CN" altLang="en-US" dirty="0"/>
              <a:t>模块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4B3712-9740-487B-8219-947B8D9BD73F}"/>
              </a:ext>
            </a:extLst>
          </p:cNvPr>
          <p:cNvSpPr/>
          <p:nvPr/>
        </p:nvSpPr>
        <p:spPr>
          <a:xfrm>
            <a:off x="512763" y="1447800"/>
            <a:ext cx="7945437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ts val="6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[15:0]  d,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[15:0]  m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逻辑设计要求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数据通路：结构化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，采用两段式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34">
            <a:extLst>
              <a:ext uri="{FF2B5EF4-FFF2-40B4-BE49-F238E27FC236}">
                <a16:creationId xmlns:a16="http://schemas.microsoft.com/office/drawing/2014/main" id="{3E53D169-ED3E-4832-BE89-07402350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2306377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(led15-0)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5" name="TextBox 34">
            <a:extLst>
              <a:ext uri="{FF2B5EF4-FFF2-40B4-BE49-F238E27FC236}">
                <a16:creationId xmlns:a16="http://schemas.microsoft.com/office/drawing/2014/main" id="{1902376D-41F8-4F8C-B383-F17FB63C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024" y="1811790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(sw15-0)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6" name="TextBox 34">
            <a:extLst>
              <a:ext uri="{FF2B5EF4-FFF2-40B4-BE49-F238E27FC236}">
                <a16:creationId xmlns:a16="http://schemas.microsoft.com/office/drawing/2014/main" id="{FA849F3C-7C8F-4C34-8827-F1AE2C24A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018" y="2151013"/>
            <a:ext cx="6842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btnc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1276" name="灯片编号占位符 5">
            <a:extLst>
              <a:ext uri="{FF2B5EF4-FFF2-40B4-BE49-F238E27FC236}">
                <a16:creationId xmlns:a16="http://schemas.microsoft.com/office/drawing/2014/main" id="{2E0C680A-C2E8-41B8-95BB-37BFADBA1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E3589-B2F8-4060-BA46-78CDEE23DCE4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42" name="组合 109">
            <a:extLst>
              <a:ext uri="{FF2B5EF4-FFF2-40B4-BE49-F238E27FC236}">
                <a16:creationId xmlns:a16="http://schemas.microsoft.com/office/drawing/2014/main" id="{848077E4-4BD0-45BE-9AD0-6A4149332D6B}"/>
              </a:ext>
            </a:extLst>
          </p:cNvPr>
          <p:cNvGrpSpPr>
            <a:grpSpLocks/>
          </p:cNvGrpSpPr>
          <p:nvPr/>
        </p:nvGrpSpPr>
        <p:grpSpPr bwMode="auto">
          <a:xfrm>
            <a:off x="5201011" y="1730313"/>
            <a:ext cx="2286120" cy="1446659"/>
            <a:chOff x="6011481" y="4364037"/>
            <a:chExt cx="2578692" cy="1274763"/>
          </a:xfrm>
        </p:grpSpPr>
        <p:sp>
          <p:nvSpPr>
            <p:cNvPr id="43" name="TextBox 32">
              <a:extLst>
                <a:ext uri="{FF2B5EF4-FFF2-40B4-BE49-F238E27FC236}">
                  <a16:creationId xmlns:a16="http://schemas.microsoft.com/office/drawing/2014/main" id="{0B9F7295-BCFF-4B23-8A0D-06F27F49E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E51844C-4D27-47E2-B45D-895324C70E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4D5102B-1D13-4461-91E7-2E53C99765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2696501E-4B5C-4C08-AB2B-B38D0076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9689051-3778-4E3F-AFC8-C3BA15F71D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4">
              <a:extLst>
                <a:ext uri="{FF2B5EF4-FFF2-40B4-BE49-F238E27FC236}">
                  <a16:creationId xmlns:a16="http://schemas.microsoft.com/office/drawing/2014/main" id="{F4433037-A3ED-4737-B25C-83B1C3C69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481" y="49572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D1F00D5-82A5-4B18-8885-0DAB9D05DB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4">
              <a:extLst>
                <a:ext uri="{FF2B5EF4-FFF2-40B4-BE49-F238E27FC236}">
                  <a16:creationId xmlns:a16="http://schemas.microsoft.com/office/drawing/2014/main" id="{57C8869E-344C-4F5C-B4D8-8818D3937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">
              <a:extLst>
                <a:ext uri="{FF2B5EF4-FFF2-40B4-BE49-F238E27FC236}">
                  <a16:creationId xmlns:a16="http://schemas.microsoft.com/office/drawing/2014/main" id="{A1E76CFD-3951-4782-8A8B-E7397714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C3918BC-8CB4-41ED-BB0C-087C5CC6C3A5}"/>
                </a:ext>
              </a:extLst>
            </p:cNvPr>
            <p:cNvSpPr txBox="1"/>
            <p:nvPr/>
          </p:nvSpPr>
          <p:spPr bwMode="auto">
            <a:xfrm rot="5400000">
              <a:off x="7146248" y="4676927"/>
              <a:ext cx="406809" cy="648982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MAV</a:t>
              </a:r>
              <a:endParaRPr lang="zh-CN" altLang="en-US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41D913-FFE3-4847-B0F7-B3207B343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874876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id="{7B1E4DF8-53B5-4EB8-8240-2EDBC5AF5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414" y="4687023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34">
            <a:extLst>
              <a:ext uri="{FF2B5EF4-FFF2-40B4-BE49-F238E27FC236}">
                <a16:creationId xmlns:a16="http://schemas.microsoft.com/office/drawing/2014/main" id="{FF01FA00-D183-4EEE-93E1-32090E356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620" y="2809784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id="{9180DF20-3EEC-44C0-9793-00E9E29D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148" y="2482954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7" name="页脚占位符 1">
            <a:extLst>
              <a:ext uri="{FF2B5EF4-FFF2-40B4-BE49-F238E27FC236}">
                <a16:creationId xmlns:a16="http://schemas.microsoft.com/office/drawing/2014/main" id="{98D12FE4-B562-4CEC-9C31-C0D9CEEC3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D8A7867B-A73E-4545-B572-AD29863F6E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AE1F12-D3A8-4081-B5FA-AB28C91B7D5F}" type="datetime1">
              <a:rPr lang="zh-CN" altLang="en-US" sz="1600" b="0" smtClean="0">
                <a:latin typeface="Arial" panose="020B0604020202020204" pitchFamily="34" charset="0"/>
              </a:rPr>
              <a:t>2023/3/28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0D7928A-ADCC-4D2C-8C6F-77CFA1318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时钟配置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9589BBFA-FB91-43E6-9C4B-D7F5E1661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09713"/>
            <a:ext cx="7723770" cy="46672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下载实验板测试时，使用实验板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 Clock signal</a:t>
            </a: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{PACKAGE_PIN  E3  IOSTANDARD LVCMOS33}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/>
              <a:t>{</a:t>
            </a:r>
            <a:r>
              <a:rPr lang="en-US" altLang="zh-CN" sz="1600" dirty="0" err="1"/>
              <a:t>clk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  # </a:t>
            </a:r>
            <a:r>
              <a:rPr lang="en-US" altLang="zh-CN" sz="1600" dirty="0">
                <a:cs typeface="Arial" panose="020B0604020202020204" pitchFamily="34" charset="0"/>
              </a:rPr>
              <a:t>clk100mhz</a:t>
            </a:r>
            <a:r>
              <a:rPr lang="en-US" altLang="zh-CN" sz="1600" dirty="0"/>
              <a:t> </a:t>
            </a: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create_clock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-add -name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-period 10.00 -waveform {0 5}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}];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若用开关输入信号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BTNC)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作为时钟信号，必须在约束文件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xdc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/>
              <a:t>增加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设置如下：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CLOCK_DEDICATED_ROUTE   FALSE 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get_nets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{BTNC}]</a:t>
            </a: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DDB5B1F9-85D1-410A-92B9-52D315F6C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6559B44F-6627-43B4-84AD-E5475DFA0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0EACC52-1439-43DB-8E9F-C809830194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F6B155-B814-4256-B9EB-837C90B516E5}" type="datetime1">
              <a:rPr lang="zh-CN" altLang="en-US" sz="1600" b="0" smtClean="0">
                <a:latin typeface="Arial" panose="020B0604020202020204" pitchFamily="34" charset="0"/>
              </a:rPr>
              <a:t>2023/3/28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B453E85-350C-452A-8934-8750D6FA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查看电路资源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F6D122A-A183-4AD7-89B4-82A3E468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10538" cy="4602163"/>
          </a:xfrm>
        </p:spPr>
        <p:txBody>
          <a:bodyPr/>
          <a:lstStyle/>
          <a:p>
            <a:r>
              <a:rPr lang="zh-CN" altLang="en-US" sz="2400" dirty="0"/>
              <a:t>查看</a:t>
            </a:r>
            <a:r>
              <a:rPr lang="en-US" altLang="zh-CN" sz="2400" dirty="0" err="1"/>
              <a:t>Vivado</a:t>
            </a:r>
            <a:r>
              <a:rPr lang="zh-CN" altLang="en-US" sz="2400" dirty="0"/>
              <a:t>生成电路</a:t>
            </a:r>
            <a:endParaRPr lang="en-US" altLang="zh-CN" sz="2400" dirty="0"/>
          </a:p>
          <a:p>
            <a:pPr lvl="1"/>
            <a:r>
              <a:rPr lang="en-US" altLang="zh-CN" sz="2000" dirty="0"/>
              <a:t>RTL</a:t>
            </a:r>
            <a:r>
              <a:rPr lang="zh-CN" altLang="en-US" sz="2000" dirty="0"/>
              <a:t>电路：</a:t>
            </a:r>
            <a:r>
              <a:rPr lang="en-US" altLang="zh-CN" sz="2000" dirty="0"/>
              <a:t>Flow Navigator &gt;&gt; RTL Analysis &gt;&gt; Open Elaborated Design &gt;&gt; Schematic</a:t>
            </a:r>
          </a:p>
          <a:p>
            <a:pPr lvl="1"/>
            <a:r>
              <a:rPr lang="zh-CN" altLang="en-US" sz="2000" dirty="0"/>
              <a:t>综合</a:t>
            </a:r>
            <a:r>
              <a:rPr lang="en-US" altLang="zh-CN" sz="2000" dirty="0"/>
              <a:t>/</a:t>
            </a:r>
            <a:r>
              <a:rPr lang="zh-CN" altLang="en-US" sz="2000" dirty="0"/>
              <a:t>实现电路：</a:t>
            </a:r>
            <a:r>
              <a:rPr lang="en-US" altLang="zh-CN" sz="2000" dirty="0"/>
              <a:t>Flow Navigator &gt;&gt; Synthesis/Implementation &gt;&gt; Open Synthesized/Implemented Design &gt;&gt; Schematic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查看电路资源使用情况</a:t>
            </a:r>
            <a:endParaRPr lang="en-US" altLang="zh-CN" sz="2400" dirty="0"/>
          </a:p>
          <a:p>
            <a:pPr lvl="1"/>
            <a:r>
              <a:rPr lang="zh-CN" altLang="en-US" sz="2000" dirty="0"/>
              <a:t>综合</a:t>
            </a:r>
            <a:r>
              <a:rPr lang="en-US" altLang="zh-CN" sz="2000" dirty="0"/>
              <a:t>/</a:t>
            </a:r>
            <a:r>
              <a:rPr lang="zh-CN" altLang="en-US" sz="2000" dirty="0"/>
              <a:t>实现电路：</a:t>
            </a:r>
            <a:r>
              <a:rPr lang="en-US" altLang="zh-CN" sz="2000" dirty="0"/>
              <a:t>Flow Navigator &gt;&gt; Synthesis /Implementation &gt;&gt; Open Synthesized/Implemented Design &gt;&gt; Report Utilization</a:t>
            </a:r>
          </a:p>
          <a:p>
            <a:pPr lvl="1"/>
            <a:endParaRPr lang="zh-CN" altLang="en-US" sz="2000" dirty="0"/>
          </a:p>
        </p:txBody>
      </p:sp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E6EC2E7D-D5CC-4718-A289-BE0281665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C55158DC-0BA4-411A-B5BC-4F83646F3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208C-95B0-4E68-90B4-CE046B80464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101B6455-9A68-4CFE-B189-BCF8BF2402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A1DCAA-8EA4-43B2-BE9B-985734C9EA08}" type="datetime1">
              <a:rPr lang="zh-CN" altLang="en-US" sz="1600" b="0" smtClean="0">
                <a:latin typeface="Arial" panose="020B0604020202020204" pitchFamily="34" charset="0"/>
              </a:rPr>
              <a:t>2023/3/28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30F8C2D-DE0E-4E4E-A782-B0C0FA02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查看电路性能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329F6D9A-7A6D-4D75-9E3D-7BADFE60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764"/>
            <a:ext cx="8075613" cy="1136650"/>
          </a:xfrm>
        </p:spPr>
        <p:txBody>
          <a:bodyPr/>
          <a:lstStyle/>
          <a:p>
            <a:r>
              <a:rPr lang="zh-CN" altLang="en-US" sz="2400"/>
              <a:t>查看综合电路性能</a:t>
            </a:r>
            <a:endParaRPr lang="en-US" altLang="zh-CN" sz="2400"/>
          </a:p>
          <a:p>
            <a:pPr lvl="1"/>
            <a:r>
              <a:rPr lang="en-US" altLang="zh-CN" sz="2000"/>
              <a:t>Flow Navigator &gt;&gt; Synthesis &gt;&gt; Open Synthesized Design &gt;&gt; Report Timing Summary</a:t>
            </a:r>
          </a:p>
          <a:p>
            <a:pPr lvl="1"/>
            <a:endParaRPr lang="en-US" altLang="zh-CN" sz="2000"/>
          </a:p>
        </p:txBody>
      </p:sp>
      <p:pic>
        <p:nvPicPr>
          <p:cNvPr id="32772" name="图片 14">
            <a:extLst>
              <a:ext uri="{FF2B5EF4-FFF2-40B4-BE49-F238E27FC236}">
                <a16:creationId xmlns:a16="http://schemas.microsoft.com/office/drawing/2014/main" id="{7CE0DF39-7867-4D75-A047-8ED368E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444589"/>
            <a:ext cx="7715250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页脚占位符 1">
            <a:extLst>
              <a:ext uri="{FF2B5EF4-FFF2-40B4-BE49-F238E27FC236}">
                <a16:creationId xmlns:a16="http://schemas.microsoft.com/office/drawing/2014/main" id="{39D66622-B05E-4420-8D25-C0A761279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2774" name="灯片编号占位符 2">
            <a:extLst>
              <a:ext uri="{FF2B5EF4-FFF2-40B4-BE49-F238E27FC236}">
                <a16:creationId xmlns:a16="http://schemas.microsoft.com/office/drawing/2014/main" id="{77D239F4-7CD8-48EE-9A3A-93F6F08A0C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A9236-71BB-4C30-8AF9-4BB4BEAB4A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2775" name="日期占位符 3">
            <a:extLst>
              <a:ext uri="{FF2B5EF4-FFF2-40B4-BE49-F238E27FC236}">
                <a16:creationId xmlns:a16="http://schemas.microsoft.com/office/drawing/2014/main" id="{AE60B6F7-6E8B-4B79-871F-23A0F82DCA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7E5C38-C31B-4C90-8E83-94A8F3C514E8}" type="datetime1">
              <a:rPr lang="zh-CN" altLang="en-US" sz="1600" b="0" smtClean="0">
                <a:latin typeface="Arial" panose="020B0604020202020204" pitchFamily="34" charset="0"/>
              </a:rPr>
              <a:t>2023/3/28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25295</TotalTime>
  <Words>1038</Words>
  <Application>Microsoft Office PowerPoint</Application>
  <PresentationFormat>全屏显示(4:3)</PresentationFormat>
  <Paragraphs>225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Times New Roman</vt:lpstr>
      <vt:lpstr>Office 主题</vt:lpstr>
      <vt:lpstr>实验一  运算器及其应用</vt:lpstr>
      <vt:lpstr>实验目标</vt:lpstr>
      <vt:lpstr>实验内容</vt:lpstr>
      <vt:lpstr>ALU模块</vt:lpstr>
      <vt:lpstr>MAV模块</vt:lpstr>
      <vt:lpstr>MAV模块 (续)</vt:lpstr>
      <vt:lpstr>Nexys4-DDR 时钟配置</vt:lpstr>
      <vt:lpstr>查看电路资源</vt:lpstr>
      <vt:lpstr>查看电路性能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441</cp:revision>
  <cp:lastPrinted>1601-01-01T00:00:00Z</cp:lastPrinted>
  <dcterms:created xsi:type="dcterms:W3CDTF">1601-01-01T00:00:00Z</dcterms:created>
  <dcterms:modified xsi:type="dcterms:W3CDTF">2023-03-28T01:51:57Z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