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735" r:id="rId3"/>
    <p:sldId id="257" r:id="rId4"/>
    <p:sldId id="282" r:id="rId5"/>
    <p:sldId id="736" r:id="rId6"/>
    <p:sldId id="741" r:id="rId7"/>
    <p:sldId id="763" r:id="rId8"/>
    <p:sldId id="764" r:id="rId9"/>
    <p:sldId id="765" r:id="rId10"/>
    <p:sldId id="740" r:id="rId11"/>
    <p:sldId id="742" r:id="rId12"/>
    <p:sldId id="743" r:id="rId13"/>
    <p:sldId id="744" r:id="rId14"/>
    <p:sldId id="745" r:id="rId15"/>
    <p:sldId id="746" r:id="rId16"/>
    <p:sldId id="767" r:id="rId17"/>
    <p:sldId id="766" r:id="rId18"/>
    <p:sldId id="770" r:id="rId19"/>
    <p:sldId id="804" r:id="rId20"/>
    <p:sldId id="542" r:id="rId21"/>
    <p:sldId id="821" r:id="rId22"/>
    <p:sldId id="808" r:id="rId23"/>
    <p:sldId id="809" r:id="rId24"/>
    <p:sldId id="806" r:id="rId25"/>
    <p:sldId id="810" r:id="rId26"/>
    <p:sldId id="788" r:id="rId27"/>
    <p:sldId id="789" r:id="rId28"/>
    <p:sldId id="748" r:id="rId29"/>
    <p:sldId id="28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32" autoAdjust="0"/>
  </p:normalViewPr>
  <p:slideViewPr>
    <p:cSldViewPr>
      <p:cViewPr varScale="1">
        <p:scale>
          <a:sx n="82" d="100"/>
          <a:sy n="82" d="100"/>
        </p:scale>
        <p:origin x="1531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962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3C3286-0F3C-4ABF-A022-8A02B153C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91C39-E1DC-4382-A881-68BD4629BE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C19EEB-1849-4A57-9F59-63C7EDBBC983}" type="datetimeFigureOut">
              <a:rPr lang="zh-CN" altLang="en-US"/>
              <a:pPr>
                <a:defRPr/>
              </a:pPr>
              <a:t>2023/4/12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3E3E1C0-C057-4786-8F9E-26D381F2B1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E1DA773-D649-429F-9597-0663D6C91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278E4-345F-48B8-814A-A9A956374C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DDD1C-8D15-4688-B4B1-4ABCB67B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9A85E8-3636-4E82-A37C-8240AF80D2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BD9F0CDF-0348-4039-9A15-C3DBD91FA7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1169632-C7EB-4667-98E3-8DAC759AD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3158AF8-83CC-4CE6-AE20-7F904D5E2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809830-7244-44E9-8CC0-102DEDA546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D006212-D1B3-488C-AF31-39F2E7507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817FE669-B65B-4EC7-B42A-D31CFD3D8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516C5ADD-996A-4D3E-A38A-869CBD2FF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A6A828-4DD3-4F89-B652-8DCDB9F81B0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9791D48E-2E6D-4A88-8ABA-6FDA82FFF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CDD0569A-5725-4E21-9C59-EB722EC77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80D97DF-ADB5-4314-971E-98D7DBF49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F6E497-935E-497A-B28F-F73BC845272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437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E20EEDCB-3522-462C-A2EA-870E95CB97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FE96B9C5-CC12-41F1-953F-EEFB990BE7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6834BFBD-AC91-4B97-9BE2-267FA6831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7A0B1-520C-445D-AB2A-29D3656D1B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500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35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037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en-US" altLang="zh-CN" dirty="0"/>
              <a:t>16</a:t>
            </a:r>
            <a:r>
              <a:rPr lang="zh-CN" altLang="en-US" dirty="0"/>
              <a:t>进制数</a:t>
            </a:r>
            <a:r>
              <a:rPr lang="en-US" altLang="zh-CN" dirty="0"/>
              <a:t>data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进制数）</a:t>
            </a:r>
            <a:r>
              <a:rPr lang="en-US" altLang="zh-CN" dirty="0">
                <a:sym typeface="Wingdings" panose="05000000000000000000" pitchFamily="2" charset="2"/>
              </a:rPr>
              <a:t> 1</a:t>
            </a:r>
            <a:r>
              <a:rPr lang="zh-CN" altLang="en-US" dirty="0">
                <a:sym typeface="Wingdings" panose="05000000000000000000" pitchFamily="2" charset="2"/>
              </a:rPr>
              <a:t>个文本字符</a:t>
            </a:r>
            <a:r>
              <a:rPr lang="en-US" altLang="zh-CN" dirty="0">
                <a:sym typeface="Wingdings" panose="05000000000000000000" pitchFamily="2" charset="2"/>
              </a:rPr>
              <a:t>text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8</a:t>
            </a:r>
            <a:r>
              <a:rPr lang="zh-CN" altLang="en-US" dirty="0">
                <a:sym typeface="Wingdings" panose="05000000000000000000" pitchFamily="2" charset="2"/>
              </a:rPr>
              <a:t>位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进制</a:t>
            </a:r>
            <a:r>
              <a:rPr lang="en-US" altLang="zh-CN" dirty="0">
                <a:sym typeface="Wingdings" panose="05000000000000000000" pitchFamily="2" charset="2"/>
              </a:rPr>
              <a:t>ASCII</a:t>
            </a:r>
            <a:r>
              <a:rPr lang="zh-CN" altLang="en-US" dirty="0">
                <a:sym typeface="Wingdings" panose="05000000000000000000" pitchFamily="2" charset="2"/>
              </a:rPr>
              <a:t>码）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wire [7:0] 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wire [3:0] d, </a:t>
            </a:r>
            <a:r>
              <a:rPr lang="en-US" altLang="zh-CN" dirty="0" err="1">
                <a:sym typeface="Wingdings" panose="05000000000000000000" pitchFamily="2" charset="2"/>
              </a:rPr>
              <a:t>th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tl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assign t = {</a:t>
            </a:r>
            <a:r>
              <a:rPr lang="en-US" altLang="zh-CN" dirty="0" err="1">
                <a:sym typeface="Wingdings" panose="05000000000000000000" pitchFamily="2" charset="2"/>
              </a:rPr>
              <a:t>th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tl</a:t>
            </a:r>
            <a:r>
              <a:rPr lang="en-US" altLang="zh-CN" dirty="0">
                <a:sym typeface="Wingdings" panose="05000000000000000000" pitchFamily="2" charset="2"/>
              </a:rPr>
              <a:t>};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assign </a:t>
            </a:r>
            <a:r>
              <a:rPr lang="en-US" altLang="zh-CN" dirty="0" err="1">
                <a:sym typeface="Wingdings" panose="05000000000000000000" pitchFamily="2" charset="2"/>
              </a:rPr>
              <a:t>th</a:t>
            </a:r>
            <a:r>
              <a:rPr lang="en-US" altLang="zh-CN" dirty="0">
                <a:sym typeface="Wingdings" panose="05000000000000000000" pitchFamily="2" charset="2"/>
              </a:rPr>
              <a:t> = (d &gt; 9) ? 4’d4 : 4’d3;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assign </a:t>
            </a:r>
            <a:r>
              <a:rPr lang="en-US" altLang="zh-CN" dirty="0" err="1">
                <a:sym typeface="Wingdings" panose="05000000000000000000" pitchFamily="2" charset="2"/>
              </a:rPr>
              <a:t>tl</a:t>
            </a:r>
            <a:r>
              <a:rPr lang="en-US" altLang="zh-CN" dirty="0">
                <a:sym typeface="Wingdings" panose="05000000000000000000" pitchFamily="2" charset="2"/>
              </a:rPr>
              <a:t> = (d &gt; 9) ? (d + 4’d7) : d;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//d &gt; 9: d3 &amp; (d2 | d1)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766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76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27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8B161A49-51FC-429F-B5B7-3461E6265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D27E914-E976-40B0-927C-DAB2CB3E1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CA4D903B-5341-40BD-A7E7-7B3ECE19C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124765-4CEC-4AF1-9D64-35FCCDE3D0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C7833CC-940D-4E9A-BB4B-72E581ABC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2A1C096E-7AE1-4311-A36E-6F87CD7B5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DDM</a:t>
            </a:r>
            <a:r>
              <a:rPr lang="zh-CN" altLang="en-US" dirty="0"/>
              <a:t>，</a:t>
            </a:r>
            <a:r>
              <a:rPr lang="en-US" altLang="zh-CN" dirty="0"/>
              <a:t>Distributed Dual-port Memory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ABE3F13-0113-4966-86F6-253721F50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6788BC-9871-47F2-AB00-650F3CFBCB6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265A31C8-8975-4609-909C-294DEE103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F4F3443B-2C4F-462E-8C26-9E3856A61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35192E07-DE31-43C5-8F9F-B2A7486BE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738402-83FF-48D4-81FD-2D5849B03AA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DD90BFA-646A-4A1A-9D90-38F05F8D6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D5A29C6-8474-4CE2-8F0C-DD46F7753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808263D-90E1-4DD5-8309-74825F81F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0550BB-484C-40C2-8BFC-137E2608DFE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DC9E73C5-95AF-4F61-901D-275D9633C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8B551EAB-A955-47F7-8F42-DA93D7486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C6CE15F-D06C-420C-9223-650D487C2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65C12F-46AD-4D48-A936-E7D1FF32568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45ECA576-9A78-4718-A90E-45E3EAD7F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E9958DD-68F3-4481-B1D7-4599B99F2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040DADC1-EF61-4EA1-B75A-CC075044E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CB5A0E-9701-4B6F-AB52-ADA55B56100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E9F9BDB1-E757-4B01-84CF-70ED4FA34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01169AA-C682-4DA7-8614-7E0BC962F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D30505EA-B4D8-4DE5-A2E8-79B683788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1898D5-08F0-4BC4-9F30-C6C9C91306B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646B6930-2C27-4481-AB38-5178FF31A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69DD5428-3C06-419A-9BB4-3D8C51C71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F7E0EBE1-4614-42E3-B523-2BE5073DB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B22425-9499-45B9-B808-14698817A6A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126D6B2-9BB7-4660-89DA-A75111754E7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946E3-2C41-4B89-BF25-C8BB1062C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F0EA1324-5DBC-4F8A-8ADA-8D029475A14E}" type="datetime1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CB19B-3F60-4A45-BDC8-3F3988F05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12DE9-0E11-4E2E-A2C8-7FB957182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94E40C90-7900-4F14-A068-5C9FDD797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61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9026A45-EA62-4C2A-A36B-DCE8E88E9AC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C8366-D6AA-4CD6-B452-CDB2CADB1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7F7B4506-1C55-46A2-9481-E11D68B2B467}" type="datetime1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F6241-3A47-43ED-902F-6190D631C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395D7-8BDE-41C8-990F-A4F46C5C5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BC8C60AE-82CD-4DDD-A42F-7164357096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07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1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1B1175-2421-44A9-94E7-72758197E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B8A71D-4002-41DF-AF70-EA24ECF3A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EFF689F-B402-496E-8DD4-FCE4CA74F2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8D7A1BA-0126-4EC9-9BE0-7C27B683B8C7}" type="datetime1">
              <a:rPr lang="zh-CN" altLang="en-US" smtClean="0"/>
              <a:t>2023/4/12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4C820DE-006A-4A27-BFDD-06B12984A9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C645E81-5597-4D66-A4A0-ED44A47235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9420A9C-1754-4575-AC0F-401219E048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5A8D0E43-F2AB-4E72-846E-C974FDBBA2A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843E073C-8CF7-47F1-9033-809800C038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060848"/>
            <a:ext cx="6781800" cy="1470025"/>
          </a:xfrm>
        </p:spPr>
        <p:txBody>
          <a:bodyPr/>
          <a:lstStyle/>
          <a:p>
            <a:pPr eaLnBrk="1" hangingPunct="1"/>
            <a:r>
              <a:rPr lang="zh-CN" altLang="en-US" dirty="0"/>
              <a:t>实验二 寄存器堆与存储器及其应用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FE516575-919D-4425-A67F-D0E663D91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E9A4B1-245A-4FD8-A72B-2242D7EEDDA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" name="页脚占位符 1">
            <a:extLst>
              <a:ext uri="{FF2B5EF4-FFF2-40B4-BE49-F238E27FC236}">
                <a16:creationId xmlns:a16="http://schemas.microsoft.com/office/drawing/2014/main" id="{7A3203F9-3E46-425C-A7C2-4983EDCE8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FF1D165-07A1-4074-9DD9-87EA96CF30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81314E-857A-4974-BE7B-6288DA3CEFB2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9944F99-9916-48FB-9BB4-DDAA6AF624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58096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2023</a:t>
            </a:r>
            <a:r>
              <a:rPr lang="zh-CN" altLang="en-US" dirty="0"/>
              <a:t>春季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zjx@ustc.edu.cn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99C18EE-178B-4A77-8D87-8156FC301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3555" name="图片 26">
            <a:extLst>
              <a:ext uri="{FF2B5EF4-FFF2-40B4-BE49-F238E27FC236}">
                <a16:creationId xmlns:a16="http://schemas.microsoft.com/office/drawing/2014/main" id="{F0740ADE-177C-4535-8C86-CC37038E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9075"/>
            <a:ext cx="6324600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B28339B-9493-4D92-AB46-29F3A7102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2E4DD8CD-3F87-4D9A-8541-085CEB292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F728C-199C-4B67-8A64-DF883EE16C1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043212B3-7CFF-411F-9D43-535857BA2B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20F76C-9922-4D28-8806-41312E56C421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278DEBB0-A443-466E-9D51-2A664E758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5603" name="图片 6">
            <a:extLst>
              <a:ext uri="{FF2B5EF4-FFF2-40B4-BE49-F238E27FC236}">
                <a16:creationId xmlns:a16="http://schemas.microsoft.com/office/drawing/2014/main" id="{4657BFFA-C0F5-4992-AE7D-74FDCFC11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638"/>
            <a:ext cx="54102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页脚占位符 1">
            <a:extLst>
              <a:ext uri="{FF2B5EF4-FFF2-40B4-BE49-F238E27FC236}">
                <a16:creationId xmlns:a16="http://schemas.microsoft.com/office/drawing/2014/main" id="{AC7DD362-D9EB-4A80-89FC-A63B627B8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5" name="灯片编号占位符 2">
            <a:extLst>
              <a:ext uri="{FF2B5EF4-FFF2-40B4-BE49-F238E27FC236}">
                <a16:creationId xmlns:a16="http://schemas.microsoft.com/office/drawing/2014/main" id="{65F00609-D1C1-4567-8E4D-C26178F89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247C3-5281-4DFD-B2EE-0800F1E7D39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5606" name="日期占位符 3">
            <a:extLst>
              <a:ext uri="{FF2B5EF4-FFF2-40B4-BE49-F238E27FC236}">
                <a16:creationId xmlns:a16="http://schemas.microsoft.com/office/drawing/2014/main" id="{134BEB1D-12DB-4798-9C4F-81F1F02DF5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63CA04-DF11-4CD7-8943-A19280617F3F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7B0D9AD-3BB4-4485-89C0-B25F80F37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7651" name="图片 6">
            <a:extLst>
              <a:ext uri="{FF2B5EF4-FFF2-40B4-BE49-F238E27FC236}">
                <a16:creationId xmlns:a16="http://schemas.microsoft.com/office/drawing/2014/main" id="{C9D2FA7D-D0DD-47D2-9ABA-AABD1F12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066800"/>
            <a:ext cx="684371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页脚占位符 1">
            <a:extLst>
              <a:ext uri="{FF2B5EF4-FFF2-40B4-BE49-F238E27FC236}">
                <a16:creationId xmlns:a16="http://schemas.microsoft.com/office/drawing/2014/main" id="{BCF007D1-02FF-4746-9EE4-4747AAFE5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灯片编号占位符 2">
            <a:extLst>
              <a:ext uri="{FF2B5EF4-FFF2-40B4-BE49-F238E27FC236}">
                <a16:creationId xmlns:a16="http://schemas.microsoft.com/office/drawing/2014/main" id="{83166B72-6BA7-41FF-A3BE-05F6A3F5B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999DC-ADD2-4548-89CF-8A23EA8DCA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7654" name="日期占位符 3">
            <a:extLst>
              <a:ext uri="{FF2B5EF4-FFF2-40B4-BE49-F238E27FC236}">
                <a16:creationId xmlns:a16="http://schemas.microsoft.com/office/drawing/2014/main" id="{7CAA8739-AC88-4DB1-AFAE-88880D4935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70A896-001C-4214-AA2A-2CED548A1ABA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72AECF72-BCDF-41A7-8FAC-C4888BCE5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9699" name="图片 8">
            <a:extLst>
              <a:ext uri="{FF2B5EF4-FFF2-40B4-BE49-F238E27FC236}">
                <a16:creationId xmlns:a16="http://schemas.microsoft.com/office/drawing/2014/main" id="{412CA457-6F9E-4351-8587-187481D0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71628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页脚占位符 1">
            <a:extLst>
              <a:ext uri="{FF2B5EF4-FFF2-40B4-BE49-F238E27FC236}">
                <a16:creationId xmlns:a16="http://schemas.microsoft.com/office/drawing/2014/main" id="{5391249B-4D09-485A-9E39-8C43484532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1" name="灯片编号占位符 2">
            <a:extLst>
              <a:ext uri="{FF2B5EF4-FFF2-40B4-BE49-F238E27FC236}">
                <a16:creationId xmlns:a16="http://schemas.microsoft.com/office/drawing/2014/main" id="{F33F9C62-8FF7-486D-9D0D-DA83970F1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5A58D-C9EE-44F3-8CEC-5405ABBCAD8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9702" name="日期占位符 3">
            <a:extLst>
              <a:ext uri="{FF2B5EF4-FFF2-40B4-BE49-F238E27FC236}">
                <a16:creationId xmlns:a16="http://schemas.microsoft.com/office/drawing/2014/main" id="{47A9A5F6-A8AB-410C-B2DB-FB871AA97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FC28EA-904C-4782-AA44-3FD03E4079AE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640A18C-2774-4A21-905F-630A0C693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1747" name="图片 6">
            <a:extLst>
              <a:ext uri="{FF2B5EF4-FFF2-40B4-BE49-F238E27FC236}">
                <a16:creationId xmlns:a16="http://schemas.microsoft.com/office/drawing/2014/main" id="{534B695E-8D0D-4B55-B53F-E2FF9F1B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27063"/>
            <a:ext cx="70723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页脚占位符 1">
            <a:extLst>
              <a:ext uri="{FF2B5EF4-FFF2-40B4-BE49-F238E27FC236}">
                <a16:creationId xmlns:a16="http://schemas.microsoft.com/office/drawing/2014/main" id="{38415664-AD46-4E07-AEDA-B50786DE04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DB76D81D-DB00-423C-8F2B-7CE984A01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BA1F3-42EA-4740-B5B7-3F653F8BF64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>
            <a:extLst>
              <a:ext uri="{FF2B5EF4-FFF2-40B4-BE49-F238E27FC236}">
                <a16:creationId xmlns:a16="http://schemas.microsoft.com/office/drawing/2014/main" id="{85AB538D-A7FB-4F65-8969-0B1DF32447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C9B780-608A-49DB-82B9-69BD06F13755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BADC031-A77D-436C-A0F7-0C120A7B1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3795" name="图片 7">
            <a:extLst>
              <a:ext uri="{FF2B5EF4-FFF2-40B4-BE49-F238E27FC236}">
                <a16:creationId xmlns:a16="http://schemas.microsoft.com/office/drawing/2014/main" id="{0EB69395-B142-4CA3-8EA6-EB91A576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609600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页脚占位符 1">
            <a:extLst>
              <a:ext uri="{FF2B5EF4-FFF2-40B4-BE49-F238E27FC236}">
                <a16:creationId xmlns:a16="http://schemas.microsoft.com/office/drawing/2014/main" id="{6FAD013A-596D-42A8-9AAF-9C69378AE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3797" name="灯片编号占位符 2">
            <a:extLst>
              <a:ext uri="{FF2B5EF4-FFF2-40B4-BE49-F238E27FC236}">
                <a16:creationId xmlns:a16="http://schemas.microsoft.com/office/drawing/2014/main" id="{FF0A6BF0-89B3-4F26-ACA9-FD8B2E8D94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729D6-6BC4-46FB-A653-ACED1CFC7C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3798" name="日期占位符 3">
            <a:extLst>
              <a:ext uri="{FF2B5EF4-FFF2-40B4-BE49-F238E27FC236}">
                <a16:creationId xmlns:a16="http://schemas.microsoft.com/office/drawing/2014/main" id="{A8AFC63E-8F0D-4F07-8FB8-4F9C76DA9E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E5FCDA-3ACD-4154-8183-5C81F2222A4C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83AACFA5-7295-4C64-A515-48515662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存储器时序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6A2F053A-0075-460C-B9BA-155067CF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Read First Mode</a:t>
            </a:r>
            <a:endParaRPr lang="zh-CN" altLang="en-US"/>
          </a:p>
        </p:txBody>
      </p:sp>
      <p:sp>
        <p:nvSpPr>
          <p:cNvPr id="35846" name="灯片编号占位符 5">
            <a:extLst>
              <a:ext uri="{FF2B5EF4-FFF2-40B4-BE49-F238E27FC236}">
                <a16:creationId xmlns:a16="http://schemas.microsoft.com/office/drawing/2014/main" id="{F61ACDA1-23D5-4431-82AF-8E97330C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7B043-3F14-4A36-B56A-81B6B7A19BD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5847" name="图片 7">
            <a:extLst>
              <a:ext uri="{FF2B5EF4-FFF2-40B4-BE49-F238E27FC236}">
                <a16:creationId xmlns:a16="http://schemas.microsoft.com/office/drawing/2014/main" id="{BAB90CFB-305B-4690-9561-369C252C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59397"/>
            <a:ext cx="77152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DBD1D55C-A744-4212-B5E3-A4A2EE44A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0E6E699F-D9EA-40C7-8B09-5F38F9F38B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8DFEAA-897F-4A2F-A133-D87C9369D07E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A6D640F-9EAD-4F4B-9C4A-62C8AE29BC32}"/>
              </a:ext>
            </a:extLst>
          </p:cNvPr>
          <p:cNvCxnSpPr>
            <a:cxnSpLocks/>
          </p:cNvCxnSpPr>
          <p:nvPr/>
        </p:nvCxnSpPr>
        <p:spPr bwMode="auto">
          <a:xfrm>
            <a:off x="4247964" y="2241550"/>
            <a:ext cx="0" cy="35671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1221750-3352-4BD7-980A-0414F10A8E26}"/>
              </a:ext>
            </a:extLst>
          </p:cNvPr>
          <p:cNvCxnSpPr>
            <a:cxnSpLocks/>
          </p:cNvCxnSpPr>
          <p:nvPr/>
        </p:nvCxnSpPr>
        <p:spPr bwMode="auto">
          <a:xfrm>
            <a:off x="5508104" y="2276872"/>
            <a:ext cx="0" cy="35671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4D18B489-31F8-4969-8004-620EE7B5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存储器时序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3BDE819D-E786-4AD6-BFAA-457E518A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Write First Mode</a:t>
            </a:r>
            <a:endParaRPr lang="zh-CN" altLang="en-US"/>
          </a:p>
        </p:txBody>
      </p:sp>
      <p:sp>
        <p:nvSpPr>
          <p:cNvPr id="36870" name="灯片编号占位符 5">
            <a:extLst>
              <a:ext uri="{FF2B5EF4-FFF2-40B4-BE49-F238E27FC236}">
                <a16:creationId xmlns:a16="http://schemas.microsoft.com/office/drawing/2014/main" id="{25926E26-81C7-4CC9-974E-B3DFCF6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049AB-6DF2-4369-BE65-F68FA53AE97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6871" name="图片 9">
            <a:extLst>
              <a:ext uri="{FF2B5EF4-FFF2-40B4-BE49-F238E27FC236}">
                <a16:creationId xmlns:a16="http://schemas.microsoft.com/office/drawing/2014/main" id="{E4B4C83E-9FEA-41C0-B519-4F2A1BF7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241550"/>
            <a:ext cx="78232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428D8CD4-339F-4E9C-A192-B48B84776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3E05B4A7-9B9B-4377-A9B7-2628F99583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4A35F2-FE97-43B9-BD55-03850ED55363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A491E22-6FDF-4861-BFA2-F253E6D60091}"/>
              </a:ext>
            </a:extLst>
          </p:cNvPr>
          <p:cNvCxnSpPr>
            <a:cxnSpLocks/>
          </p:cNvCxnSpPr>
          <p:nvPr/>
        </p:nvCxnSpPr>
        <p:spPr bwMode="auto">
          <a:xfrm>
            <a:off x="4247964" y="2241550"/>
            <a:ext cx="0" cy="35671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043F85F-4C8F-4798-82AC-500614E8EF7C}"/>
              </a:ext>
            </a:extLst>
          </p:cNvPr>
          <p:cNvCxnSpPr>
            <a:cxnSpLocks/>
          </p:cNvCxnSpPr>
          <p:nvPr/>
        </p:nvCxnSpPr>
        <p:spPr bwMode="auto">
          <a:xfrm>
            <a:off x="5544108" y="2276872"/>
            <a:ext cx="0" cy="35671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数据排序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417638"/>
            <a:ext cx="8147249" cy="1677403"/>
          </a:xfrm>
        </p:spPr>
        <p:txBody>
          <a:bodyPr/>
          <a:lstStyle/>
          <a:p>
            <a:r>
              <a:rPr lang="zh-CN" altLang="en-US" sz="2400" dirty="0"/>
              <a:t>数据存储和输入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endParaRPr lang="en-US" altLang="zh-CN" sz="2400" dirty="0"/>
          </a:p>
          <a:p>
            <a:pPr lvl="1"/>
            <a:r>
              <a:rPr lang="zh-CN" altLang="en-US" sz="2000" dirty="0"/>
              <a:t>采用分布式双端口存储器保存数据，例化时可以初始化数据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通过个人电脑串口终端程序</a:t>
            </a:r>
            <a:r>
              <a:rPr lang="en-US" altLang="zh-CN" sz="2000" dirty="0"/>
              <a:t>(XCOM V2.0)</a:t>
            </a:r>
            <a:r>
              <a:rPr lang="zh-CN" altLang="en-US" sz="2000" dirty="0"/>
              <a:t>和</a:t>
            </a:r>
            <a:r>
              <a:rPr lang="en-US" altLang="zh-CN" sz="2000" dirty="0"/>
              <a:t>SDU-DM</a:t>
            </a:r>
            <a:r>
              <a:rPr lang="zh-CN" altLang="en-US" sz="2000" dirty="0"/>
              <a:t>模块，查看和修改存储器中数据</a:t>
            </a:r>
            <a:endParaRPr lang="en-US" altLang="zh-CN" sz="2000" dirty="0"/>
          </a:p>
        </p:txBody>
      </p:sp>
      <p:sp>
        <p:nvSpPr>
          <p:cNvPr id="119" name="内容占位符 2">
            <a:extLst>
              <a:ext uri="{FF2B5EF4-FFF2-40B4-BE49-F238E27FC236}">
                <a16:creationId xmlns:a16="http://schemas.microsoft.com/office/drawing/2014/main" id="{B0FE0AAB-93F4-4020-B069-F5EC26B42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3095041"/>
            <a:ext cx="3143595" cy="315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数据排序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启动排序</a:t>
            </a:r>
            <a:r>
              <a:rPr lang="en-US" altLang="zh-CN" sz="2000" kern="0" dirty="0"/>
              <a:t>(run)</a:t>
            </a:r>
            <a:r>
              <a:rPr lang="zh-CN" altLang="en-US" sz="2000" kern="0" dirty="0"/>
              <a:t>时，</a:t>
            </a:r>
            <a:r>
              <a:rPr lang="en-US" altLang="zh-CN" sz="2000" kern="0" dirty="0"/>
              <a:t>done</a:t>
            </a:r>
            <a:r>
              <a:rPr lang="zh-CN" altLang="en-US" sz="2000" kern="0" dirty="0"/>
              <a:t>清零，</a:t>
            </a:r>
            <a:r>
              <a:rPr lang="en-US" altLang="zh-CN" sz="2000" kern="0" dirty="0"/>
              <a:t>cycles</a:t>
            </a:r>
            <a:r>
              <a:rPr lang="zh-CN" altLang="en-US" sz="2000" kern="0" dirty="0"/>
              <a:t>清零后周期计数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排序结束后</a:t>
            </a:r>
            <a:r>
              <a:rPr lang="en-US" altLang="zh-CN" sz="2000" kern="0" dirty="0"/>
              <a:t>cycles</a:t>
            </a:r>
            <a:r>
              <a:rPr lang="zh-CN" altLang="en-US" sz="2000" kern="0" dirty="0"/>
              <a:t>停止计数，</a:t>
            </a:r>
            <a:r>
              <a:rPr lang="en-US" altLang="zh-CN" sz="2000" kern="0" dirty="0"/>
              <a:t>done</a:t>
            </a:r>
            <a:r>
              <a:rPr lang="zh-CN" altLang="en-US" sz="2000" kern="0" dirty="0"/>
              <a:t>置</a:t>
            </a:r>
            <a:r>
              <a:rPr lang="en-US" altLang="zh-CN" sz="2000" kern="0" dirty="0"/>
              <a:t>1</a:t>
            </a:r>
          </a:p>
          <a:p>
            <a:pPr lvl="1"/>
            <a:r>
              <a:rPr lang="zh-CN" altLang="en-US" sz="2000" kern="0" dirty="0"/>
              <a:t>排序进行中不能查看和修改数据</a:t>
            </a:r>
            <a:endParaRPr lang="en-US" altLang="zh-CN" sz="2000" kern="0" dirty="0"/>
          </a:p>
        </p:txBody>
      </p:sp>
      <p:sp>
        <p:nvSpPr>
          <p:cNvPr id="47" name="页脚占位符 1">
            <a:extLst>
              <a:ext uri="{FF2B5EF4-FFF2-40B4-BE49-F238E27FC236}">
                <a16:creationId xmlns:a16="http://schemas.microsoft.com/office/drawing/2014/main" id="{4A5DAA39-11A5-40B0-93C2-58B6C4EE9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9" name="日期占位符 3">
            <a:extLst>
              <a:ext uri="{FF2B5EF4-FFF2-40B4-BE49-F238E27FC236}">
                <a16:creationId xmlns:a16="http://schemas.microsoft.com/office/drawing/2014/main" id="{7CB4B4E2-954E-4088-8C7C-ABB5B7BB6A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742909-4ACC-4266-9FCA-2C121BBCDBF5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D12C48C-9DB7-46A6-9DD1-40526DA962EC}"/>
              </a:ext>
            </a:extLst>
          </p:cNvPr>
          <p:cNvGrpSpPr/>
          <p:nvPr/>
        </p:nvGrpSpPr>
        <p:grpSpPr>
          <a:xfrm>
            <a:off x="3656663" y="2924944"/>
            <a:ext cx="4680520" cy="2905605"/>
            <a:chOff x="3750444" y="2909040"/>
            <a:chExt cx="4680520" cy="2905605"/>
          </a:xfrm>
        </p:grpSpPr>
        <p:sp>
          <p:nvSpPr>
            <p:cNvPr id="51" name="文本框 149">
              <a:extLst>
                <a:ext uri="{FF2B5EF4-FFF2-40B4-BE49-F238E27FC236}">
                  <a16:creationId xmlns:a16="http://schemas.microsoft.com/office/drawing/2014/main" id="{F7BEDF8B-2332-47BC-827F-72758B038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53" y="2909040"/>
              <a:ext cx="1145429" cy="29056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</a:p>
          </p:txBody>
        </p:sp>
        <p:sp>
          <p:nvSpPr>
            <p:cNvPr id="52" name="TextBox 32">
              <a:extLst>
                <a:ext uri="{FF2B5EF4-FFF2-40B4-BE49-F238E27FC236}">
                  <a16:creationId xmlns:a16="http://schemas.microsoft.com/office/drawing/2014/main" id="{289101AD-6C29-48C5-8F57-A5784C4EA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5619" y="5367762"/>
              <a:ext cx="282129" cy="34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1D91E56A-BCFC-4D11-B921-5380372952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15248" y="5572482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154">
              <a:extLst>
                <a:ext uri="{FF2B5EF4-FFF2-40B4-BE49-F238E27FC236}">
                  <a16:creationId xmlns:a16="http://schemas.microsoft.com/office/drawing/2014/main" id="{F5161B16-6F7A-453A-90AD-B7CBDBF6E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3634" y="3159059"/>
              <a:ext cx="518091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716C58E-E128-47A7-831F-01336830CD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15248" y="3425114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32">
              <a:extLst>
                <a:ext uri="{FF2B5EF4-FFF2-40B4-BE49-F238E27FC236}">
                  <a16:creationId xmlns:a16="http://schemas.microsoft.com/office/drawing/2014/main" id="{4B246EBD-8350-486A-95F2-03A316DB1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683" y="5021888"/>
              <a:ext cx="384721" cy="34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1A7F15E-07F2-4F48-B15D-7515A21916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13660" y="5219440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155">
              <a:extLst>
                <a:ext uri="{FF2B5EF4-FFF2-40B4-BE49-F238E27FC236}">
                  <a16:creationId xmlns:a16="http://schemas.microsoft.com/office/drawing/2014/main" id="{6948E1C0-341B-42CC-B7D7-7B438FC93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9364" y="3168901"/>
              <a:ext cx="697627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013B0F63-F4D7-4681-B0A7-E2F77DB23E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01160" y="3418203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3">
              <a:extLst>
                <a:ext uri="{FF2B5EF4-FFF2-40B4-BE49-F238E27FC236}">
                  <a16:creationId xmlns:a16="http://schemas.microsoft.com/office/drawing/2014/main" id="{1593DE3D-43C9-423D-90D1-D9230CD56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444" y="5354988"/>
              <a:ext cx="1553783" cy="459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47">
              <a:extLst>
                <a:ext uri="{FF2B5EF4-FFF2-40B4-BE49-F238E27FC236}">
                  <a16:creationId xmlns:a16="http://schemas.microsoft.com/office/drawing/2014/main" id="{FB9D1C07-41A1-4B87-9C76-3CDEC522F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444" y="4990832"/>
              <a:ext cx="1553783" cy="459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47">
              <a:extLst>
                <a:ext uri="{FF2B5EF4-FFF2-40B4-BE49-F238E27FC236}">
                  <a16:creationId xmlns:a16="http://schemas.microsoft.com/office/drawing/2014/main" id="{1701F754-6D1B-4B29-A580-E5F9467BD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139" y="3201026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46">
              <a:extLst>
                <a:ext uri="{FF2B5EF4-FFF2-40B4-BE49-F238E27FC236}">
                  <a16:creationId xmlns:a16="http://schemas.microsoft.com/office/drawing/2014/main" id="{CBA2395E-A23B-4714-B090-BB56970D9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2067" y="3225241"/>
              <a:ext cx="1098897" cy="459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文本框 155">
              <a:extLst>
                <a:ext uri="{FF2B5EF4-FFF2-40B4-BE49-F238E27FC236}">
                  <a16:creationId xmlns:a16="http://schemas.microsoft.com/office/drawing/2014/main" id="{6B4D5F38-6FD3-4981-8366-AD5468FB9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4319" y="3530073"/>
              <a:ext cx="825867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cycles</a:t>
              </a: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F67515F9-6B83-4D0E-9ABD-18BF1AE737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16991" y="37743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46">
              <a:extLst>
                <a:ext uri="{FF2B5EF4-FFF2-40B4-BE49-F238E27FC236}">
                  <a16:creationId xmlns:a16="http://schemas.microsoft.com/office/drawing/2014/main" id="{11CAD7B5-9237-43D1-A16F-FB2633492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60" y="3586415"/>
              <a:ext cx="1098897" cy="459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155">
              <a:extLst>
                <a:ext uri="{FF2B5EF4-FFF2-40B4-BE49-F238E27FC236}">
                  <a16:creationId xmlns:a16="http://schemas.microsoft.com/office/drawing/2014/main" id="{581518C0-A392-4F68-BE46-A5C345046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2464" y="4013277"/>
              <a:ext cx="646332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64A3C1C-54C9-470B-AEDD-A722E854BD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82792" y="4277016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155">
              <a:extLst>
                <a:ext uri="{FF2B5EF4-FFF2-40B4-BE49-F238E27FC236}">
                  <a16:creationId xmlns:a16="http://schemas.microsoft.com/office/drawing/2014/main" id="{EA8DC5E7-AF47-4DB8-8B15-BE716E4F9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80" y="4325455"/>
              <a:ext cx="633507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dout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7CF3A40E-5D40-4A43-8860-63FC15572C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96982" y="4569755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155">
              <a:extLst>
                <a:ext uri="{FF2B5EF4-FFF2-40B4-BE49-F238E27FC236}">
                  <a16:creationId xmlns:a16="http://schemas.microsoft.com/office/drawing/2014/main" id="{E6D501A0-B51E-4656-B1D1-9AC3615CE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7001" y="4636659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din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55A62E3-07D3-4D7A-9638-BDAACCF960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87639" y="4880959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155">
              <a:extLst>
                <a:ext uri="{FF2B5EF4-FFF2-40B4-BE49-F238E27FC236}">
                  <a16:creationId xmlns:a16="http://schemas.microsoft.com/office/drawing/2014/main" id="{738A8E18-681B-40C4-BDEA-E66B025EB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9826" y="4975992"/>
              <a:ext cx="479618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6178870D-1080-4960-9918-FF6E01BBDD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87639" y="522029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155">
              <a:extLst>
                <a:ext uri="{FF2B5EF4-FFF2-40B4-BE49-F238E27FC236}">
                  <a16:creationId xmlns:a16="http://schemas.microsoft.com/office/drawing/2014/main" id="{1B1A0B45-63AC-46F6-9BEE-895075DC6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4873" y="5299118"/>
              <a:ext cx="774571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clk_ld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BBCD1B70-AF4E-4554-B652-33E07B3B2D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87639" y="5543418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4">
              <a:extLst>
                <a:ext uri="{FF2B5EF4-FFF2-40B4-BE49-F238E27FC236}">
                  <a16:creationId xmlns:a16="http://schemas.microsoft.com/office/drawing/2014/main" id="{B5156496-DE30-4657-8091-F859D303D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308" y="4041068"/>
              <a:ext cx="1035050" cy="17735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SDU_DM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40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串行调试单元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1"/>
            <a:ext cx="7967228" cy="4868454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/>
              <a:t>SDU</a:t>
            </a:r>
            <a:r>
              <a:rPr lang="zh-CN" altLang="en-US" sz="2400" dirty="0"/>
              <a:t>：</a:t>
            </a:r>
            <a:r>
              <a:rPr lang="en-US" altLang="zh-CN" sz="2400" dirty="0"/>
              <a:t>Serial Debug Unit</a:t>
            </a:r>
            <a:r>
              <a:rPr lang="zh-CN" altLang="en-US" sz="2400" dirty="0"/>
              <a:t>，通过串口对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MEM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000" dirty="0"/>
              <a:t>控制运行方式：单周期或者支持断点的连续运行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000" dirty="0"/>
              <a:t>查看运行状态：数据通路状态、寄存器堆和存储器内容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000" dirty="0"/>
              <a:t>加载存储器：初始化指令存储器和数据存储器</a:t>
            </a:r>
            <a:endParaRPr lang="en-US" altLang="zh-CN" sz="2000" dirty="0"/>
          </a:p>
          <a:p>
            <a:pPr lvl="1" eaLnBrk="1" hangingPunct="1">
              <a:spcBef>
                <a:spcPts val="600"/>
              </a:spcBef>
              <a:defRPr/>
            </a:pPr>
            <a:endParaRPr lang="en-US" altLang="zh-CN" sz="1800" dirty="0"/>
          </a:p>
          <a:p>
            <a:pPr lvl="1" eaLnBrk="1" hangingPunct="1">
              <a:spcBef>
                <a:spcPts val="600"/>
              </a:spcBef>
              <a:defRPr/>
            </a:pPr>
            <a:endParaRPr lang="en-US" altLang="zh-CN" sz="1800" dirty="0"/>
          </a:p>
          <a:p>
            <a:pPr lvl="1" eaLnBrk="1" hangingPunct="1">
              <a:spcBef>
                <a:spcPts val="600"/>
              </a:spcBef>
              <a:defRPr/>
            </a:pPr>
            <a:endParaRPr lang="en-US" altLang="zh-CN" sz="1800" dirty="0"/>
          </a:p>
          <a:p>
            <a:pPr lvl="1" eaLnBrk="1" hangingPunct="1">
              <a:spcBef>
                <a:spcPts val="600"/>
              </a:spcBef>
              <a:defRPr/>
            </a:pPr>
            <a:endParaRPr lang="en-US" altLang="zh-CN" sz="1800" dirty="0"/>
          </a:p>
          <a:p>
            <a:pPr lvl="1" eaLnBrk="1" hangingPunct="1">
              <a:spcBef>
                <a:spcPts val="600"/>
              </a:spcBef>
              <a:defRPr/>
            </a:pPr>
            <a:endParaRPr lang="en-US" altLang="zh-CN" sz="1800" dirty="0"/>
          </a:p>
          <a:p>
            <a:pPr lvl="1" eaLnBrk="1" hangingPunct="1">
              <a:spcBef>
                <a:spcPts val="600"/>
              </a:spcBef>
              <a:defRPr/>
            </a:pPr>
            <a:endParaRPr lang="en-US" altLang="zh-CN" sz="1800" dirty="0"/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000" dirty="0"/>
              <a:t>RX</a:t>
            </a:r>
            <a:r>
              <a:rPr lang="zh-CN" altLang="en-US" sz="2000" dirty="0"/>
              <a:t>：</a:t>
            </a:r>
            <a:r>
              <a:rPr lang="en-US" altLang="zh-CN" sz="2000" dirty="0"/>
              <a:t>Receiver</a:t>
            </a:r>
            <a:r>
              <a:rPr lang="zh-CN" altLang="en-US" sz="2000" dirty="0"/>
              <a:t>，接收器；</a:t>
            </a:r>
            <a:r>
              <a:rPr lang="en-US" altLang="zh-CN" sz="2000" dirty="0"/>
              <a:t>	TX</a:t>
            </a:r>
            <a:r>
              <a:rPr lang="zh-CN" altLang="en-US" sz="2000" dirty="0"/>
              <a:t>：</a:t>
            </a:r>
            <a:r>
              <a:rPr lang="en-US" altLang="zh-CN" sz="2000" dirty="0"/>
              <a:t>Transmitter</a:t>
            </a:r>
            <a:r>
              <a:rPr lang="zh-CN" altLang="en-US" sz="2000" dirty="0"/>
              <a:t>，发送器</a:t>
            </a:r>
            <a:r>
              <a:rPr lang="en-US" altLang="zh-CN" sz="2000" dirty="0"/>
              <a:t> 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000" dirty="0"/>
              <a:t>DCP</a:t>
            </a:r>
            <a:r>
              <a:rPr lang="zh-CN" altLang="en-US" sz="2000" dirty="0"/>
              <a:t>：</a:t>
            </a:r>
            <a:r>
              <a:rPr lang="en-US" altLang="zh-CN" sz="2000" dirty="0"/>
              <a:t>Debug Command Processing</a:t>
            </a:r>
            <a:r>
              <a:rPr lang="zh-CN" altLang="en-US" sz="2000" dirty="0"/>
              <a:t>，调试命令处理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endParaRPr lang="zh-CN" altLang="en-US" sz="2400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86469C-1026-4C28-B212-43DB45730CAC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2023/4/12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A03F96-4625-4004-94EB-A37B95B47458}"/>
              </a:ext>
            </a:extLst>
          </p:cNvPr>
          <p:cNvGrpSpPr/>
          <p:nvPr/>
        </p:nvGrpSpPr>
        <p:grpSpPr>
          <a:xfrm>
            <a:off x="1322263" y="3284984"/>
            <a:ext cx="6598109" cy="1512167"/>
            <a:chOff x="1399698" y="3284985"/>
            <a:chExt cx="6598109" cy="1512167"/>
          </a:xfrm>
        </p:grpSpPr>
        <p:sp>
          <p:nvSpPr>
            <p:cNvPr id="29" name="文本框 84">
              <a:extLst>
                <a:ext uri="{FF2B5EF4-FFF2-40B4-BE49-F238E27FC236}">
                  <a16:creationId xmlns:a16="http://schemas.microsoft.com/office/drawing/2014/main" id="{BB756F8C-901D-4D73-807D-6633CAC46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856" y="3285205"/>
              <a:ext cx="2770826" cy="151194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0" rIns="0" bIns="0" anchor="t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SDU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5" name="TextBox 34">
              <a:extLst>
                <a:ext uri="{FF2B5EF4-FFF2-40B4-BE49-F238E27FC236}">
                  <a16:creationId xmlns:a16="http://schemas.microsoft.com/office/drawing/2014/main" id="{656B7DF5-4E7D-4537-9D7F-DD906A538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76182" y="3724881"/>
              <a:ext cx="62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23A674CB-F372-4DA3-9207-C55E4BAE2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226767" y="3501632"/>
              <a:ext cx="306051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1" name="TextBox 34">
              <a:extLst>
                <a:ext uri="{FF2B5EF4-FFF2-40B4-BE49-F238E27FC236}">
                  <a16:creationId xmlns:a16="http://schemas.microsoft.com/office/drawing/2014/main" id="{CCACFBFB-4752-4BFD-B407-91C68D56E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223036" y="4053992"/>
              <a:ext cx="293810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74CFF30-3B8C-4543-9F8D-5B582E3A9C56}"/>
                </a:ext>
              </a:extLst>
            </p:cNvPr>
            <p:cNvGrpSpPr/>
            <p:nvPr/>
          </p:nvGrpSpPr>
          <p:grpSpPr>
            <a:xfrm>
              <a:off x="4300116" y="3624121"/>
              <a:ext cx="2453329" cy="416947"/>
              <a:chOff x="4300116" y="3526715"/>
              <a:chExt cx="2453329" cy="502682"/>
            </a:xfrm>
          </p:grpSpPr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ACEC8259-2257-4D3A-B5D6-7EB69A7493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300116" y="3768225"/>
                <a:ext cx="70454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2262C1D1-6D0E-4EAD-8E1A-ABC9387C23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709207" y="3768225"/>
                <a:ext cx="10442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84">
                <a:extLst>
                  <a:ext uri="{FF2B5EF4-FFF2-40B4-BE49-F238E27FC236}">
                    <a16:creationId xmlns:a16="http://schemas.microsoft.com/office/drawing/2014/main" id="{26AAA736-0B82-43F6-8132-0C37413B4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5004662" y="3526715"/>
                <a:ext cx="704545" cy="5026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RX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TextBox 34">
              <a:extLst>
                <a:ext uri="{FF2B5EF4-FFF2-40B4-BE49-F238E27FC236}">
                  <a16:creationId xmlns:a16="http://schemas.microsoft.com/office/drawing/2014/main" id="{0F8C4AF9-0B5E-4560-AED0-519D125ED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76182" y="4237200"/>
              <a:ext cx="62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107C15D-1412-4D08-BB1E-95ED7EF6C057}"/>
                </a:ext>
              </a:extLst>
            </p:cNvPr>
            <p:cNvGrpSpPr/>
            <p:nvPr/>
          </p:nvGrpSpPr>
          <p:grpSpPr>
            <a:xfrm>
              <a:off x="4300116" y="4164181"/>
              <a:ext cx="2453329" cy="416947"/>
              <a:chOff x="4300116" y="4164181"/>
              <a:chExt cx="2453329" cy="502682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22E3359E-E58A-4C6E-A6F1-EAFF64DE7D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300116" y="4427154"/>
                <a:ext cx="70454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D0BF6B1F-3D9A-4AC6-811C-7DBC41F6B59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709209" y="4408924"/>
                <a:ext cx="10442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84">
                <a:extLst>
                  <a:ext uri="{FF2B5EF4-FFF2-40B4-BE49-F238E27FC236}">
                    <a16:creationId xmlns:a16="http://schemas.microsoft.com/office/drawing/2014/main" id="{991E9468-F709-44A7-942F-F6A1CCC34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5004662" y="4164181"/>
                <a:ext cx="704545" cy="5026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文本框 84">
              <a:extLst>
                <a:ext uri="{FF2B5EF4-FFF2-40B4-BE49-F238E27FC236}">
                  <a16:creationId xmlns:a16="http://schemas.microsoft.com/office/drawing/2014/main" id="{6DCF8BF5-3A4F-4B05-9E0B-CDB92803B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587369" y="3526715"/>
              <a:ext cx="704545" cy="11401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DCP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7B20322-FF06-4CDA-81ED-CB342115A90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951820" y="4096790"/>
              <a:ext cx="63554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84">
              <a:extLst>
                <a:ext uri="{FF2B5EF4-FFF2-40B4-BE49-F238E27FC236}">
                  <a16:creationId xmlns:a16="http://schemas.microsoft.com/office/drawing/2014/main" id="{735F4BBC-5565-4426-B21F-0DEF29E13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698" y="3284985"/>
              <a:ext cx="1559325" cy="1511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CPU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和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MEM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文本框 84">
              <a:extLst>
                <a:ext uri="{FF2B5EF4-FFF2-40B4-BE49-F238E27FC236}">
                  <a16:creationId xmlns:a16="http://schemas.microsoft.com/office/drawing/2014/main" id="{C68753D4-F8F4-4D9D-AAB5-E51078D4B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1230" y="3284985"/>
              <a:ext cx="1246577" cy="15119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个人电脑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59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CAC9C03F-B963-4B7C-BACC-5924D1C0E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内容占位符 1">
            <a:extLst>
              <a:ext uri="{FF2B5EF4-FFF2-40B4-BE49-F238E27FC236}">
                <a16:creationId xmlns:a16="http://schemas.microsoft.com/office/drawing/2014/main" id="{CE4FE216-1082-4271-9A2C-1DE848CBE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掌握寄存器堆</a:t>
            </a:r>
            <a:r>
              <a:rPr lang="en-US" altLang="zh-CN" dirty="0"/>
              <a:t>(Register File)</a:t>
            </a:r>
            <a:r>
              <a:rPr lang="zh-CN" altLang="en-US" dirty="0"/>
              <a:t>和存储器的功能、时序及其应用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熟练掌握数据通路和控制器的设计和描述方法</a:t>
            </a:r>
            <a:endParaRPr lang="en-US" altLang="zh-CN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8196" name="页脚占位符 1">
            <a:extLst>
              <a:ext uri="{FF2B5EF4-FFF2-40B4-BE49-F238E27FC236}">
                <a16:creationId xmlns:a16="http://schemas.microsoft.com/office/drawing/2014/main" id="{4C436CC9-5B84-45C2-8AF5-BEB91F63A9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7" name="灯片编号占位符 2">
            <a:extLst>
              <a:ext uri="{FF2B5EF4-FFF2-40B4-BE49-F238E27FC236}">
                <a16:creationId xmlns:a16="http://schemas.microsoft.com/office/drawing/2014/main" id="{BB6CB952-7130-4007-82C5-AC83D529C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A9762-0D82-41A7-96FF-81D5139195A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8" name="日期占位符 3">
            <a:extLst>
              <a:ext uri="{FF2B5EF4-FFF2-40B4-BE49-F238E27FC236}">
                <a16:creationId xmlns:a16="http://schemas.microsoft.com/office/drawing/2014/main" id="{3843F4B0-5A85-4CF9-84E7-F7AD83E1511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030EB2-1775-43BB-9701-0BBE4C64CB10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264CAD81-5D6B-4670-9473-94196DB35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1255899"/>
          </a:xfrm>
        </p:spPr>
        <p:txBody>
          <a:bodyPr/>
          <a:lstStyle/>
          <a:p>
            <a:r>
              <a:rPr lang="en-US" altLang="zh-CN" dirty="0"/>
              <a:t>RS-232</a:t>
            </a:r>
            <a:r>
              <a:rPr lang="zh-CN" altLang="en-US" dirty="0"/>
              <a:t>通信协议</a:t>
            </a:r>
            <a:endParaRPr lang="en-US" altLang="zh-CN" dirty="0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63B61ED8-F2C5-4734-9F37-706CD60ABA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111244" cy="4819650"/>
          </a:xfrm>
        </p:spPr>
        <p:txBody>
          <a:bodyPr/>
          <a:lstStyle/>
          <a:p>
            <a:r>
              <a:rPr lang="zh-CN" altLang="en-US" sz="2400" dirty="0"/>
              <a:t>数据传输格式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起始位</a:t>
            </a:r>
            <a:r>
              <a:rPr lang="en-US" altLang="zh-CN" sz="2000" dirty="0"/>
              <a:t>S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位，为</a:t>
            </a:r>
            <a:r>
              <a:rPr lang="en-US" altLang="zh-CN" sz="2000" dirty="0"/>
              <a:t>0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校验位</a:t>
            </a:r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位，可选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数据传输速率</a:t>
            </a:r>
            <a:endParaRPr lang="en-US" altLang="zh-CN" sz="2400" dirty="0"/>
          </a:p>
          <a:p>
            <a:pPr lvl="1"/>
            <a:r>
              <a:rPr lang="zh-CN" altLang="en-US" sz="2000" dirty="0"/>
              <a:t>波特率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/>
              <a:t>每秒传输位数。常用波特率有</a:t>
            </a:r>
            <a:r>
              <a:rPr lang="en-US" altLang="zh-CN" sz="2000" dirty="0"/>
              <a:t>1200</a:t>
            </a:r>
            <a:r>
              <a:rPr lang="zh-CN" altLang="en-US" sz="2000" dirty="0"/>
              <a:t>、</a:t>
            </a:r>
            <a:r>
              <a:rPr lang="en-US" altLang="zh-CN" sz="2000" dirty="0"/>
              <a:t>2400</a:t>
            </a:r>
            <a:r>
              <a:rPr lang="zh-CN" altLang="en-US" sz="2000" dirty="0"/>
              <a:t>、</a:t>
            </a:r>
            <a:r>
              <a:rPr lang="en-US" altLang="zh-CN" sz="2000" dirty="0"/>
              <a:t>9600</a:t>
            </a:r>
            <a:r>
              <a:rPr lang="zh-CN" altLang="en-US" sz="2000" dirty="0"/>
              <a:t>、</a:t>
            </a:r>
            <a:r>
              <a:rPr lang="en-US" altLang="zh-CN" sz="2000" dirty="0"/>
              <a:t>19.2K</a:t>
            </a:r>
            <a:r>
              <a:rPr lang="zh-CN" altLang="en-US" sz="2000" dirty="0"/>
              <a:t>、</a:t>
            </a:r>
            <a:r>
              <a:rPr lang="en-US" altLang="zh-CN" sz="2000" dirty="0"/>
              <a:t>38.4K</a:t>
            </a:r>
            <a:r>
              <a:rPr lang="zh-CN" altLang="en-US" sz="2000" dirty="0"/>
              <a:t>、</a:t>
            </a:r>
            <a:r>
              <a:rPr lang="en-US" altLang="zh-CN" sz="2000" dirty="0"/>
              <a:t>56K</a:t>
            </a:r>
            <a:r>
              <a:rPr lang="zh-CN" altLang="en-US" sz="2000" dirty="0"/>
              <a:t>、</a:t>
            </a:r>
            <a:r>
              <a:rPr lang="en-US" altLang="zh-CN" sz="2000" dirty="0"/>
              <a:t>115.2K</a:t>
            </a:r>
            <a:r>
              <a:rPr lang="zh-CN" altLang="en-US" sz="2000" dirty="0"/>
              <a:t>等</a:t>
            </a:r>
            <a:endParaRPr lang="en-US" altLang="zh-CN" sz="2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77D491-5644-4DE6-91D8-6E10C0CC27E8}"/>
              </a:ext>
            </a:extLst>
          </p:cNvPr>
          <p:cNvGrpSpPr/>
          <p:nvPr/>
        </p:nvGrpSpPr>
        <p:grpSpPr>
          <a:xfrm>
            <a:off x="1763024" y="2955925"/>
            <a:ext cx="5499595" cy="1228725"/>
            <a:chOff x="1258888" y="2955925"/>
            <a:chExt cx="5499595" cy="1228725"/>
          </a:xfrm>
        </p:grpSpPr>
        <p:sp>
          <p:nvSpPr>
            <p:cNvPr id="17433" name="Line 12">
              <a:extLst>
                <a:ext uri="{FF2B5EF4-FFF2-40B4-BE49-F238E27FC236}">
                  <a16:creationId xmlns:a16="http://schemas.microsoft.com/office/drawing/2014/main" id="{D18DEDB3-BEC2-4EA4-9509-EBC5CCF31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8888" y="2955925"/>
              <a:ext cx="363179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35" name="Rectangle 5">
              <a:extLst>
                <a:ext uri="{FF2B5EF4-FFF2-40B4-BE49-F238E27FC236}">
                  <a16:creationId xmlns:a16="http://schemas.microsoft.com/office/drawing/2014/main" id="{E9958A55-DCF7-4932-A657-DD25FEA8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430" y="2957759"/>
              <a:ext cx="587464" cy="431412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7" name="Rectangle 11">
              <a:extLst>
                <a:ext uri="{FF2B5EF4-FFF2-40B4-BE49-F238E27FC236}">
                  <a16:creationId xmlns:a16="http://schemas.microsoft.com/office/drawing/2014/main" id="{D6130313-F78B-419C-91D8-8EF347B12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347" y="2978290"/>
              <a:ext cx="567654" cy="431412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8" name="Line 12">
              <a:extLst>
                <a:ext uri="{FF2B5EF4-FFF2-40B4-BE49-F238E27FC236}">
                  <a16:creationId xmlns:a16="http://schemas.microsoft.com/office/drawing/2014/main" id="{53F8E1C6-2BB3-48D2-9A8B-E40FBEFFB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616" y="3389171"/>
              <a:ext cx="583831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39" name="Rectangle 13">
              <a:extLst>
                <a:ext uri="{FF2B5EF4-FFF2-40B4-BE49-F238E27FC236}">
                  <a16:creationId xmlns:a16="http://schemas.microsoft.com/office/drawing/2014/main" id="{A7FA25CA-2A17-4DB4-AF7C-1FD1BD835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001" y="2978290"/>
              <a:ext cx="537326" cy="431412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0" name="Line 15">
              <a:extLst>
                <a:ext uri="{FF2B5EF4-FFF2-40B4-BE49-F238E27FC236}">
                  <a16:creationId xmlns:a16="http://schemas.microsoft.com/office/drawing/2014/main" id="{588A6DC8-22BB-4984-B5DA-9211ACDE4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4278" y="2965639"/>
              <a:ext cx="0" cy="42353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41" name="Text Box 20">
              <a:extLst>
                <a:ext uri="{FF2B5EF4-FFF2-40B4-BE49-F238E27FC236}">
                  <a16:creationId xmlns:a16="http://schemas.microsoft.com/office/drawing/2014/main" id="{A6FD60B7-2A3C-4FD3-A50B-DAA7748F8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081" y="2997270"/>
              <a:ext cx="808161" cy="366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LSB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2" name="Text Box 21">
              <a:extLst>
                <a:ext uri="{FF2B5EF4-FFF2-40B4-BE49-F238E27FC236}">
                  <a16:creationId xmlns:a16="http://schemas.microsoft.com/office/drawing/2014/main" id="{2880A0E2-98CE-4BF9-9C24-90A8C2AA0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094" y="3017188"/>
              <a:ext cx="808161" cy="366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MSB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3" name="Line 29">
              <a:extLst>
                <a:ext uri="{FF2B5EF4-FFF2-40B4-BE49-F238E27FC236}">
                  <a16:creationId xmlns:a16="http://schemas.microsoft.com/office/drawing/2014/main" id="{11755094-2295-4D9F-AF4D-0ECDC6D79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357" y="2967226"/>
              <a:ext cx="1101893" cy="15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44" name="Line 39">
              <a:extLst>
                <a:ext uri="{FF2B5EF4-FFF2-40B4-BE49-F238E27FC236}">
                  <a16:creationId xmlns:a16="http://schemas.microsoft.com/office/drawing/2014/main" id="{9A45FD70-6EFD-4352-BF9C-E03BB35CC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357" y="3387585"/>
              <a:ext cx="1101893" cy="15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45" name="Line 57">
              <a:extLst>
                <a:ext uri="{FF2B5EF4-FFF2-40B4-BE49-F238E27FC236}">
                  <a16:creationId xmlns:a16="http://schemas.microsoft.com/office/drawing/2014/main" id="{9D9D951A-0FE2-4AC0-A981-24062EE2F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5504" y="2978042"/>
              <a:ext cx="159892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46" name="Line 58">
              <a:extLst>
                <a:ext uri="{FF2B5EF4-FFF2-40B4-BE49-F238E27FC236}">
                  <a16:creationId xmlns:a16="http://schemas.microsoft.com/office/drawing/2014/main" id="{EA19DB4E-8FC5-4A44-A258-9B843625B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6829" y="2986170"/>
              <a:ext cx="0" cy="42194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47" name="Line 59">
              <a:extLst>
                <a:ext uri="{FF2B5EF4-FFF2-40B4-BE49-F238E27FC236}">
                  <a16:creationId xmlns:a16="http://schemas.microsoft.com/office/drawing/2014/main" id="{DA820E12-1CF0-4551-8C13-B1B36569A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1593" y="3408116"/>
              <a:ext cx="512841" cy="15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 Box 21">
              <a:extLst>
                <a:ext uri="{FF2B5EF4-FFF2-40B4-BE49-F238E27FC236}">
                  <a16:creationId xmlns:a16="http://schemas.microsoft.com/office/drawing/2014/main" id="{52651959-D0DB-443F-B33B-64C293E85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6320" y="3000486"/>
              <a:ext cx="3779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D709A318-7403-40AC-A404-CE8D395AC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4028" y="3005864"/>
              <a:ext cx="3779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2" name="Text Box 21">
              <a:extLst>
                <a:ext uri="{FF2B5EF4-FFF2-40B4-BE49-F238E27FC236}">
                  <a16:creationId xmlns:a16="http://schemas.microsoft.com/office/drawing/2014/main" id="{59516552-A650-488E-A7E6-5FA287ABB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2068" y="3017188"/>
              <a:ext cx="3779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7420" name="Text Box 18">
              <a:extLst>
                <a:ext uri="{FF2B5EF4-FFF2-40B4-BE49-F238E27FC236}">
                  <a16:creationId xmlns:a16="http://schemas.microsoft.com/office/drawing/2014/main" id="{1316E9DD-0084-4C7F-A548-5A636D15D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964" y="3813032"/>
              <a:ext cx="768604" cy="369001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起始位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1" name="Line 46">
              <a:extLst>
                <a:ext uri="{FF2B5EF4-FFF2-40B4-BE49-F238E27FC236}">
                  <a16:creationId xmlns:a16="http://schemas.microsoft.com/office/drawing/2014/main" id="{3D1BAA82-68EE-4677-80DC-76EEF5336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690" y="3496333"/>
              <a:ext cx="0" cy="28866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22" name="Line 47">
              <a:extLst>
                <a:ext uri="{FF2B5EF4-FFF2-40B4-BE49-F238E27FC236}">
                  <a16:creationId xmlns:a16="http://schemas.microsoft.com/office/drawing/2014/main" id="{184D01FC-7174-4730-8482-1BD88D112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6446" y="3496333"/>
              <a:ext cx="0" cy="28866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23" name="Line 48">
              <a:extLst>
                <a:ext uri="{FF2B5EF4-FFF2-40B4-BE49-F238E27FC236}">
                  <a16:creationId xmlns:a16="http://schemas.microsoft.com/office/drawing/2014/main" id="{CC536670-0075-486F-967F-6DD824C85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690" y="3640666"/>
              <a:ext cx="58375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24" name="Line 49">
              <a:extLst>
                <a:ext uri="{FF2B5EF4-FFF2-40B4-BE49-F238E27FC236}">
                  <a16:creationId xmlns:a16="http://schemas.microsoft.com/office/drawing/2014/main" id="{C6B7705F-86F6-4421-8381-FCAA8F82E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447" y="3640666"/>
              <a:ext cx="230741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25" name="Line 50">
              <a:extLst>
                <a:ext uri="{FF2B5EF4-FFF2-40B4-BE49-F238E27FC236}">
                  <a16:creationId xmlns:a16="http://schemas.microsoft.com/office/drawing/2014/main" id="{99F7E65E-CD2C-4183-A3A6-3DDC285AC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3865" y="3496333"/>
              <a:ext cx="0" cy="28866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26" name="Text Box 51">
              <a:extLst>
                <a:ext uri="{FF2B5EF4-FFF2-40B4-BE49-F238E27FC236}">
                  <a16:creationId xmlns:a16="http://schemas.microsoft.com/office/drawing/2014/main" id="{FD39B67A-6041-47F8-AA7F-FB19F0B29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725" y="3815649"/>
              <a:ext cx="1397213" cy="369001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数据位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7" name="Line 52">
              <a:extLst>
                <a:ext uri="{FF2B5EF4-FFF2-40B4-BE49-F238E27FC236}">
                  <a16:creationId xmlns:a16="http://schemas.microsoft.com/office/drawing/2014/main" id="{1C13A971-07F5-435B-AD9F-80FD14465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5504" y="3496333"/>
              <a:ext cx="0" cy="28866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28" name="Line 53">
              <a:extLst>
                <a:ext uri="{FF2B5EF4-FFF2-40B4-BE49-F238E27FC236}">
                  <a16:creationId xmlns:a16="http://schemas.microsoft.com/office/drawing/2014/main" id="{3E0D8AC9-395D-4721-9306-8AF0528A9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9154" y="3640665"/>
              <a:ext cx="587464" cy="158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29" name="Text Box 54">
              <a:extLst>
                <a:ext uri="{FF2B5EF4-FFF2-40B4-BE49-F238E27FC236}">
                  <a16:creationId xmlns:a16="http://schemas.microsoft.com/office/drawing/2014/main" id="{7BE29597-C854-4EC7-831D-2019A6A27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7861" y="3813032"/>
              <a:ext cx="813817" cy="369001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校验位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0" name="Line 55">
              <a:extLst>
                <a:ext uri="{FF2B5EF4-FFF2-40B4-BE49-F238E27FC236}">
                  <a16:creationId xmlns:a16="http://schemas.microsoft.com/office/drawing/2014/main" id="{65EF47BC-0DAB-40C4-99D0-4C72EEB31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0301" y="3496333"/>
              <a:ext cx="0" cy="28866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31" name="Line 56">
              <a:extLst>
                <a:ext uri="{FF2B5EF4-FFF2-40B4-BE49-F238E27FC236}">
                  <a16:creationId xmlns:a16="http://schemas.microsoft.com/office/drawing/2014/main" id="{49862E46-5BD8-43C1-803F-DC9A5771F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5504" y="3640666"/>
              <a:ext cx="1094797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32" name="Text Box 61">
              <a:extLst>
                <a:ext uri="{FF2B5EF4-FFF2-40B4-BE49-F238E27FC236}">
                  <a16:creationId xmlns:a16="http://schemas.microsoft.com/office/drawing/2014/main" id="{167D733A-083F-422A-B41D-286AB4790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083" y="3813032"/>
              <a:ext cx="1406400" cy="36900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停止位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969C7DE8-23E8-41A8-8F03-CF40B2A97620}"/>
              </a:ext>
            </a:extLst>
          </p:cNvPr>
          <p:cNvSpPr txBox="1">
            <a:spLocks/>
          </p:cNvSpPr>
          <p:nvPr/>
        </p:nvSpPr>
        <p:spPr bwMode="auto">
          <a:xfrm>
            <a:off x="3726909" y="1866790"/>
            <a:ext cx="4762491" cy="86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5~8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位，低位在前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停止位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7" name="Text Box 51">
            <a:extLst>
              <a:ext uri="{FF2B5EF4-FFF2-40B4-BE49-F238E27FC236}">
                <a16:creationId xmlns:a16="http://schemas.microsoft.com/office/drawing/2014/main" id="{CC76C0FF-0811-47CE-9F55-F22AE5BA5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02152"/>
            <a:ext cx="7668852" cy="430887"/>
          </a:xfrm>
          <a:prstGeom prst="rect">
            <a:avLst/>
          </a:prstGeom>
          <a:noFill/>
          <a:ln w="254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实现：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位数据位，无校验位，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位停止位，波特率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9600</a:t>
            </a:r>
          </a:p>
        </p:txBody>
      </p:sp>
      <p:sp>
        <p:nvSpPr>
          <p:cNvPr id="43" name="页脚占位符 1">
            <a:extLst>
              <a:ext uri="{FF2B5EF4-FFF2-40B4-BE49-F238E27FC236}">
                <a16:creationId xmlns:a16="http://schemas.microsoft.com/office/drawing/2014/main" id="{D673E4FE-3FA4-4D55-86E5-784811DB08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灯片编号占位符 2">
            <a:extLst>
              <a:ext uri="{FF2B5EF4-FFF2-40B4-BE49-F238E27FC236}">
                <a16:creationId xmlns:a16="http://schemas.microsoft.com/office/drawing/2014/main" id="{A51CC093-456D-424F-A9E8-A344368F3D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日期占位符 3">
            <a:extLst>
              <a:ext uri="{FF2B5EF4-FFF2-40B4-BE49-F238E27FC236}">
                <a16:creationId xmlns:a16="http://schemas.microsoft.com/office/drawing/2014/main" id="{9A94D29E-7E54-43F3-AA8D-B7CECBC8328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6482BA-92F4-4AFD-A03E-A6527E66FDB9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2023/4/12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0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调试命令处理接口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76870"/>
            <a:ext cx="4535611" cy="4768355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zh-CN" altLang="en-US" sz="2400" dirty="0"/>
              <a:t>控制</a:t>
            </a:r>
            <a:r>
              <a:rPr lang="en-US" altLang="zh-CN" sz="2400" dirty="0"/>
              <a:t>CPU</a:t>
            </a:r>
            <a:r>
              <a:rPr lang="zh-CN" altLang="en-US" sz="2400" dirty="0"/>
              <a:t>运行方式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工作时钟：</a:t>
            </a:r>
            <a:r>
              <a:rPr lang="en-US" altLang="zh-CN" sz="2000" dirty="0" err="1"/>
              <a:t>clk_cpu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当前执行指令指针：</a:t>
            </a:r>
            <a:r>
              <a:rPr lang="en-US" altLang="zh-CN" sz="2000" dirty="0" err="1"/>
              <a:t>pc_chk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400" dirty="0"/>
              <a:t>查看</a:t>
            </a:r>
            <a:r>
              <a:rPr lang="en-US" altLang="zh-CN" sz="2400" dirty="0"/>
              <a:t>CPU</a:t>
            </a:r>
            <a:r>
              <a:rPr lang="zh-CN" altLang="en-US" sz="2400" dirty="0"/>
              <a:t>运行状态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数据通路：</a:t>
            </a:r>
            <a:r>
              <a:rPr lang="en-US" altLang="zh-CN" sz="2000" dirty="0" err="1"/>
              <a:t>npc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pc,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ir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…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寄存器堆：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dout_rf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存储器：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dout_dm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dout_im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400" dirty="0"/>
              <a:t>加载指令和数据存储器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写地址：</a:t>
            </a:r>
            <a:r>
              <a:rPr lang="en-US" altLang="zh-CN" sz="2000" dirty="0" err="1">
                <a:solidFill>
                  <a:srgbClr val="0070C0"/>
                </a:solidFill>
              </a:rPr>
              <a:t>addr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写数据：</a:t>
            </a:r>
            <a:r>
              <a:rPr lang="en-US" altLang="zh-CN" sz="2000" dirty="0">
                <a:solidFill>
                  <a:srgbClr val="0070C0"/>
                </a:solidFill>
              </a:rPr>
              <a:t>din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写使能：</a:t>
            </a:r>
            <a:r>
              <a:rPr lang="en-US" altLang="zh-CN" sz="2000" dirty="0" err="1">
                <a:solidFill>
                  <a:srgbClr val="0070C0"/>
                </a:solidFill>
              </a:rPr>
              <a:t>we_dm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we_im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写时钟：</a:t>
            </a:r>
            <a:r>
              <a:rPr lang="en-US" altLang="zh-CN" sz="2000" dirty="0" err="1">
                <a:solidFill>
                  <a:srgbClr val="0070C0"/>
                </a:solidFill>
              </a:rPr>
              <a:t>clk_ld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BEAB9D-2E5F-4D46-8622-F90C77AA0106}"/>
              </a:ext>
            </a:extLst>
          </p:cNvPr>
          <p:cNvGrpSpPr/>
          <p:nvPr/>
        </p:nvGrpSpPr>
        <p:grpSpPr>
          <a:xfrm>
            <a:off x="5120685" y="1711505"/>
            <a:ext cx="3383124" cy="4239853"/>
            <a:chOff x="4940665" y="1711505"/>
            <a:chExt cx="3383124" cy="4239853"/>
          </a:xfrm>
        </p:grpSpPr>
        <p:sp>
          <p:nvSpPr>
            <p:cNvPr id="27" name="文本框 84">
              <a:extLst>
                <a:ext uri="{FF2B5EF4-FFF2-40B4-BE49-F238E27FC236}">
                  <a16:creationId xmlns:a16="http://schemas.microsoft.com/office/drawing/2014/main" id="{BFAFAB39-3C7A-49AC-B703-E1EE232DF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00083" y="1711505"/>
              <a:ext cx="916001" cy="42398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SDU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1DF1B11-B76E-4D44-A798-5A35C98A16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09612" y="3538439"/>
              <a:ext cx="43875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34">
              <a:extLst>
                <a:ext uri="{FF2B5EF4-FFF2-40B4-BE49-F238E27FC236}">
                  <a16:creationId xmlns:a16="http://schemas.microsoft.com/office/drawing/2014/main" id="{98A23C2D-9887-4E29-91DC-3F446F649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4545" y="3317983"/>
              <a:ext cx="370078" cy="384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rxd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254FC71-2C8E-4A21-A0B8-87DA82DCBD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31324" y="4059780"/>
              <a:ext cx="41704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34">
              <a:extLst>
                <a:ext uri="{FF2B5EF4-FFF2-40B4-BE49-F238E27FC236}">
                  <a16:creationId xmlns:a16="http://schemas.microsoft.com/office/drawing/2014/main" id="{32BCE737-B719-4906-BCD7-31BD80EFE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3711" y="3833465"/>
              <a:ext cx="370078" cy="384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58160E7F-829B-44FE-ABAC-9DB137CD07C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1938572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34">
              <a:extLst>
                <a:ext uri="{FF2B5EF4-FFF2-40B4-BE49-F238E27FC236}">
                  <a16:creationId xmlns:a16="http://schemas.microsoft.com/office/drawing/2014/main" id="{935FBA7D-1F40-4109-AEC4-7EBC0D3B5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69103" y="1728779"/>
              <a:ext cx="8704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lk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_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cpu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1D457A7-6093-4338-B16B-9C273937B73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2227043"/>
              <a:ext cx="4412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34">
              <a:extLst>
                <a:ext uri="{FF2B5EF4-FFF2-40B4-BE49-F238E27FC236}">
                  <a16:creationId xmlns:a16="http://schemas.microsoft.com/office/drawing/2014/main" id="{9F270391-745A-4455-873F-FD836D262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9733" y="2030667"/>
              <a:ext cx="8127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p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c_chk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2971F004-72E4-456F-9772-E4C57486EC3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4427541"/>
              <a:ext cx="4412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34">
              <a:extLst>
                <a:ext uri="{FF2B5EF4-FFF2-40B4-BE49-F238E27FC236}">
                  <a16:creationId xmlns:a16="http://schemas.microsoft.com/office/drawing/2014/main" id="{2E20E4BB-2535-4C19-B7D5-3884F4726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50347" y="4258147"/>
              <a:ext cx="91210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out_im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6D5F7C5-342D-41CB-AF7D-16DAECF07D7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4838493"/>
              <a:ext cx="43795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34">
              <a:extLst>
                <a:ext uri="{FF2B5EF4-FFF2-40B4-BE49-F238E27FC236}">
                  <a16:creationId xmlns:a16="http://schemas.microsoft.com/office/drawing/2014/main" id="{EFC88FE3-4AAD-4177-AC9D-95990C697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596490" y="4671750"/>
              <a:ext cx="3430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din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A165AAA-BF30-4B70-B323-FDC2FE74896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9906" y="5135545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34">
              <a:extLst>
                <a:ext uri="{FF2B5EF4-FFF2-40B4-BE49-F238E27FC236}">
                  <a16:creationId xmlns:a16="http://schemas.microsoft.com/office/drawing/2014/main" id="{B4E278A7-9C6B-45F2-A08A-43F2104F5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03876" y="4946383"/>
              <a:ext cx="8271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w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e_dm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BF72B7E-E368-4387-8F11-C654C92B6FA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7920" y="2643045"/>
              <a:ext cx="4412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34">
              <a:extLst>
                <a:ext uri="{FF2B5EF4-FFF2-40B4-BE49-F238E27FC236}">
                  <a16:creationId xmlns:a16="http://schemas.microsoft.com/office/drawing/2014/main" id="{7810E651-AA6D-4F5B-A5B3-54EEF36EF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548387" y="2446669"/>
              <a:ext cx="4135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npc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210CB5A9-27C3-443C-A217-09941DA4C66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7920" y="2924754"/>
              <a:ext cx="4412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34">
              <a:extLst>
                <a:ext uri="{FF2B5EF4-FFF2-40B4-BE49-F238E27FC236}">
                  <a16:creationId xmlns:a16="http://schemas.microsoft.com/office/drawing/2014/main" id="{FF539C13-3734-4EA8-B058-0D63A7F79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691054" y="2728378"/>
              <a:ext cx="2709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pc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649BE003-C5D6-4FBF-A7F8-8BCBCFBD8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666823" y="2961657"/>
              <a:ext cx="5129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……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A542499-4B56-4D2B-AD6A-B1F29CDBE5A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53692" y="3528427"/>
              <a:ext cx="43795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4">
              <a:extLst>
                <a:ext uri="{FF2B5EF4-FFF2-40B4-BE49-F238E27FC236}">
                  <a16:creationId xmlns:a16="http://schemas.microsoft.com/office/drawing/2014/main" id="{3050F21B-0E52-4628-88E1-26E0443DD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35991" y="3363563"/>
              <a:ext cx="5129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ddr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872B87AD-26A4-400A-9960-00061B47324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5843" y="3834414"/>
              <a:ext cx="4412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34">
              <a:extLst>
                <a:ext uri="{FF2B5EF4-FFF2-40B4-BE49-F238E27FC236}">
                  <a16:creationId xmlns:a16="http://schemas.microsoft.com/office/drawing/2014/main" id="{84E3721C-01EC-4E04-BB54-93F1022C9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53192" y="3665020"/>
              <a:ext cx="7966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out_rf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8BE40A4A-936A-4EEA-A49B-742C692121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5734591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34">
              <a:extLst>
                <a:ext uri="{FF2B5EF4-FFF2-40B4-BE49-F238E27FC236}">
                  <a16:creationId xmlns:a16="http://schemas.microsoft.com/office/drawing/2014/main" id="{574F375C-2084-4C49-840E-898C81103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282302" y="5524798"/>
              <a:ext cx="6572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lk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_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A7E55D4-7CC9-4006-AFC8-A73A7F53D7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53692" y="4137995"/>
              <a:ext cx="4412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4">
              <a:extLst>
                <a:ext uri="{FF2B5EF4-FFF2-40B4-BE49-F238E27FC236}">
                  <a16:creationId xmlns:a16="http://schemas.microsoft.com/office/drawing/2014/main" id="{DEE016D4-8311-4B60-B46A-F7AB3FB5E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940665" y="3968601"/>
              <a:ext cx="9970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dout_dm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3DEE5194-E4BA-490D-88A5-B7FF040B640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2134" y="5433860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34">
              <a:extLst>
                <a:ext uri="{FF2B5EF4-FFF2-40B4-BE49-F238E27FC236}">
                  <a16:creationId xmlns:a16="http://schemas.microsoft.com/office/drawing/2014/main" id="{CB57C328-FB96-43F8-A531-4D27D4408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81063" y="5244698"/>
              <a:ext cx="7421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w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e_im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56071753-DECA-4A92-8014-95FAD3AA3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灯片编号占位符 2">
            <a:extLst>
              <a:ext uri="{FF2B5EF4-FFF2-40B4-BE49-F238E27FC236}">
                <a16:creationId xmlns:a16="http://schemas.microsoft.com/office/drawing/2014/main" id="{A9E4DF28-42C7-41AA-A5AE-D49809570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日期占位符 3">
            <a:extLst>
              <a:ext uri="{FF2B5EF4-FFF2-40B4-BE49-F238E27FC236}">
                <a16:creationId xmlns:a16="http://schemas.microsoft.com/office/drawing/2014/main" id="{575CFE4A-E6EF-407A-BF37-547D60AA6D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9D440D-45D3-4A06-90A0-DE1FE81BD75D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2023/4/12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TextBox 32">
            <a:extLst>
              <a:ext uri="{FF2B5EF4-FFF2-40B4-BE49-F238E27FC236}">
                <a16:creationId xmlns:a16="http://schemas.microsoft.com/office/drawing/2014/main" id="{0D4EA04F-849B-4B5C-A870-5106D0C85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616" y="5526919"/>
            <a:ext cx="3141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zh-CN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2">
            <a:extLst>
              <a:ext uri="{FF2B5EF4-FFF2-40B4-BE49-F238E27FC236}">
                <a16:creationId xmlns:a16="http://schemas.microsoft.com/office/drawing/2014/main" id="{8FB9B510-48F3-4F43-93A4-3170EBCC5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461" y="5233292"/>
            <a:ext cx="4263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rstn</a:t>
            </a:r>
            <a:endParaRPr lang="zh-CN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F227EE2-8058-4E55-8DD2-2F457BD3F808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5855" y="5723884"/>
            <a:ext cx="422529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E418350-C159-455A-85D0-DF5126AB6914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5854" y="5401325"/>
            <a:ext cx="42253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51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476835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zh-CN" altLang="en-US" sz="2400" dirty="0"/>
              <a:t>控制运行方式</a:t>
            </a:r>
            <a:endParaRPr lang="en-US" altLang="zh-CN" sz="2400" b="1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T</a:t>
            </a:r>
            <a:r>
              <a:rPr lang="zh-CN" altLang="en-US" sz="2000" dirty="0"/>
              <a:t>：</a:t>
            </a:r>
            <a:r>
              <a:rPr lang="en-US" altLang="zh-CN" sz="2000" dirty="0"/>
              <a:t>S</a:t>
            </a:r>
            <a:r>
              <a:rPr lang="en-US" altLang="zh-CN" sz="2000" b="1" u="sng" dirty="0"/>
              <a:t>t</a:t>
            </a:r>
            <a:r>
              <a:rPr lang="en-US" altLang="zh-CN" sz="2000" dirty="0"/>
              <a:t>ep, CPU</a:t>
            </a:r>
            <a:r>
              <a:rPr lang="zh-CN" altLang="en-US" sz="2000" dirty="0"/>
              <a:t>单步运行，运行</a:t>
            </a:r>
            <a:r>
              <a:rPr lang="en-US" altLang="zh-CN" sz="2000" dirty="0"/>
              <a:t>1</a:t>
            </a:r>
            <a:r>
              <a:rPr lang="zh-CN" altLang="en-US" sz="2000" dirty="0"/>
              <a:t>个时钟周期即停止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B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B</a:t>
            </a:r>
            <a:r>
              <a:rPr lang="en-US" altLang="zh-CN" sz="2000" dirty="0"/>
              <a:t>reakpoint,</a:t>
            </a:r>
            <a:r>
              <a:rPr lang="zh-CN" altLang="en-US" sz="2000" dirty="0"/>
              <a:t> 设置</a:t>
            </a:r>
            <a:r>
              <a:rPr lang="en-US" altLang="zh-CN" sz="2000" dirty="0"/>
              <a:t>/</a:t>
            </a:r>
            <a:r>
              <a:rPr lang="zh-CN" altLang="en-US" sz="2000" dirty="0"/>
              <a:t>删除</a:t>
            </a:r>
            <a:r>
              <a:rPr lang="en-US" altLang="zh-CN" sz="2000" dirty="0"/>
              <a:t>/</a:t>
            </a:r>
            <a:r>
              <a:rPr lang="zh-CN" altLang="en-US" sz="2000" dirty="0"/>
              <a:t>查看断点，最多可有</a:t>
            </a:r>
            <a:r>
              <a:rPr lang="en-US" altLang="zh-CN" sz="2000" dirty="0"/>
              <a:t>2</a:t>
            </a:r>
            <a:r>
              <a:rPr lang="zh-CN" altLang="en-US" sz="2000" dirty="0"/>
              <a:t>个断点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G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G</a:t>
            </a:r>
            <a:r>
              <a:rPr lang="en-US" altLang="zh-CN" sz="2000" dirty="0"/>
              <a:t>o, CPU</a:t>
            </a:r>
            <a:r>
              <a:rPr lang="zh-CN" altLang="en-US" sz="2000" dirty="0"/>
              <a:t>连续运行，遇到断点或收到停止命令</a:t>
            </a:r>
            <a:r>
              <a:rPr lang="en-US" altLang="zh-CN" sz="2000" dirty="0"/>
              <a:t>H</a:t>
            </a:r>
            <a:r>
              <a:rPr lang="zh-CN" altLang="en-US" sz="2000" dirty="0"/>
              <a:t>则停止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H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H</a:t>
            </a:r>
            <a:r>
              <a:rPr lang="en-US" altLang="zh-CN" sz="2000" dirty="0"/>
              <a:t>alt, </a:t>
            </a:r>
            <a:r>
              <a:rPr lang="zh-CN" altLang="en-US" sz="2000" dirty="0"/>
              <a:t>停止</a:t>
            </a:r>
            <a:r>
              <a:rPr lang="en-US" altLang="zh-CN" sz="2000" dirty="0"/>
              <a:t>CPU</a:t>
            </a:r>
            <a:r>
              <a:rPr lang="zh-CN" altLang="en-US" sz="2000" dirty="0"/>
              <a:t>运行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查看运行状态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 Data</a:t>
            </a:r>
            <a:r>
              <a:rPr lang="en-US" altLang="zh-CN" sz="2000" b="1" u="sng" dirty="0"/>
              <a:t>p</a:t>
            </a:r>
            <a:r>
              <a:rPr lang="en-US" altLang="zh-CN" sz="2000" dirty="0"/>
              <a:t>ath, </a:t>
            </a:r>
            <a:r>
              <a:rPr lang="zh-CN" altLang="en-US" sz="2000" dirty="0"/>
              <a:t>查看数据通路状态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R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R</a:t>
            </a:r>
            <a:r>
              <a:rPr lang="en-US" altLang="zh-CN" sz="2000" dirty="0"/>
              <a:t>egister File, </a:t>
            </a:r>
            <a:r>
              <a:rPr lang="zh-CN" altLang="en-US" sz="2000" dirty="0"/>
              <a:t>查看寄存器堆内容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D</a:t>
            </a:r>
            <a:r>
              <a:rPr lang="zh-CN" altLang="en-US" sz="2000" dirty="0">
                <a:solidFill>
                  <a:srgbClr val="0070C0"/>
                </a:solidFill>
              </a:rPr>
              <a:t>：</a:t>
            </a:r>
            <a:r>
              <a:rPr lang="en-US" altLang="zh-CN" sz="2000" b="1" u="sng" dirty="0">
                <a:solidFill>
                  <a:srgbClr val="0070C0"/>
                </a:solidFill>
              </a:rPr>
              <a:t>D</a:t>
            </a:r>
            <a:r>
              <a:rPr lang="en-US" altLang="zh-CN" sz="2000" dirty="0">
                <a:solidFill>
                  <a:srgbClr val="0070C0"/>
                </a:solidFill>
              </a:rPr>
              <a:t>ata Memory, </a:t>
            </a:r>
            <a:r>
              <a:rPr lang="zh-CN" altLang="en-US" sz="2000" dirty="0">
                <a:solidFill>
                  <a:srgbClr val="0070C0"/>
                </a:solidFill>
              </a:rPr>
              <a:t>查看数据存储器内容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I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I</a:t>
            </a:r>
            <a:r>
              <a:rPr lang="en-US" altLang="zh-CN" sz="2000" dirty="0"/>
              <a:t>nstruction Memory, </a:t>
            </a:r>
            <a:r>
              <a:rPr lang="zh-CN" altLang="en-US" sz="2000" dirty="0"/>
              <a:t>查看指令存储器内容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加载存储器</a:t>
            </a:r>
            <a:endParaRPr lang="en-US" altLang="zh-CN" sz="2400" b="1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LD</a:t>
            </a:r>
            <a:r>
              <a:rPr lang="zh-CN" altLang="en-US" sz="2000" dirty="0">
                <a:solidFill>
                  <a:srgbClr val="0070C0"/>
                </a:solidFill>
              </a:rPr>
              <a:t>：</a:t>
            </a:r>
            <a:r>
              <a:rPr lang="en-US" altLang="zh-CN" sz="2000" b="1" u="sng" dirty="0">
                <a:solidFill>
                  <a:srgbClr val="0070C0"/>
                </a:solidFill>
              </a:rPr>
              <a:t>L</a:t>
            </a:r>
            <a:r>
              <a:rPr lang="en-US" altLang="zh-CN" sz="2000" dirty="0">
                <a:solidFill>
                  <a:srgbClr val="0070C0"/>
                </a:solidFill>
              </a:rPr>
              <a:t>oad </a:t>
            </a:r>
            <a:r>
              <a:rPr lang="en-US" altLang="zh-CN" sz="2000" b="1" u="sng" dirty="0">
                <a:solidFill>
                  <a:srgbClr val="0070C0"/>
                </a:solidFill>
              </a:rPr>
              <a:t>D</a:t>
            </a:r>
            <a:r>
              <a:rPr lang="en-US" altLang="zh-CN" sz="2000" dirty="0">
                <a:solidFill>
                  <a:srgbClr val="0070C0"/>
                </a:solidFill>
              </a:rPr>
              <a:t>ata, </a:t>
            </a:r>
            <a:r>
              <a:rPr lang="zh-CN" altLang="en-US" sz="2000" dirty="0">
                <a:solidFill>
                  <a:srgbClr val="0070C0"/>
                </a:solidFill>
              </a:rPr>
              <a:t>将数据加载至数据存储器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LI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L</a:t>
            </a:r>
            <a:r>
              <a:rPr lang="en-US" altLang="zh-CN" sz="2000" dirty="0"/>
              <a:t>oad </a:t>
            </a:r>
            <a:r>
              <a:rPr lang="en-US" altLang="zh-CN" sz="2000" b="1" u="sng" dirty="0"/>
              <a:t>I</a:t>
            </a:r>
            <a:r>
              <a:rPr lang="en-US" altLang="zh-CN" sz="2000" dirty="0"/>
              <a:t>nstruction, </a:t>
            </a:r>
            <a:r>
              <a:rPr lang="zh-CN" altLang="en-US" sz="2000" dirty="0"/>
              <a:t>将程序加载至指令存储器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16587F-BFA8-497F-BC5F-4E9562A8C110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2023/4/12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27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4868453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P</a:t>
            </a:r>
            <a:r>
              <a:rPr lang="zh-CN" altLang="en-US" sz="2400" dirty="0"/>
              <a:t>：</a:t>
            </a:r>
            <a:r>
              <a:rPr lang="en-US" altLang="zh-CN" sz="2400" dirty="0"/>
              <a:t>Data</a:t>
            </a:r>
            <a:r>
              <a:rPr lang="en-US" altLang="zh-CN" sz="2400" b="1" u="sng" dirty="0"/>
              <a:t>p</a:t>
            </a:r>
            <a:r>
              <a:rPr lang="en-US" altLang="zh-CN" sz="2400" dirty="0"/>
              <a:t>ath, </a:t>
            </a:r>
            <a:r>
              <a:rPr lang="zh-CN" altLang="en-US" sz="2400" dirty="0"/>
              <a:t>查看数据通路状态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依次输出数据通路中</a:t>
            </a:r>
            <a:r>
              <a:rPr lang="en-US" altLang="zh-CN" sz="2000" dirty="0" err="1"/>
              <a:t>npc</a:t>
            </a:r>
            <a:r>
              <a:rPr lang="en-US" altLang="zh-CN" sz="2000" dirty="0"/>
              <a:t>, pc, </a:t>
            </a:r>
            <a:r>
              <a:rPr lang="en-US" altLang="zh-CN" sz="2000" dirty="0" err="1"/>
              <a:t>ir</a:t>
            </a:r>
            <a:r>
              <a:rPr lang="en-US" altLang="zh-CN" sz="2000" dirty="0"/>
              <a:t>, ctrl, a, b, </a:t>
            </a:r>
            <a:r>
              <a:rPr lang="en-US" altLang="zh-CN" sz="2000" dirty="0" err="1"/>
              <a:t>imm</a:t>
            </a:r>
            <a:r>
              <a:rPr lang="en-US" altLang="zh-CN" sz="2000" dirty="0"/>
              <a:t>, y, md</a:t>
            </a:r>
            <a:r>
              <a:rPr lang="zh-CN" altLang="en-US" sz="2000" dirty="0"/>
              <a:t>等内容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NPC = </a:t>
            </a:r>
            <a:r>
              <a:rPr lang="en-US" altLang="zh-CN" sz="2000" dirty="0" err="1"/>
              <a:t>xxxx_xxxx</a:t>
            </a:r>
            <a:r>
              <a:rPr lang="en-US" altLang="zh-CN" sz="2000" dirty="0"/>
              <a:t>   PC = </a:t>
            </a:r>
            <a:r>
              <a:rPr lang="en-US" altLang="zh-CN" sz="2000" dirty="0" err="1"/>
              <a:t>yyyy_yyyy</a:t>
            </a:r>
            <a:r>
              <a:rPr lang="en-US" altLang="zh-CN" sz="2000" dirty="0"/>
              <a:t>  ……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R</a:t>
            </a:r>
            <a:r>
              <a:rPr lang="zh-CN" altLang="en-US" sz="2400" dirty="0"/>
              <a:t>：</a:t>
            </a:r>
            <a:r>
              <a:rPr lang="en-US" altLang="zh-CN" sz="2400" b="1" u="sng" dirty="0"/>
              <a:t>R</a:t>
            </a:r>
            <a:r>
              <a:rPr lang="en-US" altLang="zh-CN" sz="2400" dirty="0"/>
              <a:t>egister File, </a:t>
            </a:r>
            <a:r>
              <a:rPr lang="zh-CN" altLang="en-US" sz="2400" dirty="0"/>
              <a:t>查看寄存器堆内容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递增，依次输出</a:t>
            </a:r>
            <a:r>
              <a:rPr lang="en-US" altLang="zh-CN" sz="2000" dirty="0" err="1"/>
              <a:t>dout_rf</a:t>
            </a:r>
            <a:r>
              <a:rPr lang="zh-CN" altLang="en-US" sz="2000" dirty="0"/>
              <a:t>，即寄存器堆</a:t>
            </a:r>
            <a:r>
              <a:rPr lang="en-US" altLang="zh-CN" sz="2000" dirty="0"/>
              <a:t>32</a:t>
            </a:r>
            <a:r>
              <a:rPr lang="zh-CN" altLang="en-US" sz="2000" dirty="0"/>
              <a:t>个寄存器内容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R0 = 0000_0000  R1= </a:t>
            </a:r>
            <a:r>
              <a:rPr lang="en-US" altLang="zh-CN" sz="2000" dirty="0" err="1"/>
              <a:t>xxxx_xxxx</a:t>
            </a:r>
            <a:r>
              <a:rPr lang="en-US" altLang="zh-CN" sz="2000" dirty="0"/>
              <a:t>  ……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D [a]</a:t>
            </a:r>
            <a:r>
              <a:rPr lang="zh-CN" altLang="en-US" sz="2400" dirty="0">
                <a:solidFill>
                  <a:srgbClr val="0070C0"/>
                </a:solidFill>
              </a:rPr>
              <a:t>：</a:t>
            </a:r>
            <a:r>
              <a:rPr lang="en-US" altLang="zh-CN" sz="2400" u="sng" dirty="0">
                <a:solidFill>
                  <a:srgbClr val="0070C0"/>
                </a:solidFill>
              </a:rPr>
              <a:t>D</a:t>
            </a:r>
            <a:r>
              <a:rPr lang="en-US" altLang="zh-CN" sz="2400" dirty="0">
                <a:solidFill>
                  <a:srgbClr val="0070C0"/>
                </a:solidFill>
              </a:rPr>
              <a:t>ata Memory, </a:t>
            </a:r>
            <a:r>
              <a:rPr lang="zh-CN" altLang="en-US" sz="2400" dirty="0">
                <a:solidFill>
                  <a:srgbClr val="0070C0"/>
                </a:solidFill>
              </a:rPr>
              <a:t>查看数据存储器内容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为</a:t>
            </a:r>
            <a:r>
              <a:rPr lang="en-US" altLang="zh-CN" sz="2000" dirty="0"/>
              <a:t>16</a:t>
            </a:r>
            <a:r>
              <a:rPr lang="zh-CN" altLang="en-US" sz="2000" dirty="0"/>
              <a:t>进制起始字地址，缺省时为上次查看结束地址 </a:t>
            </a:r>
            <a:r>
              <a:rPr lang="en-US" altLang="zh-CN" sz="2000" dirty="0"/>
              <a:t>(</a:t>
            </a:r>
            <a:r>
              <a:rPr lang="zh-CN" altLang="en-US" sz="2000" dirty="0"/>
              <a:t>复位时为</a:t>
            </a:r>
            <a:r>
              <a:rPr lang="en-US" altLang="zh-CN" sz="2000" dirty="0"/>
              <a:t>0)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a</a:t>
            </a:r>
            <a:r>
              <a:rPr lang="zh-CN" altLang="en-US" sz="2000" dirty="0"/>
              <a:t>递增，依次输出</a:t>
            </a:r>
            <a:r>
              <a:rPr lang="en-US" altLang="zh-CN" sz="2000" dirty="0" err="1"/>
              <a:t>dout_dm</a:t>
            </a:r>
            <a:r>
              <a:rPr lang="zh-CN" altLang="en-US" sz="2000" dirty="0"/>
              <a:t>，即数据存储器地址</a:t>
            </a:r>
            <a:r>
              <a:rPr lang="en-US" altLang="zh-CN" sz="2000" dirty="0"/>
              <a:t>a</a:t>
            </a:r>
            <a:r>
              <a:rPr lang="zh-CN" altLang="en-US" sz="2000" dirty="0"/>
              <a:t>开始</a:t>
            </a:r>
            <a:r>
              <a:rPr lang="en-US" altLang="zh-CN" sz="2000" dirty="0"/>
              <a:t>8</a:t>
            </a:r>
            <a:r>
              <a:rPr lang="zh-CN" altLang="en-US" sz="2000" dirty="0"/>
              <a:t>个字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 D-</a:t>
            </a:r>
            <a:r>
              <a:rPr lang="en-US" altLang="zh-CN" sz="2000" dirty="0" err="1"/>
              <a:t>xxxx_xxxx</a:t>
            </a:r>
            <a:r>
              <a:rPr lang="en-US" altLang="zh-CN" sz="2000" dirty="0"/>
              <a:t>:  </a:t>
            </a:r>
            <a:r>
              <a:rPr lang="en-US" altLang="zh-CN" sz="2000" dirty="0" err="1"/>
              <a:t>yyyy_yyyy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zzzz_zzzz</a:t>
            </a:r>
            <a:r>
              <a:rPr lang="en-US" altLang="zh-CN" sz="2000" dirty="0"/>
              <a:t> ……</a:t>
            </a:r>
            <a:endParaRPr lang="en-US" altLang="zh-CN" b="1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I [a]</a:t>
            </a:r>
            <a:r>
              <a:rPr lang="zh-CN" altLang="en-US" sz="2400" dirty="0"/>
              <a:t>：</a:t>
            </a:r>
            <a:r>
              <a:rPr lang="en-US" altLang="zh-CN" sz="2400" u="sng" dirty="0" err="1"/>
              <a:t>I</a:t>
            </a:r>
            <a:r>
              <a:rPr lang="en-US" altLang="zh-CN" sz="2400" dirty="0" err="1"/>
              <a:t>nstrction</a:t>
            </a:r>
            <a:r>
              <a:rPr lang="en-US" altLang="zh-CN" sz="2400" dirty="0"/>
              <a:t> Memory, </a:t>
            </a:r>
            <a:r>
              <a:rPr lang="zh-CN" altLang="en-US" sz="2400" dirty="0"/>
              <a:t>查看指令存储器内容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其他同上，依次输出</a:t>
            </a:r>
            <a:r>
              <a:rPr lang="en-US" altLang="zh-CN" sz="2000" dirty="0" err="1"/>
              <a:t>dout_im</a:t>
            </a:r>
            <a:r>
              <a:rPr lang="zh-CN" altLang="en-US" sz="2000" dirty="0"/>
              <a:t>，即指令存储器地址</a:t>
            </a:r>
            <a:r>
              <a:rPr lang="en-US" altLang="zh-CN" sz="2000" dirty="0"/>
              <a:t>a</a:t>
            </a:r>
            <a:r>
              <a:rPr lang="zh-CN" altLang="en-US" sz="2000" dirty="0"/>
              <a:t>开始</a:t>
            </a:r>
            <a:r>
              <a:rPr lang="en-US" altLang="zh-CN" sz="2000" dirty="0"/>
              <a:t>8</a:t>
            </a:r>
            <a:r>
              <a:rPr lang="zh-CN" altLang="en-US" sz="2000" dirty="0"/>
              <a:t>个字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 I-</a:t>
            </a:r>
            <a:r>
              <a:rPr lang="en-US" altLang="zh-CN" sz="2000" dirty="0" err="1"/>
              <a:t>xxxx_xxxx</a:t>
            </a:r>
            <a:r>
              <a:rPr lang="en-US" altLang="zh-CN" sz="2000" dirty="0"/>
              <a:t>:  </a:t>
            </a:r>
            <a:r>
              <a:rPr lang="en-US" altLang="zh-CN" sz="2000" dirty="0" err="1"/>
              <a:t>yyyy_yyyy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zzzz_zzzz</a:t>
            </a:r>
            <a:r>
              <a:rPr lang="en-US" altLang="zh-CN" sz="2000" dirty="0"/>
              <a:t> ……</a:t>
            </a:r>
            <a:endParaRPr lang="en-US" altLang="zh-CN" sz="2400" b="1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01762B-2E57-44D3-A5DB-40551392BC3C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2023/4/12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3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47248" cy="4868453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T</a:t>
            </a:r>
            <a:r>
              <a:rPr lang="zh-CN" altLang="en-US" sz="2400" dirty="0"/>
              <a:t>：</a:t>
            </a:r>
            <a:r>
              <a:rPr lang="en-US" altLang="zh-CN" sz="2400" dirty="0"/>
              <a:t>S</a:t>
            </a:r>
            <a:r>
              <a:rPr lang="en-US" altLang="zh-CN" sz="2400" b="1" u="sng" dirty="0"/>
              <a:t>t</a:t>
            </a:r>
            <a:r>
              <a:rPr lang="en-US" altLang="zh-CN" sz="2400" dirty="0"/>
              <a:t>ep</a:t>
            </a:r>
            <a:r>
              <a:rPr lang="zh-CN" altLang="en-US" sz="2400" dirty="0"/>
              <a:t>，</a:t>
            </a:r>
            <a:r>
              <a:rPr lang="en-US" altLang="zh-CN" sz="2400" dirty="0"/>
              <a:t>CPU</a:t>
            </a:r>
            <a:r>
              <a:rPr lang="zh-CN" altLang="en-US" sz="2400" dirty="0"/>
              <a:t>单步运行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输出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clk_cpu</a:t>
            </a:r>
            <a:r>
              <a:rPr lang="zh-CN" altLang="en-US" sz="2000" dirty="0"/>
              <a:t>周期后，执行</a:t>
            </a:r>
            <a:r>
              <a:rPr lang="en-US" altLang="zh-CN" sz="2000" dirty="0"/>
              <a:t>P</a:t>
            </a:r>
            <a:r>
              <a:rPr lang="zh-CN" altLang="en-US" sz="2000" dirty="0"/>
              <a:t>命令，显示数据通路状态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B [a]</a:t>
            </a:r>
            <a:r>
              <a:rPr lang="zh-CN" altLang="en-US" sz="2400" dirty="0"/>
              <a:t>：</a:t>
            </a:r>
            <a:r>
              <a:rPr lang="en-US" altLang="zh-CN" sz="2400" b="1" u="sng" dirty="0"/>
              <a:t>B</a:t>
            </a:r>
            <a:r>
              <a:rPr lang="en-US" altLang="zh-CN" sz="2400" dirty="0"/>
              <a:t>reakpoint</a:t>
            </a:r>
            <a:r>
              <a:rPr lang="zh-CN" altLang="en-US" sz="2400" dirty="0"/>
              <a:t>，设置</a:t>
            </a:r>
            <a:r>
              <a:rPr lang="en-US" altLang="zh-CN" sz="2400" dirty="0"/>
              <a:t>/</a:t>
            </a:r>
            <a:r>
              <a:rPr lang="zh-CN" altLang="en-US" sz="2400" dirty="0"/>
              <a:t>删除</a:t>
            </a:r>
            <a:r>
              <a:rPr lang="en-US" altLang="zh-CN" sz="2400" dirty="0"/>
              <a:t>/</a:t>
            </a:r>
            <a:r>
              <a:rPr lang="zh-CN" altLang="en-US" sz="2400" dirty="0"/>
              <a:t>查看断点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为可选的</a:t>
            </a:r>
            <a:r>
              <a:rPr lang="en-US" altLang="zh-CN" sz="2000" dirty="0"/>
              <a:t>16</a:t>
            </a:r>
            <a:r>
              <a:rPr lang="zh-CN" altLang="en-US" sz="2000" dirty="0"/>
              <a:t>进制断点，</a:t>
            </a:r>
            <a:r>
              <a:rPr lang="en-US" altLang="zh-CN" sz="2000" dirty="0"/>
              <a:t>B</a:t>
            </a:r>
            <a:r>
              <a:rPr lang="zh-CN" altLang="en-US" sz="2000" dirty="0"/>
              <a:t>：显示所有断点，最多可有</a:t>
            </a:r>
            <a:r>
              <a:rPr lang="en-US" altLang="zh-CN" sz="2000" dirty="0"/>
              <a:t>2</a:t>
            </a:r>
            <a:r>
              <a:rPr lang="zh-CN" altLang="en-US" sz="2000" dirty="0"/>
              <a:t>个断点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B a</a:t>
            </a:r>
            <a:r>
              <a:rPr lang="zh-CN" altLang="en-US" sz="2000" dirty="0"/>
              <a:t>：如果当前断点中不存在</a:t>
            </a:r>
            <a:r>
              <a:rPr lang="en-US" altLang="zh-CN" sz="2000" dirty="0"/>
              <a:t>a</a:t>
            </a:r>
            <a:r>
              <a:rPr lang="zh-CN" altLang="en-US" sz="2000" dirty="0"/>
              <a:t>，且未满</a:t>
            </a:r>
            <a:r>
              <a:rPr lang="en-US" altLang="zh-CN" sz="2000" dirty="0"/>
              <a:t>2</a:t>
            </a:r>
            <a:r>
              <a:rPr lang="zh-CN" altLang="en-US" sz="2000" dirty="0"/>
              <a:t>个断点，则设置</a:t>
            </a:r>
            <a:r>
              <a:rPr lang="en-US" altLang="zh-CN" sz="2000" dirty="0"/>
              <a:t>a</a:t>
            </a:r>
            <a:r>
              <a:rPr lang="zh-CN" altLang="en-US" sz="2000" dirty="0"/>
              <a:t>断点；如果当前断点中已有</a:t>
            </a:r>
            <a:r>
              <a:rPr lang="en-US" altLang="zh-CN" sz="2000" dirty="0"/>
              <a:t>a</a:t>
            </a:r>
            <a:r>
              <a:rPr lang="zh-CN" altLang="en-US" sz="2000" dirty="0"/>
              <a:t>，则删除之；无论如何均显示所有断点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G</a:t>
            </a:r>
            <a:r>
              <a:rPr lang="zh-CN" altLang="en-US" sz="2400" dirty="0"/>
              <a:t>：</a:t>
            </a:r>
            <a:r>
              <a:rPr lang="en-US" altLang="zh-CN" sz="2400" b="1" u="sng" dirty="0"/>
              <a:t>G</a:t>
            </a:r>
            <a:r>
              <a:rPr lang="en-US" altLang="zh-CN" sz="2400" dirty="0"/>
              <a:t>o</a:t>
            </a:r>
            <a:r>
              <a:rPr lang="zh-CN" altLang="en-US" sz="2400" dirty="0"/>
              <a:t>，</a:t>
            </a:r>
            <a:r>
              <a:rPr lang="en-US" altLang="zh-CN" sz="2400" dirty="0"/>
              <a:t>CPU</a:t>
            </a:r>
            <a:r>
              <a:rPr lang="zh-CN" altLang="en-US" sz="2400" dirty="0"/>
              <a:t>连续运行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输出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clk_cpu</a:t>
            </a:r>
            <a:r>
              <a:rPr lang="zh-CN" altLang="en-US" sz="2000" dirty="0"/>
              <a:t>周期后，检查</a:t>
            </a:r>
            <a:r>
              <a:rPr lang="en-US" altLang="zh-CN" sz="2000" dirty="0" err="1"/>
              <a:t>pc_chk</a:t>
            </a:r>
            <a:r>
              <a:rPr lang="zh-CN" altLang="en-US" sz="2000" dirty="0"/>
              <a:t>是否等于断点，以及是否接收到停止命令</a:t>
            </a:r>
            <a:r>
              <a:rPr lang="en-US" altLang="zh-CN" sz="2000" dirty="0"/>
              <a:t>H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如果结果均为否，则重复上述过程，否则执行</a:t>
            </a:r>
            <a:r>
              <a:rPr lang="en-US" altLang="zh-CN" sz="2000" dirty="0"/>
              <a:t>P</a:t>
            </a:r>
            <a:r>
              <a:rPr lang="zh-CN" altLang="en-US" sz="2000" dirty="0"/>
              <a:t>命令，显示数据通路状态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H</a:t>
            </a:r>
            <a:r>
              <a:rPr lang="zh-CN" altLang="en-US" sz="2400" dirty="0"/>
              <a:t>：</a:t>
            </a:r>
            <a:r>
              <a:rPr lang="en-US" altLang="zh-CN" sz="2400" u="sng" dirty="0"/>
              <a:t>H</a:t>
            </a:r>
            <a:r>
              <a:rPr lang="en-US" altLang="zh-CN" sz="2400" dirty="0"/>
              <a:t>alt</a:t>
            </a:r>
            <a:r>
              <a:rPr lang="zh-CN" altLang="en-US" sz="2400" dirty="0"/>
              <a:t>，</a:t>
            </a:r>
            <a:r>
              <a:rPr lang="en-US" altLang="zh-CN" sz="2400" dirty="0"/>
              <a:t>CPU</a:t>
            </a:r>
            <a:r>
              <a:rPr lang="zh-CN" altLang="en-US" sz="2400" dirty="0"/>
              <a:t>停止运行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b="1" dirty="0"/>
              <a:t>如果执行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命令时，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运行不止，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命令可强制停止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endParaRPr lang="en-US" altLang="zh-CN" sz="20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914973-C540-4279-B572-C6118B3F16AB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2023/4/12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0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3)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7967228" cy="4868453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LD</a:t>
            </a:r>
            <a:r>
              <a:rPr lang="zh-CN" altLang="en-US" sz="2400" dirty="0">
                <a:solidFill>
                  <a:srgbClr val="0070C0"/>
                </a:solidFill>
              </a:rPr>
              <a:t>文本文件：</a:t>
            </a:r>
            <a:r>
              <a:rPr lang="en-US" altLang="zh-CN" sz="2400" u="sng" dirty="0">
                <a:solidFill>
                  <a:srgbClr val="0070C0"/>
                </a:solidFill>
              </a:rPr>
              <a:t>L</a:t>
            </a:r>
            <a:r>
              <a:rPr lang="en-US" altLang="zh-CN" sz="2400" dirty="0">
                <a:solidFill>
                  <a:srgbClr val="0070C0"/>
                </a:solidFill>
              </a:rPr>
              <a:t>oad </a:t>
            </a:r>
            <a:r>
              <a:rPr lang="en-US" altLang="zh-CN" sz="2400" u="sng" dirty="0">
                <a:solidFill>
                  <a:srgbClr val="0070C0"/>
                </a:solidFill>
              </a:rPr>
              <a:t>D</a:t>
            </a:r>
            <a:r>
              <a:rPr lang="en-US" altLang="zh-CN" sz="2400" dirty="0">
                <a:solidFill>
                  <a:srgbClr val="0070C0"/>
                </a:solidFill>
              </a:rPr>
              <a:t>ata, </a:t>
            </a:r>
            <a:r>
              <a:rPr lang="zh-CN" altLang="en-US" sz="2400" dirty="0">
                <a:solidFill>
                  <a:srgbClr val="0070C0"/>
                </a:solidFill>
              </a:rPr>
              <a:t>加载数据存储器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数据存储在文本文件中，每行对应一条</a:t>
            </a:r>
            <a:r>
              <a:rPr lang="en-US" altLang="zh-CN" sz="2000" dirty="0"/>
              <a:t>16</a:t>
            </a:r>
            <a:r>
              <a:rPr lang="zh-CN" altLang="en-US" sz="2000" dirty="0"/>
              <a:t>进制数据字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开始递增，</a:t>
            </a:r>
            <a:r>
              <a:rPr lang="en-US" altLang="zh-CN" sz="2000" dirty="0"/>
              <a:t>din</a:t>
            </a:r>
            <a:r>
              <a:rPr lang="zh-CN" altLang="en-US" sz="2000" dirty="0"/>
              <a:t>依次为文件一行数据，</a:t>
            </a:r>
            <a:r>
              <a:rPr lang="en-US" altLang="zh-CN" sz="2000" dirty="0" err="1"/>
              <a:t>we_dm</a:t>
            </a:r>
            <a:r>
              <a:rPr lang="en-US" altLang="zh-CN" sz="2000" dirty="0"/>
              <a:t> = 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clk_ld</a:t>
            </a:r>
            <a:r>
              <a:rPr lang="zh-CN" altLang="en-US" sz="2000" dirty="0"/>
              <a:t>产生一个脉冲，写入数据存储器一个数据，直至文件结束（空白行）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全部写入结束后，电脑端输出：</a:t>
            </a:r>
            <a:r>
              <a:rPr lang="en-US" altLang="zh-CN" sz="2000" dirty="0"/>
              <a:t>Finish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LI </a:t>
            </a:r>
            <a:r>
              <a:rPr lang="zh-CN" altLang="en-US" sz="2400" dirty="0"/>
              <a:t>文本文件：</a:t>
            </a:r>
            <a:r>
              <a:rPr lang="en-US" altLang="zh-CN" sz="2400" u="sng" dirty="0"/>
              <a:t>L</a:t>
            </a:r>
            <a:r>
              <a:rPr lang="en-US" altLang="zh-CN" sz="2400" dirty="0"/>
              <a:t>oad </a:t>
            </a:r>
            <a:r>
              <a:rPr lang="en-US" altLang="zh-CN" sz="2400" u="sng" dirty="0"/>
              <a:t>I</a:t>
            </a:r>
            <a:r>
              <a:rPr lang="en-US" altLang="zh-CN" sz="2400" dirty="0"/>
              <a:t>nstruction, </a:t>
            </a:r>
            <a:r>
              <a:rPr lang="zh-CN" altLang="en-US" sz="2400" dirty="0"/>
              <a:t>加载指令存储器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机器码程序存储在文本文件中，每行对应一条</a:t>
            </a:r>
            <a:r>
              <a:rPr lang="en-US" altLang="zh-CN" sz="2000" dirty="0"/>
              <a:t>16</a:t>
            </a:r>
            <a:r>
              <a:rPr lang="zh-CN" altLang="en-US" sz="2000" dirty="0"/>
              <a:t>进制指令码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开始递增，</a:t>
            </a:r>
            <a:r>
              <a:rPr lang="en-US" altLang="zh-CN" sz="2000" dirty="0"/>
              <a:t>din</a:t>
            </a:r>
            <a:r>
              <a:rPr lang="zh-CN" altLang="en-US" sz="2000" dirty="0"/>
              <a:t>依次为文件一行数据，</a:t>
            </a:r>
            <a:r>
              <a:rPr lang="en-US" altLang="zh-CN" sz="2000" dirty="0" err="1"/>
              <a:t>we_im</a:t>
            </a:r>
            <a:r>
              <a:rPr lang="en-US" altLang="zh-CN" sz="2000" dirty="0"/>
              <a:t> = 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clk_ld</a:t>
            </a:r>
            <a:r>
              <a:rPr lang="zh-CN" altLang="en-US" sz="2000" dirty="0"/>
              <a:t>产生一个脉冲，写入指令存储器一条指令，直至文件结束（空白行）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全部写入结束后，电脑端输出：</a:t>
            </a:r>
            <a:r>
              <a:rPr lang="en-US" altLang="zh-CN" sz="2000" dirty="0"/>
              <a:t>Finish</a:t>
            </a:r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1CD3CA-743E-46BC-B961-99AF3BDE2330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2023/4/12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51">
            <a:extLst>
              <a:ext uri="{FF2B5EF4-FFF2-40B4-BE49-F238E27FC236}">
                <a16:creationId xmlns:a16="http://schemas.microsoft.com/office/drawing/2014/main" id="{EA409087-3049-45DA-B542-C2755C090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19" y="5589240"/>
            <a:ext cx="7668852" cy="430887"/>
          </a:xfrm>
          <a:prstGeom prst="rect">
            <a:avLst/>
          </a:prstGeom>
          <a:noFill/>
          <a:ln w="254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latin typeface="宋体" panose="02010600030101010101" pitchFamily="2" charset="-122"/>
              </a:rPr>
              <a:t>注意：运行新加载程序或使用新加载数据前务必复位系统！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838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57DF474A-CF72-4C87-89FF-9E0F5C005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SRT</a:t>
            </a:r>
            <a:r>
              <a:rPr lang="zh-CN" altLang="en-US" dirty="0"/>
              <a:t>模块接口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E5AD937A-B12A-4CA7-86BF-2D3CBF171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8147248" cy="4688432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sort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  <a:r>
              <a:rPr lang="zh-CN" altLang="en-US" sz="2000" b="0" dirty="0"/>
              <a:t>	</a:t>
            </a:r>
            <a:r>
              <a:rPr lang="en-US" altLang="zh-CN" sz="2000" b="0" dirty="0"/>
              <a:t>	//</a:t>
            </a:r>
            <a:r>
              <a:rPr lang="zh-CN" altLang="en-US" sz="2000" b="0" dirty="0"/>
              <a:t>时钟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input 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 	</a:t>
            </a:r>
            <a:r>
              <a:rPr lang="en-US" altLang="zh-CN" sz="2000" b="0" dirty="0"/>
              <a:t>	//</a:t>
            </a:r>
            <a:r>
              <a:rPr lang="zh-CN" altLang="en-US" sz="2000" b="0" dirty="0"/>
              <a:t>复位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input run,		//</a:t>
            </a:r>
            <a:r>
              <a:rPr lang="zh-CN" altLang="en-US" sz="2000" b="0" dirty="0"/>
              <a:t>启动排序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output  done,		//</a:t>
            </a:r>
            <a:r>
              <a:rPr lang="zh-CN" altLang="en-US" sz="2000" b="0" dirty="0"/>
              <a:t>排序结束标志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output [15:0]  cycles,	//</a:t>
            </a:r>
            <a:r>
              <a:rPr lang="zh-CN" altLang="en-US" sz="2000" b="0" dirty="0"/>
              <a:t>排序耗费时钟周期数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zh-CN" altLang="en-US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//SDU_DM</a:t>
            </a:r>
            <a:r>
              <a:rPr lang="zh-CN" altLang="en-US" sz="2000" b="0" dirty="0"/>
              <a:t>接口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input [31:0]  </a:t>
            </a:r>
            <a:r>
              <a:rPr lang="en-US" altLang="zh-CN" sz="2000" b="0" dirty="0" err="1"/>
              <a:t>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读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写地址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000" b="0" dirty="0"/>
              <a:t>    </a:t>
            </a:r>
            <a:r>
              <a:rPr lang="en-US" altLang="zh-CN" sz="2000" b="0" dirty="0"/>
              <a:t>output [31:0]  </a:t>
            </a:r>
            <a:r>
              <a:rPr lang="en-US" altLang="zh-CN" sz="2000" b="0" dirty="0" err="1"/>
              <a:t>dout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读取数据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000" b="0" dirty="0"/>
              <a:t>    </a:t>
            </a:r>
            <a:r>
              <a:rPr lang="en-US" altLang="zh-CN" sz="2000" b="0" dirty="0"/>
              <a:t>input [31:0]  din,	//</a:t>
            </a:r>
            <a:r>
              <a:rPr lang="zh-CN" altLang="en-US" sz="2000" b="0" dirty="0"/>
              <a:t>写入数据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000" b="0" dirty="0"/>
              <a:t>    </a:t>
            </a:r>
            <a:r>
              <a:rPr lang="en-US" altLang="zh-CN" sz="2000" b="0" dirty="0"/>
              <a:t>input we,		//</a:t>
            </a:r>
            <a:r>
              <a:rPr lang="zh-CN" altLang="en-US" sz="2000" b="0" dirty="0"/>
              <a:t>写使能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000" b="0" dirty="0"/>
              <a:t>    </a:t>
            </a:r>
            <a:r>
              <a:rPr lang="en-US" altLang="zh-CN" sz="2000" b="0" dirty="0"/>
              <a:t>input </a:t>
            </a:r>
            <a:r>
              <a:rPr lang="en-US" altLang="zh-CN" sz="2000" b="0" dirty="0" err="1"/>
              <a:t>clk_ld</a:t>
            </a:r>
            <a:r>
              <a:rPr lang="en-US" altLang="zh-CN" sz="2000" b="0" dirty="0"/>
              <a:t>		//</a:t>
            </a:r>
            <a:r>
              <a:rPr lang="zh-CN" altLang="en-US" sz="2000" b="0" dirty="0"/>
              <a:t>写时钟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  <p:sp>
        <p:nvSpPr>
          <p:cNvPr id="39942" name="灯片编号占位符 5">
            <a:extLst>
              <a:ext uri="{FF2B5EF4-FFF2-40B4-BE49-F238E27FC236}">
                <a16:creationId xmlns:a16="http://schemas.microsoft.com/office/drawing/2014/main" id="{57654EAF-E881-4967-A2D4-3F17C94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BBEB2-0D66-4E45-BCFE-D05A4C996C6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501985A9-C6C0-45B3-88B0-D1877020F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FEAE3D9B-23D4-408B-8221-2C22956A73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B2B265-7D46-4E64-8E12-D5B6FB1E43FC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248EF-3F66-4FDC-9C31-53CEEAC2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SDU_DM</a:t>
            </a:r>
            <a:r>
              <a:rPr lang="zh-CN" altLang="en-US" dirty="0"/>
              <a:t>模块接口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6D5E55-F737-4315-AD39-8AE97AA58FB2}"/>
              </a:ext>
            </a:extLst>
          </p:cNvPr>
          <p:cNvSpPr/>
          <p:nvPr/>
        </p:nvSpPr>
        <p:spPr>
          <a:xfrm>
            <a:off x="539552" y="1556792"/>
            <a:ext cx="77048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SDU_DM (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clk,		//时钟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rstn,		//复位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rxd,		//串行输入数据，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C4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引脚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txd,		//串行输出数据，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D4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引脚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1:0] addr,	//读/写地址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1:0] dout,	//读取数据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1:0] din,	//写入数据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we,		//写使能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clk_ld		//写时钟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24067DD7-5BF9-4546-BC89-755DB218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BBEB2-0D66-4E45-BCFE-D05A4C996C6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页脚占位符 1">
            <a:extLst>
              <a:ext uri="{FF2B5EF4-FFF2-40B4-BE49-F238E27FC236}">
                <a16:creationId xmlns:a16="http://schemas.microsoft.com/office/drawing/2014/main" id="{01EEACF6-F42E-4701-BBCE-0A8CB3E9EE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35DDE75B-1040-4ED1-8C58-5738263A30C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B2B265-7D46-4E64-8E12-D5B6FB1E43FC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12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22356E33-91E4-4478-8DA3-FDB31573C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1D734064-1091-4C9D-B99A-2FD9130B5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8003232" cy="482758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32x32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寄存器堆</a:t>
            </a:r>
            <a:r>
              <a:rPr lang="zh-CN" altLang="en-US" sz="2400" dirty="0"/>
              <a:t>的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</a:t>
            </a:r>
            <a:endParaRPr lang="en-US" altLang="zh-CN" sz="2400" dirty="0"/>
          </a:p>
          <a:p>
            <a:pPr marL="717550" lvl="1" indent="-317500">
              <a:spcBef>
                <a:spcPts val="12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</a:t>
            </a:r>
            <a:r>
              <a:rPr lang="en-US" altLang="zh-CN" sz="2000" dirty="0"/>
              <a:t>0</a:t>
            </a:r>
            <a:r>
              <a:rPr lang="zh-CN" altLang="en-US" sz="2000" dirty="0"/>
              <a:t>号寄存器内容恒定为零</a:t>
            </a:r>
            <a:endParaRPr lang="en-US" altLang="zh-CN" sz="2000" dirty="0"/>
          </a:p>
          <a:p>
            <a:pPr marL="717550" lvl="1" indent="-317500">
              <a:spcBef>
                <a:spcPts val="12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寄存器堆的写优先的读操作模式</a:t>
            </a:r>
            <a:endParaRPr lang="zh-CN" altLang="zh-CN" sz="2000" dirty="0"/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完成排序模块</a:t>
            </a:r>
            <a:r>
              <a:rPr lang="en-US" altLang="zh-CN" sz="2400" dirty="0"/>
              <a:t>(SRT)</a:t>
            </a:r>
            <a:r>
              <a:rPr lang="zh-CN" altLang="en-US" sz="2400" dirty="0"/>
              <a:t>的逻辑</a:t>
            </a:r>
            <a:r>
              <a:rPr lang="zh-CN" altLang="zh-CN" sz="2400" dirty="0"/>
              <a:t>设计</a:t>
            </a:r>
            <a:r>
              <a:rPr lang="zh-CN" altLang="en-US" sz="2400" dirty="0"/>
              <a:t>和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仿真，并将其与串行调试单元模块</a:t>
            </a:r>
            <a:r>
              <a:rPr lang="en-US" altLang="zh-CN" sz="2400" dirty="0"/>
              <a:t>(SDU_DM)</a:t>
            </a:r>
            <a:r>
              <a:rPr lang="zh-CN" altLang="en-US" sz="2400" dirty="0"/>
              <a:t>整合后，下载至</a:t>
            </a:r>
            <a:r>
              <a:rPr lang="en-US" altLang="zh-CN" sz="2400" dirty="0"/>
              <a:t>FPGA</a:t>
            </a:r>
            <a:r>
              <a:rPr lang="zh-CN" altLang="zh-CN" sz="2400" dirty="0"/>
              <a:t>中测试</a:t>
            </a:r>
            <a:endParaRPr lang="en-US" altLang="zh-CN" sz="24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dirty="0"/>
              <a:t>选项：采用块式存储器保存数据并实现排序，对比两种实现在大数据量时的电路资源和性能</a:t>
            </a:r>
            <a:endParaRPr lang="en-US" altLang="zh-CN" sz="2400" dirty="0"/>
          </a:p>
          <a:p>
            <a:pPr marL="717550" lvl="1" indent="-317500">
              <a:spcBef>
                <a:spcPts val="1200"/>
              </a:spcBef>
              <a:buFont typeface="微软雅黑" panose="020B0503020204020204" pitchFamily="34" charset="-122"/>
              <a:buChar char="−"/>
            </a:pPr>
            <a:endParaRPr lang="en-US" altLang="zh-CN" sz="2000" dirty="0"/>
          </a:p>
        </p:txBody>
      </p:sp>
      <p:sp>
        <p:nvSpPr>
          <p:cNvPr id="46084" name="页脚占位符 1">
            <a:extLst>
              <a:ext uri="{FF2B5EF4-FFF2-40B4-BE49-F238E27FC236}">
                <a16:creationId xmlns:a16="http://schemas.microsoft.com/office/drawing/2014/main" id="{78EBA1DC-6AD0-4355-80F3-D7D8346BB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6085" name="灯片编号占位符 2">
            <a:extLst>
              <a:ext uri="{FF2B5EF4-FFF2-40B4-BE49-F238E27FC236}">
                <a16:creationId xmlns:a16="http://schemas.microsoft.com/office/drawing/2014/main" id="{6186B6A8-38EB-4704-A387-18A1386E7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A72421-1624-4771-B7EB-2ED99D20A08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6086" name="日期占位符 3">
            <a:extLst>
              <a:ext uri="{FF2B5EF4-FFF2-40B4-BE49-F238E27FC236}">
                <a16:creationId xmlns:a16="http://schemas.microsoft.com/office/drawing/2014/main" id="{168A1DDB-0A41-4769-AAD9-163DA414375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2AAEE1-C7A7-4225-A86D-72F3CDAED2DC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3CBF35C2-C043-45CA-8291-46F39FBDF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7107" name="页脚占位符 1">
            <a:extLst>
              <a:ext uri="{FF2B5EF4-FFF2-40B4-BE49-F238E27FC236}">
                <a16:creationId xmlns:a16="http://schemas.microsoft.com/office/drawing/2014/main" id="{B853C97B-5269-4A1C-98B3-F772EE526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7108" name="灯片编号占位符 2">
            <a:extLst>
              <a:ext uri="{FF2B5EF4-FFF2-40B4-BE49-F238E27FC236}">
                <a16:creationId xmlns:a16="http://schemas.microsoft.com/office/drawing/2014/main" id="{494C5009-3DCC-4618-B049-28250B3926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4E071-C428-4D95-A0AC-58AC1F48DA6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7109" name="日期占位符 3">
            <a:extLst>
              <a:ext uri="{FF2B5EF4-FFF2-40B4-BE49-F238E27FC236}">
                <a16:creationId xmlns:a16="http://schemas.microsoft.com/office/drawing/2014/main" id="{8A280948-8594-4FE5-B48A-E77227A77E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C14DB0-1717-4DDD-8D10-EFBAACE22B8E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E73B138-E404-4C6C-9AF3-FC8ECDDE4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E0F76E86-9381-4B26-A173-2CB5734DF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417638"/>
            <a:ext cx="4186808" cy="4827587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寄存器堆 </a:t>
            </a:r>
            <a:r>
              <a:rPr lang="en-US" altLang="zh-CN" sz="2400" dirty="0"/>
              <a:t>(Register File)</a:t>
            </a:r>
            <a:endParaRPr lang="zh-CN" altLang="en-US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ra1, rd1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ra2, rd2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2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 err="1"/>
              <a:t>wa</a:t>
            </a:r>
            <a:r>
              <a:rPr lang="en-US" altLang="zh-CN" sz="2000" dirty="0"/>
              <a:t>, wd, we</a:t>
            </a:r>
            <a:r>
              <a:rPr lang="zh-CN" altLang="en-US" sz="2000" dirty="0"/>
              <a:t>：同步写端口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marL="514350" indent="-514350" eaLnBrk="1" hangingPunct="1">
              <a:spcBef>
                <a:spcPts val="6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分布式双端口存储器</a:t>
            </a:r>
            <a:endParaRPr lang="en-US" altLang="zh-CN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：端口</a:t>
            </a:r>
            <a:r>
              <a:rPr lang="en-US" altLang="zh-CN" sz="2000" dirty="0"/>
              <a:t>1</a:t>
            </a:r>
            <a:r>
              <a:rPr lang="zh-CN" altLang="en-US" sz="2000" dirty="0"/>
              <a:t>读</a:t>
            </a:r>
            <a:r>
              <a:rPr lang="en-US" altLang="zh-CN" sz="2000" dirty="0"/>
              <a:t>/</a:t>
            </a:r>
            <a:r>
              <a:rPr lang="zh-CN" altLang="en-US" sz="2000" dirty="0"/>
              <a:t>写地址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 err="1"/>
              <a:t>spo</a:t>
            </a:r>
            <a:r>
              <a:rPr lang="zh-CN" altLang="en-US" sz="2000" dirty="0"/>
              <a:t>：端口</a:t>
            </a:r>
            <a:r>
              <a:rPr lang="en-US" altLang="zh-CN" sz="2000" dirty="0"/>
              <a:t>1</a:t>
            </a:r>
            <a:r>
              <a:rPr lang="zh-CN" altLang="en-US" sz="2000" dirty="0"/>
              <a:t>异步读出数据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d</a:t>
            </a:r>
            <a:r>
              <a:rPr lang="zh-CN" altLang="en-US" sz="2000" dirty="0"/>
              <a:t>：端口</a:t>
            </a:r>
            <a:r>
              <a:rPr lang="en-US" altLang="zh-CN" sz="2000" dirty="0"/>
              <a:t>1</a:t>
            </a:r>
            <a:r>
              <a:rPr lang="zh-CN" altLang="en-US" sz="2000" dirty="0"/>
              <a:t>同步写入数据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we</a:t>
            </a:r>
            <a:r>
              <a:rPr lang="zh-CN" altLang="en-US" sz="2000" dirty="0"/>
              <a:t>：端口</a:t>
            </a:r>
            <a:r>
              <a:rPr lang="en-US" altLang="zh-CN" sz="2000" dirty="0"/>
              <a:t>1</a:t>
            </a:r>
            <a:r>
              <a:rPr lang="zh-CN" altLang="en-US" sz="2000" dirty="0"/>
              <a:t>写使能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 err="1"/>
              <a:t>dpra</a:t>
            </a:r>
            <a:r>
              <a:rPr lang="zh-CN" altLang="en-US" sz="2000" dirty="0"/>
              <a:t>：端口</a:t>
            </a:r>
            <a:r>
              <a:rPr lang="en-US" altLang="zh-CN" sz="2000" dirty="0"/>
              <a:t>2</a:t>
            </a:r>
            <a:r>
              <a:rPr lang="zh-CN" altLang="en-US" sz="2000" dirty="0"/>
              <a:t>读地址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 err="1"/>
              <a:t>dpo</a:t>
            </a:r>
            <a:r>
              <a:rPr lang="zh-CN" altLang="en-US" sz="2000" dirty="0"/>
              <a:t>：端口</a:t>
            </a:r>
            <a:r>
              <a:rPr lang="en-US" altLang="zh-CN" sz="2000" dirty="0"/>
              <a:t>2</a:t>
            </a:r>
            <a:r>
              <a:rPr lang="zh-CN" altLang="en-US" sz="2000" dirty="0"/>
              <a:t>异步读出数据</a:t>
            </a:r>
            <a:endParaRPr lang="en-US" altLang="zh-CN" sz="2000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0246" name="页脚占位符 1">
            <a:extLst>
              <a:ext uri="{FF2B5EF4-FFF2-40B4-BE49-F238E27FC236}">
                <a16:creationId xmlns:a16="http://schemas.microsoft.com/office/drawing/2014/main" id="{38189D95-5A88-46C9-8CE2-0E61E6BFE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0247" name="灯片编号占位符 2">
            <a:extLst>
              <a:ext uri="{FF2B5EF4-FFF2-40B4-BE49-F238E27FC236}">
                <a16:creationId xmlns:a16="http://schemas.microsoft.com/office/drawing/2014/main" id="{614684B3-53BE-4A04-8912-F502EAA81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3F142-3633-4726-8A46-4C30C00A57E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248" name="日期占位符 3">
            <a:extLst>
              <a:ext uri="{FF2B5EF4-FFF2-40B4-BE49-F238E27FC236}">
                <a16:creationId xmlns:a16="http://schemas.microsoft.com/office/drawing/2014/main" id="{838C2CE3-17EB-4935-9BC1-A5D54CF45F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5506D2-FE0C-4249-9BB1-28335225EFAE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2C6D18-E206-4EAE-AF7B-962B6A0643D2}"/>
              </a:ext>
            </a:extLst>
          </p:cNvPr>
          <p:cNvGrpSpPr/>
          <p:nvPr/>
        </p:nvGrpSpPr>
        <p:grpSpPr>
          <a:xfrm>
            <a:off x="6127199" y="1616059"/>
            <a:ext cx="1860330" cy="1873463"/>
            <a:chOff x="6131676" y="1622513"/>
            <a:chExt cx="2115519" cy="1889190"/>
          </a:xfrm>
        </p:grpSpPr>
        <p:sp>
          <p:nvSpPr>
            <p:cNvPr id="44" name="文本框 149">
              <a:extLst>
                <a:ext uri="{FF2B5EF4-FFF2-40B4-BE49-F238E27FC236}">
                  <a16:creationId xmlns:a16="http://schemas.microsoft.com/office/drawing/2014/main" id="{124A345D-2860-45C9-AEE6-74FE3343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8" y="1622513"/>
              <a:ext cx="1238804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49" name="文本框 155">
              <a:extLst>
                <a:ext uri="{FF2B5EF4-FFF2-40B4-BE49-F238E27FC236}">
                  <a16:creationId xmlns:a16="http://schemas.microsoft.com/office/drawing/2014/main" id="{B13785BD-C4D2-4281-BF25-E3556D924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8583" y="2607583"/>
              <a:ext cx="589160" cy="42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rd2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3CDFBD4-B168-4B13-9661-EFC7113285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5D7558-744E-4514-BA05-5984A2FF1B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29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159">
              <a:extLst>
                <a:ext uri="{FF2B5EF4-FFF2-40B4-BE49-F238E27FC236}">
                  <a16:creationId xmlns:a16="http://schemas.microsoft.com/office/drawing/2014/main" id="{89F69556-019A-4F04-952B-DD0E79908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0011" y="2060848"/>
              <a:ext cx="589160" cy="42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6473E04-44AD-4C12-B48F-A26AA0F55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32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96428B6-B4C0-4A8C-9B57-120A27262F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6B1B713-EFD3-4747-AFF2-07DB1800FA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BE11E15-490E-4312-9860-963F55EF8A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83567D0-CCF0-4466-8419-C0842CDB19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4A233BA-F32F-4F41-BDB1-43538EF090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16398E-3E5B-4836-A4AA-B5A92A25E350}"/>
                </a:ext>
              </a:extLst>
            </p:cNvPr>
            <p:cNvGrpSpPr/>
            <p:nvPr/>
          </p:nvGrpSpPr>
          <p:grpSpPr>
            <a:xfrm>
              <a:off x="6664527" y="1702882"/>
              <a:ext cx="379182" cy="1716328"/>
              <a:chOff x="6710481" y="1702005"/>
              <a:chExt cx="289790" cy="148601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4C33D314-4812-4C1A-ACC8-50F298295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1934987"/>
                <a:ext cx="289775" cy="241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ra2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2">
                <a:extLst>
                  <a:ext uri="{FF2B5EF4-FFF2-40B4-BE49-F238E27FC236}">
                    <a16:creationId xmlns:a16="http://schemas.microsoft.com/office/drawing/2014/main" id="{F6058242-4CFD-437E-94D2-7D87DE718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6" y="1702005"/>
                <a:ext cx="289775" cy="241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32">
                <a:extLst>
                  <a:ext uri="{FF2B5EF4-FFF2-40B4-BE49-F238E27FC236}">
                    <a16:creationId xmlns:a16="http://schemas.microsoft.com/office/drawing/2014/main" id="{3C55D724-5FE1-441C-AF23-B9A15CCA4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0006" y="2462384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TextBox 32">
                <a:extLst>
                  <a:ext uri="{FF2B5EF4-FFF2-40B4-BE49-F238E27FC236}">
                    <a16:creationId xmlns:a16="http://schemas.microsoft.com/office/drawing/2014/main" id="{325C0740-AB2F-4E96-B0E9-A3BFB20BA3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2199492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>
                <a:extLst>
                  <a:ext uri="{FF2B5EF4-FFF2-40B4-BE49-F238E27FC236}">
                    <a16:creationId xmlns:a16="http://schemas.microsoft.com/office/drawing/2014/main" id="{BB9B8473-DDFB-44FA-A502-3EE1D7EC6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956395"/>
                <a:ext cx="24519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Box 34">
                <a:extLst>
                  <a:ext uri="{FF2B5EF4-FFF2-40B4-BE49-F238E27FC236}">
                    <a16:creationId xmlns:a16="http://schemas.microsoft.com/office/drawing/2014/main" id="{7467D548-4191-4119-B46A-3CB504ADD3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708687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62B56D-936E-4CCA-98FF-EE7F5B06E111}"/>
              </a:ext>
            </a:extLst>
          </p:cNvPr>
          <p:cNvGrpSpPr/>
          <p:nvPr/>
        </p:nvGrpSpPr>
        <p:grpSpPr>
          <a:xfrm>
            <a:off x="6114244" y="4005064"/>
            <a:ext cx="1859990" cy="1844801"/>
            <a:chOff x="6517848" y="3921947"/>
            <a:chExt cx="2115132" cy="1633381"/>
          </a:xfrm>
        </p:grpSpPr>
        <p:sp>
          <p:nvSpPr>
            <p:cNvPr id="128" name="文本框 149">
              <a:extLst>
                <a:ext uri="{FF2B5EF4-FFF2-40B4-BE49-F238E27FC236}">
                  <a16:creationId xmlns:a16="http://schemas.microsoft.com/office/drawing/2014/main" id="{EA2EF09F-901B-4DED-8E40-275ED5FF2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1" y="3921947"/>
              <a:ext cx="1240675" cy="16333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sp>
          <p:nvSpPr>
            <p:cNvPr id="129" name="文本框 155">
              <a:extLst>
                <a:ext uri="{FF2B5EF4-FFF2-40B4-BE49-F238E27FC236}">
                  <a16:creationId xmlns:a16="http://schemas.microsoft.com/office/drawing/2014/main" id="{18C3F2D6-13DB-41F8-88A9-8C2F8C025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8293" y="4767064"/>
              <a:ext cx="647492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B1410FB-8523-4916-876C-8FDDE82AA9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49070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28D4624-DD13-4EB0-BA4E-4B38A030ED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7" y="500579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59">
              <a:extLst>
                <a:ext uri="{FF2B5EF4-FFF2-40B4-BE49-F238E27FC236}">
                  <a16:creationId xmlns:a16="http://schemas.microsoft.com/office/drawing/2014/main" id="{B21A3CCF-3C0D-43B8-9796-4608B99DE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4305" y="4340529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2648D7C9-E641-46BE-B9D8-7938C45BF8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6" y="4591381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CCA6BFCB-913E-4585-9BFC-B7FB834193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44352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CDD18565-E498-4702-AF37-112DADBC63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7848" y="4722573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D1E4191A-E3C9-469E-ABF6-E6426C871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35310" y="500579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5EE5F485-C08C-4643-B79D-D846A52E75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5786" y="5306867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E014D51-5E1E-41C6-928B-3189EEB454D2}"/>
                </a:ext>
              </a:extLst>
            </p:cNvPr>
            <p:cNvGrpSpPr/>
            <p:nvPr/>
          </p:nvGrpSpPr>
          <p:grpSpPr>
            <a:xfrm>
              <a:off x="7017494" y="3983988"/>
              <a:ext cx="524994" cy="1451187"/>
              <a:chOff x="6685088" y="1686136"/>
              <a:chExt cx="401226" cy="1256456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2F077426-871B-4895-85B2-2927B586C1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961653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TextBox 32">
                <a:extLst>
                  <a:ext uri="{FF2B5EF4-FFF2-40B4-BE49-F238E27FC236}">
                    <a16:creationId xmlns:a16="http://schemas.microsoft.com/office/drawing/2014/main" id="{7AA29296-E509-45B4-827B-245E1BB45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686136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TextBox 32">
                <a:extLst>
                  <a:ext uri="{FF2B5EF4-FFF2-40B4-BE49-F238E27FC236}">
                    <a16:creationId xmlns:a16="http://schemas.microsoft.com/office/drawing/2014/main" id="{9D7AB4DD-3F89-497E-A44D-9E6D9D350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5088" y="2442514"/>
                <a:ext cx="401226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dpra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TextBox 32">
                <a:extLst>
                  <a:ext uri="{FF2B5EF4-FFF2-40B4-BE49-F238E27FC236}">
                    <a16:creationId xmlns:a16="http://schemas.microsoft.com/office/drawing/2014/main" id="{B1150353-3443-4023-97BD-16DAF5E8B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369" y="2189091"/>
                <a:ext cx="256339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TextBox 34">
                <a:extLst>
                  <a:ext uri="{FF2B5EF4-FFF2-40B4-BE49-F238E27FC236}">
                    <a16:creationId xmlns:a16="http://schemas.microsoft.com/office/drawing/2014/main" id="{341F52D1-70D3-4EF8-9AD0-37E2141A7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3890" y="2730248"/>
                <a:ext cx="245194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75F6437-ED5D-49FA-B17F-DA084332C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2FE8B70E-C927-417A-B565-AF3CDD6E5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8147248" cy="4747666"/>
          </a:xfrm>
        </p:spPr>
        <p:txBody>
          <a:bodyPr/>
          <a:lstStyle/>
          <a:p>
            <a:pPr marL="450850" indent="-450850" eaLnBrk="1" hangingPunct="1">
              <a:spcBef>
                <a:spcPts val="0"/>
              </a:spcBef>
              <a:spcAft>
                <a:spcPts val="600"/>
              </a:spcAft>
              <a:buFontTx/>
              <a:buAutoNum type="arabicPeriod" startAt="3"/>
              <a:defRPr/>
            </a:pPr>
            <a:r>
              <a:rPr lang="zh-CN" altLang="en-US" sz="2400" dirty="0"/>
              <a:t>数据排序</a:t>
            </a:r>
            <a:r>
              <a:rPr lang="en-US" altLang="zh-CN" sz="2400" dirty="0"/>
              <a:t>(SRT)</a:t>
            </a:r>
            <a:r>
              <a:rPr lang="zh-CN" altLang="en-US" sz="2400" dirty="0"/>
              <a:t>：将存储器中一数组按原位升序排序</a:t>
            </a:r>
            <a:endParaRPr lang="en-US" altLang="zh-CN" sz="2400" dirty="0"/>
          </a:p>
          <a:p>
            <a:pPr lvl="1" indent="-342900" eaLnBrk="1" hangingPunct="1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/>
              <a:t>数据结构：数组大小，数组元素，两者均为</a:t>
            </a:r>
            <a:r>
              <a:rPr lang="en-US" altLang="zh-CN" sz="2000" dirty="0"/>
              <a:t>32</a:t>
            </a:r>
            <a:r>
              <a:rPr lang="zh-CN" altLang="en-US" sz="2000" dirty="0"/>
              <a:t>位无符号数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run</a:t>
            </a:r>
            <a:r>
              <a:rPr lang="zh-CN" altLang="en-US" sz="2000" dirty="0"/>
              <a:t>：启动排序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done</a:t>
            </a:r>
            <a:r>
              <a:rPr lang="zh-CN" altLang="en-US" sz="2000" dirty="0"/>
              <a:t>：排序结束标志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cycles</a:t>
            </a:r>
            <a:r>
              <a:rPr lang="zh-CN" altLang="en-US" sz="2000" dirty="0"/>
              <a:t>：排序耗费时钟周期数</a:t>
            </a:r>
            <a:endParaRPr lang="en-US" altLang="zh-CN" sz="2000" dirty="0"/>
          </a:p>
          <a:p>
            <a:pPr lvl="1" indent="-342900" eaLnBrk="1" hangingPunct="1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SDU_DM</a:t>
            </a:r>
            <a:r>
              <a:rPr lang="zh-CN" altLang="en-US" sz="2000" dirty="0"/>
              <a:t>：串行调试单元</a:t>
            </a:r>
            <a:r>
              <a:rPr lang="en-US" altLang="zh-CN" sz="2000" dirty="0"/>
              <a:t>—</a:t>
            </a:r>
            <a:r>
              <a:rPr lang="zh-CN" altLang="en-US" sz="2000" dirty="0"/>
              <a:t>存储器，查看</a:t>
            </a:r>
            <a:r>
              <a:rPr lang="en-US" altLang="zh-CN" sz="2000" dirty="0"/>
              <a:t>/</a:t>
            </a:r>
            <a:r>
              <a:rPr lang="zh-CN" altLang="en-US" sz="2000" dirty="0"/>
              <a:t>修改存储器数据</a:t>
            </a:r>
            <a:endParaRPr lang="en-US" altLang="zh-CN" sz="2000" dirty="0"/>
          </a:p>
          <a:p>
            <a:pPr marL="400050" lvl="1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altLang="zh-CN" sz="2000" b="1" dirty="0"/>
          </a:p>
        </p:txBody>
      </p:sp>
      <p:sp>
        <p:nvSpPr>
          <p:cNvPr id="12293" name="页脚占位符 1">
            <a:extLst>
              <a:ext uri="{FF2B5EF4-FFF2-40B4-BE49-F238E27FC236}">
                <a16:creationId xmlns:a16="http://schemas.microsoft.com/office/drawing/2014/main" id="{B8AC957E-015C-4E95-AE46-0DE1F1C0F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2294" name="灯片编号占位符 2">
            <a:extLst>
              <a:ext uri="{FF2B5EF4-FFF2-40B4-BE49-F238E27FC236}">
                <a16:creationId xmlns:a16="http://schemas.microsoft.com/office/drawing/2014/main" id="{070AEA95-2B86-48D3-BCDD-E0EB0A414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F38A8-CA72-4FEB-B28A-D9E279D20FA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295" name="日期占位符 3">
            <a:extLst>
              <a:ext uri="{FF2B5EF4-FFF2-40B4-BE49-F238E27FC236}">
                <a16:creationId xmlns:a16="http://schemas.microsoft.com/office/drawing/2014/main" id="{692181CD-CC0D-4226-89E4-A028D05239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1D66BA-82AB-4583-8902-FD1738580B47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A6F8844-4109-45EE-B527-4447BBD442CF}"/>
              </a:ext>
            </a:extLst>
          </p:cNvPr>
          <p:cNvGrpSpPr/>
          <p:nvPr/>
        </p:nvGrpSpPr>
        <p:grpSpPr>
          <a:xfrm>
            <a:off x="1475656" y="4221088"/>
            <a:ext cx="2517850" cy="1594317"/>
            <a:chOff x="1475656" y="4221088"/>
            <a:chExt cx="2517850" cy="1594317"/>
          </a:xfrm>
        </p:grpSpPr>
        <p:sp>
          <p:nvSpPr>
            <p:cNvPr id="78" name="文本框 149">
              <a:extLst>
                <a:ext uri="{FF2B5EF4-FFF2-40B4-BE49-F238E27FC236}">
                  <a16:creationId xmlns:a16="http://schemas.microsoft.com/office/drawing/2014/main" id="{E61BD92D-B55F-4250-A142-A7850D4B4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49" y="4221088"/>
              <a:ext cx="1413808" cy="15943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bIns="108000" anchor="b" anchorCtr="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 </a:t>
              </a:r>
            </a:p>
          </p:txBody>
        </p:sp>
        <p:sp>
          <p:nvSpPr>
            <p:cNvPr id="79" name="TextBox 32">
              <a:extLst>
                <a:ext uri="{FF2B5EF4-FFF2-40B4-BE49-F238E27FC236}">
                  <a16:creationId xmlns:a16="http://schemas.microsoft.com/office/drawing/2014/main" id="{DA3A1B4C-E74D-4A39-BE5D-A95085BAA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7569" y="5413714"/>
              <a:ext cx="348233" cy="30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0595EE7-E6C6-4FD9-9778-F510F9775E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7616" y="5597732"/>
              <a:ext cx="53689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>
              <a:extLst>
                <a:ext uri="{FF2B5EF4-FFF2-40B4-BE49-F238E27FC236}">
                  <a16:creationId xmlns:a16="http://schemas.microsoft.com/office/drawing/2014/main" id="{A6109287-23DB-4ED5-9C5A-DC13ED1E8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1061" y="4252505"/>
              <a:ext cx="639482" cy="3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A85A549-BE50-40F5-A351-23447C4965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7616" y="4491655"/>
              <a:ext cx="53689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32">
              <a:extLst>
                <a:ext uri="{FF2B5EF4-FFF2-40B4-BE49-F238E27FC236}">
                  <a16:creationId xmlns:a16="http://schemas.microsoft.com/office/drawing/2014/main" id="{7F9A551D-A978-4B49-8686-446EDE627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414" y="5120087"/>
              <a:ext cx="474863" cy="30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0E7D66A-563F-4D01-BFFB-6B7801571A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5656" y="5297662"/>
              <a:ext cx="53885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155">
              <a:extLst>
                <a:ext uri="{FF2B5EF4-FFF2-40B4-BE49-F238E27FC236}">
                  <a16:creationId xmlns:a16="http://schemas.microsoft.com/office/drawing/2014/main" id="{D957E0D9-3394-47BB-8D59-560936857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570" y="4261351"/>
              <a:ext cx="861084" cy="3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50CEC77-7BCA-443E-B26A-8E7E8CD3E3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35114" y="4485443"/>
              <a:ext cx="53885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55">
              <a:extLst>
                <a:ext uri="{FF2B5EF4-FFF2-40B4-BE49-F238E27FC236}">
                  <a16:creationId xmlns:a16="http://schemas.microsoft.com/office/drawing/2014/main" id="{CBF5CAC1-2A20-4C37-B7B0-F5270DA53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041" y="4554584"/>
              <a:ext cx="825867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cycles</a:t>
              </a: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39B26CC-A0CB-4E0A-9726-F8647F831A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54654" y="4774180"/>
              <a:ext cx="538852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B27F22-D3BD-4080-BF5D-8493529A2DD4}"/>
              </a:ext>
            </a:extLst>
          </p:cNvPr>
          <p:cNvGrpSpPr/>
          <p:nvPr/>
        </p:nvGrpSpPr>
        <p:grpSpPr>
          <a:xfrm>
            <a:off x="3469675" y="4965533"/>
            <a:ext cx="4378689" cy="855743"/>
            <a:chOff x="3469675" y="4965533"/>
            <a:chExt cx="4378689" cy="855743"/>
          </a:xfrm>
        </p:grpSpPr>
        <p:sp>
          <p:nvSpPr>
            <p:cNvPr id="59" name="文本框 84">
              <a:extLst>
                <a:ext uri="{FF2B5EF4-FFF2-40B4-BE49-F238E27FC236}">
                  <a16:creationId xmlns:a16="http://schemas.microsoft.com/office/drawing/2014/main" id="{F7860286-9846-465C-9803-6278FA49E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669" y="4965533"/>
              <a:ext cx="1413808" cy="8498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SDU_DM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B2A566D-744E-45B7-9519-AB9CB4BF2E7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26233" y="5241003"/>
              <a:ext cx="87236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34">
              <a:extLst>
                <a:ext uri="{FF2B5EF4-FFF2-40B4-BE49-F238E27FC236}">
                  <a16:creationId xmlns:a16="http://schemas.microsoft.com/office/drawing/2014/main" id="{2510A0D6-717E-4004-ADB9-EB51F9B54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68059" y="5208025"/>
              <a:ext cx="77" cy="13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2" name="TextBox 34">
              <a:extLst>
                <a:ext uri="{FF2B5EF4-FFF2-40B4-BE49-F238E27FC236}">
                  <a16:creationId xmlns:a16="http://schemas.microsoft.com/office/drawing/2014/main" id="{B100D103-FCB1-4E92-854F-6CD282051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748513" y="4983289"/>
              <a:ext cx="377760" cy="13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3" name="TextBox 34">
              <a:extLst>
                <a:ext uri="{FF2B5EF4-FFF2-40B4-BE49-F238E27FC236}">
                  <a16:creationId xmlns:a16="http://schemas.microsoft.com/office/drawing/2014/main" id="{0C91AE4D-09A9-4C53-93ED-380745E88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743907" y="5327094"/>
              <a:ext cx="362651" cy="13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4" name="TextBox 34">
              <a:extLst>
                <a:ext uri="{FF2B5EF4-FFF2-40B4-BE49-F238E27FC236}">
                  <a16:creationId xmlns:a16="http://schemas.microsoft.com/office/drawing/2014/main" id="{81D14498-A490-4532-96C7-CB3D36D8E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68059" y="5467818"/>
              <a:ext cx="77" cy="13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6AA6963-85A5-4B91-96B3-C5DBD130D2F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26233" y="5580488"/>
              <a:ext cx="87236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84">
              <a:extLst>
                <a:ext uri="{FF2B5EF4-FFF2-40B4-BE49-F238E27FC236}">
                  <a16:creationId xmlns:a16="http://schemas.microsoft.com/office/drawing/2014/main" id="{AE26B990-6CC6-4594-8F0C-6CE1D37E9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5861" y="4965533"/>
              <a:ext cx="1452503" cy="855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个人电脑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" name="箭头: 左右 76">
              <a:extLst>
                <a:ext uri="{FF2B5EF4-FFF2-40B4-BE49-F238E27FC236}">
                  <a16:creationId xmlns:a16="http://schemas.microsoft.com/office/drawing/2014/main" id="{3D19ECA4-C148-4384-BF6B-7061F73FB003}"/>
                </a:ext>
              </a:extLst>
            </p:cNvPr>
            <p:cNvSpPr/>
            <p:nvPr/>
          </p:nvSpPr>
          <p:spPr bwMode="auto">
            <a:xfrm>
              <a:off x="3469675" y="5265204"/>
              <a:ext cx="636995" cy="303960"/>
            </a:xfrm>
            <a:prstGeom prst="leftRightArrow">
              <a:avLst>
                <a:gd name="adj1" fmla="val 40365"/>
                <a:gd name="adj2" fmla="val 7118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77336C5-0622-483E-8D98-6070D3E46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644"/>
            <a:ext cx="8229600" cy="1143000"/>
          </a:xfrm>
        </p:spPr>
        <p:txBody>
          <a:bodyPr/>
          <a:lstStyle/>
          <a:p>
            <a:r>
              <a:rPr lang="zh-CN" altLang="en-US" dirty="0"/>
              <a:t>寄存器堆模块</a:t>
            </a:r>
          </a:p>
        </p:txBody>
      </p:sp>
      <p:sp>
        <p:nvSpPr>
          <p:cNvPr id="17413" name="页脚占位符 1">
            <a:extLst>
              <a:ext uri="{FF2B5EF4-FFF2-40B4-BE49-F238E27FC236}">
                <a16:creationId xmlns:a16="http://schemas.microsoft.com/office/drawing/2014/main" id="{FC055700-9DC9-4208-A26C-6AF17C565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4" name="灯片编号占位符 2">
            <a:extLst>
              <a:ext uri="{FF2B5EF4-FFF2-40B4-BE49-F238E27FC236}">
                <a16:creationId xmlns:a16="http://schemas.microsoft.com/office/drawing/2014/main" id="{80C6BBE1-A0EA-4281-8872-C11631ED5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8D6D7-B557-423D-A35C-A3E49BA16CE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15" name="日期占位符 3">
            <a:extLst>
              <a:ext uri="{FF2B5EF4-FFF2-40B4-BE49-F238E27FC236}">
                <a16:creationId xmlns:a16="http://schemas.microsoft.com/office/drawing/2014/main" id="{A23710E3-B2E7-4E7D-A736-3D95BB071D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1D4AFA-FEDB-497A-84CA-979D76F6AC58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9EFAC4F3-49B5-4903-8B0A-AE1FE0CF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32756"/>
            <a:ext cx="4267199" cy="501246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register_file</a:t>
            </a:r>
            <a:r>
              <a:rPr lang="en-US" altLang="zh-CN" sz="2000" b="0" dirty="0"/>
              <a:t>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时钟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[4:0]  ra1, ra2,	//</a:t>
            </a:r>
            <a:r>
              <a:rPr lang="zh-CN" altLang="en-US" sz="2000" b="0" dirty="0"/>
              <a:t>读地址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output [31:0]  rd1, rd2,	//</a:t>
            </a:r>
            <a:r>
              <a:rPr lang="zh-CN" altLang="en-US" sz="2000" b="0" dirty="0"/>
              <a:t>读数据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[4:0]  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写地址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[31:0]  wd,	//</a:t>
            </a:r>
            <a:r>
              <a:rPr lang="zh-CN" altLang="en-US" sz="2000" b="0" dirty="0"/>
              <a:t>写数据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we		//</a:t>
            </a:r>
            <a:r>
              <a:rPr lang="zh-CN" altLang="en-US" sz="2000" b="0" dirty="0"/>
              <a:t>写使能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);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0" dirty="0"/>
              <a:t>reg [31:0]  rf [0: 31]; 	//</a:t>
            </a:r>
            <a:r>
              <a:rPr lang="zh-CN" altLang="en-US" sz="1800" b="0" dirty="0"/>
              <a:t>寄存器堆</a:t>
            </a:r>
            <a:endParaRPr lang="en-US" altLang="zh-CN" sz="18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18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0" dirty="0"/>
              <a:t>assign rd1 = rf[ra1]; 	//</a:t>
            </a:r>
            <a:r>
              <a:rPr lang="zh-CN" altLang="en-US" sz="1800" b="0" dirty="0"/>
              <a:t>读操作</a:t>
            </a:r>
            <a:endParaRPr lang="en-US" altLang="zh-CN" sz="18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0" dirty="0"/>
              <a:t>assign rd2 = rf[ra2];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18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0" dirty="0"/>
              <a:t>always  @(</a:t>
            </a:r>
            <a:r>
              <a:rPr lang="en-US" altLang="zh-CN" sz="1800" b="0" dirty="0" err="1"/>
              <a:t>posedeg</a:t>
            </a:r>
            <a:r>
              <a:rPr lang="en-US" altLang="zh-CN" sz="1800" b="0" dirty="0"/>
              <a:t>  </a:t>
            </a:r>
            <a:r>
              <a:rPr lang="en-US" altLang="zh-CN" sz="1800" b="0" dirty="0" err="1"/>
              <a:t>clk</a:t>
            </a:r>
            <a:r>
              <a:rPr lang="en-US" altLang="zh-CN" sz="1800" b="0" dirty="0"/>
              <a:t>)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0" dirty="0"/>
              <a:t>    if (we)  rf[</a:t>
            </a:r>
            <a:r>
              <a:rPr lang="en-US" altLang="zh-CN" sz="1800" b="0" dirty="0" err="1"/>
              <a:t>wa</a:t>
            </a:r>
            <a:r>
              <a:rPr lang="en-US" altLang="zh-CN" sz="1800" b="0" dirty="0"/>
              <a:t>]  &lt;=  wd;   //</a:t>
            </a:r>
            <a:r>
              <a:rPr lang="zh-CN" altLang="en-US" sz="1800" b="0" dirty="0"/>
              <a:t>写操作</a:t>
            </a:r>
            <a:endParaRPr lang="en-US" altLang="zh-CN" sz="1800" b="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 err="1"/>
              <a:t>endmodule</a:t>
            </a:r>
            <a:endParaRPr lang="en-US" altLang="zh-CN" sz="2000" b="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1BFEED5-8ADA-40C6-886E-C80F9493AA74}"/>
              </a:ext>
            </a:extLst>
          </p:cNvPr>
          <p:cNvGrpSpPr/>
          <p:nvPr/>
        </p:nvGrpSpPr>
        <p:grpSpPr>
          <a:xfrm>
            <a:off x="6114484" y="1582608"/>
            <a:ext cx="2056348" cy="1956072"/>
            <a:chOff x="6131676" y="1622513"/>
            <a:chExt cx="2014538" cy="1889190"/>
          </a:xfrm>
        </p:grpSpPr>
        <p:sp>
          <p:nvSpPr>
            <p:cNvPr id="74" name="文本框 149">
              <a:extLst>
                <a:ext uri="{FF2B5EF4-FFF2-40B4-BE49-F238E27FC236}">
                  <a16:creationId xmlns:a16="http://schemas.microsoft.com/office/drawing/2014/main" id="{CC30202F-1FCE-4A7E-88D5-4CC3389A2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9" y="1622513"/>
              <a:ext cx="1131511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75" name="文本框 155">
              <a:extLst>
                <a:ext uri="{FF2B5EF4-FFF2-40B4-BE49-F238E27FC236}">
                  <a16:creationId xmlns:a16="http://schemas.microsoft.com/office/drawing/2014/main" id="{6016B6E4-3758-460B-A024-86B8EBB89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3214" y="2607583"/>
              <a:ext cx="507557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rd2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56BD315-9660-4E98-851C-4395621B62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24E9D29B-E10E-446F-BC59-F2A2E679A4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159">
              <a:extLst>
                <a:ext uri="{FF2B5EF4-FFF2-40B4-BE49-F238E27FC236}">
                  <a16:creationId xmlns:a16="http://schemas.microsoft.com/office/drawing/2014/main" id="{0E8BC782-A294-4710-BB6E-1ABC5C4A9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4643" y="2060848"/>
              <a:ext cx="507557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D59D18E-31CA-44C5-8F9E-5FBC8AA2E5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417A7D7-F7A5-4A00-BCFE-67E58AD08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E099145-8E63-45BB-A82B-962D4B44D8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54ADE13B-4F9C-4121-91C5-5DF75ABFE9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96C3689-B1C0-4C5B-B7AF-28ABD65AD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3576C130-1BA0-47FD-85D0-74FC6C645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D8DF0D6-FE14-441A-834A-F2959FC00404}"/>
                </a:ext>
              </a:extLst>
            </p:cNvPr>
            <p:cNvGrpSpPr/>
            <p:nvPr/>
          </p:nvGrpSpPr>
          <p:grpSpPr>
            <a:xfrm>
              <a:off x="6624209" y="1722545"/>
              <a:ext cx="326646" cy="1710430"/>
              <a:chOff x="6679658" y="1719030"/>
              <a:chExt cx="249639" cy="1480913"/>
            </a:xfrm>
          </p:grpSpPr>
          <p:sp>
            <p:nvSpPr>
              <p:cNvPr id="86" name="TextBox 32">
                <a:extLst>
                  <a:ext uri="{FF2B5EF4-FFF2-40B4-BE49-F238E27FC236}">
                    <a16:creationId xmlns:a16="http://schemas.microsoft.com/office/drawing/2014/main" id="{B7D73A12-04B5-4E6D-A8FE-651AE75C4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952011"/>
                <a:ext cx="2496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ra2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32">
                <a:extLst>
                  <a:ext uri="{FF2B5EF4-FFF2-40B4-BE49-F238E27FC236}">
                    <a16:creationId xmlns:a16="http://schemas.microsoft.com/office/drawing/2014/main" id="{D7DB1C5B-B011-4646-B806-7DE102160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719030"/>
                <a:ext cx="2496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32">
                <a:extLst>
                  <a:ext uri="{FF2B5EF4-FFF2-40B4-BE49-F238E27FC236}">
                    <a16:creationId xmlns:a16="http://schemas.microsoft.com/office/drawing/2014/main" id="{67C82365-C2F3-481F-8DCF-9C3504A67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9183" y="2474303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32">
                <a:extLst>
                  <a:ext uri="{FF2B5EF4-FFF2-40B4-BE49-F238E27FC236}">
                    <a16:creationId xmlns:a16="http://schemas.microsoft.com/office/drawing/2014/main" id="{776DED42-F09F-4769-9A00-0706DA1F3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211411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TextBox 34">
                <a:extLst>
                  <a:ext uri="{FF2B5EF4-FFF2-40B4-BE49-F238E27FC236}">
                    <a16:creationId xmlns:a16="http://schemas.microsoft.com/office/drawing/2014/main" id="{46503004-DD22-4BEC-84AE-504F4B6F7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968314"/>
                <a:ext cx="211232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34">
                <a:extLst>
                  <a:ext uri="{FF2B5EF4-FFF2-40B4-BE49-F238E27FC236}">
                    <a16:creationId xmlns:a16="http://schemas.microsoft.com/office/drawing/2014/main" id="{A731FECD-5481-481E-BC45-9E593450F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720606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642B4D6-99BB-405F-B1E4-F9EF1BFC3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存储器</a:t>
            </a:r>
            <a:r>
              <a:rPr lang="en-US" altLang="zh-CN"/>
              <a:t>IP</a:t>
            </a:r>
            <a:r>
              <a:rPr lang="zh-CN" altLang="en-US"/>
              <a:t>核</a:t>
            </a:r>
          </a:p>
        </p:txBody>
      </p:sp>
      <p:sp>
        <p:nvSpPr>
          <p:cNvPr id="18435" name="内容占位符 1">
            <a:extLst>
              <a:ext uri="{FF2B5EF4-FFF2-40B4-BE49-F238E27FC236}">
                <a16:creationId xmlns:a16="http://schemas.microsoft.com/office/drawing/2014/main" id="{DD5AFD39-E4CF-4A2B-8302-29564643F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967663" cy="4602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err="1"/>
              <a:t>Vivado</a:t>
            </a:r>
            <a:r>
              <a:rPr lang="zh-CN" altLang="en-US" sz="2400" dirty="0"/>
              <a:t>中有存储器</a:t>
            </a:r>
            <a:r>
              <a:rPr lang="en-US" altLang="zh-CN" sz="2400" dirty="0"/>
              <a:t>IP</a:t>
            </a:r>
            <a:r>
              <a:rPr lang="zh-CN" altLang="en-US" sz="2400" dirty="0"/>
              <a:t>核可以直接例化使用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两种</a:t>
            </a:r>
            <a:r>
              <a:rPr lang="en-US" altLang="zh-CN" sz="2400" dirty="0"/>
              <a:t>IP</a:t>
            </a:r>
            <a:r>
              <a:rPr lang="zh-CN" altLang="en-US" sz="2400" dirty="0"/>
              <a:t>类型：</a:t>
            </a:r>
            <a:r>
              <a:rPr lang="zh-CN" altLang="zh-CN" sz="2400" dirty="0"/>
              <a:t>分布式</a:t>
            </a:r>
            <a:r>
              <a:rPr lang="en-US" altLang="zh-CN" sz="2400" dirty="0"/>
              <a:t>(Distributed)</a:t>
            </a:r>
            <a:r>
              <a:rPr lang="zh-CN" altLang="en-US" sz="2400" dirty="0"/>
              <a:t>、</a:t>
            </a:r>
            <a:r>
              <a:rPr lang="zh-CN" altLang="zh-CN" sz="2400" dirty="0"/>
              <a:t>块式</a:t>
            </a:r>
            <a:r>
              <a:rPr lang="en-US" altLang="zh-CN" sz="2400" dirty="0"/>
              <a:t>(Block)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定制化</a:t>
            </a:r>
            <a:r>
              <a:rPr lang="zh-CN" altLang="zh-CN" sz="2400" dirty="0"/>
              <a:t>方式</a:t>
            </a:r>
            <a:r>
              <a:rPr lang="zh-CN" altLang="en-US" sz="2400" dirty="0"/>
              <a:t>：</a:t>
            </a:r>
            <a:r>
              <a:rPr lang="en-US" altLang="zh-CN" sz="2400" dirty="0"/>
              <a:t>ROM/RAM</a:t>
            </a:r>
            <a:r>
              <a:rPr lang="zh-CN" altLang="zh-CN" sz="2400" dirty="0"/>
              <a:t>、单端口</a:t>
            </a:r>
            <a:r>
              <a:rPr lang="en-US" altLang="zh-CN" sz="2400" dirty="0"/>
              <a:t>/</a:t>
            </a:r>
            <a:r>
              <a:rPr lang="zh-CN" altLang="zh-CN" sz="2400" dirty="0"/>
              <a:t>简单双端口</a:t>
            </a:r>
            <a:r>
              <a:rPr lang="en-US" altLang="zh-CN" sz="2400" dirty="0"/>
              <a:t>/</a:t>
            </a:r>
            <a:r>
              <a:rPr lang="zh-CN" altLang="zh-CN" sz="2400" dirty="0"/>
              <a:t>真正双端口等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18436" name="页脚占位符 1">
            <a:extLst>
              <a:ext uri="{FF2B5EF4-FFF2-40B4-BE49-F238E27FC236}">
                <a16:creationId xmlns:a16="http://schemas.microsoft.com/office/drawing/2014/main" id="{41E78BD0-4D49-4716-8FF5-97D87BA47F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灯片编号占位符 2">
            <a:extLst>
              <a:ext uri="{FF2B5EF4-FFF2-40B4-BE49-F238E27FC236}">
                <a16:creationId xmlns:a16="http://schemas.microsoft.com/office/drawing/2014/main" id="{CEE0EAC0-FD6C-4C8D-AE8D-9D4F84779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805D-70AB-4CA8-935A-C7DBAA39192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8438" name="日期占位符 3">
            <a:extLst>
              <a:ext uri="{FF2B5EF4-FFF2-40B4-BE49-F238E27FC236}">
                <a16:creationId xmlns:a16="http://schemas.microsoft.com/office/drawing/2014/main" id="{55DCFF71-A8B9-4FB6-B42A-C43DF49BD8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48A9A6-F63A-4EBB-BDE4-690ED6B66E76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9B5B038-0443-433C-BDF9-C29525B4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49E76EEB-B6A3-4256-8406-84BA75532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8229600" cy="2648384"/>
          </a:xfrm>
        </p:spPr>
        <p:txBody>
          <a:bodyPr/>
          <a:lstStyle/>
          <a:p>
            <a:r>
              <a:rPr lang="en-US" altLang="zh-CN" sz="2400" dirty="0"/>
              <a:t>Flow Navigator &gt;&gt; Project Manager &gt;&gt; IP Catalog</a:t>
            </a:r>
          </a:p>
          <a:p>
            <a:pPr lvl="1"/>
            <a:r>
              <a:rPr lang="en-US" altLang="zh-CN" sz="2000" dirty="0"/>
              <a:t>Memories &amp; Storage Elements &gt;&gt; RAMs &amp; ROMs &gt;&gt; Distributed Memory Generator</a:t>
            </a:r>
          </a:p>
          <a:p>
            <a:pPr lvl="1"/>
            <a:r>
              <a:rPr lang="zh-CN" altLang="en-US" sz="2000" dirty="0"/>
              <a:t>或者 </a:t>
            </a:r>
            <a:r>
              <a:rPr lang="en-US" altLang="zh-CN" sz="2000" dirty="0"/>
              <a:t>Basic Elements &gt;&gt; Memory Elements &gt;&gt; Distributed Memory Generator </a:t>
            </a:r>
          </a:p>
          <a:p>
            <a:pPr lvl="2"/>
            <a:r>
              <a:rPr lang="en-US" altLang="zh-CN" sz="1800" dirty="0"/>
              <a:t>Memory config &gt;&gt; Memory Type: Single Port RAM</a:t>
            </a:r>
          </a:p>
          <a:p>
            <a:pPr lvl="2"/>
            <a:r>
              <a:rPr lang="en-US" altLang="zh-CN" sz="1800" dirty="0"/>
              <a:t>RST &amp; Initialization &gt;&gt; Load COE File</a:t>
            </a:r>
          </a:p>
          <a:p>
            <a:pPr lvl="2"/>
            <a:endParaRPr lang="en-US" altLang="zh-CN" sz="1800" dirty="0"/>
          </a:p>
        </p:txBody>
      </p:sp>
      <p:sp>
        <p:nvSpPr>
          <p:cNvPr id="20484" name="页脚占位符 1">
            <a:extLst>
              <a:ext uri="{FF2B5EF4-FFF2-40B4-BE49-F238E27FC236}">
                <a16:creationId xmlns:a16="http://schemas.microsoft.com/office/drawing/2014/main" id="{4583E2BC-5C36-43DE-8AFF-DD4833E93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灯片编号占位符 2">
            <a:extLst>
              <a:ext uri="{FF2B5EF4-FFF2-40B4-BE49-F238E27FC236}">
                <a16:creationId xmlns:a16="http://schemas.microsoft.com/office/drawing/2014/main" id="{7567EB99-7338-4029-B020-0C3674401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F42EE-555E-4961-893B-0D9E5B43509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6" name="日期占位符 3">
            <a:extLst>
              <a:ext uri="{FF2B5EF4-FFF2-40B4-BE49-F238E27FC236}">
                <a16:creationId xmlns:a16="http://schemas.microsoft.com/office/drawing/2014/main" id="{82199F5E-996F-437A-900F-4C54402EEE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662C1E-E84A-43A9-BADF-62009EB30BD6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93740F-0BCD-42F9-9099-87A32403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071601"/>
            <a:ext cx="2448272" cy="186219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4FE8586-68B0-4C0E-AE18-6353D15DA1F6}"/>
              </a:ext>
            </a:extLst>
          </p:cNvPr>
          <p:cNvSpPr/>
          <p:nvPr/>
        </p:nvSpPr>
        <p:spPr>
          <a:xfrm>
            <a:off x="1205627" y="4225564"/>
            <a:ext cx="414045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FontTx/>
              <a:buNone/>
            </a:pPr>
            <a:r>
              <a:rPr lang="zh-CN" altLang="en-US" sz="2000" dirty="0"/>
              <a:t>例如，单端口分布式存储器</a:t>
            </a:r>
            <a:endParaRPr lang="en-US" altLang="zh-CN" sz="2000" dirty="0"/>
          </a:p>
          <a:p>
            <a:pPr marL="0" lvl="1">
              <a:spcBef>
                <a:spcPts val="1200"/>
              </a:spcBef>
              <a:buFontTx/>
              <a:buNone/>
            </a:pPr>
            <a:r>
              <a:rPr lang="zh-CN" altLang="en-US" sz="2000" dirty="0"/>
              <a:t>同步写端口：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d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we (</a:t>
            </a:r>
            <a:r>
              <a:rPr lang="zh-CN" altLang="en-US" sz="2000" dirty="0"/>
              <a:t>写使能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marL="0" lvl="1">
              <a:spcBef>
                <a:spcPts val="600"/>
              </a:spcBef>
              <a:buFontTx/>
              <a:buNone/>
            </a:pPr>
            <a:r>
              <a:rPr lang="zh-CN" altLang="en-US" sz="2000" dirty="0"/>
              <a:t>异步读端口：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spo</a:t>
            </a:r>
            <a:r>
              <a:rPr lang="en-US" altLang="zh-CN" sz="2000" dirty="0"/>
              <a:t>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B1E52F6-5342-432B-B3C8-2DF610E6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FF154C6E-9A88-4CFE-86E1-5FC36EF17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/>
              <a:t>Project Manager – display &gt;&gt; Sources &gt;&gt; IP Sources</a:t>
            </a:r>
          </a:p>
          <a:p>
            <a:pPr lvl="1"/>
            <a:r>
              <a:rPr lang="en-US" altLang="zh-CN"/>
              <a:t>IP &gt;&gt; dist_mem_gen_0 &gt;&gt;Instantiation Template &gt;&gt; dist_mem_gen_0.veo</a:t>
            </a:r>
          </a:p>
          <a:p>
            <a:pPr lvl="1"/>
            <a:endParaRPr lang="en-US" altLang="zh-CN"/>
          </a:p>
        </p:txBody>
      </p:sp>
      <p:sp>
        <p:nvSpPr>
          <p:cNvPr id="30727" name="矩形 6">
            <a:extLst>
              <a:ext uri="{FF2B5EF4-FFF2-40B4-BE49-F238E27FC236}">
                <a16:creationId xmlns:a16="http://schemas.microsoft.com/office/drawing/2014/main" id="{503A2F40-DF15-417E-9307-C6D61E94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5105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dist_mem_gen_0   your_instance_name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.a(a),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</a:t>
            </a:r>
            <a:r>
              <a:rPr lang="en-US" altLang="zh-CN" sz="2000" b="0" dirty="0">
                <a:latin typeface="Arial" panose="020B0604020202020204" pitchFamily="34" charset="0"/>
              </a:rPr>
              <a:t>4</a:t>
            </a:r>
            <a:r>
              <a:rPr lang="zh-CN" altLang="en-US" sz="2000" b="0" dirty="0">
                <a:latin typeface="Arial" panose="020B0604020202020204" pitchFamily="34" charset="0"/>
              </a:rPr>
              <a:t>:0]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.d(d),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:0] 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.clk(clk),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clk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.we(we),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we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po(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po)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output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:0] 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30728" name="TextBox 34">
            <a:extLst>
              <a:ext uri="{FF2B5EF4-FFF2-40B4-BE49-F238E27FC236}">
                <a16:creationId xmlns:a16="http://schemas.microsoft.com/office/drawing/2014/main" id="{83811684-5E85-4ACE-A2A7-0F4BEE0E2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91000"/>
            <a:ext cx="23622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buFontTx/>
              <a:buNone/>
            </a:pPr>
            <a:r>
              <a:rPr lang="zh-CN" altLang="en-US" sz="2400" b="0" dirty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例化模板</a:t>
            </a:r>
          </a:p>
        </p:txBody>
      </p:sp>
      <p:sp>
        <p:nvSpPr>
          <p:cNvPr id="21510" name="页脚占位符 1">
            <a:extLst>
              <a:ext uri="{FF2B5EF4-FFF2-40B4-BE49-F238E27FC236}">
                <a16:creationId xmlns:a16="http://schemas.microsoft.com/office/drawing/2014/main" id="{C7FBFC15-D107-416E-8178-00502EA9D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1" name="灯片编号占位符 2">
            <a:extLst>
              <a:ext uri="{FF2B5EF4-FFF2-40B4-BE49-F238E27FC236}">
                <a16:creationId xmlns:a16="http://schemas.microsoft.com/office/drawing/2014/main" id="{A2B323B8-51B8-4C25-BEA8-75EF61CF4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CE383C-9E89-46F8-9F40-F8D548309AE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1512" name="日期占位符 3">
            <a:extLst>
              <a:ext uri="{FF2B5EF4-FFF2-40B4-BE49-F238E27FC236}">
                <a16:creationId xmlns:a16="http://schemas.microsoft.com/office/drawing/2014/main" id="{D930D4E1-6291-4C81-A555-83B1C4E586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763E78-91E6-4E90-926D-64B657358E06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2FBB39A-C649-4351-8056-FFD0F230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COE</a:t>
            </a:r>
            <a:r>
              <a:rPr lang="zh-CN" altLang="en-US"/>
              <a:t>文件格式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A105C2B2-4843-4454-ADE2-EA800553D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example COE file:</a:t>
            </a:r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 dirty="0"/>
              <a:t>; Sample Initialization file for a 32x16 distributed ROM</a:t>
            </a:r>
          </a:p>
          <a:p>
            <a:pPr marL="400050" lvl="1" indent="0">
              <a:buFontTx/>
              <a:buNone/>
            </a:pPr>
            <a:r>
              <a:rPr lang="en-US" altLang="zh-CN" dirty="0" err="1"/>
              <a:t>memory_initialization_radix</a:t>
            </a:r>
            <a:r>
              <a:rPr lang="en-US" altLang="zh-CN" dirty="0"/>
              <a:t> = 16;</a:t>
            </a:r>
          </a:p>
          <a:p>
            <a:pPr marL="400050" lvl="1" indent="0">
              <a:buFontTx/>
              <a:buNone/>
            </a:pPr>
            <a:r>
              <a:rPr lang="en-US" altLang="zh-CN" dirty="0" err="1"/>
              <a:t>memory_initialization_vector</a:t>
            </a:r>
            <a:r>
              <a:rPr lang="en-US" altLang="zh-CN" dirty="0"/>
              <a:t> =</a:t>
            </a:r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 dirty="0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23f4  721  11ff  ABe1  1  1  A  0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23f4  721  11ff  ABe1  1  1  A  0;</a:t>
            </a:r>
            <a:endParaRPr lang="zh-CN" altLang="en-US" sz="3200" dirty="0"/>
          </a:p>
        </p:txBody>
      </p:sp>
      <p:sp>
        <p:nvSpPr>
          <p:cNvPr id="31751" name="TextBox 34">
            <a:extLst>
              <a:ext uri="{FF2B5EF4-FFF2-40B4-BE49-F238E27FC236}">
                <a16:creationId xmlns:a16="http://schemas.microsoft.com/office/drawing/2014/main" id="{00161CED-093B-46D3-959D-AB8A7A5C5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00" y="3356992"/>
            <a:ext cx="28813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ts val="600"/>
              </a:spcBef>
              <a:buFontTx/>
              <a:buNone/>
            </a:pPr>
            <a:r>
              <a:rPr lang="zh-CN" altLang="en-US" sz="2000" b="0" dirty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逗号或空格分隔每项数据 </a:t>
            </a:r>
            <a:r>
              <a:rPr lang="en-US" altLang="zh-CN" sz="2000" b="0" dirty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000" b="0" dirty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不允许为负数</a:t>
            </a:r>
            <a:r>
              <a:rPr lang="en-US" altLang="zh-CN" sz="2000" b="0" dirty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2000" b="0" dirty="0">
              <a:solidFill>
                <a:srgbClr val="0070C0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33" name="页脚占位符 1">
            <a:extLst>
              <a:ext uri="{FF2B5EF4-FFF2-40B4-BE49-F238E27FC236}">
                <a16:creationId xmlns:a16="http://schemas.microsoft.com/office/drawing/2014/main" id="{01E72755-4A84-4983-A1C9-F1C7C5C3F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4" name="灯片编号占位符 2">
            <a:extLst>
              <a:ext uri="{FF2B5EF4-FFF2-40B4-BE49-F238E27FC236}">
                <a16:creationId xmlns:a16="http://schemas.microsoft.com/office/drawing/2014/main" id="{EDA94DDC-C1F6-4D93-A92E-A23C6DE466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05AC3-8A6B-47EB-84FE-4E6E4FB05CC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535" name="日期占位符 3">
            <a:extLst>
              <a:ext uri="{FF2B5EF4-FFF2-40B4-BE49-F238E27FC236}">
                <a16:creationId xmlns:a16="http://schemas.microsoft.com/office/drawing/2014/main" id="{AEE5C44C-2F8D-4B0F-8EB8-B9BD657D97B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0CF71E-C779-4365-B847-9C1EE0ACCA34}" type="datetime1">
              <a:rPr lang="zh-CN" altLang="en-US" sz="1600" b="0" smtClean="0">
                <a:latin typeface="Arial" panose="020B0604020202020204" pitchFamily="34" charset="0"/>
              </a:rPr>
              <a:t>2023/4/12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29403</TotalTime>
  <Words>2634</Words>
  <Application>Microsoft Office PowerPoint</Application>
  <PresentationFormat>全屏显示(4:3)</PresentationFormat>
  <Paragraphs>421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宋体</vt:lpstr>
      <vt:lpstr>微软雅黑</vt:lpstr>
      <vt:lpstr>Arial</vt:lpstr>
      <vt:lpstr>Times New Roman</vt:lpstr>
      <vt:lpstr>Office 主题</vt:lpstr>
      <vt:lpstr>实验二 寄存器堆与存储器及其应用</vt:lpstr>
      <vt:lpstr>实验目标</vt:lpstr>
      <vt:lpstr>实验内容</vt:lpstr>
      <vt:lpstr>实验内容 (续)</vt:lpstr>
      <vt:lpstr>寄存器堆模块</vt:lpstr>
      <vt:lpstr>存储器IP核</vt:lpstr>
      <vt:lpstr>存储器IP核例化</vt:lpstr>
      <vt:lpstr>存储器IP核例化 (续)</vt:lpstr>
      <vt:lpstr>COE文件格式</vt:lpstr>
      <vt:lpstr>分布式存储器IP</vt:lpstr>
      <vt:lpstr>分布式存储器IP</vt:lpstr>
      <vt:lpstr>分布式存储器IP</vt:lpstr>
      <vt:lpstr>块式存储器IP</vt:lpstr>
      <vt:lpstr>块式存储器IP</vt:lpstr>
      <vt:lpstr>块式存储器IP</vt:lpstr>
      <vt:lpstr>存储器时序</vt:lpstr>
      <vt:lpstr>存储器时序 (续)</vt:lpstr>
      <vt:lpstr>数据排序</vt:lpstr>
      <vt:lpstr>串行调试单元</vt:lpstr>
      <vt:lpstr>RS-232通信协议</vt:lpstr>
      <vt:lpstr>调试命令处理接口</vt:lpstr>
      <vt:lpstr>调试命令</vt:lpstr>
      <vt:lpstr>调试命令 (续1)</vt:lpstr>
      <vt:lpstr>调试命令 (续2)</vt:lpstr>
      <vt:lpstr>调试命令 (续3)</vt:lpstr>
      <vt:lpstr>SRT模块接口</vt:lpstr>
      <vt:lpstr>SDU_DM模块接口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王 道宇</cp:lastModifiedBy>
  <cp:revision>552</cp:revision>
  <cp:lastPrinted>1601-01-01T00:00:00Z</cp:lastPrinted>
  <dcterms:created xsi:type="dcterms:W3CDTF">1601-01-01T00:00:00Z</dcterms:created>
  <dcterms:modified xsi:type="dcterms:W3CDTF">2023-04-12T11:07:02Z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