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311" r:id="rId2"/>
    <p:sldMasterId id="2147484315" r:id="rId3"/>
  </p:sldMasterIdLst>
  <p:notesMasterIdLst>
    <p:notesMasterId r:id="rId29"/>
  </p:notesMasterIdLst>
  <p:sldIdLst>
    <p:sldId id="256" r:id="rId4"/>
    <p:sldId id="735" r:id="rId5"/>
    <p:sldId id="824" r:id="rId6"/>
    <p:sldId id="820" r:id="rId7"/>
    <p:sldId id="830" r:id="rId8"/>
    <p:sldId id="831" r:id="rId9"/>
    <p:sldId id="827" r:id="rId10"/>
    <p:sldId id="822" r:id="rId11"/>
    <p:sldId id="545" r:id="rId12"/>
    <p:sldId id="544" r:id="rId13"/>
    <p:sldId id="785" r:id="rId14"/>
    <p:sldId id="765" r:id="rId15"/>
    <p:sldId id="777" r:id="rId16"/>
    <p:sldId id="797" r:id="rId17"/>
    <p:sldId id="801" r:id="rId18"/>
    <p:sldId id="793" r:id="rId19"/>
    <p:sldId id="798" r:id="rId20"/>
    <p:sldId id="799" r:id="rId21"/>
    <p:sldId id="823" r:id="rId22"/>
    <p:sldId id="259" r:id="rId23"/>
    <p:sldId id="260" r:id="rId24"/>
    <p:sldId id="262" r:id="rId25"/>
    <p:sldId id="264" r:id="rId26"/>
    <p:sldId id="825" r:id="rId27"/>
    <p:sldId id="281"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FF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31" autoAdjust="0"/>
    <p:restoredTop sz="91511" autoAdjust="0"/>
  </p:normalViewPr>
  <p:slideViewPr>
    <p:cSldViewPr>
      <p:cViewPr varScale="1">
        <p:scale>
          <a:sx n="75" d="100"/>
          <a:sy n="75" d="100"/>
        </p:scale>
        <p:origin x="1373" y="67"/>
      </p:cViewPr>
      <p:guideLst>
        <p:guide orient="horz" pos="2160"/>
        <p:guide pos="2880"/>
      </p:guideLst>
    </p:cSldViewPr>
  </p:slideViewPr>
  <p:notesTextViewPr>
    <p:cViewPr>
      <p:scale>
        <a:sx n="3" d="2"/>
        <a:sy n="3" d="2"/>
      </p:scale>
      <p:origin x="0" y="0"/>
    </p:cViewPr>
  </p:notesTextViewPr>
  <p:sorterViewPr>
    <p:cViewPr varScale="1">
      <p:scale>
        <a:sx n="1" d="1"/>
        <a:sy n="1" d="1"/>
      </p:scale>
      <p:origin x="0" y="-132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120B823-737E-4E3D-9238-77E2E9A22D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DBAD27EE-830D-49CE-985E-AB94113C27B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BAE2C240-6496-4A8E-A8B3-F943082DF23E}" type="datetimeFigureOut">
              <a:rPr lang="zh-CN" altLang="en-US"/>
              <a:pPr>
                <a:defRPr/>
              </a:pPr>
              <a:t>2023/5/24</a:t>
            </a:fld>
            <a:endParaRPr lang="zh-CN" altLang="en-US"/>
          </a:p>
        </p:txBody>
      </p:sp>
      <p:sp>
        <p:nvSpPr>
          <p:cNvPr id="4" name="幻灯片图像占位符 3">
            <a:extLst>
              <a:ext uri="{FF2B5EF4-FFF2-40B4-BE49-F238E27FC236}">
                <a16:creationId xmlns:a16="http://schemas.microsoft.com/office/drawing/2014/main" id="{8AF73402-062F-4B22-B545-BFA43D2C2F8D}"/>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AE0DD133-4A0D-4665-B714-C8418696D46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50343C4B-66D8-4F37-9FF5-29F30E5E07A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130FA1AA-0EE7-496E-B32D-8EAB455176A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E3379E7-EFB6-4D19-8480-DBA827EA84A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FE61D583-ABB7-4B19-AA2B-64C35ABB7A2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3724F8C3-3180-4E04-A600-26DCE833492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72" name="灯片编号占位符 3">
            <a:extLst>
              <a:ext uri="{FF2B5EF4-FFF2-40B4-BE49-F238E27FC236}">
                <a16:creationId xmlns:a16="http://schemas.microsoft.com/office/drawing/2014/main" id="{5055F0E4-00A8-46A8-8A4F-51CCC355E4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3ADF0A-0C14-4AC6-A72E-89FD4FE800F6}"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744EE3D-01CD-4D59-BF78-03A1CE243F6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EFE5739B-8252-4AA3-8401-24941699F8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9220" name="灯片编号占位符 3">
            <a:extLst>
              <a:ext uri="{FF2B5EF4-FFF2-40B4-BE49-F238E27FC236}">
                <a16:creationId xmlns:a16="http://schemas.microsoft.com/office/drawing/2014/main" id="{4642D16C-4DCE-4CF7-A98D-7B1F2D257EF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2BDD8E-28FC-47B3-AFDD-20ED352E1684}"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F56A5C38-60C3-4B3D-BA0B-F7153A7E16E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52C73646-D81C-4B60-B3C4-7816488D0E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latin typeface="宋体" panose="02010600030101010101" pitchFamily="2" charset="-122"/>
                <a:ea typeface="宋体" panose="02010600030101010101" pitchFamily="2" charset="-122"/>
                <a:cs typeface="Times New Roman" panose="02020603050405020304" pitchFamily="18" charset="0"/>
              </a:rPr>
              <a:t>路数</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行数</a:t>
            </a:r>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块大小</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字</a:t>
            </a:r>
            <a:r>
              <a:rPr lang="en-US" altLang="zh-CN" dirty="0">
                <a:latin typeface="宋体" panose="02010600030101010101" pitchFamily="2" charset="-122"/>
                <a:ea typeface="宋体" panose="02010600030101010101" pitchFamily="2" charset="-122"/>
                <a:cs typeface="Times New Roman" panose="02020603050405020304" pitchFamily="18" charset="0"/>
              </a:rPr>
              <a:t>)</a:t>
            </a:r>
          </a:p>
          <a:p>
            <a:pPr marL="0" indent="0" eaLnBrk="1" hangingPunct="1">
              <a:spcBef>
                <a:spcPct val="0"/>
              </a:spcBef>
              <a:buNone/>
            </a:pPr>
            <a:r>
              <a:rPr lang="en-US" altLang="zh-CN" dirty="0">
                <a:latin typeface="宋体" panose="02010600030101010101" pitchFamily="2" charset="-122"/>
                <a:ea typeface="宋体" panose="02010600030101010101" pitchFamily="2" charset="-122"/>
                <a:cs typeface="Times New Roman" panose="02020603050405020304" pitchFamily="18" charset="0"/>
              </a:rPr>
              <a:t>1	32	8</a:t>
            </a:r>
          </a:p>
          <a:p>
            <a:pPr marL="0" indent="0" eaLnBrk="1" hangingPunct="1">
              <a:spcBef>
                <a:spcPct val="0"/>
              </a:spcBef>
              <a:buNone/>
            </a:pPr>
            <a:r>
              <a:rPr lang="en-US" altLang="zh-CN" dirty="0">
                <a:latin typeface="宋体" panose="02010600030101010101" pitchFamily="2" charset="-122"/>
                <a:ea typeface="宋体" panose="02010600030101010101" pitchFamily="2" charset="-122"/>
                <a:cs typeface="Times New Roman" panose="02020603050405020304" pitchFamily="18" charset="0"/>
              </a:rPr>
              <a:t>2	32	4</a:t>
            </a:r>
          </a:p>
          <a:p>
            <a:pPr marL="0" indent="0" eaLnBrk="1" hangingPunct="1">
              <a:spcBef>
                <a:spcPct val="0"/>
              </a:spcBef>
              <a:buNone/>
            </a:pPr>
            <a:r>
              <a:rPr lang="en-US" altLang="zh-CN" dirty="0">
                <a:latin typeface="宋体" panose="02010600030101010101" pitchFamily="2" charset="-122"/>
                <a:ea typeface="宋体" panose="02010600030101010101" pitchFamily="2" charset="-122"/>
                <a:cs typeface="Times New Roman" panose="02020603050405020304" pitchFamily="18" charset="0"/>
              </a:rPr>
              <a:t>2	16	8</a:t>
            </a:r>
          </a:p>
          <a:p>
            <a:pPr marL="0" indent="0" eaLnBrk="1" hangingPunct="1">
              <a:spcBef>
                <a:spcPct val="0"/>
              </a:spcBef>
              <a:buNone/>
            </a:pPr>
            <a:endParaRPr lang="en-US" altLang="zh-CN" dirty="0">
              <a:cs typeface="Times New Roman" panose="02020603050405020304" pitchFamily="18" charset="0"/>
            </a:endParaRPr>
          </a:p>
        </p:txBody>
      </p:sp>
      <p:sp>
        <p:nvSpPr>
          <p:cNvPr id="12292" name="灯片编号占位符 3">
            <a:extLst>
              <a:ext uri="{FF2B5EF4-FFF2-40B4-BE49-F238E27FC236}">
                <a16:creationId xmlns:a16="http://schemas.microsoft.com/office/drawing/2014/main" id="{F5AD2B6E-8816-41FB-8AD6-D206085652A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69938" indent="-295275">
              <a:defRPr>
                <a:solidFill>
                  <a:schemeClr val="tx1"/>
                </a:solidFill>
                <a:latin typeface="Arial" panose="020B0604020202020204" pitchFamily="34" charset="0"/>
                <a:ea typeface="宋体" panose="02010600030101010101" pitchFamily="2" charset="-122"/>
              </a:defRPr>
            </a:lvl2pPr>
            <a:lvl3pPr marL="1184275" indent="-236538">
              <a:defRPr>
                <a:solidFill>
                  <a:schemeClr val="tx1"/>
                </a:solidFill>
                <a:latin typeface="Arial" panose="020B0604020202020204" pitchFamily="34" charset="0"/>
                <a:ea typeface="宋体" panose="02010600030101010101" pitchFamily="2" charset="-122"/>
              </a:defRPr>
            </a:lvl3pPr>
            <a:lvl4pPr marL="1657350" indent="-236538">
              <a:defRPr>
                <a:solidFill>
                  <a:schemeClr val="tx1"/>
                </a:solidFill>
                <a:latin typeface="Arial" panose="020B0604020202020204" pitchFamily="34" charset="0"/>
                <a:ea typeface="宋体" panose="02010600030101010101" pitchFamily="2" charset="-122"/>
              </a:defRPr>
            </a:lvl4pPr>
            <a:lvl5pPr marL="2132013" indent="-236538">
              <a:defRPr>
                <a:solidFill>
                  <a:schemeClr val="tx1"/>
                </a:solidFill>
                <a:latin typeface="Arial" panose="020B0604020202020204" pitchFamily="34" charset="0"/>
                <a:ea typeface="宋体" panose="02010600030101010101" pitchFamily="2" charset="-122"/>
              </a:defRPr>
            </a:lvl5pPr>
            <a:lvl6pPr marL="2589213" indent="-2365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46413" indent="-2365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03613" indent="-2365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60813" indent="-2365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117CE2-73A6-4B67-B85C-6643A8DFCE34}"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Verilog HDL</a:t>
            </a:r>
            <a:r>
              <a:rPr lang="zh-CN" altLang="en-US" dirty="0">
                <a:latin typeface="Times New Roman" panose="02020603050405020304" pitchFamily="18" charset="0"/>
                <a:ea typeface="宋体" panose="02010600030101010101" pitchFamily="2" charset="-122"/>
                <a:cs typeface="Times New Roman" panose="02020603050405020304" pitchFamily="18" charset="0"/>
              </a:rPr>
              <a:t>程序可以利用两个系统任务</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readmemb</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readmemh</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，从文件中读取数据来初始化存储器。其语法格式（以</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readmemb</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为例，</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readmemh</a:t>
            </a:r>
            <a:r>
              <a:rPr lang="zh-CN" altLang="en-US" dirty="0">
                <a:latin typeface="Times New Roman" panose="02020603050405020304" pitchFamily="18" charset="0"/>
                <a:ea typeface="宋体" panose="02010600030101010101" pitchFamily="2" charset="-122"/>
                <a:cs typeface="Times New Roman" panose="02020603050405020304" pitchFamily="18" charset="0"/>
              </a:rPr>
              <a:t>类似）如下：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readmemb</a:t>
            </a:r>
            <a:r>
              <a:rPr lang="en-US" altLang="zh-CN" dirty="0">
                <a:latin typeface="Times New Roman" panose="02020603050405020304" pitchFamily="18" charset="0"/>
                <a:ea typeface="宋体" panose="02010600030101010101" pitchFamily="2" charset="-122"/>
                <a:cs typeface="Times New Roman" panose="02020603050405020304" pitchFamily="18" charset="0"/>
              </a:rPr>
              <a:t>("&lt;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数据文件名</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&gt;",&lt;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存储器名</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&gt;,&lt;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起始地址</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&gt;,&lt;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终止地址</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数据文件是文本格式，只能包含空白（空格、换行、制表格</a:t>
            </a:r>
            <a:r>
              <a:rPr lang="en-US" altLang="zh-CN" dirty="0">
                <a:latin typeface="Times New Roman" panose="02020603050405020304" pitchFamily="18" charset="0"/>
                <a:ea typeface="宋体" panose="02010600030101010101" pitchFamily="2" charset="-122"/>
                <a:cs typeface="Times New Roman" panose="02020603050405020304" pitchFamily="18" charset="0"/>
              </a:rPr>
              <a:t>tab</a:t>
            </a:r>
            <a:r>
              <a:rPr lang="zh-CN" altLang="en-US" dirty="0">
                <a:latin typeface="Times New Roman" panose="02020603050405020304" pitchFamily="18" charset="0"/>
                <a:ea typeface="宋体" panose="02010600030101010101" pitchFamily="2" charset="-122"/>
                <a:cs typeface="Times New Roman" panose="02020603050405020304" pitchFamily="18" charset="0"/>
              </a:rPr>
              <a:t>）、注释和二进制（对于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readmemb</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）或十六进制数据（</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readmemh</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），数据中可以有不定值</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、高阻值</a:t>
            </a:r>
            <a:r>
              <a:rPr lang="en-US" altLang="zh-CN" dirty="0">
                <a:latin typeface="Times New Roman" panose="02020603050405020304" pitchFamily="18" charset="0"/>
                <a:ea typeface="宋体" panose="02010600030101010101" pitchFamily="2" charset="-122"/>
                <a:cs typeface="Times New Roman" panose="02020603050405020304" pitchFamily="18" charset="0"/>
              </a:rPr>
              <a:t>z</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dirty="0">
                <a:latin typeface="Times New Roman" panose="02020603050405020304" pitchFamily="18" charset="0"/>
                <a:ea typeface="宋体" panose="02010600030101010101" pitchFamily="2" charset="-122"/>
                <a:cs typeface="Times New Roman" panose="02020603050405020304" pitchFamily="18" charset="0"/>
              </a:rPr>
              <a:t>Z</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、或者下画线，但不能包含位宽书名和格式说明。起始地址和结束地址是可选的。当地址出现在数据文件中时，其格式是字符“</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后跟上十六进制数据，例如：</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hhhh</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。当读取中遇到地址说明符，会将地址后的数据存放到相应的地址中。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例如，从文件“</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rx.vec</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中读取的第一个数字被存储在地址</a:t>
            </a:r>
            <a:r>
              <a:rPr lang="en-US" altLang="zh-CN" dirty="0">
                <a:latin typeface="Times New Roman" panose="02020603050405020304" pitchFamily="18" charset="0"/>
                <a:ea typeface="宋体" panose="02010600030101010101" pitchFamily="2" charset="-122"/>
                <a:cs typeface="Times New Roman" panose="02020603050405020304" pitchFamily="18" charset="0"/>
              </a:rPr>
              <a:t>15</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中，下一个存储在地址</a:t>
            </a:r>
            <a:r>
              <a:rPr lang="en-US" altLang="zh-CN" dirty="0">
                <a:latin typeface="Times New Roman" panose="02020603050405020304" pitchFamily="18" charset="0"/>
                <a:ea typeface="宋体" panose="02010600030101010101" pitchFamily="2" charset="-122"/>
                <a:cs typeface="Times New Roman" panose="02020603050405020304" pitchFamily="18" charset="0"/>
              </a:rPr>
              <a:t>16</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，并以此类推直到地址</a:t>
            </a:r>
            <a:r>
              <a:rPr lang="en-US" altLang="zh-CN"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readmemb</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rx.vex</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MemA</a:t>
            </a:r>
            <a:r>
              <a:rPr lang="en-US" altLang="zh-CN" dirty="0">
                <a:latin typeface="Times New Roman" panose="02020603050405020304" pitchFamily="18" charset="0"/>
                <a:ea typeface="宋体" panose="02010600030101010101" pitchFamily="2" charset="-122"/>
                <a:cs typeface="Times New Roman" panose="02020603050405020304" pitchFamily="18" charset="0"/>
              </a:rPr>
              <a:t>, 15, 30);</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例如，文件</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init.vec</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内容如下：</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@002</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11111111  01010101</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00000000  10101010</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@006</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1111zzzz  00001111</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Verilog</a:t>
            </a:r>
            <a:r>
              <a:rPr lang="zh-CN" altLang="en-US" dirty="0">
                <a:latin typeface="Times New Roman" panose="02020603050405020304" pitchFamily="18" charset="0"/>
                <a:ea typeface="宋体" panose="02010600030101010101" pitchFamily="2" charset="-122"/>
                <a:cs typeface="Times New Roman" panose="02020603050405020304" pitchFamily="18" charset="0"/>
              </a:rPr>
              <a:t>程序如下：</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reg [7:0] mem[0:7];</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initial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readmemb</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init.vec</a:t>
            </a:r>
            <a:r>
              <a:rPr lang="en-US" altLang="zh-CN" dirty="0">
                <a:latin typeface="Times New Roman" panose="02020603050405020304" pitchFamily="18" charset="0"/>
                <a:ea typeface="宋体" panose="02010600030101010101" pitchFamily="2" charset="-122"/>
                <a:cs typeface="Times New Roman" panose="02020603050405020304" pitchFamily="18" charset="0"/>
              </a:rPr>
              <a:t>", mem);</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则存储器中的内容如下：</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mem[0]=</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xxxxxxxx</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mem[1]=</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xxxxxxxx</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mem[2]=11111111;</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mem[3]=01010101;</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mem[4]=00000000;</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mem[5]=10101010;</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mem[6]=1111zzzz;</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mem[7]=00001111;</a:t>
            </a:r>
          </a:p>
          <a:p>
            <a:endParaRPr lang="zh-CN" altLang="en-US" dirty="0"/>
          </a:p>
        </p:txBody>
      </p:sp>
      <p:sp>
        <p:nvSpPr>
          <p:cNvPr id="4" name="灯片编号占位符 3"/>
          <p:cNvSpPr>
            <a:spLocks noGrp="1"/>
          </p:cNvSpPr>
          <p:nvPr>
            <p:ph type="sldNum" sz="quarter" idx="5"/>
          </p:nvPr>
        </p:nvSpPr>
        <p:spPr/>
        <p:txBody>
          <a:bodyPr/>
          <a:lstStyle/>
          <a:p>
            <a:pPr>
              <a:defRPr/>
            </a:pPr>
            <a:fld id="{3E3379E7-EFB6-4D19-8480-DBA827EA84A9}" type="slidenum">
              <a:rPr lang="zh-CN" altLang="en-US" smtClean="0"/>
              <a:pPr>
                <a:defRPr/>
              </a:pPr>
              <a:t>8</a:t>
            </a:fld>
            <a:endParaRPr lang="zh-CN" altLang="en-US"/>
          </a:p>
        </p:txBody>
      </p:sp>
    </p:spTree>
    <p:extLst>
      <p:ext uri="{BB962C8B-B14F-4D97-AF65-F5344CB8AC3E}">
        <p14:creationId xmlns:p14="http://schemas.microsoft.com/office/powerpoint/2010/main" val="706550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410F47B3-CBCF-4050-8423-4BE400E4CA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42479A58-BC21-4AB1-B0D2-B99FFAA9D6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数字电路中经常需要用到</a:t>
            </a:r>
            <a:r>
              <a:rPr lang="en-US" altLang="zh-CN" dirty="0"/>
              <a:t>Valid-Ready</a:t>
            </a:r>
            <a:r>
              <a:rPr lang="zh-CN" altLang="en-US" dirty="0"/>
              <a:t>握手协议，该协议是从生产者和需求者的角度出发定义的，很多总线都是基于该协议，例如</a:t>
            </a:r>
            <a:r>
              <a:rPr lang="en-US" altLang="zh-CN" dirty="0"/>
              <a:t>ARM</a:t>
            </a:r>
            <a:r>
              <a:rPr lang="zh-CN" altLang="en-US" dirty="0"/>
              <a:t>的</a:t>
            </a:r>
            <a:r>
              <a:rPr lang="en-US" altLang="zh-CN" dirty="0"/>
              <a:t>AXI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Advanced </a:t>
            </a:r>
            <a:r>
              <a:rPr lang="en-US" altLang="zh-CN" sz="1200" b="0" i="0" kern="1200" dirty="0" err="1">
                <a:solidFill>
                  <a:schemeClr val="tx1"/>
                </a:solidFill>
                <a:effectLst/>
                <a:latin typeface="+mn-lt"/>
                <a:ea typeface="+mn-ea"/>
                <a:cs typeface="+mn-cs"/>
              </a:rPr>
              <a:t>eXtensible</a:t>
            </a:r>
            <a:r>
              <a:rPr lang="en-US" altLang="zh-CN" sz="1200" b="0" i="0" kern="1200" dirty="0">
                <a:solidFill>
                  <a:schemeClr val="tx1"/>
                </a:solidFill>
                <a:effectLst/>
                <a:latin typeface="+mn-lt"/>
                <a:ea typeface="+mn-ea"/>
                <a:cs typeface="+mn-cs"/>
              </a:rPr>
              <a:t> Interface</a:t>
            </a:r>
            <a:r>
              <a:rPr lang="zh-CN" altLang="en-US" sz="1200" b="0" i="0" kern="1200" dirty="0">
                <a:solidFill>
                  <a:schemeClr val="tx1"/>
                </a:solidFill>
                <a:effectLst/>
                <a:latin typeface="+mn-lt"/>
                <a:ea typeface="+mn-ea"/>
                <a:cs typeface="+mn-cs"/>
              </a:rPr>
              <a:t>）</a:t>
            </a:r>
            <a:r>
              <a:rPr lang="zh-CN" altLang="en-US" dirty="0"/>
              <a:t>总线协议，可以参考阅读。</a:t>
            </a:r>
            <a:endParaRPr lang="en-US" altLang="zh-CN" dirty="0"/>
          </a:p>
          <a:p>
            <a:endParaRPr lang="zh-CN" altLang="en-US" dirty="0"/>
          </a:p>
          <a:p>
            <a:r>
              <a:rPr lang="zh-CN" altLang="en-US" dirty="0"/>
              <a:t>数据产生端</a:t>
            </a:r>
            <a:r>
              <a:rPr lang="en-US" altLang="zh-CN" dirty="0"/>
              <a:t>—</a:t>
            </a:r>
            <a:r>
              <a:rPr lang="zh-CN" altLang="en-US" dirty="0"/>
              <a:t>生产者，准备好数据后将标志信号</a:t>
            </a:r>
            <a:r>
              <a:rPr lang="en-US" altLang="zh-CN" dirty="0"/>
              <a:t>Valid</a:t>
            </a:r>
            <a:r>
              <a:rPr lang="zh-CN" altLang="en-US" dirty="0"/>
              <a:t>置位。</a:t>
            </a:r>
            <a:endParaRPr lang="en-US" altLang="zh-CN" dirty="0"/>
          </a:p>
          <a:p>
            <a:r>
              <a:rPr lang="zh-CN" altLang="en-US" dirty="0"/>
              <a:t>数据接收端</a:t>
            </a:r>
            <a:r>
              <a:rPr lang="en-US" altLang="zh-CN" dirty="0"/>
              <a:t>—</a:t>
            </a:r>
            <a:r>
              <a:rPr lang="zh-CN" altLang="en-US" dirty="0"/>
              <a:t>消费者，准备好接收数据则将标志信号</a:t>
            </a:r>
            <a:r>
              <a:rPr lang="en-US" altLang="zh-CN" dirty="0"/>
              <a:t>Ready</a:t>
            </a:r>
            <a:r>
              <a:rPr lang="zh-CN" altLang="en-US" dirty="0"/>
              <a:t>置位。</a:t>
            </a:r>
            <a:endParaRPr lang="en-US" altLang="zh-CN" dirty="0"/>
          </a:p>
          <a:p>
            <a:r>
              <a:rPr lang="zh-CN" altLang="en-US" dirty="0"/>
              <a:t>假定系统中所有的信号在时钟信号的上升沿取样，在时钟上升沿同时出现</a:t>
            </a:r>
            <a:r>
              <a:rPr lang="en-US" altLang="zh-CN" dirty="0"/>
              <a:t>Valid</a:t>
            </a:r>
            <a:r>
              <a:rPr lang="zh-CN" altLang="en-US" dirty="0"/>
              <a:t>和</a:t>
            </a:r>
            <a:r>
              <a:rPr lang="en-US" altLang="zh-CN" dirty="0"/>
              <a:t>Ready</a:t>
            </a:r>
            <a:r>
              <a:rPr lang="zh-CN" altLang="en-US" dirty="0"/>
              <a:t>置位，则完成数据传输。</a:t>
            </a:r>
            <a:endParaRPr lang="en-US" altLang="zh-CN" dirty="0"/>
          </a:p>
          <a:p>
            <a:endParaRPr lang="zh-CN" altLang="en-US" dirty="0"/>
          </a:p>
          <a:p>
            <a:r>
              <a:rPr lang="zh-CN" altLang="en-US" dirty="0"/>
              <a:t>在主从接口间（生产者</a:t>
            </a:r>
            <a:r>
              <a:rPr lang="en-US" altLang="zh-CN" dirty="0"/>
              <a:t>—</a:t>
            </a:r>
            <a:r>
              <a:rPr lang="zh-CN" altLang="en-US" dirty="0"/>
              <a:t>消费者间），不允许输入信号和输出信号出现组合逻辑环路路径。</a:t>
            </a:r>
          </a:p>
          <a:p>
            <a:r>
              <a:rPr lang="zh-CN" altLang="en-US" dirty="0"/>
              <a:t>源不允许在</a:t>
            </a:r>
            <a:r>
              <a:rPr lang="en-US" altLang="zh-CN" dirty="0"/>
              <a:t>Valid</a:t>
            </a:r>
            <a:r>
              <a:rPr lang="zh-CN" altLang="en-US" dirty="0"/>
              <a:t>置位前等待</a:t>
            </a:r>
            <a:r>
              <a:rPr lang="en-US" altLang="zh-CN" dirty="0"/>
              <a:t>Ready</a:t>
            </a:r>
            <a:r>
              <a:rPr lang="zh-CN" altLang="en-US" dirty="0"/>
              <a:t>信号置位，目标允许在</a:t>
            </a:r>
            <a:r>
              <a:rPr lang="en-US" altLang="zh-CN" dirty="0"/>
              <a:t>Ready</a:t>
            </a:r>
            <a:r>
              <a:rPr lang="zh-CN" altLang="en-US" dirty="0"/>
              <a:t>信号置位前等待</a:t>
            </a:r>
            <a:r>
              <a:rPr lang="en-US" altLang="zh-CN" dirty="0"/>
              <a:t>Valid</a:t>
            </a:r>
            <a:r>
              <a:rPr lang="zh-CN" altLang="en-US" dirty="0"/>
              <a:t>信号置位，即目标可以等待源，而源不可以等待目标。</a:t>
            </a:r>
            <a:r>
              <a:rPr lang="en-US" altLang="zh-CN" dirty="0"/>
              <a:t>Valid</a:t>
            </a:r>
            <a:r>
              <a:rPr lang="zh-CN" altLang="en-US" dirty="0"/>
              <a:t>信号置位后必需保持，等待握手完成，即时钟的上升沿同时出现</a:t>
            </a:r>
            <a:r>
              <a:rPr lang="en-US" altLang="zh-CN" dirty="0"/>
              <a:t>Valid</a:t>
            </a:r>
            <a:r>
              <a:rPr lang="zh-CN" altLang="en-US" dirty="0"/>
              <a:t>和</a:t>
            </a:r>
            <a:r>
              <a:rPr lang="en-US" altLang="zh-CN" dirty="0"/>
              <a:t>Ready</a:t>
            </a:r>
            <a:r>
              <a:rPr lang="zh-CN" altLang="en-US" dirty="0"/>
              <a:t>置位。</a:t>
            </a:r>
            <a:r>
              <a:rPr lang="en-US" altLang="zh-CN" dirty="0"/>
              <a:t>Ready</a:t>
            </a:r>
            <a:r>
              <a:rPr lang="zh-CN" altLang="en-US" dirty="0"/>
              <a:t>置位后，可以在</a:t>
            </a:r>
            <a:r>
              <a:rPr lang="en-US" altLang="zh-CN" dirty="0"/>
              <a:t>Valid</a:t>
            </a:r>
            <a:r>
              <a:rPr lang="zh-CN" altLang="en-US" dirty="0"/>
              <a:t>信号置位前取消置位。</a:t>
            </a:r>
          </a:p>
          <a:p>
            <a:r>
              <a:rPr lang="zh-CN" altLang="en-US" dirty="0"/>
              <a:t>为防止死锁（</a:t>
            </a:r>
            <a:r>
              <a:rPr lang="en-US" altLang="zh-CN" dirty="0"/>
              <a:t>Deadlock</a:t>
            </a:r>
            <a:r>
              <a:rPr lang="zh-CN" altLang="en-US" dirty="0"/>
              <a:t>），</a:t>
            </a:r>
            <a:r>
              <a:rPr lang="en-US" altLang="zh-CN" dirty="0"/>
              <a:t>Valid</a:t>
            </a:r>
            <a:r>
              <a:rPr lang="zh-CN" altLang="en-US" dirty="0"/>
              <a:t>信号不能依赖于</a:t>
            </a:r>
            <a:r>
              <a:rPr lang="en-US" altLang="zh-CN" dirty="0"/>
              <a:t>Ready</a:t>
            </a:r>
            <a:r>
              <a:rPr lang="zh-CN" altLang="en-US" dirty="0"/>
              <a:t>信号。目标可以一直等待直到</a:t>
            </a:r>
            <a:r>
              <a:rPr lang="en-US" altLang="zh-CN" dirty="0"/>
              <a:t>Valid</a:t>
            </a:r>
            <a:r>
              <a:rPr lang="zh-CN" altLang="en-US" dirty="0"/>
              <a:t>信号置位再置位</a:t>
            </a:r>
            <a:r>
              <a:rPr lang="en-US" altLang="zh-CN" dirty="0"/>
              <a:t>Ready</a:t>
            </a:r>
            <a:r>
              <a:rPr lang="zh-CN" altLang="en-US" dirty="0"/>
              <a:t>信号。目标如果准备好，也可以先置位</a:t>
            </a:r>
            <a:r>
              <a:rPr lang="en-US" altLang="zh-CN" dirty="0"/>
              <a:t>Ready</a:t>
            </a:r>
            <a:r>
              <a:rPr lang="zh-CN" altLang="en-US" dirty="0"/>
              <a:t>信号，这样在</a:t>
            </a:r>
            <a:r>
              <a:rPr lang="en-US" altLang="zh-CN" dirty="0"/>
              <a:t>Valid</a:t>
            </a:r>
            <a:r>
              <a:rPr lang="zh-CN" altLang="en-US" dirty="0"/>
              <a:t>信号置位的下一个时钟上升沿即可接收信息，提高效率。而且建议在目标准备好的情况下就将</a:t>
            </a:r>
            <a:r>
              <a:rPr lang="en-US" altLang="zh-CN" dirty="0"/>
              <a:t>Ready</a:t>
            </a:r>
            <a:r>
              <a:rPr lang="zh-CN" altLang="en-US" dirty="0"/>
              <a:t>置位，这样在</a:t>
            </a:r>
            <a:r>
              <a:rPr lang="en-US" altLang="zh-CN" dirty="0"/>
              <a:t>Valid</a:t>
            </a:r>
            <a:r>
              <a:rPr lang="zh-CN" altLang="en-US" dirty="0"/>
              <a:t>置位后只需一个时钟周期即可传输信息，而不需要一个额外的时钟将</a:t>
            </a:r>
            <a:r>
              <a:rPr lang="en-US" altLang="zh-CN" dirty="0"/>
              <a:t>Ready</a:t>
            </a:r>
            <a:r>
              <a:rPr lang="zh-CN" altLang="en-US" dirty="0"/>
              <a:t>置位。</a:t>
            </a:r>
            <a:endParaRPr lang="en-US" altLang="zh-CN" dirty="0"/>
          </a:p>
          <a:p>
            <a:endParaRPr lang="en-US" altLang="zh-CN" dirty="0"/>
          </a:p>
          <a:p>
            <a:r>
              <a:rPr lang="en-US" altLang="zh-CN" dirty="0"/>
              <a:t>Valid</a:t>
            </a:r>
            <a:r>
              <a:rPr lang="zh-CN" altLang="en-US" dirty="0"/>
              <a:t>信号在复位后必需置低，其他信号无要求。</a:t>
            </a:r>
            <a:r>
              <a:rPr lang="en-US" altLang="zh-CN" dirty="0"/>
              <a:t>Valid</a:t>
            </a:r>
            <a:r>
              <a:rPr lang="zh-CN" altLang="en-US" dirty="0"/>
              <a:t>信号允许置高的最早时刻是取消复位后的第一个时钟上升沿。</a:t>
            </a:r>
          </a:p>
          <a:p>
            <a:endParaRPr lang="zh-CN" altLang="en-US" dirty="0"/>
          </a:p>
          <a:p>
            <a:r>
              <a:rPr lang="zh-CN" altLang="en-US" dirty="0"/>
              <a:t>类似还有</a:t>
            </a:r>
            <a:r>
              <a:rPr lang="en-US" altLang="zh-CN" dirty="0"/>
              <a:t>Request-Acknowledge</a:t>
            </a:r>
            <a:r>
              <a:rPr lang="zh-CN" altLang="en-US" dirty="0"/>
              <a:t>协议，该协议从需求的角度定义的。</a:t>
            </a:r>
          </a:p>
        </p:txBody>
      </p:sp>
      <p:sp>
        <p:nvSpPr>
          <p:cNvPr id="22532" name="灯片编号占位符 3">
            <a:extLst>
              <a:ext uri="{FF2B5EF4-FFF2-40B4-BE49-F238E27FC236}">
                <a16:creationId xmlns:a16="http://schemas.microsoft.com/office/drawing/2014/main" id="{10897C6E-8EBF-41CF-82A5-009EF4F92D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62C9833-9F2B-4A4C-B9AC-68E92B315EA7}"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03479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D3F4BC3-7D42-483E-AF75-38156377C6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CEEBD7C6-E8AD-41DB-9C9F-1DDB7C878AE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24580" name="灯片编号占位符 3">
            <a:extLst>
              <a:ext uri="{FF2B5EF4-FFF2-40B4-BE49-F238E27FC236}">
                <a16:creationId xmlns:a16="http://schemas.microsoft.com/office/drawing/2014/main" id="{DFD67239-EAEA-4260-A034-52E5337769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69938" indent="-295275">
              <a:defRPr>
                <a:solidFill>
                  <a:schemeClr val="tx1"/>
                </a:solidFill>
                <a:latin typeface="Arial" panose="020B0604020202020204" pitchFamily="34" charset="0"/>
                <a:ea typeface="宋体" panose="02010600030101010101" pitchFamily="2" charset="-122"/>
              </a:defRPr>
            </a:lvl2pPr>
            <a:lvl3pPr marL="1184275" indent="-236538">
              <a:defRPr>
                <a:solidFill>
                  <a:schemeClr val="tx1"/>
                </a:solidFill>
                <a:latin typeface="Arial" panose="020B0604020202020204" pitchFamily="34" charset="0"/>
                <a:ea typeface="宋体" panose="02010600030101010101" pitchFamily="2" charset="-122"/>
              </a:defRPr>
            </a:lvl3pPr>
            <a:lvl4pPr marL="1657350" indent="-236538">
              <a:defRPr>
                <a:solidFill>
                  <a:schemeClr val="tx1"/>
                </a:solidFill>
                <a:latin typeface="Arial" panose="020B0604020202020204" pitchFamily="34" charset="0"/>
                <a:ea typeface="宋体" panose="02010600030101010101" pitchFamily="2" charset="-122"/>
              </a:defRPr>
            </a:lvl4pPr>
            <a:lvl5pPr marL="2132013" indent="-236538">
              <a:defRPr>
                <a:solidFill>
                  <a:schemeClr val="tx1"/>
                </a:solidFill>
                <a:latin typeface="Arial" panose="020B0604020202020204" pitchFamily="34" charset="0"/>
                <a:ea typeface="宋体" panose="02010600030101010101" pitchFamily="2" charset="-122"/>
              </a:defRPr>
            </a:lvl5pPr>
            <a:lvl6pPr marL="2589213" indent="-2365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46413" indent="-2365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03613" indent="-2365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60813" indent="-236538"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CF84CE-BB48-4827-B564-FE2101B12219}"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假定</a:t>
            </a:r>
            <a:r>
              <a:rPr lang="en-US" altLang="zh-CN" sz="1200" dirty="0"/>
              <a:t>MMIO</a:t>
            </a:r>
            <a:r>
              <a:rPr lang="zh-CN" altLang="en-US" sz="1200" dirty="0"/>
              <a:t>基址：</a:t>
            </a:r>
            <a:r>
              <a:rPr lang="en-US" altLang="zh-CN" sz="1200" dirty="0"/>
              <a:t>0x7f00</a:t>
            </a:r>
          </a:p>
          <a:p>
            <a:endParaRPr lang="zh-CN" altLang="en-US" dirty="0"/>
          </a:p>
        </p:txBody>
      </p:sp>
      <p:sp>
        <p:nvSpPr>
          <p:cNvPr id="4" name="灯片编号占位符 3"/>
          <p:cNvSpPr>
            <a:spLocks noGrp="1"/>
          </p:cNvSpPr>
          <p:nvPr>
            <p:ph type="sldNum" sz="quarter" idx="5"/>
          </p:nvPr>
        </p:nvSpPr>
        <p:spPr/>
        <p:txBody>
          <a:bodyPr/>
          <a:lstStyle/>
          <a:p>
            <a:pPr>
              <a:defRPr/>
            </a:pPr>
            <a:fld id="{3E3379E7-EFB6-4D19-8480-DBA827EA84A9}" type="slidenum">
              <a:rPr lang="zh-CN" altLang="en-US" smtClean="0"/>
              <a:pPr>
                <a:defRPr/>
              </a:pPr>
              <a:t>14</a:t>
            </a:fld>
            <a:endParaRPr lang="zh-CN" altLang="en-US"/>
          </a:p>
        </p:txBody>
      </p:sp>
    </p:spTree>
    <p:extLst>
      <p:ext uri="{BB962C8B-B14F-4D97-AF65-F5344CB8AC3E}">
        <p14:creationId xmlns:p14="http://schemas.microsoft.com/office/powerpoint/2010/main" val="300442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线性反馈移位寄存器（</a:t>
            </a:r>
            <a:r>
              <a:rPr lang="en-US" altLang="zh-CN" dirty="0"/>
              <a:t>LFSR</a:t>
            </a:r>
            <a:r>
              <a:rPr lang="zh-CN" altLang="en-US" dirty="0"/>
              <a:t>）原理及</a:t>
            </a:r>
            <a:r>
              <a:rPr lang="en-US" altLang="zh-CN" dirty="0"/>
              <a:t>Verilog</a:t>
            </a:r>
            <a:r>
              <a:rPr lang="zh-CN" altLang="en-US" dirty="0"/>
              <a:t>代码实现</a:t>
            </a:r>
            <a:endParaRPr lang="en-US" altLang="zh-CN" dirty="0"/>
          </a:p>
          <a:p>
            <a:r>
              <a:rPr lang="zh-CN" altLang="en-US" dirty="0"/>
              <a:t>（</a:t>
            </a:r>
            <a:r>
              <a:rPr lang="en-US" altLang="zh-CN" dirty="0"/>
              <a:t>https://xulu1588.blog.csdn.net/article/details/130035433?spm=1001.2014.3001.5502</a:t>
            </a:r>
            <a:r>
              <a:rPr lang="zh-CN" altLang="en-US" dirty="0"/>
              <a:t>）</a:t>
            </a:r>
            <a:endParaRPr lang="en-US" altLang="zh-CN" dirty="0"/>
          </a:p>
          <a:p>
            <a:endParaRPr lang="en-US" altLang="zh-CN" dirty="0"/>
          </a:p>
          <a:p>
            <a:r>
              <a:rPr lang="zh-CN" altLang="en-US" dirty="0"/>
              <a:t>斐波那契</a:t>
            </a:r>
            <a:r>
              <a:rPr lang="en-US" altLang="zh-CN" dirty="0"/>
              <a:t>LFSR</a:t>
            </a:r>
            <a:r>
              <a:rPr lang="zh-CN" altLang="en-US" dirty="0"/>
              <a:t>：多到一型</a:t>
            </a:r>
            <a:r>
              <a:rPr lang="en-US" altLang="zh-CN" dirty="0"/>
              <a:t>LFSR(many to one)</a:t>
            </a:r>
            <a:r>
              <a:rPr lang="zh-CN" altLang="en-US" dirty="0"/>
              <a:t>，抽头序列对应</a:t>
            </a:r>
            <a:r>
              <a:rPr lang="en-US" altLang="zh-CN" dirty="0"/>
              <a:t>bit</a:t>
            </a:r>
            <a:r>
              <a:rPr lang="zh-CN" altLang="en-US" dirty="0"/>
              <a:t>位置的多个寄存器的输出异或后驱动一个寄存器输入。</a:t>
            </a:r>
            <a:endParaRPr lang="en-US" altLang="zh-CN" dirty="0"/>
          </a:p>
          <a:p>
            <a:endParaRPr lang="en-US" altLang="zh-CN" dirty="0"/>
          </a:p>
          <a:p>
            <a:r>
              <a:rPr lang="zh-CN" altLang="en-US" dirty="0"/>
              <a:t>伽罗瓦</a:t>
            </a:r>
            <a:r>
              <a:rPr lang="en-US" altLang="zh-CN" dirty="0"/>
              <a:t>LFSR</a:t>
            </a:r>
            <a:r>
              <a:rPr lang="zh-CN" altLang="en-US" dirty="0"/>
              <a:t>：一到多型</a:t>
            </a:r>
            <a:r>
              <a:rPr lang="en-US" altLang="zh-CN" dirty="0"/>
              <a:t>LFSR(one to many)</a:t>
            </a:r>
            <a:r>
              <a:rPr lang="zh-CN" altLang="en-US" dirty="0"/>
              <a:t>，最后一个寄存器的输出通过与抽头序列对应位置寄存器前一级寄存器的输出异或后驱动多个抽头序列对应位置的寄存器。</a:t>
            </a:r>
            <a:endParaRPr lang="en-US" altLang="zh-CN" dirty="0"/>
          </a:p>
          <a:p>
            <a:endParaRPr lang="en-US" altLang="zh-CN" dirty="0"/>
          </a:p>
          <a:p>
            <a:r>
              <a:rPr lang="zh-CN" altLang="en-US" dirty="0"/>
              <a:t>斐波那契</a:t>
            </a:r>
            <a:r>
              <a:rPr lang="en-US" altLang="zh-CN" dirty="0"/>
              <a:t>LFSR</a:t>
            </a:r>
            <a:r>
              <a:rPr lang="zh-CN" altLang="en-US" dirty="0"/>
              <a:t>与伽罗瓦</a:t>
            </a:r>
            <a:r>
              <a:rPr lang="en-US" altLang="zh-CN" dirty="0"/>
              <a:t>LFSR</a:t>
            </a:r>
            <a:r>
              <a:rPr lang="zh-CN" altLang="en-US" dirty="0"/>
              <a:t>的对比：伽罗瓦</a:t>
            </a:r>
            <a:r>
              <a:rPr lang="en-US" altLang="zh-CN" dirty="0"/>
              <a:t>LFSR</a:t>
            </a:r>
            <a:r>
              <a:rPr lang="zh-CN" altLang="en-US" dirty="0"/>
              <a:t>具有更高的速度，因为两个触发器之间只有一个异或门。斐波那契</a:t>
            </a:r>
            <a:r>
              <a:rPr lang="en-US" altLang="zh-CN" dirty="0"/>
              <a:t>LFSR</a:t>
            </a:r>
            <a:r>
              <a:rPr lang="zh-CN" altLang="en-US" dirty="0"/>
              <a:t>在首尾两个寄存器之间有多个异或门，组合逻辑延时更大，为了满足建立保持时间的要求，其频率更小（周期更大），速度更慢。</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5DB88E89-1B9C-464E-A1AE-57B0BD889B45}" type="slidenum">
              <a:rPr lang="zh-CN" altLang="en-US" smtClean="0"/>
              <a:t>20</a:t>
            </a:fld>
            <a:endParaRPr lang="zh-CN" altLang="en-US"/>
          </a:p>
        </p:txBody>
      </p:sp>
    </p:spTree>
    <p:extLst>
      <p:ext uri="{BB962C8B-B14F-4D97-AF65-F5344CB8AC3E}">
        <p14:creationId xmlns:p14="http://schemas.microsoft.com/office/powerpoint/2010/main" val="81886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a:extLst>
              <a:ext uri="{FF2B5EF4-FFF2-40B4-BE49-F238E27FC236}">
                <a16:creationId xmlns:a16="http://schemas.microsoft.com/office/drawing/2014/main" id="{AA85A52B-C458-4389-9610-2320DCF45227}"/>
              </a:ext>
            </a:extLst>
          </p:cNvPr>
          <p:cNvCxnSpPr>
            <a:cxnSpLocks noChangeShapeType="1"/>
          </p:cNvCxnSpPr>
          <p:nvPr userDrawn="1"/>
        </p:nvCxnSpPr>
        <p:spPr bwMode="auto">
          <a:xfrm>
            <a:off x="457200" y="6245225"/>
            <a:ext cx="8229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5" name="Rectangle 4">
            <a:extLst>
              <a:ext uri="{FF2B5EF4-FFF2-40B4-BE49-F238E27FC236}">
                <a16:creationId xmlns:a16="http://schemas.microsoft.com/office/drawing/2014/main" id="{D7DD7CB9-3B4E-4F1D-A6C0-0D48B68D5795}"/>
              </a:ext>
            </a:extLst>
          </p:cNvPr>
          <p:cNvSpPr>
            <a:spLocks noGrp="1" noChangeArrowheads="1"/>
          </p:cNvSpPr>
          <p:nvPr>
            <p:ph type="dt" sz="half" idx="10"/>
          </p:nvPr>
        </p:nvSpPr>
        <p:spPr/>
        <p:txBody>
          <a:bodyPr anchor="ctr"/>
          <a:lstStyle>
            <a:lvl1pPr>
              <a:defRPr sz="1600"/>
            </a:lvl1pPr>
          </a:lstStyle>
          <a:p>
            <a:pPr>
              <a:defRPr/>
            </a:pPr>
            <a:fld id="{463D20D9-1299-429A-A8A5-6F97F333EE7E}" type="datetime1">
              <a:rPr lang="zh-CN" altLang="en-US" smtClean="0"/>
              <a:t>2023/5/24</a:t>
            </a:fld>
            <a:endParaRPr lang="zh-CN" altLang="en-US"/>
          </a:p>
        </p:txBody>
      </p:sp>
      <p:sp>
        <p:nvSpPr>
          <p:cNvPr id="6" name="Rectangle 5">
            <a:extLst>
              <a:ext uri="{FF2B5EF4-FFF2-40B4-BE49-F238E27FC236}">
                <a16:creationId xmlns:a16="http://schemas.microsoft.com/office/drawing/2014/main" id="{4CC8E2F7-364B-46E8-A6AB-10774079CF98}"/>
              </a:ext>
            </a:extLst>
          </p:cNvPr>
          <p:cNvSpPr>
            <a:spLocks noGrp="1" noChangeArrowheads="1"/>
          </p:cNvSpPr>
          <p:nvPr>
            <p:ph type="ftr" sz="quarter" idx="11"/>
          </p:nvPr>
        </p:nvSpPr>
        <p:spPr>
          <a:xfrm>
            <a:off x="2590800" y="6245225"/>
            <a:ext cx="4419600" cy="476250"/>
          </a:xfrm>
        </p:spPr>
        <p:txBody>
          <a:bodyPr anchor="ctr"/>
          <a:lstStyle>
            <a:lvl1pPr>
              <a:defRPr sz="1600"/>
            </a:lvl1pPr>
          </a:lstStyle>
          <a:p>
            <a:pPr>
              <a:defRPr/>
            </a:pPr>
            <a:r>
              <a:rPr lang="en-US" altLang="zh-CN" dirty="0"/>
              <a:t>2023</a:t>
            </a:r>
            <a:r>
              <a:rPr lang="zh-CN" altLang="en-US" dirty="0"/>
              <a:t>春</a:t>
            </a:r>
            <a:r>
              <a:rPr lang="en-US" altLang="zh-CN" dirty="0"/>
              <a:t>_</a:t>
            </a:r>
            <a:r>
              <a:rPr lang="zh-CN" altLang="en-US" dirty="0"/>
              <a:t>计算机组成原理</a:t>
            </a:r>
            <a:r>
              <a:rPr lang="en-US" altLang="zh-CN" dirty="0"/>
              <a:t>(H)</a:t>
            </a:r>
            <a:r>
              <a:rPr lang="zh-CN" altLang="en-US" dirty="0"/>
              <a:t>实验 </a:t>
            </a:r>
          </a:p>
        </p:txBody>
      </p:sp>
      <p:sp>
        <p:nvSpPr>
          <p:cNvPr id="7" name="Rectangle 6">
            <a:extLst>
              <a:ext uri="{FF2B5EF4-FFF2-40B4-BE49-F238E27FC236}">
                <a16:creationId xmlns:a16="http://schemas.microsoft.com/office/drawing/2014/main" id="{F58B3EA9-4E05-4167-96BA-0A567EF5A31E}"/>
              </a:ext>
            </a:extLst>
          </p:cNvPr>
          <p:cNvSpPr>
            <a:spLocks noGrp="1" noChangeArrowheads="1"/>
          </p:cNvSpPr>
          <p:nvPr>
            <p:ph type="sldNum" sz="quarter" idx="12"/>
          </p:nvPr>
        </p:nvSpPr>
        <p:spPr>
          <a:xfrm>
            <a:off x="7010400" y="6245225"/>
            <a:ext cx="1676400" cy="476250"/>
          </a:xfrm>
        </p:spPr>
        <p:txBody>
          <a:bodyPr anchor="ctr"/>
          <a:lstStyle>
            <a:lvl1pPr>
              <a:defRPr sz="1600"/>
            </a:lvl1pPr>
          </a:lstStyle>
          <a:p>
            <a:pPr>
              <a:defRPr/>
            </a:pPr>
            <a:fld id="{2367035A-0266-466B-898C-0B21620FB886}" type="slidenum">
              <a:rPr lang="en-US" altLang="zh-CN"/>
              <a:pPr>
                <a:defRPr/>
              </a:pPr>
              <a:t>‹#›</a:t>
            </a:fld>
            <a:endParaRPr lang="en-US" altLang="zh-CN"/>
          </a:p>
        </p:txBody>
      </p:sp>
    </p:spTree>
    <p:extLst>
      <p:ext uri="{BB962C8B-B14F-4D97-AF65-F5344CB8AC3E}">
        <p14:creationId xmlns:p14="http://schemas.microsoft.com/office/powerpoint/2010/main" val="342489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4DFDD3C-3E2E-4FB9-A86D-0C8EE5375382}"/>
              </a:ext>
            </a:extLst>
          </p:cNvPr>
          <p:cNvSpPr>
            <a:spLocks noGrp="1" noChangeArrowheads="1"/>
          </p:cNvSpPr>
          <p:nvPr>
            <p:ph type="dt" sz="half" idx="10"/>
          </p:nvPr>
        </p:nvSpPr>
        <p:spPr/>
        <p:txBody>
          <a:bodyPr/>
          <a:lstStyle>
            <a:lvl1pPr>
              <a:defRPr/>
            </a:lvl1pPr>
          </a:lstStyle>
          <a:p>
            <a:pPr>
              <a:defRPr/>
            </a:pPr>
            <a:fld id="{3136FFFD-3D0B-4687-A70E-D0435A62A28C}" type="datetime1">
              <a:rPr lang="zh-CN" altLang="en-US" smtClean="0"/>
              <a:t>2023/5/24</a:t>
            </a:fld>
            <a:endParaRPr lang="zh-CN" altLang="en-US"/>
          </a:p>
        </p:txBody>
      </p:sp>
      <p:sp>
        <p:nvSpPr>
          <p:cNvPr id="6" name="Rectangle 5">
            <a:extLst>
              <a:ext uri="{FF2B5EF4-FFF2-40B4-BE49-F238E27FC236}">
                <a16:creationId xmlns:a16="http://schemas.microsoft.com/office/drawing/2014/main" id="{3B139F9E-5A4A-489D-B84E-CEDF98669E16}"/>
              </a:ext>
            </a:extLst>
          </p:cNvPr>
          <p:cNvSpPr>
            <a:spLocks noGrp="1" noChangeArrowheads="1"/>
          </p:cNvSpPr>
          <p:nvPr>
            <p:ph type="ftr" sz="quarter" idx="11"/>
          </p:nvPr>
        </p:nvSpPr>
        <p:spPr>
          <a:xfrm>
            <a:off x="2590800" y="6381750"/>
            <a:ext cx="3962400" cy="339725"/>
          </a:xfrm>
        </p:spPr>
        <p:txBody>
          <a:bodyPr/>
          <a:lstStyle>
            <a:lvl1pPr algn="l">
              <a:defRPr/>
            </a:lvl1p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7" name="Rectangle 6">
            <a:extLst>
              <a:ext uri="{FF2B5EF4-FFF2-40B4-BE49-F238E27FC236}">
                <a16:creationId xmlns:a16="http://schemas.microsoft.com/office/drawing/2014/main" id="{423B5D35-2685-42C0-9ECD-CF398F1FF462}"/>
              </a:ext>
            </a:extLst>
          </p:cNvPr>
          <p:cNvSpPr>
            <a:spLocks noGrp="1" noChangeArrowheads="1"/>
          </p:cNvSpPr>
          <p:nvPr>
            <p:ph type="sldNum" sz="quarter" idx="12"/>
          </p:nvPr>
        </p:nvSpPr>
        <p:spPr/>
        <p:txBody>
          <a:bodyPr/>
          <a:lstStyle>
            <a:lvl1pPr>
              <a:defRPr/>
            </a:lvl1pPr>
          </a:lstStyle>
          <a:p>
            <a:pPr>
              <a:defRPr/>
            </a:pPr>
            <a:fld id="{4258B68F-81A6-4D33-9E4E-EC5B05F38E41}" type="slidenum">
              <a:rPr lang="en-US" altLang="zh-CN"/>
              <a:pPr>
                <a:defRPr/>
              </a:pPr>
              <a:t>‹#›</a:t>
            </a:fld>
            <a:endParaRPr lang="en-US" altLang="zh-CN"/>
          </a:p>
        </p:txBody>
      </p:sp>
    </p:spTree>
    <p:extLst>
      <p:ext uri="{BB962C8B-B14F-4D97-AF65-F5344CB8AC3E}">
        <p14:creationId xmlns:p14="http://schemas.microsoft.com/office/powerpoint/2010/main" val="172055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5890DDF-BB01-4221-8974-018A79DF1BC1}"/>
              </a:ext>
            </a:extLst>
          </p:cNvPr>
          <p:cNvSpPr>
            <a:spLocks noGrp="1" noChangeArrowheads="1"/>
          </p:cNvSpPr>
          <p:nvPr>
            <p:ph type="dt" sz="half" idx="10"/>
          </p:nvPr>
        </p:nvSpPr>
        <p:spPr/>
        <p:txBody>
          <a:bodyPr/>
          <a:lstStyle>
            <a:lvl1pPr>
              <a:defRPr/>
            </a:lvl1pPr>
          </a:lstStyle>
          <a:p>
            <a:pPr>
              <a:defRPr/>
            </a:pPr>
            <a:fld id="{96DB18CB-636F-4BC6-BB2E-E4804E9684F3}" type="datetime1">
              <a:rPr lang="zh-CN" altLang="en-US" smtClean="0"/>
              <a:t>2023/5/24</a:t>
            </a:fld>
            <a:endParaRPr lang="zh-CN" altLang="en-US"/>
          </a:p>
        </p:txBody>
      </p:sp>
      <p:sp>
        <p:nvSpPr>
          <p:cNvPr id="8" name="Rectangle 5">
            <a:extLst>
              <a:ext uri="{FF2B5EF4-FFF2-40B4-BE49-F238E27FC236}">
                <a16:creationId xmlns:a16="http://schemas.microsoft.com/office/drawing/2014/main" id="{9C27B163-9264-41AE-A95F-DF3E766C5DBF}"/>
              </a:ext>
            </a:extLst>
          </p:cNvPr>
          <p:cNvSpPr>
            <a:spLocks noGrp="1" noChangeArrowheads="1"/>
          </p:cNvSpPr>
          <p:nvPr>
            <p:ph type="ftr" sz="quarter" idx="11"/>
          </p:nvPr>
        </p:nvSpPr>
        <p:spPr>
          <a:xfrm>
            <a:off x="2590800" y="6381750"/>
            <a:ext cx="3962400" cy="339725"/>
          </a:xfrm>
        </p:spPr>
        <p:txBody>
          <a:bodyPr/>
          <a:lstStyle>
            <a:lvl1pPr algn="l">
              <a:defRPr/>
            </a:lvl1p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9" name="Rectangle 6">
            <a:extLst>
              <a:ext uri="{FF2B5EF4-FFF2-40B4-BE49-F238E27FC236}">
                <a16:creationId xmlns:a16="http://schemas.microsoft.com/office/drawing/2014/main" id="{4529D760-9F6E-4669-8260-8D3CBF7575ED}"/>
              </a:ext>
            </a:extLst>
          </p:cNvPr>
          <p:cNvSpPr>
            <a:spLocks noGrp="1" noChangeArrowheads="1"/>
          </p:cNvSpPr>
          <p:nvPr>
            <p:ph type="sldNum" sz="quarter" idx="12"/>
          </p:nvPr>
        </p:nvSpPr>
        <p:spPr/>
        <p:txBody>
          <a:bodyPr/>
          <a:lstStyle>
            <a:lvl1pPr>
              <a:defRPr/>
            </a:lvl1pPr>
          </a:lstStyle>
          <a:p>
            <a:pPr>
              <a:defRPr/>
            </a:pPr>
            <a:fld id="{DCAE2CBA-B9EC-45F3-9A92-F66E829165D8}" type="slidenum">
              <a:rPr lang="en-US" altLang="zh-CN"/>
              <a:pPr>
                <a:defRPr/>
              </a:pPr>
              <a:t>‹#›</a:t>
            </a:fld>
            <a:endParaRPr lang="en-US" altLang="zh-CN"/>
          </a:p>
        </p:txBody>
      </p:sp>
    </p:spTree>
    <p:extLst>
      <p:ext uri="{BB962C8B-B14F-4D97-AF65-F5344CB8AC3E}">
        <p14:creationId xmlns:p14="http://schemas.microsoft.com/office/powerpoint/2010/main" val="2801640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2FCD979-24FA-49F3-B290-4D58AF557B9B}"/>
              </a:ext>
            </a:extLst>
          </p:cNvPr>
          <p:cNvSpPr>
            <a:spLocks noGrp="1" noChangeArrowheads="1"/>
          </p:cNvSpPr>
          <p:nvPr>
            <p:ph type="dt" sz="half" idx="10"/>
          </p:nvPr>
        </p:nvSpPr>
        <p:spPr/>
        <p:txBody>
          <a:bodyPr/>
          <a:lstStyle>
            <a:lvl1pPr>
              <a:defRPr/>
            </a:lvl1pPr>
          </a:lstStyle>
          <a:p>
            <a:pPr>
              <a:defRPr/>
            </a:pPr>
            <a:fld id="{F23649D8-DD98-44CD-89DE-75C84B64CA54}" type="datetime1">
              <a:rPr lang="zh-CN" altLang="en-US" smtClean="0"/>
              <a:t>2023/5/24</a:t>
            </a:fld>
            <a:endParaRPr lang="zh-CN" altLang="en-US"/>
          </a:p>
        </p:txBody>
      </p:sp>
      <p:sp>
        <p:nvSpPr>
          <p:cNvPr id="4" name="Rectangle 5">
            <a:extLst>
              <a:ext uri="{FF2B5EF4-FFF2-40B4-BE49-F238E27FC236}">
                <a16:creationId xmlns:a16="http://schemas.microsoft.com/office/drawing/2014/main" id="{DCBCEB5B-90A1-4ADC-8053-242E20E543B2}"/>
              </a:ext>
            </a:extLst>
          </p:cNvPr>
          <p:cNvSpPr>
            <a:spLocks noGrp="1" noChangeArrowheads="1"/>
          </p:cNvSpPr>
          <p:nvPr>
            <p:ph type="ftr" sz="quarter" idx="11"/>
          </p:nvPr>
        </p:nvSpPr>
        <p:spPr>
          <a:xfrm>
            <a:off x="2590800" y="6381750"/>
            <a:ext cx="3962400" cy="339725"/>
          </a:xfrm>
        </p:spPr>
        <p:txBody>
          <a:bodyPr/>
          <a:lstStyle>
            <a:lvl1pPr algn="l">
              <a:defRPr/>
            </a:lvl1p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5" name="Rectangle 6">
            <a:extLst>
              <a:ext uri="{FF2B5EF4-FFF2-40B4-BE49-F238E27FC236}">
                <a16:creationId xmlns:a16="http://schemas.microsoft.com/office/drawing/2014/main" id="{29D23DA3-50C3-4025-BB49-C7C11B837D4A}"/>
              </a:ext>
            </a:extLst>
          </p:cNvPr>
          <p:cNvSpPr>
            <a:spLocks noGrp="1" noChangeArrowheads="1"/>
          </p:cNvSpPr>
          <p:nvPr>
            <p:ph type="sldNum" sz="quarter" idx="12"/>
          </p:nvPr>
        </p:nvSpPr>
        <p:spPr/>
        <p:txBody>
          <a:bodyPr/>
          <a:lstStyle>
            <a:lvl1pPr>
              <a:defRPr/>
            </a:lvl1pPr>
          </a:lstStyle>
          <a:p>
            <a:pPr>
              <a:defRPr/>
            </a:pPr>
            <a:fld id="{D4747160-A88C-4DF1-8773-0E45429C0EF7}" type="slidenum">
              <a:rPr lang="en-US" altLang="zh-CN"/>
              <a:pPr>
                <a:defRPr/>
              </a:pPr>
              <a:t>‹#›</a:t>
            </a:fld>
            <a:endParaRPr lang="en-US" altLang="zh-CN"/>
          </a:p>
        </p:txBody>
      </p:sp>
    </p:spTree>
    <p:extLst>
      <p:ext uri="{BB962C8B-B14F-4D97-AF65-F5344CB8AC3E}">
        <p14:creationId xmlns:p14="http://schemas.microsoft.com/office/powerpoint/2010/main" val="204961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9801A1EC-BAE7-435A-BBFA-A0E6EBC3ED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4163" y="381000"/>
            <a:ext cx="857567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a:extLst>
              <a:ext uri="{FF2B5EF4-FFF2-40B4-BE49-F238E27FC236}">
                <a16:creationId xmlns:a16="http://schemas.microsoft.com/office/drawing/2014/main" id="{DF1782CB-B7AA-47BE-836C-8798BFC52D28}"/>
              </a:ext>
            </a:extLst>
          </p:cNvPr>
          <p:cNvSpPr>
            <a:spLocks noGrp="1" noChangeArrowheads="1"/>
          </p:cNvSpPr>
          <p:nvPr>
            <p:ph type="dt" sz="half" idx="10"/>
          </p:nvPr>
        </p:nvSpPr>
        <p:spPr/>
        <p:txBody>
          <a:bodyPr/>
          <a:lstStyle>
            <a:lvl1pPr>
              <a:defRPr/>
            </a:lvl1pPr>
          </a:lstStyle>
          <a:p>
            <a:pPr>
              <a:defRPr/>
            </a:pPr>
            <a:fld id="{E69124DE-BFB4-435C-AEF6-DF97E8F4C21C}" type="datetime1">
              <a:rPr lang="zh-CN" altLang="en-US" smtClean="0"/>
              <a:t>2023/5/24</a:t>
            </a:fld>
            <a:endParaRPr lang="zh-CN" altLang="en-US"/>
          </a:p>
        </p:txBody>
      </p:sp>
      <p:sp>
        <p:nvSpPr>
          <p:cNvPr id="4" name="Rectangle 5">
            <a:extLst>
              <a:ext uri="{FF2B5EF4-FFF2-40B4-BE49-F238E27FC236}">
                <a16:creationId xmlns:a16="http://schemas.microsoft.com/office/drawing/2014/main" id="{C23317F8-BD74-4A11-8A42-2036E9805C26}"/>
              </a:ext>
            </a:extLst>
          </p:cNvPr>
          <p:cNvSpPr>
            <a:spLocks noGrp="1" noChangeArrowheads="1"/>
          </p:cNvSpPr>
          <p:nvPr>
            <p:ph type="ftr" sz="quarter" idx="11"/>
          </p:nvPr>
        </p:nvSpPr>
        <p:spPr>
          <a:xfrm>
            <a:off x="2590800" y="6381750"/>
            <a:ext cx="3962400" cy="339725"/>
          </a:xfrm>
        </p:spPr>
        <p:txBody>
          <a:bodyPr/>
          <a:lstStyle>
            <a:lvl1pPr algn="l">
              <a:defRPr/>
            </a:lvl1p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5" name="Rectangle 6">
            <a:extLst>
              <a:ext uri="{FF2B5EF4-FFF2-40B4-BE49-F238E27FC236}">
                <a16:creationId xmlns:a16="http://schemas.microsoft.com/office/drawing/2014/main" id="{F1AC196D-F09C-4F1A-B032-D7C8CC692540}"/>
              </a:ext>
            </a:extLst>
          </p:cNvPr>
          <p:cNvSpPr>
            <a:spLocks noGrp="1" noChangeArrowheads="1"/>
          </p:cNvSpPr>
          <p:nvPr>
            <p:ph type="sldNum" sz="quarter" idx="12"/>
          </p:nvPr>
        </p:nvSpPr>
        <p:spPr/>
        <p:txBody>
          <a:bodyPr/>
          <a:lstStyle>
            <a:lvl1pPr>
              <a:defRPr/>
            </a:lvl1pPr>
          </a:lstStyle>
          <a:p>
            <a:pPr>
              <a:defRPr/>
            </a:pPr>
            <a:fld id="{5A701DFD-8F55-465D-8E5D-D29E973AD5F3}" type="slidenum">
              <a:rPr lang="en-US" altLang="zh-CN"/>
              <a:pPr>
                <a:defRPr/>
              </a:pPr>
              <a:t>‹#›</a:t>
            </a:fld>
            <a:endParaRPr lang="en-US" altLang="zh-CN"/>
          </a:p>
        </p:txBody>
      </p:sp>
    </p:spTree>
    <p:extLst>
      <p:ext uri="{BB962C8B-B14F-4D97-AF65-F5344CB8AC3E}">
        <p14:creationId xmlns:p14="http://schemas.microsoft.com/office/powerpoint/2010/main" val="907129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34E9FE3-8183-4614-B577-BA19E1204647}"/>
              </a:ext>
            </a:extLst>
          </p:cNvPr>
          <p:cNvSpPr>
            <a:spLocks noGrp="1" noChangeArrowheads="1"/>
          </p:cNvSpPr>
          <p:nvPr>
            <p:ph type="dt" sz="half" idx="10"/>
          </p:nvPr>
        </p:nvSpPr>
        <p:spPr/>
        <p:txBody>
          <a:bodyPr/>
          <a:lstStyle>
            <a:lvl1pPr>
              <a:defRPr/>
            </a:lvl1pPr>
          </a:lstStyle>
          <a:p>
            <a:pPr>
              <a:defRPr/>
            </a:pPr>
            <a:fld id="{B0ED6BAE-B153-4807-BACB-8AD986D4C281}" type="datetime1">
              <a:rPr lang="zh-CN" altLang="en-US" smtClean="0"/>
              <a:t>2023/5/24</a:t>
            </a:fld>
            <a:endParaRPr lang="zh-CN" altLang="en-US"/>
          </a:p>
        </p:txBody>
      </p:sp>
      <p:sp>
        <p:nvSpPr>
          <p:cNvPr id="6" name="Rectangle 5">
            <a:extLst>
              <a:ext uri="{FF2B5EF4-FFF2-40B4-BE49-F238E27FC236}">
                <a16:creationId xmlns:a16="http://schemas.microsoft.com/office/drawing/2014/main" id="{756F2D6D-207D-494D-A567-0A2F3AEF36E6}"/>
              </a:ext>
            </a:extLst>
          </p:cNvPr>
          <p:cNvSpPr>
            <a:spLocks noGrp="1" noChangeArrowheads="1"/>
          </p:cNvSpPr>
          <p:nvPr>
            <p:ph type="ftr" sz="quarter" idx="11"/>
          </p:nvPr>
        </p:nvSpPr>
        <p:spPr>
          <a:xfrm>
            <a:off x="2590800" y="6381750"/>
            <a:ext cx="3962400" cy="339725"/>
          </a:xfrm>
        </p:spPr>
        <p:txBody>
          <a:bodyPr/>
          <a:lstStyle>
            <a:lvl1pPr algn="l">
              <a:defRPr/>
            </a:lvl1p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7" name="Rectangle 6">
            <a:extLst>
              <a:ext uri="{FF2B5EF4-FFF2-40B4-BE49-F238E27FC236}">
                <a16:creationId xmlns:a16="http://schemas.microsoft.com/office/drawing/2014/main" id="{57FE4F8B-EF85-4CC7-9725-AED96B5874A0}"/>
              </a:ext>
            </a:extLst>
          </p:cNvPr>
          <p:cNvSpPr>
            <a:spLocks noGrp="1" noChangeArrowheads="1"/>
          </p:cNvSpPr>
          <p:nvPr>
            <p:ph type="sldNum" sz="quarter" idx="12"/>
          </p:nvPr>
        </p:nvSpPr>
        <p:spPr/>
        <p:txBody>
          <a:bodyPr/>
          <a:lstStyle>
            <a:lvl1pPr>
              <a:defRPr/>
            </a:lvl1pPr>
          </a:lstStyle>
          <a:p>
            <a:pPr>
              <a:defRPr/>
            </a:pPr>
            <a:fld id="{CB02C0CD-5355-4DE5-9854-801E9E61F5A5}" type="slidenum">
              <a:rPr lang="en-US" altLang="zh-CN"/>
              <a:pPr>
                <a:defRPr/>
              </a:pPr>
              <a:t>‹#›</a:t>
            </a:fld>
            <a:endParaRPr lang="en-US" altLang="zh-CN"/>
          </a:p>
        </p:txBody>
      </p:sp>
    </p:spTree>
    <p:extLst>
      <p:ext uri="{BB962C8B-B14F-4D97-AF65-F5344CB8AC3E}">
        <p14:creationId xmlns:p14="http://schemas.microsoft.com/office/powerpoint/2010/main" val="2658418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B35B833-8347-45D9-BD04-369ECA426056}"/>
              </a:ext>
            </a:extLst>
          </p:cNvPr>
          <p:cNvSpPr>
            <a:spLocks noGrp="1" noChangeArrowheads="1"/>
          </p:cNvSpPr>
          <p:nvPr>
            <p:ph type="dt" sz="half" idx="10"/>
          </p:nvPr>
        </p:nvSpPr>
        <p:spPr/>
        <p:txBody>
          <a:bodyPr/>
          <a:lstStyle>
            <a:lvl1pPr>
              <a:defRPr/>
            </a:lvl1pPr>
          </a:lstStyle>
          <a:p>
            <a:pPr>
              <a:defRPr/>
            </a:pPr>
            <a:fld id="{E0148D32-C15F-497D-B096-58C13EC9F185}" type="datetime1">
              <a:rPr lang="zh-CN" altLang="en-US" smtClean="0"/>
              <a:t>2023/5/24</a:t>
            </a:fld>
            <a:endParaRPr lang="zh-CN" altLang="en-US"/>
          </a:p>
        </p:txBody>
      </p:sp>
      <p:sp>
        <p:nvSpPr>
          <p:cNvPr id="6" name="Rectangle 5">
            <a:extLst>
              <a:ext uri="{FF2B5EF4-FFF2-40B4-BE49-F238E27FC236}">
                <a16:creationId xmlns:a16="http://schemas.microsoft.com/office/drawing/2014/main" id="{A3999950-4363-492C-B481-9FF335B4D862}"/>
              </a:ext>
            </a:extLst>
          </p:cNvPr>
          <p:cNvSpPr>
            <a:spLocks noGrp="1" noChangeArrowheads="1"/>
          </p:cNvSpPr>
          <p:nvPr>
            <p:ph type="ftr" sz="quarter" idx="11"/>
          </p:nvPr>
        </p:nvSpPr>
        <p:spPr>
          <a:xfrm>
            <a:off x="2590800" y="6381750"/>
            <a:ext cx="3962400" cy="339725"/>
          </a:xfrm>
        </p:spPr>
        <p:txBody>
          <a:bodyPr/>
          <a:lstStyle>
            <a:lvl1pPr algn="l">
              <a:defRPr/>
            </a:lvl1p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7" name="Rectangle 6">
            <a:extLst>
              <a:ext uri="{FF2B5EF4-FFF2-40B4-BE49-F238E27FC236}">
                <a16:creationId xmlns:a16="http://schemas.microsoft.com/office/drawing/2014/main" id="{BCB1BCCA-B5E3-4CBD-9D03-64FDC8424AF8}"/>
              </a:ext>
            </a:extLst>
          </p:cNvPr>
          <p:cNvSpPr>
            <a:spLocks noGrp="1" noChangeArrowheads="1"/>
          </p:cNvSpPr>
          <p:nvPr>
            <p:ph type="sldNum" sz="quarter" idx="12"/>
          </p:nvPr>
        </p:nvSpPr>
        <p:spPr/>
        <p:txBody>
          <a:bodyPr/>
          <a:lstStyle>
            <a:lvl1pPr>
              <a:defRPr/>
            </a:lvl1pPr>
          </a:lstStyle>
          <a:p>
            <a:pPr>
              <a:defRPr/>
            </a:pPr>
            <a:fld id="{E74F2222-6761-4EED-9D0D-E66CD20E7224}" type="slidenum">
              <a:rPr lang="en-US" altLang="zh-CN"/>
              <a:pPr>
                <a:defRPr/>
              </a:pPr>
              <a:t>‹#›</a:t>
            </a:fld>
            <a:endParaRPr lang="en-US" altLang="zh-CN"/>
          </a:p>
        </p:txBody>
      </p:sp>
    </p:spTree>
    <p:extLst>
      <p:ext uri="{BB962C8B-B14F-4D97-AF65-F5344CB8AC3E}">
        <p14:creationId xmlns:p14="http://schemas.microsoft.com/office/powerpoint/2010/main" val="1324836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B7DD4A9-9E00-4D2D-9CB2-CA781DA8A5B1}"/>
              </a:ext>
            </a:extLst>
          </p:cNvPr>
          <p:cNvSpPr>
            <a:spLocks noGrp="1" noChangeArrowheads="1"/>
          </p:cNvSpPr>
          <p:nvPr>
            <p:ph type="dt" sz="half" idx="10"/>
          </p:nvPr>
        </p:nvSpPr>
        <p:spPr/>
        <p:txBody>
          <a:bodyPr/>
          <a:lstStyle>
            <a:lvl1pPr>
              <a:defRPr/>
            </a:lvl1pPr>
          </a:lstStyle>
          <a:p>
            <a:pPr>
              <a:defRPr/>
            </a:pPr>
            <a:fld id="{3D107D9A-70BF-4A61-90F9-63866110D4AE}" type="datetime1">
              <a:rPr lang="zh-CN" altLang="en-US" smtClean="0"/>
              <a:t>2023/5/24</a:t>
            </a:fld>
            <a:endParaRPr lang="zh-CN" altLang="en-US"/>
          </a:p>
        </p:txBody>
      </p:sp>
      <p:sp>
        <p:nvSpPr>
          <p:cNvPr id="5" name="Rectangle 5">
            <a:extLst>
              <a:ext uri="{FF2B5EF4-FFF2-40B4-BE49-F238E27FC236}">
                <a16:creationId xmlns:a16="http://schemas.microsoft.com/office/drawing/2014/main" id="{3FDEB205-6B98-428E-8B76-E083FBB9FCAC}"/>
              </a:ext>
            </a:extLst>
          </p:cNvPr>
          <p:cNvSpPr>
            <a:spLocks noGrp="1" noChangeArrowheads="1"/>
          </p:cNvSpPr>
          <p:nvPr>
            <p:ph type="ftr" sz="quarter" idx="11"/>
          </p:nvPr>
        </p:nvSpPr>
        <p:spPr>
          <a:xfrm>
            <a:off x="2590800" y="6381750"/>
            <a:ext cx="3962400" cy="339725"/>
          </a:xfrm>
        </p:spPr>
        <p:txBody>
          <a:bodyPr/>
          <a:lstStyle>
            <a:lvl1pPr algn="l">
              <a:defRPr/>
            </a:lvl1p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Rectangle 6">
            <a:extLst>
              <a:ext uri="{FF2B5EF4-FFF2-40B4-BE49-F238E27FC236}">
                <a16:creationId xmlns:a16="http://schemas.microsoft.com/office/drawing/2014/main" id="{C6BBBB3C-54D0-4E15-B82A-C77223661D7C}"/>
              </a:ext>
            </a:extLst>
          </p:cNvPr>
          <p:cNvSpPr>
            <a:spLocks noGrp="1" noChangeArrowheads="1"/>
          </p:cNvSpPr>
          <p:nvPr>
            <p:ph type="sldNum" sz="quarter" idx="12"/>
          </p:nvPr>
        </p:nvSpPr>
        <p:spPr/>
        <p:txBody>
          <a:bodyPr/>
          <a:lstStyle>
            <a:lvl1pPr>
              <a:defRPr/>
            </a:lvl1pPr>
          </a:lstStyle>
          <a:p>
            <a:pPr>
              <a:defRPr/>
            </a:pPr>
            <a:fld id="{5A286C00-4FA6-4D52-84BC-B54DF8CF0C37}" type="slidenum">
              <a:rPr lang="en-US" altLang="zh-CN"/>
              <a:pPr>
                <a:defRPr/>
              </a:pPr>
              <a:t>‹#›</a:t>
            </a:fld>
            <a:endParaRPr lang="en-US" altLang="zh-CN"/>
          </a:p>
        </p:txBody>
      </p:sp>
    </p:spTree>
    <p:extLst>
      <p:ext uri="{BB962C8B-B14F-4D97-AF65-F5344CB8AC3E}">
        <p14:creationId xmlns:p14="http://schemas.microsoft.com/office/powerpoint/2010/main" val="1423920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AC0D7BE-DDC9-45A6-841C-0C64EBCC70AB}"/>
              </a:ext>
            </a:extLst>
          </p:cNvPr>
          <p:cNvSpPr>
            <a:spLocks noGrp="1" noChangeArrowheads="1"/>
          </p:cNvSpPr>
          <p:nvPr>
            <p:ph type="dt" sz="half" idx="10"/>
          </p:nvPr>
        </p:nvSpPr>
        <p:spPr/>
        <p:txBody>
          <a:bodyPr/>
          <a:lstStyle>
            <a:lvl1pPr>
              <a:defRPr/>
            </a:lvl1pPr>
          </a:lstStyle>
          <a:p>
            <a:pPr>
              <a:defRPr/>
            </a:pPr>
            <a:fld id="{877FD6F5-743E-49E6-8515-FAF8B66805AE}" type="datetime1">
              <a:rPr lang="zh-CN" altLang="en-US" smtClean="0"/>
              <a:t>2023/5/24</a:t>
            </a:fld>
            <a:endParaRPr lang="zh-CN" altLang="en-US"/>
          </a:p>
        </p:txBody>
      </p:sp>
      <p:sp>
        <p:nvSpPr>
          <p:cNvPr id="5" name="Rectangle 5">
            <a:extLst>
              <a:ext uri="{FF2B5EF4-FFF2-40B4-BE49-F238E27FC236}">
                <a16:creationId xmlns:a16="http://schemas.microsoft.com/office/drawing/2014/main" id="{FDF61137-FC04-4B88-90F3-2547C4F81028}"/>
              </a:ext>
            </a:extLst>
          </p:cNvPr>
          <p:cNvSpPr>
            <a:spLocks noGrp="1" noChangeArrowheads="1"/>
          </p:cNvSpPr>
          <p:nvPr>
            <p:ph type="ftr" sz="quarter" idx="11"/>
          </p:nvPr>
        </p:nvSpPr>
        <p:spPr>
          <a:xfrm>
            <a:off x="2590800" y="6381750"/>
            <a:ext cx="3962400" cy="339725"/>
          </a:xfrm>
        </p:spPr>
        <p:txBody>
          <a:bodyPr/>
          <a:lstStyle>
            <a:lvl1pPr algn="l">
              <a:defRPr/>
            </a:lvl1p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Rectangle 6">
            <a:extLst>
              <a:ext uri="{FF2B5EF4-FFF2-40B4-BE49-F238E27FC236}">
                <a16:creationId xmlns:a16="http://schemas.microsoft.com/office/drawing/2014/main" id="{EFD38E5A-AD83-4D72-918A-774B0744BCC4}"/>
              </a:ext>
            </a:extLst>
          </p:cNvPr>
          <p:cNvSpPr>
            <a:spLocks noGrp="1" noChangeArrowheads="1"/>
          </p:cNvSpPr>
          <p:nvPr>
            <p:ph type="sldNum" sz="quarter" idx="12"/>
          </p:nvPr>
        </p:nvSpPr>
        <p:spPr/>
        <p:txBody>
          <a:bodyPr/>
          <a:lstStyle>
            <a:lvl1pPr>
              <a:defRPr/>
            </a:lvl1pPr>
          </a:lstStyle>
          <a:p>
            <a:pPr>
              <a:defRPr/>
            </a:pPr>
            <a:fld id="{EE7B2071-643D-474E-9236-BE409BDBBAFB}" type="slidenum">
              <a:rPr lang="en-US" altLang="zh-CN"/>
              <a:pPr>
                <a:defRPr/>
              </a:pPr>
              <a:t>‹#›</a:t>
            </a:fld>
            <a:endParaRPr lang="en-US" altLang="zh-CN"/>
          </a:p>
        </p:txBody>
      </p:sp>
    </p:spTree>
    <p:extLst>
      <p:ext uri="{BB962C8B-B14F-4D97-AF65-F5344CB8AC3E}">
        <p14:creationId xmlns:p14="http://schemas.microsoft.com/office/powerpoint/2010/main" val="82574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6">
            <a:extLst>
              <a:ext uri="{FF2B5EF4-FFF2-40B4-BE49-F238E27FC236}">
                <a16:creationId xmlns:a16="http://schemas.microsoft.com/office/drawing/2014/main" id="{552A4FD3-50B2-4C3D-9F3A-C994D3D12F2A}"/>
              </a:ext>
            </a:extLst>
          </p:cNvPr>
          <p:cNvCxnSpPr>
            <a:cxnSpLocks noChangeShapeType="1"/>
          </p:cNvCxnSpPr>
          <p:nvPr userDrawn="1"/>
        </p:nvCxnSpPr>
        <p:spPr bwMode="auto">
          <a:xfrm>
            <a:off x="457200" y="6245225"/>
            <a:ext cx="8229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 name="标题 1"/>
          <p:cNvSpPr>
            <a:spLocks noGrp="1"/>
          </p:cNvSpPr>
          <p:nvPr>
            <p:ph type="title"/>
          </p:nvPr>
        </p:nvSpPr>
        <p:spPr/>
        <p:txBody>
          <a:bodyPr/>
          <a:lstStyle>
            <a:lvl1pPr>
              <a:defRPr b="1">
                <a:latin typeface="Arial" panose="020B0604020202020204" pitchFamily="34" charset="0"/>
                <a:ea typeface="宋体" panose="02010600030101010101" pitchFamily="2" charset="-122"/>
                <a:cs typeface="Arial" panose="020B0604020202020204" pitchFamily="34" charset="0"/>
              </a:defRPr>
            </a:lvl1pPr>
          </a:lstStyle>
          <a:p>
            <a:r>
              <a:rPr lang="zh-CN" altLang="en-US" dirty="0"/>
              <a:t>单击此处编辑母版标题样式</a:t>
            </a:r>
          </a:p>
        </p:txBody>
      </p:sp>
      <p:sp>
        <p:nvSpPr>
          <p:cNvPr id="3" name="内容占位符 2"/>
          <p:cNvSpPr>
            <a:spLocks noGrp="1"/>
          </p:cNvSpPr>
          <p:nvPr>
            <p:ph idx="1"/>
          </p:nvPr>
        </p:nvSpPr>
        <p:spPr>
          <a:xfrm>
            <a:off x="457200" y="1524000"/>
            <a:ext cx="8229600" cy="4602163"/>
          </a:xfrm>
        </p:spPr>
        <p:txBody>
          <a:bodyPr/>
          <a:lstStyle>
            <a:lvl1pPr>
              <a:defRPr sz="2800">
                <a:latin typeface="Times New Roman" panose="02020603050405020304" pitchFamily="18" charset="0"/>
                <a:ea typeface="宋体" panose="02010600030101010101" pitchFamily="2" charset="-122"/>
                <a:cs typeface="Times New Roman" panose="02020603050405020304" pitchFamily="18" charset="0"/>
              </a:defRPr>
            </a:lvl1pPr>
            <a:lvl2pPr>
              <a:defRPr sz="2400">
                <a:latin typeface="Times New Roman" panose="02020603050405020304" pitchFamily="18" charset="0"/>
                <a:ea typeface="宋体" panose="02010600030101010101" pitchFamily="2" charset="-122"/>
                <a:cs typeface="Times New Roman" panose="02020603050405020304" pitchFamily="18" charset="0"/>
              </a:defRPr>
            </a:lvl2pPr>
            <a:lvl3pPr>
              <a:defRPr sz="2000">
                <a:latin typeface="Times New Roman" panose="02020603050405020304" pitchFamily="18" charset="0"/>
                <a:ea typeface="宋体" panose="02010600030101010101" pitchFamily="2" charset="-122"/>
                <a:cs typeface="Times New Roman" panose="02020603050405020304" pitchFamily="18" charset="0"/>
              </a:defRPr>
            </a:lvl3pPr>
            <a:lvl4pPr>
              <a:defRPr sz="1800">
                <a:latin typeface="Times New Roman" panose="02020603050405020304" pitchFamily="18" charset="0"/>
                <a:ea typeface="宋体" panose="02010600030101010101" pitchFamily="2" charset="-122"/>
                <a:cs typeface="Times New Roman" panose="02020603050405020304" pitchFamily="18" charset="0"/>
              </a:defRPr>
            </a:lvl4pPr>
            <a:lvl5pPr>
              <a:defRPr sz="1800">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a:extLst>
              <a:ext uri="{FF2B5EF4-FFF2-40B4-BE49-F238E27FC236}">
                <a16:creationId xmlns:a16="http://schemas.microsoft.com/office/drawing/2014/main" id="{B1694E22-72C8-4D33-BE49-7A239C5AB9A9}"/>
              </a:ext>
            </a:extLst>
          </p:cNvPr>
          <p:cNvSpPr>
            <a:spLocks noGrp="1" noChangeArrowheads="1"/>
          </p:cNvSpPr>
          <p:nvPr>
            <p:ph type="dt" sz="half" idx="10"/>
          </p:nvPr>
        </p:nvSpPr>
        <p:spPr/>
        <p:txBody>
          <a:bodyPr anchor="ctr"/>
          <a:lstStyle>
            <a:lvl1pPr>
              <a:defRPr sz="1600"/>
            </a:lvl1pPr>
          </a:lstStyle>
          <a:p>
            <a:pPr>
              <a:defRPr/>
            </a:pPr>
            <a:fld id="{3D106C1F-BF85-477C-ACC6-A102A976B92F}" type="datetime1">
              <a:rPr lang="zh-CN" altLang="en-US" smtClean="0"/>
              <a:t>2023/5/24</a:t>
            </a:fld>
            <a:endParaRPr lang="zh-CN" altLang="en-US" dirty="0"/>
          </a:p>
        </p:txBody>
      </p:sp>
      <p:sp>
        <p:nvSpPr>
          <p:cNvPr id="6" name="Rectangle 5">
            <a:extLst>
              <a:ext uri="{FF2B5EF4-FFF2-40B4-BE49-F238E27FC236}">
                <a16:creationId xmlns:a16="http://schemas.microsoft.com/office/drawing/2014/main" id="{D548481C-3B76-4658-9CEB-1CF4008B8B6E}"/>
              </a:ext>
            </a:extLst>
          </p:cNvPr>
          <p:cNvSpPr>
            <a:spLocks noGrp="1" noChangeArrowheads="1"/>
          </p:cNvSpPr>
          <p:nvPr>
            <p:ph type="ftr" sz="quarter" idx="11"/>
          </p:nvPr>
        </p:nvSpPr>
        <p:spPr>
          <a:xfrm>
            <a:off x="2590800" y="6245225"/>
            <a:ext cx="4495800" cy="476250"/>
          </a:xfrm>
        </p:spPr>
        <p:txBody>
          <a:bodyPr anchor="ctr"/>
          <a:lstStyle>
            <a:lvl1pPr>
              <a:defRPr sz="1600"/>
            </a:lvl1pPr>
          </a:lstStyle>
          <a:p>
            <a:pPr>
              <a:defRPr/>
            </a:pPr>
            <a:r>
              <a:rPr lang="en-US" altLang="zh-CN" dirty="0"/>
              <a:t>2023</a:t>
            </a:r>
            <a:r>
              <a:rPr lang="zh-CN" altLang="en-US" dirty="0"/>
              <a:t>春</a:t>
            </a:r>
            <a:r>
              <a:rPr lang="en-US" altLang="zh-CN" dirty="0"/>
              <a:t>_</a:t>
            </a:r>
            <a:r>
              <a:rPr lang="zh-CN" altLang="en-US" dirty="0"/>
              <a:t>计算机组成原理</a:t>
            </a:r>
            <a:r>
              <a:rPr lang="en-US" altLang="zh-CN" dirty="0"/>
              <a:t>(H)</a:t>
            </a:r>
            <a:r>
              <a:rPr lang="zh-CN" altLang="en-US" dirty="0"/>
              <a:t>实验 </a:t>
            </a:r>
          </a:p>
        </p:txBody>
      </p:sp>
      <p:sp>
        <p:nvSpPr>
          <p:cNvPr id="7" name="Rectangle 6">
            <a:extLst>
              <a:ext uri="{FF2B5EF4-FFF2-40B4-BE49-F238E27FC236}">
                <a16:creationId xmlns:a16="http://schemas.microsoft.com/office/drawing/2014/main" id="{36BFEABC-1CA6-4BDD-8BD3-32593AF56756}"/>
              </a:ext>
            </a:extLst>
          </p:cNvPr>
          <p:cNvSpPr>
            <a:spLocks noGrp="1" noChangeArrowheads="1"/>
          </p:cNvSpPr>
          <p:nvPr>
            <p:ph type="sldNum" sz="quarter" idx="12"/>
          </p:nvPr>
        </p:nvSpPr>
        <p:spPr>
          <a:xfrm>
            <a:off x="7086600" y="6245225"/>
            <a:ext cx="1600200" cy="476250"/>
          </a:xfrm>
        </p:spPr>
        <p:txBody>
          <a:bodyPr anchor="ctr"/>
          <a:lstStyle>
            <a:lvl1pPr>
              <a:defRPr sz="1600"/>
            </a:lvl1pPr>
          </a:lstStyle>
          <a:p>
            <a:pPr>
              <a:defRPr/>
            </a:pPr>
            <a:fld id="{9508606F-694E-4BCF-92BA-23CC96414D89}" type="slidenum">
              <a:rPr lang="en-US" altLang="zh-CN"/>
              <a:pPr>
                <a:defRPr/>
              </a:pPr>
              <a:t>‹#›</a:t>
            </a:fld>
            <a:endParaRPr lang="en-US" altLang="zh-CN"/>
          </a:p>
        </p:txBody>
      </p:sp>
    </p:spTree>
    <p:extLst>
      <p:ext uri="{BB962C8B-B14F-4D97-AF65-F5344CB8AC3E}">
        <p14:creationId xmlns:p14="http://schemas.microsoft.com/office/powerpoint/2010/main" val="39150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264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a:extLst>
              <a:ext uri="{FF2B5EF4-FFF2-40B4-BE49-F238E27FC236}">
                <a16:creationId xmlns:a16="http://schemas.microsoft.com/office/drawing/2014/main" id="{B636FFC2-3208-4177-BC03-0CCA435CCA5E}"/>
              </a:ext>
            </a:extLst>
          </p:cNvPr>
          <p:cNvCxnSpPr>
            <a:cxnSpLocks noChangeShapeType="1"/>
          </p:cNvCxnSpPr>
          <p:nvPr userDrawn="1"/>
        </p:nvCxnSpPr>
        <p:spPr bwMode="auto">
          <a:xfrm>
            <a:off x="457200" y="6245225"/>
            <a:ext cx="8229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5" name="Rectangle 4">
            <a:extLst>
              <a:ext uri="{FF2B5EF4-FFF2-40B4-BE49-F238E27FC236}">
                <a16:creationId xmlns:a16="http://schemas.microsoft.com/office/drawing/2014/main" id="{8690FDE7-7667-4A6C-8C17-61C65BA7B232}"/>
              </a:ext>
            </a:extLst>
          </p:cNvPr>
          <p:cNvSpPr>
            <a:spLocks noGrp="1" noChangeArrowheads="1"/>
          </p:cNvSpPr>
          <p:nvPr>
            <p:ph type="dt" sz="half" idx="10"/>
          </p:nvPr>
        </p:nvSpPr>
        <p:spPr/>
        <p:txBody>
          <a:bodyPr anchor="ctr"/>
          <a:lstStyle>
            <a:lvl1pPr>
              <a:defRPr sz="1600"/>
            </a:lvl1pPr>
          </a:lstStyle>
          <a:p>
            <a:pPr>
              <a:defRPr/>
            </a:pPr>
            <a:fld id="{4B2C5232-7954-42B5-92AE-FEAD29729A71}" type="datetime1">
              <a:rPr lang="zh-CN" altLang="en-US" smtClean="0"/>
              <a:t>2023/5/24</a:t>
            </a:fld>
            <a:endParaRPr lang="zh-CN" altLang="en-US"/>
          </a:p>
        </p:txBody>
      </p:sp>
      <p:sp>
        <p:nvSpPr>
          <p:cNvPr id="6" name="Rectangle 5">
            <a:extLst>
              <a:ext uri="{FF2B5EF4-FFF2-40B4-BE49-F238E27FC236}">
                <a16:creationId xmlns:a16="http://schemas.microsoft.com/office/drawing/2014/main" id="{AFAE51B3-02FD-46D7-8BAF-ADB04A7F8215}"/>
              </a:ext>
            </a:extLst>
          </p:cNvPr>
          <p:cNvSpPr>
            <a:spLocks noGrp="1" noChangeArrowheads="1"/>
          </p:cNvSpPr>
          <p:nvPr>
            <p:ph type="ftr" sz="quarter" idx="11"/>
          </p:nvPr>
        </p:nvSpPr>
        <p:spPr>
          <a:xfrm>
            <a:off x="2590800" y="6245225"/>
            <a:ext cx="4419600" cy="476250"/>
          </a:xfrm>
        </p:spPr>
        <p:txBody>
          <a:bodyPr anchor="ctr"/>
          <a:lstStyle>
            <a:lvl1pPr>
              <a:defRPr sz="1600"/>
            </a:lvl1pPr>
          </a:lstStyle>
          <a:p>
            <a:pPr>
              <a:defRPr/>
            </a:pPr>
            <a:r>
              <a:rPr lang="en-US" altLang="zh-CN" dirty="0"/>
              <a:t>2023</a:t>
            </a:r>
            <a:r>
              <a:rPr lang="zh-CN" altLang="en-US" dirty="0"/>
              <a:t>春</a:t>
            </a:r>
            <a:r>
              <a:rPr lang="en-US" altLang="zh-CN" dirty="0"/>
              <a:t>_</a:t>
            </a:r>
            <a:r>
              <a:rPr lang="zh-CN" altLang="en-US" dirty="0"/>
              <a:t>计算机组成原理</a:t>
            </a:r>
            <a:r>
              <a:rPr lang="en-US" altLang="zh-CN" dirty="0"/>
              <a:t>(H)</a:t>
            </a:r>
            <a:r>
              <a:rPr lang="zh-CN" altLang="en-US" dirty="0"/>
              <a:t>实验 </a:t>
            </a:r>
          </a:p>
        </p:txBody>
      </p:sp>
      <p:sp>
        <p:nvSpPr>
          <p:cNvPr id="7" name="Rectangle 6">
            <a:extLst>
              <a:ext uri="{FF2B5EF4-FFF2-40B4-BE49-F238E27FC236}">
                <a16:creationId xmlns:a16="http://schemas.microsoft.com/office/drawing/2014/main" id="{B16EE66B-69F7-4791-92BB-CEE4B8EF4625}"/>
              </a:ext>
            </a:extLst>
          </p:cNvPr>
          <p:cNvSpPr>
            <a:spLocks noGrp="1" noChangeArrowheads="1"/>
          </p:cNvSpPr>
          <p:nvPr>
            <p:ph type="sldNum" sz="quarter" idx="12"/>
          </p:nvPr>
        </p:nvSpPr>
        <p:spPr>
          <a:xfrm>
            <a:off x="7010400" y="6245225"/>
            <a:ext cx="1676400" cy="476250"/>
          </a:xfrm>
        </p:spPr>
        <p:txBody>
          <a:bodyPr anchor="ctr"/>
          <a:lstStyle>
            <a:lvl1pPr>
              <a:defRPr sz="1600"/>
            </a:lvl1pPr>
          </a:lstStyle>
          <a:p>
            <a:pPr>
              <a:defRPr/>
            </a:pPr>
            <a:fld id="{A0086D23-B785-4435-A344-E1205F038C44}" type="slidenum">
              <a:rPr lang="en-US" altLang="zh-CN"/>
              <a:pPr>
                <a:defRPr/>
              </a:pPr>
              <a:t>‹#›</a:t>
            </a:fld>
            <a:endParaRPr lang="en-US" altLang="zh-CN"/>
          </a:p>
        </p:txBody>
      </p:sp>
    </p:spTree>
    <p:extLst>
      <p:ext uri="{BB962C8B-B14F-4D97-AF65-F5344CB8AC3E}">
        <p14:creationId xmlns:p14="http://schemas.microsoft.com/office/powerpoint/2010/main" val="342610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6">
            <a:extLst>
              <a:ext uri="{FF2B5EF4-FFF2-40B4-BE49-F238E27FC236}">
                <a16:creationId xmlns:a16="http://schemas.microsoft.com/office/drawing/2014/main" id="{EFD9741E-10D9-4D1F-A151-9F81C6EE330D}"/>
              </a:ext>
            </a:extLst>
          </p:cNvPr>
          <p:cNvCxnSpPr>
            <a:cxnSpLocks noChangeShapeType="1"/>
          </p:cNvCxnSpPr>
          <p:nvPr userDrawn="1"/>
        </p:nvCxnSpPr>
        <p:spPr bwMode="auto">
          <a:xfrm>
            <a:off x="457200" y="6245225"/>
            <a:ext cx="8229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 name="标题 1"/>
          <p:cNvSpPr>
            <a:spLocks noGrp="1"/>
          </p:cNvSpPr>
          <p:nvPr>
            <p:ph type="title"/>
          </p:nvPr>
        </p:nvSpPr>
        <p:spPr/>
        <p:txBody>
          <a:bodyPr/>
          <a:lstStyle>
            <a:lvl1pPr>
              <a:defRPr b="1">
                <a:latin typeface="Arial" panose="020B0604020202020204" pitchFamily="34" charset="0"/>
                <a:ea typeface="宋体" panose="02010600030101010101" pitchFamily="2" charset="-122"/>
                <a:cs typeface="Arial" panose="020B0604020202020204" pitchFamily="34" charset="0"/>
              </a:defRPr>
            </a:lvl1pPr>
          </a:lstStyle>
          <a:p>
            <a:r>
              <a:rPr lang="zh-CN" altLang="en-US" dirty="0"/>
              <a:t>单击此处编辑母版标题样式</a:t>
            </a:r>
          </a:p>
        </p:txBody>
      </p:sp>
      <p:sp>
        <p:nvSpPr>
          <p:cNvPr id="3" name="内容占位符 2"/>
          <p:cNvSpPr>
            <a:spLocks noGrp="1"/>
          </p:cNvSpPr>
          <p:nvPr>
            <p:ph idx="1"/>
          </p:nvPr>
        </p:nvSpPr>
        <p:spPr>
          <a:xfrm>
            <a:off x="457200" y="1524000"/>
            <a:ext cx="8229600" cy="4602163"/>
          </a:xfrm>
        </p:spPr>
        <p:txBody>
          <a:bodyPr/>
          <a:lstStyle>
            <a:lvl1pPr>
              <a:defRPr sz="2800">
                <a:latin typeface="Times New Roman" panose="02020603050405020304" pitchFamily="18" charset="0"/>
                <a:ea typeface="宋体" panose="02010600030101010101" pitchFamily="2" charset="-122"/>
                <a:cs typeface="Times New Roman" panose="02020603050405020304" pitchFamily="18" charset="0"/>
              </a:defRPr>
            </a:lvl1pPr>
            <a:lvl2pPr>
              <a:defRPr sz="2400">
                <a:latin typeface="Times New Roman" panose="02020603050405020304" pitchFamily="18" charset="0"/>
                <a:ea typeface="宋体" panose="02010600030101010101" pitchFamily="2" charset="-122"/>
                <a:cs typeface="Times New Roman" panose="02020603050405020304" pitchFamily="18" charset="0"/>
              </a:defRPr>
            </a:lvl2pPr>
            <a:lvl3pPr>
              <a:defRPr sz="2000">
                <a:latin typeface="Times New Roman" panose="02020603050405020304" pitchFamily="18" charset="0"/>
                <a:ea typeface="宋体" panose="02010600030101010101" pitchFamily="2" charset="-122"/>
                <a:cs typeface="Times New Roman" panose="02020603050405020304" pitchFamily="18" charset="0"/>
              </a:defRPr>
            </a:lvl3pPr>
            <a:lvl4pPr>
              <a:defRPr sz="1800">
                <a:latin typeface="Times New Roman" panose="02020603050405020304" pitchFamily="18" charset="0"/>
                <a:ea typeface="宋体" panose="02010600030101010101" pitchFamily="2" charset="-122"/>
                <a:cs typeface="Times New Roman" panose="02020603050405020304" pitchFamily="18" charset="0"/>
              </a:defRPr>
            </a:lvl4pPr>
            <a:lvl5pPr>
              <a:defRPr sz="1800">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a:extLst>
              <a:ext uri="{FF2B5EF4-FFF2-40B4-BE49-F238E27FC236}">
                <a16:creationId xmlns:a16="http://schemas.microsoft.com/office/drawing/2014/main" id="{856832AF-B91A-4ADA-900F-A44F7BA6C71B}"/>
              </a:ext>
            </a:extLst>
          </p:cNvPr>
          <p:cNvSpPr>
            <a:spLocks noGrp="1" noChangeArrowheads="1"/>
          </p:cNvSpPr>
          <p:nvPr>
            <p:ph type="dt" sz="half" idx="10"/>
          </p:nvPr>
        </p:nvSpPr>
        <p:spPr/>
        <p:txBody>
          <a:bodyPr anchor="ctr"/>
          <a:lstStyle>
            <a:lvl1pPr>
              <a:defRPr sz="1600"/>
            </a:lvl1pPr>
          </a:lstStyle>
          <a:p>
            <a:pPr>
              <a:defRPr/>
            </a:pPr>
            <a:fld id="{48F4BA02-F4B2-4656-8C89-74845A9EFB3E}" type="datetime1">
              <a:rPr lang="zh-CN" altLang="en-US" smtClean="0"/>
              <a:t>2023/5/24</a:t>
            </a:fld>
            <a:endParaRPr lang="zh-CN" altLang="en-US" dirty="0"/>
          </a:p>
        </p:txBody>
      </p:sp>
      <p:sp>
        <p:nvSpPr>
          <p:cNvPr id="6" name="Rectangle 5">
            <a:extLst>
              <a:ext uri="{FF2B5EF4-FFF2-40B4-BE49-F238E27FC236}">
                <a16:creationId xmlns:a16="http://schemas.microsoft.com/office/drawing/2014/main" id="{4FA7D06E-1AE6-4EFA-B610-ABC1C6C792B2}"/>
              </a:ext>
            </a:extLst>
          </p:cNvPr>
          <p:cNvSpPr>
            <a:spLocks noGrp="1" noChangeArrowheads="1"/>
          </p:cNvSpPr>
          <p:nvPr>
            <p:ph type="ftr" sz="quarter" idx="11"/>
          </p:nvPr>
        </p:nvSpPr>
        <p:spPr>
          <a:xfrm>
            <a:off x="2590800" y="6245225"/>
            <a:ext cx="4495800" cy="476250"/>
          </a:xfrm>
        </p:spPr>
        <p:txBody>
          <a:bodyPr anchor="ctr"/>
          <a:lstStyle>
            <a:lvl1pPr>
              <a:defRPr sz="1600"/>
            </a:lvl1pPr>
          </a:lstStyle>
          <a:p>
            <a:pPr>
              <a:defRPr/>
            </a:pPr>
            <a:r>
              <a:rPr lang="en-US" altLang="zh-CN" dirty="0"/>
              <a:t>2023</a:t>
            </a:r>
            <a:r>
              <a:rPr lang="zh-CN" altLang="en-US" dirty="0"/>
              <a:t>春</a:t>
            </a:r>
            <a:r>
              <a:rPr lang="en-US" altLang="zh-CN" dirty="0"/>
              <a:t>_</a:t>
            </a:r>
            <a:r>
              <a:rPr lang="zh-CN" altLang="en-US" dirty="0"/>
              <a:t>计算机组成原理</a:t>
            </a:r>
            <a:r>
              <a:rPr lang="en-US" altLang="zh-CN" dirty="0"/>
              <a:t>(H)</a:t>
            </a:r>
            <a:r>
              <a:rPr lang="zh-CN" altLang="en-US" dirty="0"/>
              <a:t>实验 </a:t>
            </a:r>
          </a:p>
        </p:txBody>
      </p:sp>
      <p:sp>
        <p:nvSpPr>
          <p:cNvPr id="7" name="Rectangle 6">
            <a:extLst>
              <a:ext uri="{FF2B5EF4-FFF2-40B4-BE49-F238E27FC236}">
                <a16:creationId xmlns:a16="http://schemas.microsoft.com/office/drawing/2014/main" id="{62695B5E-1FD0-4054-B017-DF1BED66AE89}"/>
              </a:ext>
            </a:extLst>
          </p:cNvPr>
          <p:cNvSpPr>
            <a:spLocks noGrp="1" noChangeArrowheads="1"/>
          </p:cNvSpPr>
          <p:nvPr>
            <p:ph type="sldNum" sz="quarter" idx="12"/>
          </p:nvPr>
        </p:nvSpPr>
        <p:spPr>
          <a:xfrm>
            <a:off x="7086600" y="6245225"/>
            <a:ext cx="1600200" cy="476250"/>
          </a:xfrm>
        </p:spPr>
        <p:txBody>
          <a:bodyPr anchor="ctr"/>
          <a:lstStyle>
            <a:lvl1pPr>
              <a:defRPr sz="1600"/>
            </a:lvl1pPr>
          </a:lstStyle>
          <a:p>
            <a:pPr>
              <a:defRPr/>
            </a:pPr>
            <a:fld id="{8DEE3ACD-97DE-422D-AABB-B49A3A52602F}" type="slidenum">
              <a:rPr lang="en-US" altLang="zh-CN"/>
              <a:pPr>
                <a:defRPr/>
              </a:pPr>
              <a:t>‹#›</a:t>
            </a:fld>
            <a:endParaRPr lang="en-US" altLang="zh-CN"/>
          </a:p>
        </p:txBody>
      </p:sp>
    </p:spTree>
    <p:extLst>
      <p:ext uri="{BB962C8B-B14F-4D97-AF65-F5344CB8AC3E}">
        <p14:creationId xmlns:p14="http://schemas.microsoft.com/office/powerpoint/2010/main" val="373146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0688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FD3FAB11-D0B4-475C-B7F1-3D9FFBDEAC06}"/>
              </a:ext>
            </a:extLst>
          </p:cNvPr>
          <p:cNvSpPr>
            <a:spLocks noGrp="1" noChangeArrowheads="1"/>
          </p:cNvSpPr>
          <p:nvPr>
            <p:ph type="dt" sz="half" idx="10"/>
          </p:nvPr>
        </p:nvSpPr>
        <p:spPr/>
        <p:txBody>
          <a:bodyPr anchor="ctr"/>
          <a:lstStyle>
            <a:lvl1pPr>
              <a:defRPr sz="1800"/>
            </a:lvl1pPr>
          </a:lstStyle>
          <a:p>
            <a:pPr>
              <a:defRPr/>
            </a:pPr>
            <a:fld id="{1B27A9B9-1884-4FEB-9ECE-F0DB92069C85}" type="datetime1">
              <a:rPr lang="zh-CN" altLang="en-US" smtClean="0"/>
              <a:t>2023/5/24</a:t>
            </a:fld>
            <a:endParaRPr lang="zh-CN" altLang="en-US" dirty="0"/>
          </a:p>
        </p:txBody>
      </p:sp>
      <p:sp>
        <p:nvSpPr>
          <p:cNvPr id="5" name="Rectangle 5">
            <a:extLst>
              <a:ext uri="{FF2B5EF4-FFF2-40B4-BE49-F238E27FC236}">
                <a16:creationId xmlns:a16="http://schemas.microsoft.com/office/drawing/2014/main" id="{567EAFCC-07A4-4520-92DB-CAD0CE56EF6F}"/>
              </a:ext>
            </a:extLst>
          </p:cNvPr>
          <p:cNvSpPr>
            <a:spLocks noGrp="1" noChangeArrowheads="1"/>
          </p:cNvSpPr>
          <p:nvPr>
            <p:ph type="ftr" sz="quarter" idx="11"/>
          </p:nvPr>
        </p:nvSpPr>
        <p:spPr/>
        <p:txBody>
          <a:bodyPr/>
          <a:lstStyle>
            <a:lvl1pPr>
              <a:defRPr sz="1800"/>
            </a:lvl1p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Rectangle 6">
            <a:extLst>
              <a:ext uri="{FF2B5EF4-FFF2-40B4-BE49-F238E27FC236}">
                <a16:creationId xmlns:a16="http://schemas.microsoft.com/office/drawing/2014/main" id="{905F40D3-BCA2-4EA1-AC4C-2E17FC275FD9}"/>
              </a:ext>
            </a:extLst>
          </p:cNvPr>
          <p:cNvSpPr>
            <a:spLocks noGrp="1" noChangeArrowheads="1"/>
          </p:cNvSpPr>
          <p:nvPr>
            <p:ph type="sldNum" sz="quarter" idx="12"/>
          </p:nvPr>
        </p:nvSpPr>
        <p:spPr>
          <a:xfrm>
            <a:off x="7010400" y="6381750"/>
            <a:ext cx="1676400" cy="339725"/>
          </a:xfrm>
        </p:spPr>
        <p:txBody>
          <a:bodyPr anchor="ctr"/>
          <a:lstStyle>
            <a:lvl1pPr>
              <a:defRPr sz="1800"/>
            </a:lvl1pPr>
          </a:lstStyle>
          <a:p>
            <a:pPr>
              <a:defRPr/>
            </a:pPr>
            <a:fld id="{1A6D7150-F0AF-47FF-B0F7-7935D54BD3B2}" type="slidenum">
              <a:rPr lang="en-US" altLang="zh-CN"/>
              <a:pPr>
                <a:defRPr/>
              </a:pPr>
              <a:t>‹#›</a:t>
            </a:fld>
            <a:endParaRPr lang="en-US" altLang="zh-CN"/>
          </a:p>
        </p:txBody>
      </p:sp>
    </p:spTree>
    <p:extLst>
      <p:ext uri="{BB962C8B-B14F-4D97-AF65-F5344CB8AC3E}">
        <p14:creationId xmlns:p14="http://schemas.microsoft.com/office/powerpoint/2010/main" val="186497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457200" y="1304764"/>
            <a:ext cx="8229600" cy="4968552"/>
          </a:xfrm>
        </p:spPr>
        <p:txBody>
          <a:bodyPr/>
          <a:lstStyle/>
          <a:p>
            <a:pPr lvl="0"/>
            <a:r>
              <a:rPr lang="zh-CN" altLang="en-US"/>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a:extLst>
              <a:ext uri="{FF2B5EF4-FFF2-40B4-BE49-F238E27FC236}">
                <a16:creationId xmlns:a16="http://schemas.microsoft.com/office/drawing/2014/main" id="{3E653518-444F-4FF4-AB1C-3432A47083C7}"/>
              </a:ext>
            </a:extLst>
          </p:cNvPr>
          <p:cNvSpPr>
            <a:spLocks noGrp="1" noChangeArrowheads="1"/>
          </p:cNvSpPr>
          <p:nvPr>
            <p:ph type="dt" sz="half" idx="10"/>
          </p:nvPr>
        </p:nvSpPr>
        <p:spPr/>
        <p:txBody>
          <a:bodyPr anchor="ctr"/>
          <a:lstStyle>
            <a:lvl1pPr>
              <a:defRPr sz="1800"/>
            </a:lvl1pPr>
          </a:lstStyle>
          <a:p>
            <a:pPr>
              <a:defRPr/>
            </a:pPr>
            <a:fld id="{92EFCD4B-854C-4008-9A05-BF020916FE32}" type="datetime1">
              <a:rPr lang="zh-CN" altLang="en-US" smtClean="0"/>
              <a:t>2023/5/24</a:t>
            </a:fld>
            <a:endParaRPr lang="zh-CN" altLang="en-US" dirty="0"/>
          </a:p>
        </p:txBody>
      </p:sp>
      <p:sp>
        <p:nvSpPr>
          <p:cNvPr id="5" name="Rectangle 6">
            <a:extLst>
              <a:ext uri="{FF2B5EF4-FFF2-40B4-BE49-F238E27FC236}">
                <a16:creationId xmlns:a16="http://schemas.microsoft.com/office/drawing/2014/main" id="{19F2E8A3-1047-4180-8F74-0A4FC06C8B2D}"/>
              </a:ext>
            </a:extLst>
          </p:cNvPr>
          <p:cNvSpPr>
            <a:spLocks noGrp="1" noChangeArrowheads="1"/>
          </p:cNvSpPr>
          <p:nvPr>
            <p:ph type="sldNum" sz="quarter" idx="11"/>
          </p:nvPr>
        </p:nvSpPr>
        <p:spPr>
          <a:xfrm>
            <a:off x="7086600" y="6381750"/>
            <a:ext cx="1600200" cy="339725"/>
          </a:xfrm>
        </p:spPr>
        <p:txBody>
          <a:bodyPr anchor="ctr"/>
          <a:lstStyle>
            <a:lvl1pPr>
              <a:defRPr sz="1800"/>
            </a:lvl1pPr>
          </a:lstStyle>
          <a:p>
            <a:pPr>
              <a:defRPr/>
            </a:pPr>
            <a:fld id="{174B4E78-29D3-4F3A-8BD4-FAE41E0F9ACA}" type="slidenum">
              <a:rPr lang="en-US" altLang="zh-CN"/>
              <a:pPr>
                <a:defRPr/>
              </a:pPr>
              <a:t>‹#›</a:t>
            </a:fld>
            <a:endParaRPr lang="en-US" altLang="zh-CN"/>
          </a:p>
        </p:txBody>
      </p:sp>
      <p:sp>
        <p:nvSpPr>
          <p:cNvPr id="6" name="Rectangle 5">
            <a:extLst>
              <a:ext uri="{FF2B5EF4-FFF2-40B4-BE49-F238E27FC236}">
                <a16:creationId xmlns:a16="http://schemas.microsoft.com/office/drawing/2014/main" id="{382B5582-D18E-471C-BF9D-923055182261}"/>
              </a:ext>
            </a:extLst>
          </p:cNvPr>
          <p:cNvSpPr>
            <a:spLocks noGrp="1" noChangeArrowheads="1"/>
          </p:cNvSpPr>
          <p:nvPr>
            <p:ph type="ftr" sz="quarter" idx="12"/>
          </p:nvPr>
        </p:nvSpPr>
        <p:spPr/>
        <p:txBody>
          <a:bodyPr/>
          <a:lstStyle>
            <a:lvl1pPr>
              <a:defRPr sz="1800"/>
            </a:lvl1p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Tree>
    <p:extLst>
      <p:ext uri="{BB962C8B-B14F-4D97-AF65-F5344CB8AC3E}">
        <p14:creationId xmlns:p14="http://schemas.microsoft.com/office/powerpoint/2010/main" val="393691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AA73097-020F-47B7-871E-23D19BBE9093}"/>
              </a:ext>
            </a:extLst>
          </p:cNvPr>
          <p:cNvSpPr>
            <a:spLocks noGrp="1" noChangeArrowheads="1"/>
          </p:cNvSpPr>
          <p:nvPr>
            <p:ph type="dt" sz="half" idx="10"/>
          </p:nvPr>
        </p:nvSpPr>
        <p:spPr/>
        <p:txBody>
          <a:bodyPr/>
          <a:lstStyle>
            <a:lvl1pPr>
              <a:defRPr/>
            </a:lvl1pPr>
          </a:lstStyle>
          <a:p>
            <a:pPr>
              <a:defRPr/>
            </a:pPr>
            <a:fld id="{A1171960-D431-4A28-89CF-00DBE4ABEA0E}" type="datetime1">
              <a:rPr lang="zh-CN" altLang="en-US" smtClean="0"/>
              <a:t>2023/5/24</a:t>
            </a:fld>
            <a:endParaRPr lang="zh-CN" altLang="en-US"/>
          </a:p>
        </p:txBody>
      </p:sp>
      <p:sp>
        <p:nvSpPr>
          <p:cNvPr id="5" name="Rectangle 5">
            <a:extLst>
              <a:ext uri="{FF2B5EF4-FFF2-40B4-BE49-F238E27FC236}">
                <a16:creationId xmlns:a16="http://schemas.microsoft.com/office/drawing/2014/main" id="{D299CBB5-ADD2-4D20-A431-6547B7304C21}"/>
              </a:ext>
            </a:extLst>
          </p:cNvPr>
          <p:cNvSpPr>
            <a:spLocks noGrp="1" noChangeArrowheads="1"/>
          </p:cNvSpPr>
          <p:nvPr>
            <p:ph type="ftr" sz="quarter" idx="11"/>
          </p:nvPr>
        </p:nvSpPr>
        <p:spPr>
          <a:xfrm>
            <a:off x="2590800" y="6381750"/>
            <a:ext cx="3962400" cy="339725"/>
          </a:xfrm>
        </p:spPr>
        <p:txBody>
          <a:bodyPr/>
          <a:lstStyle>
            <a:lvl1pPr>
              <a:defRPr/>
            </a:lvl1p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Rectangle 6">
            <a:extLst>
              <a:ext uri="{FF2B5EF4-FFF2-40B4-BE49-F238E27FC236}">
                <a16:creationId xmlns:a16="http://schemas.microsoft.com/office/drawing/2014/main" id="{48FD288F-D7FA-457D-A0EE-66DC91720476}"/>
              </a:ext>
            </a:extLst>
          </p:cNvPr>
          <p:cNvSpPr>
            <a:spLocks noGrp="1" noChangeArrowheads="1"/>
          </p:cNvSpPr>
          <p:nvPr>
            <p:ph type="sldNum" sz="quarter" idx="12"/>
          </p:nvPr>
        </p:nvSpPr>
        <p:spPr/>
        <p:txBody>
          <a:bodyPr/>
          <a:lstStyle>
            <a:lvl1pPr>
              <a:defRPr/>
            </a:lvl1pPr>
          </a:lstStyle>
          <a:p>
            <a:pPr>
              <a:defRPr/>
            </a:pPr>
            <a:fld id="{ADF3FE1C-486D-494D-861B-0F78400B0A5C}" type="slidenum">
              <a:rPr lang="en-US" altLang="zh-CN"/>
              <a:pPr>
                <a:defRPr/>
              </a:pPr>
              <a:t>‹#›</a:t>
            </a:fld>
            <a:endParaRPr lang="en-US" altLang="zh-CN"/>
          </a:p>
        </p:txBody>
      </p:sp>
    </p:spTree>
    <p:extLst>
      <p:ext uri="{BB962C8B-B14F-4D97-AF65-F5344CB8AC3E}">
        <p14:creationId xmlns:p14="http://schemas.microsoft.com/office/powerpoint/2010/main" val="10292956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69DC65E-DCF1-4C5E-B880-24C21C6064D4}"/>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F110ED4D-6394-43DA-8518-47EC71A2F12A}"/>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4CDCAA36-D4D3-49AE-8497-85FFF6962A06}"/>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fld id="{4E213018-A0BA-4A61-9C86-C51D116B0AD6}" type="datetime1">
              <a:rPr lang="zh-CN" altLang="en-US" smtClean="0"/>
              <a:t>2023/5/24</a:t>
            </a:fld>
            <a:endParaRPr lang="zh-CN" altLang="en-US" dirty="0"/>
          </a:p>
        </p:txBody>
      </p:sp>
      <p:sp>
        <p:nvSpPr>
          <p:cNvPr id="1029" name="Rectangle 5">
            <a:extLst>
              <a:ext uri="{FF2B5EF4-FFF2-40B4-BE49-F238E27FC236}">
                <a16:creationId xmlns:a16="http://schemas.microsoft.com/office/drawing/2014/main" id="{8577B012-8A92-4111-8FED-B5FD2B020D67}"/>
              </a:ext>
            </a:extLst>
          </p:cNvPr>
          <p:cNvSpPr>
            <a:spLocks noGrp="1" noChangeArrowheads="1"/>
          </p:cNvSpPr>
          <p:nvPr>
            <p:ph type="ftr" sz="quarter" idx="3"/>
          </p:nvPr>
        </p:nvSpPr>
        <p:spPr bwMode="auto">
          <a:xfrm>
            <a:off x="2971800" y="6245225"/>
            <a:ext cx="358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r>
              <a:rPr lang="en-US" altLang="zh-CN" dirty="0"/>
              <a:t>2023</a:t>
            </a:r>
            <a:r>
              <a:rPr lang="zh-CN" altLang="en-US" dirty="0"/>
              <a:t>春</a:t>
            </a:r>
            <a:r>
              <a:rPr lang="en-US" altLang="zh-CN" dirty="0"/>
              <a:t>_</a:t>
            </a:r>
            <a:r>
              <a:rPr lang="zh-CN" altLang="en-US" dirty="0"/>
              <a:t>计算机组成原理</a:t>
            </a:r>
            <a:r>
              <a:rPr lang="en-US" altLang="zh-CN" dirty="0"/>
              <a:t>(H)</a:t>
            </a:r>
            <a:r>
              <a:rPr lang="zh-CN" altLang="en-US" dirty="0"/>
              <a:t>实验 </a:t>
            </a:r>
          </a:p>
        </p:txBody>
      </p:sp>
      <p:sp>
        <p:nvSpPr>
          <p:cNvPr id="1030" name="Rectangle 6">
            <a:extLst>
              <a:ext uri="{FF2B5EF4-FFF2-40B4-BE49-F238E27FC236}">
                <a16:creationId xmlns:a16="http://schemas.microsoft.com/office/drawing/2014/main" id="{99C16803-6D3E-4C67-A4B0-D403BC3B0EDB}"/>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A3D8A974-593B-4EE6-8384-6C2B92CB7F13}" type="slidenum">
              <a:rPr lang="en-US" altLang="zh-CN"/>
              <a:pPr>
                <a:defRPr/>
              </a:pPr>
              <a:t>‹#›</a:t>
            </a:fld>
            <a:endParaRPr lang="en-US" altLang="zh-CN"/>
          </a:p>
        </p:txBody>
      </p:sp>
      <p:cxnSp>
        <p:nvCxnSpPr>
          <p:cNvPr id="1031" name="直接连接符 6">
            <a:extLst>
              <a:ext uri="{FF2B5EF4-FFF2-40B4-BE49-F238E27FC236}">
                <a16:creationId xmlns:a16="http://schemas.microsoft.com/office/drawing/2014/main" id="{4E1A8A3C-4F97-4FBA-9D78-6120364E6519}"/>
              </a:ext>
            </a:extLst>
          </p:cNvPr>
          <p:cNvCxnSpPr>
            <a:cxnSpLocks noChangeShapeType="1"/>
          </p:cNvCxnSpPr>
          <p:nvPr userDrawn="1"/>
        </p:nvCxnSpPr>
        <p:spPr bwMode="auto">
          <a:xfrm>
            <a:off x="457200" y="6245225"/>
            <a:ext cx="8229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Lst>
  <p:hf hdr="0"/>
  <p:txStyles>
    <p:titleStyle>
      <a:lvl1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Arial" panose="020B0604020202020204" pitchFamily="34" charset="0"/>
        </a:defRPr>
      </a:lvl1pPr>
      <a:lvl2pPr algn="ctr" rtl="0" eaLnBrk="0" fontAlgn="base" hangingPunct="0">
        <a:spcBef>
          <a:spcPct val="0"/>
        </a:spcBef>
        <a:spcAft>
          <a:spcPct val="0"/>
        </a:spcAft>
        <a:defRPr sz="4400" b="1">
          <a:solidFill>
            <a:schemeClr val="tx2"/>
          </a:solidFill>
          <a:latin typeface="Arial" charset="0"/>
          <a:ea typeface="宋体" panose="02010600030101010101" pitchFamily="2" charset="-122"/>
          <a:cs typeface="Arial" panose="020B0604020202020204" pitchFamily="34" charset="0"/>
        </a:defRPr>
      </a:lvl2pPr>
      <a:lvl3pPr algn="ctr" rtl="0" eaLnBrk="0" fontAlgn="base" hangingPunct="0">
        <a:spcBef>
          <a:spcPct val="0"/>
        </a:spcBef>
        <a:spcAft>
          <a:spcPct val="0"/>
        </a:spcAft>
        <a:defRPr sz="4400" b="1">
          <a:solidFill>
            <a:schemeClr val="tx2"/>
          </a:solidFill>
          <a:latin typeface="Arial" charset="0"/>
          <a:ea typeface="宋体" panose="02010600030101010101" pitchFamily="2" charset="-122"/>
          <a:cs typeface="Arial" panose="020B0604020202020204" pitchFamily="34" charset="0"/>
        </a:defRPr>
      </a:lvl3pPr>
      <a:lvl4pPr algn="ctr" rtl="0" eaLnBrk="0" fontAlgn="base" hangingPunct="0">
        <a:spcBef>
          <a:spcPct val="0"/>
        </a:spcBef>
        <a:spcAft>
          <a:spcPct val="0"/>
        </a:spcAft>
        <a:defRPr sz="4400" b="1">
          <a:solidFill>
            <a:schemeClr val="tx2"/>
          </a:solidFill>
          <a:latin typeface="Arial" charset="0"/>
          <a:ea typeface="宋体" panose="02010600030101010101" pitchFamily="2" charset="-122"/>
          <a:cs typeface="Arial" panose="020B0604020202020204" pitchFamily="34" charset="0"/>
        </a:defRPr>
      </a:lvl4pPr>
      <a:lvl5pPr algn="ctr" rtl="0" eaLnBrk="0" fontAlgn="base" hangingPunct="0">
        <a:spcBef>
          <a:spcPct val="0"/>
        </a:spcBef>
        <a:spcAft>
          <a:spcPct val="0"/>
        </a:spcAft>
        <a:defRPr sz="4400" b="1">
          <a:solidFill>
            <a:schemeClr val="tx2"/>
          </a:solidFill>
          <a:latin typeface="Arial" charset="0"/>
          <a:ea typeface="宋体" panose="02010600030101010101" pitchFamily="2" charset="-122"/>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rtl="0"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rtl="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rtl="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6E6F83-7452-4C15-B68F-51622ACD471A}"/>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3640AD3-754D-43A0-9AE3-3FAA43BB1890}"/>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139746D-DF10-4A07-8B7B-BBEBFCCBEAA2}"/>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fld id="{5FAEBC73-4678-40DA-AE9D-2567DAE7063B}" type="datetime1">
              <a:rPr lang="zh-CN" altLang="en-US" smtClean="0"/>
              <a:t>2023/5/24</a:t>
            </a:fld>
            <a:endParaRPr lang="zh-CN" altLang="en-US" dirty="0"/>
          </a:p>
        </p:txBody>
      </p:sp>
      <p:sp>
        <p:nvSpPr>
          <p:cNvPr id="1029" name="Rectangle 5">
            <a:extLst>
              <a:ext uri="{FF2B5EF4-FFF2-40B4-BE49-F238E27FC236}">
                <a16:creationId xmlns:a16="http://schemas.microsoft.com/office/drawing/2014/main" id="{BB2E05B7-3EAF-4558-8998-81671410327C}"/>
              </a:ext>
            </a:extLst>
          </p:cNvPr>
          <p:cNvSpPr>
            <a:spLocks noGrp="1" noChangeArrowheads="1"/>
          </p:cNvSpPr>
          <p:nvPr>
            <p:ph type="ftr" sz="quarter" idx="3"/>
          </p:nvPr>
        </p:nvSpPr>
        <p:spPr bwMode="auto">
          <a:xfrm>
            <a:off x="2971800" y="6245225"/>
            <a:ext cx="358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r>
              <a:rPr lang="en-US" altLang="zh-CN" dirty="0"/>
              <a:t>2023</a:t>
            </a:r>
            <a:r>
              <a:rPr lang="zh-CN" altLang="en-US" dirty="0"/>
              <a:t>春</a:t>
            </a:r>
            <a:r>
              <a:rPr lang="en-US" altLang="zh-CN" dirty="0"/>
              <a:t>_</a:t>
            </a:r>
            <a:r>
              <a:rPr lang="zh-CN" altLang="en-US" dirty="0"/>
              <a:t>计算机组成原理</a:t>
            </a:r>
            <a:r>
              <a:rPr lang="en-US" altLang="zh-CN" dirty="0"/>
              <a:t>(H)</a:t>
            </a:r>
            <a:r>
              <a:rPr lang="zh-CN" altLang="en-US" dirty="0"/>
              <a:t>实验 </a:t>
            </a:r>
          </a:p>
        </p:txBody>
      </p:sp>
      <p:sp>
        <p:nvSpPr>
          <p:cNvPr id="1030" name="Rectangle 6">
            <a:extLst>
              <a:ext uri="{FF2B5EF4-FFF2-40B4-BE49-F238E27FC236}">
                <a16:creationId xmlns:a16="http://schemas.microsoft.com/office/drawing/2014/main" id="{8820B7A6-8B07-4BC3-A0F8-0E1DA83188A1}"/>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E2E1BE5-254D-4E92-9D3E-13A9AC2875D0}" type="slidenum">
              <a:rPr lang="en-US" altLang="zh-CN"/>
              <a:pPr>
                <a:defRPr/>
              </a:pPr>
              <a:t>‹#›</a:t>
            </a:fld>
            <a:endParaRPr lang="en-US" altLang="zh-CN"/>
          </a:p>
        </p:txBody>
      </p:sp>
      <p:cxnSp>
        <p:nvCxnSpPr>
          <p:cNvPr id="1031" name="直接连接符 6">
            <a:extLst>
              <a:ext uri="{FF2B5EF4-FFF2-40B4-BE49-F238E27FC236}">
                <a16:creationId xmlns:a16="http://schemas.microsoft.com/office/drawing/2014/main" id="{E5CE995C-4D02-4ED7-AA89-44E7236DAF47}"/>
              </a:ext>
            </a:extLst>
          </p:cNvPr>
          <p:cNvCxnSpPr>
            <a:cxnSpLocks noChangeShapeType="1"/>
          </p:cNvCxnSpPr>
          <p:nvPr userDrawn="1"/>
        </p:nvCxnSpPr>
        <p:spPr bwMode="auto">
          <a:xfrm>
            <a:off x="457200" y="6245225"/>
            <a:ext cx="8229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10376771"/>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Lst>
  <p:hf hdr="0"/>
  <p:txStyles>
    <p:titleStyle>
      <a:lvl1pPr algn="ctr" rtl="0" eaLnBrk="0" fontAlgn="base" hangingPunct="0">
        <a:spcBef>
          <a:spcPct val="0"/>
        </a:spcBef>
        <a:spcAft>
          <a:spcPct val="0"/>
        </a:spcAft>
        <a:defRPr sz="4400" b="1">
          <a:solidFill>
            <a:schemeClr val="tx2"/>
          </a:solidFill>
          <a:latin typeface="Arial" panose="020B0604020202020204" pitchFamily="34" charset="0"/>
          <a:ea typeface="宋体" panose="02010600030101010101" pitchFamily="2" charset="-122"/>
          <a:cs typeface="Arial" panose="020B0604020202020204" pitchFamily="34" charset="0"/>
        </a:defRPr>
      </a:lvl1pPr>
      <a:lvl2pPr algn="ctr" rtl="0" eaLnBrk="0" fontAlgn="base" hangingPunct="0">
        <a:spcBef>
          <a:spcPct val="0"/>
        </a:spcBef>
        <a:spcAft>
          <a:spcPct val="0"/>
        </a:spcAft>
        <a:defRPr sz="4400" b="1">
          <a:solidFill>
            <a:schemeClr val="tx2"/>
          </a:solidFill>
          <a:latin typeface="Arial" charset="0"/>
          <a:ea typeface="宋体" panose="02010600030101010101" pitchFamily="2" charset="-122"/>
          <a:cs typeface="Arial" panose="020B0604020202020204" pitchFamily="34" charset="0"/>
        </a:defRPr>
      </a:lvl2pPr>
      <a:lvl3pPr algn="ctr" rtl="0" eaLnBrk="0" fontAlgn="base" hangingPunct="0">
        <a:spcBef>
          <a:spcPct val="0"/>
        </a:spcBef>
        <a:spcAft>
          <a:spcPct val="0"/>
        </a:spcAft>
        <a:defRPr sz="4400" b="1">
          <a:solidFill>
            <a:schemeClr val="tx2"/>
          </a:solidFill>
          <a:latin typeface="Arial" charset="0"/>
          <a:ea typeface="宋体" panose="02010600030101010101" pitchFamily="2" charset="-122"/>
          <a:cs typeface="Arial" panose="020B0604020202020204" pitchFamily="34" charset="0"/>
        </a:defRPr>
      </a:lvl3pPr>
      <a:lvl4pPr algn="ctr" rtl="0" eaLnBrk="0" fontAlgn="base" hangingPunct="0">
        <a:spcBef>
          <a:spcPct val="0"/>
        </a:spcBef>
        <a:spcAft>
          <a:spcPct val="0"/>
        </a:spcAft>
        <a:defRPr sz="4400" b="1">
          <a:solidFill>
            <a:schemeClr val="tx2"/>
          </a:solidFill>
          <a:latin typeface="Arial" charset="0"/>
          <a:ea typeface="宋体" panose="02010600030101010101" pitchFamily="2" charset="-122"/>
          <a:cs typeface="Arial" panose="020B0604020202020204" pitchFamily="34" charset="0"/>
        </a:defRPr>
      </a:lvl4pPr>
      <a:lvl5pPr algn="ctr" rtl="0" eaLnBrk="0" fontAlgn="base" hangingPunct="0">
        <a:spcBef>
          <a:spcPct val="0"/>
        </a:spcBef>
        <a:spcAft>
          <a:spcPct val="0"/>
        </a:spcAft>
        <a:defRPr sz="4400" b="1">
          <a:solidFill>
            <a:schemeClr val="tx2"/>
          </a:solidFill>
          <a:latin typeface="Arial" charset="0"/>
          <a:ea typeface="宋体" panose="02010600030101010101" pitchFamily="2" charset="-122"/>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rtl="0"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rtl="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rtl="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79230A9-614A-4DA5-BA58-A2EEDE3C966A}"/>
              </a:ext>
            </a:extLst>
          </p:cNvPr>
          <p:cNvSpPr>
            <a:spLocks noGrp="1" noChangeArrowheads="1"/>
          </p:cNvSpPr>
          <p:nvPr>
            <p:ph type="title"/>
          </p:nvPr>
        </p:nvSpPr>
        <p:spPr bwMode="auto">
          <a:xfrm>
            <a:off x="457200" y="274638"/>
            <a:ext cx="8229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C23F1B0D-3DD6-4537-B2B0-63BED0F6FCE9}"/>
              </a:ext>
            </a:extLst>
          </p:cNvPr>
          <p:cNvSpPr>
            <a:spLocks noGrp="1" noChangeArrowheads="1"/>
          </p:cNvSpPr>
          <p:nvPr>
            <p:ph type="body" idx="1"/>
          </p:nvPr>
        </p:nvSpPr>
        <p:spPr bwMode="auto">
          <a:xfrm>
            <a:off x="457200" y="1341438"/>
            <a:ext cx="82296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E2265AB6-54C2-4C44-ACF7-5D98531267E2}"/>
              </a:ext>
            </a:extLst>
          </p:cNvPr>
          <p:cNvSpPr>
            <a:spLocks noGrp="1" noChangeArrowheads="1"/>
          </p:cNvSpPr>
          <p:nvPr>
            <p:ph type="dt" sz="half" idx="2"/>
          </p:nvPr>
        </p:nvSpPr>
        <p:spPr bwMode="auto">
          <a:xfrm>
            <a:off x="457200" y="6381750"/>
            <a:ext cx="21336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800">
                <a:solidFill>
                  <a:schemeClr val="bg1">
                    <a:lumMod val="50000"/>
                  </a:schemeClr>
                </a:solidFill>
              </a:defRPr>
            </a:lvl1pPr>
          </a:lstStyle>
          <a:p>
            <a:pPr>
              <a:defRPr/>
            </a:pPr>
            <a:fld id="{83CB43EF-4463-4D4F-9BB5-D7CD0C673FBF}" type="datetime1">
              <a:rPr lang="zh-CN" altLang="en-US" smtClean="0"/>
              <a:t>2023/5/24</a:t>
            </a:fld>
            <a:endParaRPr lang="zh-CN" altLang="en-US" dirty="0"/>
          </a:p>
        </p:txBody>
      </p:sp>
      <p:sp>
        <p:nvSpPr>
          <p:cNvPr id="1030" name="Rectangle 6">
            <a:extLst>
              <a:ext uri="{FF2B5EF4-FFF2-40B4-BE49-F238E27FC236}">
                <a16:creationId xmlns:a16="http://schemas.microsoft.com/office/drawing/2014/main" id="{D750E6A4-2BDB-4418-9A8D-0639357BA76D}"/>
              </a:ext>
            </a:extLst>
          </p:cNvPr>
          <p:cNvSpPr>
            <a:spLocks noGrp="1" noChangeArrowheads="1"/>
          </p:cNvSpPr>
          <p:nvPr>
            <p:ph type="sldNum" sz="quarter" idx="4"/>
          </p:nvPr>
        </p:nvSpPr>
        <p:spPr bwMode="auto">
          <a:xfrm>
            <a:off x="6553200" y="6381750"/>
            <a:ext cx="21336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800">
                <a:solidFill>
                  <a:schemeClr val="bg1">
                    <a:lumMod val="50000"/>
                  </a:schemeClr>
                </a:solidFill>
              </a:defRPr>
            </a:lvl1pPr>
          </a:lstStyle>
          <a:p>
            <a:pPr>
              <a:defRPr/>
            </a:pPr>
            <a:fld id="{76C7EB16-5A66-40AE-B4CB-C0633B28EEC7}" type="slidenum">
              <a:rPr lang="en-US" altLang="zh-CN"/>
              <a:pPr>
                <a:defRPr/>
              </a:pPr>
              <a:t>‹#›</a:t>
            </a:fld>
            <a:endParaRPr lang="en-US" altLang="zh-CN"/>
          </a:p>
        </p:txBody>
      </p:sp>
      <p:cxnSp>
        <p:nvCxnSpPr>
          <p:cNvPr id="2" name="直接连接符 6">
            <a:extLst>
              <a:ext uri="{FF2B5EF4-FFF2-40B4-BE49-F238E27FC236}">
                <a16:creationId xmlns:a16="http://schemas.microsoft.com/office/drawing/2014/main" id="{908FFC31-1314-471F-9579-0DAAAAEB93FF}"/>
              </a:ext>
            </a:extLst>
          </p:cNvPr>
          <p:cNvCxnSpPr>
            <a:cxnSpLocks noChangeShapeType="1"/>
          </p:cNvCxnSpPr>
          <p:nvPr userDrawn="1"/>
        </p:nvCxnSpPr>
        <p:spPr bwMode="auto">
          <a:xfrm>
            <a:off x="457200" y="6308725"/>
            <a:ext cx="8229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 name="Rectangle 5">
            <a:extLst>
              <a:ext uri="{FF2B5EF4-FFF2-40B4-BE49-F238E27FC236}">
                <a16:creationId xmlns:a16="http://schemas.microsoft.com/office/drawing/2014/main" id="{9B14C5B6-CCB4-4432-B1CC-995582DE14BC}"/>
              </a:ext>
            </a:extLst>
          </p:cNvPr>
          <p:cNvSpPr>
            <a:spLocks noGrp="1" noChangeArrowheads="1"/>
          </p:cNvSpPr>
          <p:nvPr>
            <p:ph type="ftr" sz="quarter" idx="11"/>
          </p:nvPr>
        </p:nvSpPr>
        <p:spPr>
          <a:xfrm>
            <a:off x="2590800" y="6381750"/>
            <a:ext cx="4419600" cy="339725"/>
          </a:xfrm>
          <a:prstGeom prst="rect">
            <a:avLst/>
          </a:prstGeom>
        </p:spPr>
        <p:txBody>
          <a:bodyPr anchor="ctr"/>
          <a:lstStyle>
            <a:lvl1pPr algn="ctr">
              <a:defRPr sz="1800">
                <a:solidFill>
                  <a:schemeClr val="bg1">
                    <a:lumMod val="50000"/>
                  </a:schemeClr>
                </a:solidFill>
              </a:defRPr>
            </a:lvl1p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Tree>
    <p:extLst>
      <p:ext uri="{BB962C8B-B14F-4D97-AF65-F5344CB8AC3E}">
        <p14:creationId xmlns:p14="http://schemas.microsoft.com/office/powerpoint/2010/main" val="3642119426"/>
      </p:ext>
    </p:extLst>
  </p:cSld>
  <p:clrMap bg1="lt1" tx1="dk1" bg2="lt2" tx2="dk2" accent1="accent1" accent2="accent2" accent3="accent3" accent4="accent4" accent5="accent5" accent6="accent6" hlink="hlink" folHlink="folHlink"/>
  <p:sldLayoutIdLst>
    <p:sldLayoutId id="2147484316" r:id="rId1"/>
    <p:sldLayoutId id="2147484317" r:id="rId2"/>
    <p:sldLayoutId id="2147484318" r:id="rId3"/>
    <p:sldLayoutId id="2147484319" r:id="rId4"/>
    <p:sldLayoutId id="2147484320" r:id="rId5"/>
    <p:sldLayoutId id="2147484321" r:id="rId6"/>
    <p:sldLayoutId id="2147484322" r:id="rId7"/>
    <p:sldLayoutId id="2147484323" r:id="rId8"/>
    <p:sldLayoutId id="2147484324" r:id="rId9"/>
    <p:sldLayoutId id="2147484325" r:id="rId10"/>
    <p:sldLayoutId id="2147484326" r:id="rId11"/>
  </p:sldLayoutIdLst>
  <p:hf hdr="0"/>
  <p:txStyles>
    <p:titleStyle>
      <a:lvl1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cs typeface="Times New Roman" panose="02020603050405020304" pitchFamily="18" charset="0"/>
        </a:defRPr>
      </a:lvl1pPr>
      <a:lvl2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cs typeface="Times New Roman" panose="02020603050405020304" pitchFamily="18" charset="0"/>
        </a:defRPr>
      </a:lvl2pPr>
      <a:lvl3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cs typeface="Times New Roman" panose="02020603050405020304" pitchFamily="18" charset="0"/>
        </a:defRPr>
      </a:lvl3pPr>
      <a:lvl4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cs typeface="Times New Roman" panose="02020603050405020304" pitchFamily="18" charset="0"/>
        </a:defRPr>
      </a:lvl4pPr>
      <a:lvl5pPr algn="ctr" rtl="0" eaLnBrk="0" fontAlgn="base" hangingPunct="0">
        <a:spcBef>
          <a:spcPct val="0"/>
        </a:spcBef>
        <a:spcAft>
          <a:spcPct val="0"/>
        </a:spcAft>
        <a:defRPr sz="4400" b="1">
          <a:solidFill>
            <a:schemeClr val="tx2"/>
          </a:solidFill>
          <a:latin typeface="Times New Roman" panose="02020603050405020304" pitchFamily="18" charset="0"/>
          <a:ea typeface="宋体" panose="02010600030101010101" pitchFamily="2" charset="-122"/>
          <a:cs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rtl="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rtl="0"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4CF68AA2-F2A3-4F2A-AD8B-90431913F1FA}"/>
              </a:ext>
            </a:extLst>
          </p:cNvPr>
          <p:cNvSpPr>
            <a:spLocks noGrp="1" noChangeArrowheads="1"/>
          </p:cNvSpPr>
          <p:nvPr>
            <p:ph type="ctrTitle"/>
          </p:nvPr>
        </p:nvSpPr>
        <p:spPr/>
        <p:txBody>
          <a:bodyPr/>
          <a:lstStyle/>
          <a:p>
            <a:pPr eaLnBrk="1" hangingPunct="1"/>
            <a:r>
              <a:rPr lang="zh-CN" altLang="en-US" dirty="0"/>
              <a:t>实验六  综合设计</a:t>
            </a:r>
          </a:p>
        </p:txBody>
      </p:sp>
      <p:sp>
        <p:nvSpPr>
          <p:cNvPr id="6147" name="页脚占位符 1">
            <a:extLst>
              <a:ext uri="{FF2B5EF4-FFF2-40B4-BE49-F238E27FC236}">
                <a16:creationId xmlns:a16="http://schemas.microsoft.com/office/drawing/2014/main" id="{9FE8AFEB-9CA6-4A4D-AE0B-B815A8213ED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2023</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6148" name="灯片编号占位符 2">
            <a:extLst>
              <a:ext uri="{FF2B5EF4-FFF2-40B4-BE49-F238E27FC236}">
                <a16:creationId xmlns:a16="http://schemas.microsoft.com/office/drawing/2014/main" id="{4F8904D3-F6DF-41DB-91E6-029CB0AADA6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99EE094B-B2E7-405C-912F-4B89156F2594}" type="slidenum">
              <a:rPr lang="en-US" altLang="zh-CN" sz="1600" b="0" smtClean="0">
                <a:latin typeface="Arial" panose="020B0604020202020204" pitchFamily="34" charset="0"/>
              </a:rPr>
              <a:pPr>
                <a:spcBef>
                  <a:spcPct val="0"/>
                </a:spcBef>
                <a:buFontTx/>
                <a:buNone/>
              </a:pPr>
              <a:t>1</a:t>
            </a:fld>
            <a:endParaRPr lang="en-US" altLang="zh-CN" sz="1600" b="0">
              <a:latin typeface="Arial" panose="020B0604020202020204" pitchFamily="34" charset="0"/>
            </a:endParaRPr>
          </a:p>
        </p:txBody>
      </p:sp>
      <p:sp>
        <p:nvSpPr>
          <p:cNvPr id="6149" name="日期占位符 3">
            <a:extLst>
              <a:ext uri="{FF2B5EF4-FFF2-40B4-BE49-F238E27FC236}">
                <a16:creationId xmlns:a16="http://schemas.microsoft.com/office/drawing/2014/main" id="{51087D8F-755E-4B8A-9F10-6138B6328B9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ECEBF5F0-ABED-48B5-986A-7E836EE9EA33}" type="datetime1">
              <a:rPr lang="zh-CN" altLang="en-US" sz="1600" b="0" smtClean="0">
                <a:latin typeface="Arial" panose="020B0604020202020204" pitchFamily="34" charset="0"/>
              </a:rPr>
              <a:t>2023/5/24</a:t>
            </a:fld>
            <a:endParaRPr lang="zh-CN" altLang="en-US" sz="1600" b="0" dirty="0">
              <a:latin typeface="Arial" panose="020B0604020202020204" pitchFamily="34" charset="0"/>
            </a:endParaRPr>
          </a:p>
        </p:txBody>
      </p:sp>
      <p:sp>
        <p:nvSpPr>
          <p:cNvPr id="6" name="副标题 2">
            <a:extLst>
              <a:ext uri="{FF2B5EF4-FFF2-40B4-BE49-F238E27FC236}">
                <a16:creationId xmlns:a16="http://schemas.microsoft.com/office/drawing/2014/main" id="{5135E3C4-815F-40F6-8682-0FC05B1FA1C7}"/>
              </a:ext>
            </a:extLst>
          </p:cNvPr>
          <p:cNvSpPr>
            <a:spLocks noGrp="1" noChangeArrowheads="1"/>
          </p:cNvSpPr>
          <p:nvPr>
            <p:ph type="subTitle" idx="1"/>
          </p:nvPr>
        </p:nvSpPr>
        <p:spPr>
          <a:xfrm>
            <a:off x="1411560" y="3722092"/>
            <a:ext cx="6400800" cy="1435100"/>
          </a:xfrm>
        </p:spPr>
        <p:txBody>
          <a:bodyPr/>
          <a:lstStyle/>
          <a:p>
            <a:pPr>
              <a:spcBef>
                <a:spcPts val="1200"/>
              </a:spcBef>
            </a:pPr>
            <a:r>
              <a:rPr lang="en-US" altLang="zh-CN" sz="3200" dirty="0"/>
              <a:t>2023</a:t>
            </a:r>
            <a:r>
              <a:rPr lang="zh-CN" altLang="en-US" sz="3200" dirty="0"/>
              <a:t>春季</a:t>
            </a:r>
            <a:endParaRPr lang="en-US" altLang="zh-CN" sz="3200" dirty="0"/>
          </a:p>
          <a:p>
            <a:pPr>
              <a:spcBef>
                <a:spcPts val="1200"/>
              </a:spcBef>
            </a:pPr>
            <a:r>
              <a:rPr lang="en-US" altLang="zh-CN" sz="3200" dirty="0"/>
              <a:t>zjx@ustc.edu.cn</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a:extLst>
              <a:ext uri="{FF2B5EF4-FFF2-40B4-BE49-F238E27FC236}">
                <a16:creationId xmlns:a16="http://schemas.microsoft.com/office/drawing/2014/main" id="{9F61030E-71CD-4391-A14F-2B89C8973256}"/>
              </a:ext>
            </a:extLst>
          </p:cNvPr>
          <p:cNvSpPr txBox="1">
            <a:spLocks noChangeArrowheads="1"/>
          </p:cNvSpPr>
          <p:nvPr/>
        </p:nvSpPr>
        <p:spPr>
          <a:xfrm>
            <a:off x="7010400" y="6245225"/>
            <a:ext cx="1676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457200" rtl="0" eaLnBrk="1" latinLnBrk="0" hangingPunct="1">
              <a:spcBef>
                <a:spcPct val="20000"/>
              </a:spcBef>
              <a:buChar char="•"/>
              <a:defRPr sz="28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defTabSz="457200" rtl="0" eaLnBrk="1" latinLnBrk="0" hangingPunct="1">
              <a:spcBef>
                <a:spcPct val="20000"/>
              </a:spcBef>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7B0930E-2265-4A0B-94A4-F48B63590D63}"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7" name="页脚占位符 1">
            <a:extLst>
              <a:ext uri="{FF2B5EF4-FFF2-40B4-BE49-F238E27FC236}">
                <a16:creationId xmlns:a16="http://schemas.microsoft.com/office/drawing/2014/main" id="{0A910CB0-3F3F-4CBC-85D7-5DB30F8FAD64}"/>
              </a:ext>
            </a:extLst>
          </p:cNvPr>
          <p:cNvSpPr txBox="1">
            <a:spLocks noChangeArrowheads="1"/>
          </p:cNvSpPr>
          <p:nvPr/>
        </p:nvSpPr>
        <p:spPr bwMode="auto">
          <a:xfrm>
            <a:off x="2590800" y="6245225"/>
            <a:ext cx="4419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r" defTabSz="457200" rtl="0" eaLnBrk="1" latinLnBrk="0" hangingPunct="1">
              <a:spcBef>
                <a:spcPct val="20000"/>
              </a:spcBef>
              <a:buChar char="•"/>
              <a:defRPr sz="28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defTabSz="457200" rtl="0" eaLnBrk="1" latinLnBrk="0" hangingPunct="1">
              <a:spcBef>
                <a:spcPct val="20000"/>
              </a:spcBef>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p>
        </p:txBody>
      </p:sp>
      <p:sp>
        <p:nvSpPr>
          <p:cNvPr id="23554" name="标题 1">
            <a:extLst>
              <a:ext uri="{FF2B5EF4-FFF2-40B4-BE49-F238E27FC236}">
                <a16:creationId xmlns:a16="http://schemas.microsoft.com/office/drawing/2014/main" id="{672DEF75-E789-474D-8778-683C8CD11CCC}"/>
              </a:ext>
            </a:extLst>
          </p:cNvPr>
          <p:cNvSpPr>
            <a:spLocks noGrp="1" noChangeArrowheads="1"/>
          </p:cNvSpPr>
          <p:nvPr>
            <p:ph type="title"/>
          </p:nvPr>
        </p:nvSpPr>
        <p:spPr>
          <a:xfrm>
            <a:off x="457200" y="274637"/>
            <a:ext cx="8229600" cy="1318157"/>
          </a:xfrm>
        </p:spPr>
        <p:txBody>
          <a:bodyPr/>
          <a:lstStyle/>
          <a:p>
            <a:r>
              <a:rPr lang="en-US" altLang="zh-CN" dirty="0"/>
              <a:t>Valid-Ready</a:t>
            </a:r>
            <a:r>
              <a:rPr lang="zh-CN" altLang="en-US" dirty="0"/>
              <a:t>握手协议 </a:t>
            </a:r>
            <a:r>
              <a:rPr lang="en-US" altLang="zh-CN" dirty="0"/>
              <a:t>(</a:t>
            </a:r>
            <a:r>
              <a:rPr lang="zh-CN" altLang="en-US" dirty="0"/>
              <a:t>续</a:t>
            </a:r>
            <a:r>
              <a:rPr lang="en-US" altLang="zh-CN" dirty="0"/>
              <a:t>)</a:t>
            </a:r>
            <a:endParaRPr lang="zh-CN" altLang="en-US" dirty="0"/>
          </a:p>
        </p:txBody>
      </p:sp>
      <p:sp>
        <p:nvSpPr>
          <p:cNvPr id="21507" name="内容占位符 2">
            <a:extLst>
              <a:ext uri="{FF2B5EF4-FFF2-40B4-BE49-F238E27FC236}">
                <a16:creationId xmlns:a16="http://schemas.microsoft.com/office/drawing/2014/main" id="{D9EF8580-A7EA-4A3B-B786-D1BAE9D28794}"/>
              </a:ext>
            </a:extLst>
          </p:cNvPr>
          <p:cNvSpPr>
            <a:spLocks noGrp="1"/>
          </p:cNvSpPr>
          <p:nvPr>
            <p:ph idx="1"/>
          </p:nvPr>
        </p:nvSpPr>
        <p:spPr>
          <a:xfrm>
            <a:off x="457200" y="1592795"/>
            <a:ext cx="7895220" cy="4715929"/>
          </a:xfrm>
        </p:spPr>
        <p:txBody>
          <a:bodyPr/>
          <a:lstStyle/>
          <a:p>
            <a:pPr>
              <a:spcBef>
                <a:spcPts val="1200"/>
              </a:spcBef>
              <a:spcAft>
                <a:spcPts val="0"/>
              </a:spcAft>
              <a:defRPr/>
            </a:pPr>
            <a:r>
              <a:rPr lang="zh-CN" altLang="en-US" sz="2400" b="0" kern="1200" dirty="0"/>
              <a:t>为防止死锁 </a:t>
            </a:r>
            <a:r>
              <a:rPr lang="en-US" altLang="zh-CN" sz="2400" b="0" kern="1200" dirty="0"/>
              <a:t>(Deadlock)</a:t>
            </a:r>
            <a:r>
              <a:rPr lang="zh-CN" altLang="en-US" sz="2400" b="0" kern="1200" dirty="0"/>
              <a:t>，源端不允许在</a:t>
            </a:r>
            <a:r>
              <a:rPr lang="en-US" altLang="zh-CN" sz="2400" b="0" kern="1200" dirty="0"/>
              <a:t>valid</a:t>
            </a:r>
            <a:r>
              <a:rPr lang="zh-CN" altLang="en-US" sz="2400" b="0" kern="1200" dirty="0"/>
              <a:t>置位前等待</a:t>
            </a:r>
            <a:r>
              <a:rPr lang="en-US" altLang="zh-CN" sz="2400" b="0" kern="1200" dirty="0"/>
              <a:t>ready</a:t>
            </a:r>
            <a:r>
              <a:rPr lang="zh-CN" altLang="en-US" sz="2400" b="0" kern="1200" dirty="0"/>
              <a:t>置位，而目标端允许在</a:t>
            </a:r>
            <a:r>
              <a:rPr lang="en-US" altLang="zh-CN" sz="2400" b="0" kern="1200" dirty="0"/>
              <a:t>ready</a:t>
            </a:r>
            <a:r>
              <a:rPr lang="zh-CN" altLang="en-US" sz="2400" b="0" kern="1200" dirty="0"/>
              <a:t>置位前等待</a:t>
            </a:r>
            <a:r>
              <a:rPr lang="en-US" altLang="zh-CN" sz="2400" b="0" kern="1200" dirty="0"/>
              <a:t>valid</a:t>
            </a:r>
            <a:r>
              <a:rPr lang="zh-CN" altLang="en-US" sz="2400" b="0" kern="1200" dirty="0"/>
              <a:t>置位，即目标可以等待源，而源不可以等待目标</a:t>
            </a:r>
            <a:endParaRPr lang="en-US" altLang="zh-CN" sz="2400" b="0" kern="1200" dirty="0"/>
          </a:p>
          <a:p>
            <a:pPr>
              <a:spcBef>
                <a:spcPts val="1200"/>
              </a:spcBef>
              <a:spcAft>
                <a:spcPts val="0"/>
              </a:spcAft>
              <a:defRPr/>
            </a:pPr>
            <a:r>
              <a:rPr lang="en-US" altLang="zh-CN" sz="2400" b="0" kern="1200" dirty="0"/>
              <a:t>valid</a:t>
            </a:r>
            <a:r>
              <a:rPr lang="zh-CN" altLang="en-US" sz="2400" b="0" kern="1200" dirty="0"/>
              <a:t>置位后必需保持，直至握手完成，即时钟采样沿时</a:t>
            </a:r>
            <a:r>
              <a:rPr lang="en-US" altLang="zh-CN" sz="2400" b="0" kern="1200" dirty="0"/>
              <a:t>valid</a:t>
            </a:r>
            <a:r>
              <a:rPr lang="zh-CN" altLang="en-US" sz="2400" b="0" kern="1200" dirty="0"/>
              <a:t>和</a:t>
            </a:r>
            <a:r>
              <a:rPr lang="en-US" altLang="zh-CN" sz="2400" b="0" kern="1200" dirty="0"/>
              <a:t>ready</a:t>
            </a:r>
            <a:r>
              <a:rPr lang="zh-CN" altLang="en-US" sz="2400" b="0" kern="1200" dirty="0"/>
              <a:t>均置位，而</a:t>
            </a:r>
            <a:r>
              <a:rPr lang="en-US" altLang="zh-CN" sz="2400" b="0" kern="1200" dirty="0"/>
              <a:t>ready</a:t>
            </a:r>
            <a:r>
              <a:rPr lang="zh-CN" altLang="en-US" sz="2400" b="0" kern="1200" dirty="0"/>
              <a:t>置位后可以在</a:t>
            </a:r>
            <a:r>
              <a:rPr lang="en-US" altLang="zh-CN" sz="2400" b="0" kern="1200" dirty="0"/>
              <a:t>valid</a:t>
            </a:r>
            <a:r>
              <a:rPr lang="zh-CN" altLang="en-US" sz="2400" b="0" kern="1200" dirty="0"/>
              <a:t>置位前取消置位</a:t>
            </a:r>
          </a:p>
          <a:p>
            <a:pPr>
              <a:spcBef>
                <a:spcPts val="1200"/>
              </a:spcBef>
              <a:spcAft>
                <a:spcPts val="0"/>
              </a:spcAft>
              <a:defRPr/>
            </a:pPr>
            <a:r>
              <a:rPr lang="zh-CN" altLang="en-US" sz="2400" b="0" kern="1200" dirty="0"/>
              <a:t>建议目标端准备好就置位</a:t>
            </a:r>
            <a:r>
              <a:rPr lang="en-US" altLang="zh-CN" sz="2400" b="0" kern="1200" dirty="0"/>
              <a:t>ready</a:t>
            </a:r>
            <a:r>
              <a:rPr lang="zh-CN" altLang="en-US" sz="2400" b="0" kern="1200" dirty="0"/>
              <a:t>，这样在</a:t>
            </a:r>
            <a:r>
              <a:rPr lang="en-US" altLang="zh-CN" sz="2400" b="0" kern="1200" dirty="0"/>
              <a:t>valid</a:t>
            </a:r>
            <a:r>
              <a:rPr lang="zh-CN" altLang="en-US" sz="2400" b="0" kern="1200" dirty="0"/>
              <a:t>置位后仅需一个时钟周期即可完成</a:t>
            </a:r>
            <a:r>
              <a:rPr lang="zh-CN" altLang="en-US" sz="2400" b="0" dirty="0"/>
              <a:t>数据传输</a:t>
            </a:r>
            <a:r>
              <a:rPr lang="zh-CN" altLang="en-US" sz="2400" b="0" kern="1200" dirty="0"/>
              <a:t>，从而提高效率</a:t>
            </a:r>
            <a:endParaRPr lang="zh-CN" altLang="en-US" sz="2400" b="0" dirty="0"/>
          </a:p>
        </p:txBody>
      </p:sp>
      <p:sp>
        <p:nvSpPr>
          <p:cNvPr id="9" name="日期占位符 3">
            <a:extLst>
              <a:ext uri="{FF2B5EF4-FFF2-40B4-BE49-F238E27FC236}">
                <a16:creationId xmlns:a16="http://schemas.microsoft.com/office/drawing/2014/main" id="{4DBC09C6-BEC9-4218-AD70-B99FB4B31402}"/>
              </a:ext>
            </a:extLst>
          </p:cNvPr>
          <p:cNvSpPr>
            <a:spLocks noGrp="1" noChangeArrowheads="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6E94ABE3-9EE2-411E-B470-715E9198AFD1}"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2023/5/24</a:t>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61025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053F14E8-813B-4DE6-8B28-787FF419EAFC}"/>
              </a:ext>
            </a:extLst>
          </p:cNvPr>
          <p:cNvSpPr>
            <a:spLocks noGrp="1" noChangeArrowheads="1"/>
          </p:cNvSpPr>
          <p:nvPr>
            <p:ph type="title"/>
          </p:nvPr>
        </p:nvSpPr>
        <p:spPr/>
        <p:txBody>
          <a:bodyPr/>
          <a:lstStyle/>
          <a:p>
            <a:r>
              <a:rPr lang="en-US" altLang="zh-CN" dirty="0"/>
              <a:t>IOU</a:t>
            </a:r>
            <a:endParaRPr lang="zh-CN" altLang="en-US" dirty="0"/>
          </a:p>
        </p:txBody>
      </p:sp>
      <p:sp>
        <p:nvSpPr>
          <p:cNvPr id="27651" name="内容占位符 2">
            <a:extLst>
              <a:ext uri="{FF2B5EF4-FFF2-40B4-BE49-F238E27FC236}">
                <a16:creationId xmlns:a16="http://schemas.microsoft.com/office/drawing/2014/main" id="{48166BCE-C8BB-4EAA-823B-7CB10A00C283}"/>
              </a:ext>
            </a:extLst>
          </p:cNvPr>
          <p:cNvSpPr>
            <a:spLocks noGrp="1" noChangeArrowheads="1"/>
          </p:cNvSpPr>
          <p:nvPr>
            <p:ph idx="1"/>
          </p:nvPr>
        </p:nvSpPr>
        <p:spPr>
          <a:xfrm>
            <a:off x="457200" y="1471613"/>
            <a:ext cx="8108503" cy="4773612"/>
          </a:xfrm>
        </p:spPr>
        <p:txBody>
          <a:bodyPr/>
          <a:lstStyle/>
          <a:p>
            <a:pPr>
              <a:spcBef>
                <a:spcPts val="600"/>
              </a:spcBef>
            </a:pPr>
            <a:r>
              <a:rPr lang="en-US" altLang="zh-CN" sz="2400" dirty="0"/>
              <a:t>CPU</a:t>
            </a:r>
            <a:r>
              <a:rPr lang="zh-CN" altLang="en-US" sz="2400" dirty="0"/>
              <a:t>通过存储器映射的输入</a:t>
            </a:r>
            <a:r>
              <a:rPr lang="en-US" altLang="zh-CN" sz="2400" dirty="0"/>
              <a:t>/</a:t>
            </a:r>
            <a:r>
              <a:rPr lang="zh-CN" altLang="en-US" sz="2400" dirty="0"/>
              <a:t>输出 </a:t>
            </a:r>
            <a:r>
              <a:rPr lang="en-US" altLang="zh-CN" sz="2400" dirty="0"/>
              <a:t>(</a:t>
            </a:r>
            <a:r>
              <a:rPr lang="en-US" altLang="zh-CN" sz="2400" b="0" dirty="0"/>
              <a:t>Memory-Mapped Input/Output, </a:t>
            </a:r>
            <a:r>
              <a:rPr lang="en-US" altLang="zh-CN" sz="2400" dirty="0"/>
              <a:t>MMIO) </a:t>
            </a:r>
            <a:r>
              <a:rPr lang="zh-CN" altLang="en-US" sz="2400" dirty="0"/>
              <a:t>方式访问外围设备 </a:t>
            </a:r>
            <a:r>
              <a:rPr lang="en-US" altLang="zh-CN" sz="2400" dirty="0"/>
              <a:t>(</a:t>
            </a:r>
            <a:r>
              <a:rPr lang="zh-CN" altLang="en-US" sz="2400" dirty="0"/>
              <a:t>简称外设</a:t>
            </a:r>
            <a:r>
              <a:rPr lang="en-US" altLang="zh-CN" sz="2400" dirty="0"/>
              <a:t>)</a:t>
            </a:r>
          </a:p>
          <a:p>
            <a:pPr lvl="1">
              <a:spcBef>
                <a:spcPts val="600"/>
              </a:spcBef>
            </a:pPr>
            <a:r>
              <a:rPr lang="zh-CN" altLang="en-US" sz="2000" dirty="0"/>
              <a:t>例如，开关、指示灯、数码管、定时</a:t>
            </a:r>
            <a:r>
              <a:rPr lang="en-US" altLang="zh-CN" sz="2000" dirty="0"/>
              <a:t>/</a:t>
            </a:r>
            <a:r>
              <a:rPr lang="zh-CN" altLang="en-US" sz="2000" dirty="0"/>
              <a:t>计数器等</a:t>
            </a:r>
            <a:endParaRPr lang="en-US" altLang="zh-CN" sz="2000" dirty="0"/>
          </a:p>
          <a:p>
            <a:pPr>
              <a:spcBef>
                <a:spcPts val="1200"/>
              </a:spcBef>
            </a:pPr>
            <a:r>
              <a:rPr lang="en-US" altLang="zh-CN" sz="2400" dirty="0"/>
              <a:t>IO_BUS</a:t>
            </a:r>
            <a:r>
              <a:rPr lang="zh-CN" altLang="en-US" sz="2400" dirty="0"/>
              <a:t>：输入</a:t>
            </a:r>
            <a:r>
              <a:rPr lang="en-US" altLang="zh-CN" sz="2400" dirty="0"/>
              <a:t>/</a:t>
            </a:r>
            <a:r>
              <a:rPr lang="zh-CN" altLang="en-US" sz="2400" dirty="0"/>
              <a:t>输出信号 </a:t>
            </a:r>
            <a:r>
              <a:rPr lang="en-US" altLang="zh-CN" sz="2400" dirty="0"/>
              <a:t>(CPU</a:t>
            </a:r>
            <a:r>
              <a:rPr lang="zh-CN" altLang="en-US" sz="2400" dirty="0"/>
              <a:t>视角</a:t>
            </a:r>
            <a:r>
              <a:rPr lang="en-US" altLang="zh-CN" sz="2400" dirty="0"/>
              <a:t>)</a:t>
            </a:r>
          </a:p>
          <a:p>
            <a:pPr lvl="1">
              <a:spcBef>
                <a:spcPts val="600"/>
              </a:spcBef>
            </a:pPr>
            <a:r>
              <a:rPr lang="en-US" altLang="zh-CN" sz="2000" dirty="0" err="1"/>
              <a:t>io_addr</a:t>
            </a:r>
            <a:r>
              <a:rPr lang="zh-CN" altLang="en-US" sz="2000" dirty="0"/>
              <a:t>：输出，</a:t>
            </a:r>
            <a:r>
              <a:rPr lang="en-US" altLang="zh-CN" sz="2000" dirty="0"/>
              <a:t>8</a:t>
            </a:r>
            <a:r>
              <a:rPr lang="zh-CN" altLang="en-US" sz="2000" dirty="0"/>
              <a:t>位，外设地址</a:t>
            </a:r>
            <a:endParaRPr lang="en-US" altLang="zh-CN" sz="2000" dirty="0"/>
          </a:p>
          <a:p>
            <a:pPr lvl="1">
              <a:spcBef>
                <a:spcPts val="600"/>
              </a:spcBef>
            </a:pPr>
            <a:r>
              <a:rPr lang="en-US" altLang="zh-CN" sz="2000" dirty="0" err="1"/>
              <a:t>io_dout</a:t>
            </a:r>
            <a:r>
              <a:rPr lang="zh-CN" altLang="en-US" sz="2000" dirty="0"/>
              <a:t>：输出，</a:t>
            </a:r>
            <a:r>
              <a:rPr lang="en-US" altLang="zh-CN" sz="2000" dirty="0"/>
              <a:t>32</a:t>
            </a:r>
            <a:r>
              <a:rPr lang="zh-CN" altLang="en-US" sz="2000" dirty="0"/>
              <a:t>位，输出外设数据</a:t>
            </a:r>
            <a:endParaRPr lang="en-US" altLang="zh-CN" sz="2000" dirty="0"/>
          </a:p>
          <a:p>
            <a:pPr lvl="1">
              <a:spcBef>
                <a:spcPts val="600"/>
              </a:spcBef>
            </a:pPr>
            <a:r>
              <a:rPr lang="en-US" altLang="zh-CN" sz="2000" dirty="0" err="1"/>
              <a:t>io_din</a:t>
            </a:r>
            <a:r>
              <a:rPr lang="zh-CN" altLang="en-US" sz="2000" dirty="0"/>
              <a:t>：输入，</a:t>
            </a:r>
            <a:r>
              <a:rPr lang="en-US" altLang="zh-CN" sz="2000" dirty="0"/>
              <a:t>32</a:t>
            </a:r>
            <a:r>
              <a:rPr lang="zh-CN" altLang="en-US" sz="2000" dirty="0"/>
              <a:t>位，来自外设输入数据</a:t>
            </a:r>
            <a:endParaRPr lang="en-US" altLang="zh-CN" sz="2000" dirty="0"/>
          </a:p>
          <a:p>
            <a:pPr lvl="1">
              <a:spcBef>
                <a:spcPts val="600"/>
              </a:spcBef>
            </a:pPr>
            <a:r>
              <a:rPr lang="en-US" altLang="zh-CN" sz="2000" dirty="0" err="1"/>
              <a:t>io_we</a:t>
            </a:r>
            <a:r>
              <a:rPr lang="zh-CN" altLang="en-US" sz="2000" dirty="0"/>
              <a:t>：输出，</a:t>
            </a:r>
            <a:r>
              <a:rPr lang="en-US" altLang="zh-CN" sz="2000" dirty="0"/>
              <a:t>1</a:t>
            </a:r>
            <a:r>
              <a:rPr lang="zh-CN" altLang="en-US" sz="2000" dirty="0"/>
              <a:t>位，写外设控制信号</a:t>
            </a:r>
            <a:endParaRPr lang="en-US" altLang="zh-CN" sz="2000" dirty="0"/>
          </a:p>
          <a:p>
            <a:pPr lvl="1">
              <a:spcBef>
                <a:spcPts val="600"/>
              </a:spcBef>
            </a:pPr>
            <a:r>
              <a:rPr lang="en-US" altLang="zh-CN" sz="2000" dirty="0" err="1"/>
              <a:t>io_rd</a:t>
            </a:r>
            <a:r>
              <a:rPr lang="zh-CN" altLang="en-US" sz="2000" dirty="0"/>
              <a:t>：输出，</a:t>
            </a:r>
            <a:r>
              <a:rPr lang="en-US" altLang="zh-CN" sz="2000" dirty="0"/>
              <a:t>1</a:t>
            </a:r>
            <a:r>
              <a:rPr lang="zh-CN" altLang="en-US" sz="2000" dirty="0"/>
              <a:t>位，读外设控制信号</a:t>
            </a:r>
            <a:endParaRPr lang="en-US" altLang="zh-CN" sz="2000" dirty="0"/>
          </a:p>
        </p:txBody>
      </p:sp>
      <p:sp>
        <p:nvSpPr>
          <p:cNvPr id="27652" name="日期占位符 3">
            <a:extLst>
              <a:ext uri="{FF2B5EF4-FFF2-40B4-BE49-F238E27FC236}">
                <a16:creationId xmlns:a16="http://schemas.microsoft.com/office/drawing/2014/main" id="{F06A0DC9-3C41-42AC-8ABA-6009BB8B7E8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66852C96-3651-431F-85F8-D1AA0E15480C}"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2023/5/24</a:t>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7653" name="页脚占位符 4">
            <a:extLst>
              <a:ext uri="{FF2B5EF4-FFF2-40B4-BE49-F238E27FC236}">
                <a16:creationId xmlns:a16="http://schemas.microsoft.com/office/drawing/2014/main" id="{152B8598-F5C5-432B-873D-45D993C127B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p>
        </p:txBody>
      </p:sp>
      <p:sp>
        <p:nvSpPr>
          <p:cNvPr id="27654" name="灯片编号占位符 5">
            <a:extLst>
              <a:ext uri="{FF2B5EF4-FFF2-40B4-BE49-F238E27FC236}">
                <a16:creationId xmlns:a16="http://schemas.microsoft.com/office/drawing/2014/main" id="{E56A44B1-D666-443F-ADAB-F034E8B00E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4855FA5-6C10-44B3-B2A4-C2B61B788434}"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35" name="文本框 84">
            <a:extLst>
              <a:ext uri="{FF2B5EF4-FFF2-40B4-BE49-F238E27FC236}">
                <a16:creationId xmlns:a16="http://schemas.microsoft.com/office/drawing/2014/main" id="{47D99D05-0A16-4780-8ED4-A472CCEA4AFD}"/>
              </a:ext>
            </a:extLst>
          </p:cNvPr>
          <p:cNvSpPr txBox="1">
            <a:spLocks noChangeArrowheads="1"/>
          </p:cNvSpPr>
          <p:nvPr/>
        </p:nvSpPr>
        <p:spPr bwMode="auto">
          <a:xfrm>
            <a:off x="4846007" y="5260149"/>
            <a:ext cx="679674" cy="825299"/>
          </a:xfrm>
          <a:prstGeom prst="rect">
            <a:avLst/>
          </a:prstGeom>
          <a:noFill/>
          <a:ln w="2857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ts val="18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CPU</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6" name="文本框 84">
            <a:extLst>
              <a:ext uri="{FF2B5EF4-FFF2-40B4-BE49-F238E27FC236}">
                <a16:creationId xmlns:a16="http://schemas.microsoft.com/office/drawing/2014/main" id="{E6C55842-9103-47E0-B000-497936F69AA4}"/>
              </a:ext>
            </a:extLst>
          </p:cNvPr>
          <p:cNvSpPr txBox="1">
            <a:spLocks noChangeArrowheads="1"/>
          </p:cNvSpPr>
          <p:nvPr/>
        </p:nvSpPr>
        <p:spPr bwMode="auto">
          <a:xfrm>
            <a:off x="6464797" y="5260152"/>
            <a:ext cx="664311" cy="825298"/>
          </a:xfrm>
          <a:prstGeom prst="rect">
            <a:avLst/>
          </a:prstGeom>
          <a:noFill/>
          <a:ln w="2857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none" lIns="0" tIns="10800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ts val="1800"/>
              </a:lnSpc>
              <a:spcBef>
                <a:spcPts val="600"/>
              </a:spcBef>
              <a:spcAft>
                <a:spcPct val="0"/>
              </a:spcAft>
              <a:buClrTx/>
              <a:buSzTx/>
              <a:buFontTx/>
              <a:buNone/>
              <a:tabLst/>
              <a:defRPr/>
            </a:pPr>
            <a:r>
              <a:rPr lang="en-US" altLang="zh-CN" sz="1800" b="0" dirty="0">
                <a:solidFill>
                  <a:srgbClr val="000000"/>
                </a:solidFill>
                <a:latin typeface="Arial" panose="020B0604020202020204" pitchFamily="34" charset="0"/>
                <a:cs typeface="Arial" panose="020B0604020202020204" pitchFamily="34" charset="0"/>
              </a:rPr>
              <a:t>IO</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U</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7" name="TextBox 34">
            <a:extLst>
              <a:ext uri="{FF2B5EF4-FFF2-40B4-BE49-F238E27FC236}">
                <a16:creationId xmlns:a16="http://schemas.microsoft.com/office/drawing/2014/main" id="{00978D9C-3F4C-41E4-8624-EEB2BD18F9D3}"/>
              </a:ext>
            </a:extLst>
          </p:cNvPr>
          <p:cNvSpPr txBox="1">
            <a:spLocks noChangeArrowheads="1"/>
          </p:cNvSpPr>
          <p:nvPr/>
        </p:nvSpPr>
        <p:spPr bwMode="auto">
          <a:xfrm flipH="1">
            <a:off x="7203688" y="5487204"/>
            <a:ext cx="51" cy="16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8" name="TextBox 34">
            <a:extLst>
              <a:ext uri="{FF2B5EF4-FFF2-40B4-BE49-F238E27FC236}">
                <a16:creationId xmlns:a16="http://schemas.microsoft.com/office/drawing/2014/main" id="{25B2CF68-AED9-4AC4-A7A6-A3CD4C0DD447}"/>
              </a:ext>
            </a:extLst>
          </p:cNvPr>
          <p:cNvSpPr txBox="1">
            <a:spLocks noChangeArrowheads="1"/>
          </p:cNvSpPr>
          <p:nvPr/>
        </p:nvSpPr>
        <p:spPr bwMode="auto">
          <a:xfrm flipH="1">
            <a:off x="7682004" y="5353132"/>
            <a:ext cx="7182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altLang="zh-CN" sz="1800" b="0" dirty="0">
                <a:solidFill>
                  <a:srgbClr val="000000"/>
                </a:solidFill>
                <a:latin typeface="Arial" panose="020B0604020202020204" pitchFamily="34" charset="0"/>
                <a:cs typeface="Arial" panose="020B0604020202020204" pitchFamily="34" charset="0"/>
              </a:rPr>
              <a:t>s</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btn</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9" name="TextBox 34">
            <a:extLst>
              <a:ext uri="{FF2B5EF4-FFF2-40B4-BE49-F238E27FC236}">
                <a16:creationId xmlns:a16="http://schemas.microsoft.com/office/drawing/2014/main" id="{035DA898-9FB1-462A-9C9B-E8184C0CBEEF}"/>
              </a:ext>
            </a:extLst>
          </p:cNvPr>
          <p:cNvSpPr txBox="1">
            <a:spLocks noChangeArrowheads="1"/>
          </p:cNvSpPr>
          <p:nvPr/>
        </p:nvSpPr>
        <p:spPr bwMode="auto">
          <a:xfrm flipH="1">
            <a:off x="7696693" y="5709937"/>
            <a:ext cx="8079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altLang="zh-CN" sz="1800" b="0" dirty="0">
                <a:solidFill>
                  <a:srgbClr val="000000"/>
                </a:solidFill>
                <a:latin typeface="Arial" panose="020B0604020202020204" pitchFamily="34" charset="0"/>
                <a:cs typeface="Arial" panose="020B0604020202020204" pitchFamily="34" charset="0"/>
              </a:rPr>
              <a:t>l</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ed, seg</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0" name="TextBox 34">
            <a:extLst>
              <a:ext uri="{FF2B5EF4-FFF2-40B4-BE49-F238E27FC236}">
                <a16:creationId xmlns:a16="http://schemas.microsoft.com/office/drawing/2014/main" id="{B4C76A54-D35E-4BAC-8DD5-7E3ED740034B}"/>
              </a:ext>
            </a:extLst>
          </p:cNvPr>
          <p:cNvSpPr txBox="1">
            <a:spLocks noChangeArrowheads="1"/>
          </p:cNvSpPr>
          <p:nvPr/>
        </p:nvSpPr>
        <p:spPr bwMode="auto">
          <a:xfrm flipH="1">
            <a:off x="7203688" y="5691170"/>
            <a:ext cx="51" cy="16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4" name="箭头: 上下 43">
            <a:extLst>
              <a:ext uri="{FF2B5EF4-FFF2-40B4-BE49-F238E27FC236}">
                <a16:creationId xmlns:a16="http://schemas.microsoft.com/office/drawing/2014/main" id="{43B49EAB-1A7F-4C39-AD46-537A0C6BA34B}"/>
              </a:ext>
            </a:extLst>
          </p:cNvPr>
          <p:cNvSpPr/>
          <p:nvPr/>
        </p:nvSpPr>
        <p:spPr bwMode="auto">
          <a:xfrm rot="16200000">
            <a:off x="5866276" y="5250187"/>
            <a:ext cx="257927" cy="878033"/>
          </a:xfrm>
          <a:prstGeom prst="upDownArrow">
            <a:avLst>
              <a:gd name="adj1" fmla="val 39250"/>
              <a:gd name="adj2" fmla="val 651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49" name="TextBox 34">
            <a:extLst>
              <a:ext uri="{FF2B5EF4-FFF2-40B4-BE49-F238E27FC236}">
                <a16:creationId xmlns:a16="http://schemas.microsoft.com/office/drawing/2014/main" id="{5B7D83F1-A144-4F97-9031-3B4C607E114B}"/>
              </a:ext>
            </a:extLst>
          </p:cNvPr>
          <p:cNvSpPr txBox="1">
            <a:spLocks noChangeArrowheads="1"/>
          </p:cNvSpPr>
          <p:nvPr/>
        </p:nvSpPr>
        <p:spPr bwMode="auto">
          <a:xfrm flipH="1">
            <a:off x="5650070" y="5210205"/>
            <a:ext cx="6796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io_bus</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0" name="箭头: 右 49">
            <a:extLst>
              <a:ext uri="{FF2B5EF4-FFF2-40B4-BE49-F238E27FC236}">
                <a16:creationId xmlns:a16="http://schemas.microsoft.com/office/drawing/2014/main" id="{1852F6D5-A441-4D9D-8442-15B435BA1917}"/>
              </a:ext>
            </a:extLst>
          </p:cNvPr>
          <p:cNvSpPr/>
          <p:nvPr/>
        </p:nvSpPr>
        <p:spPr bwMode="auto">
          <a:xfrm>
            <a:off x="7137559" y="5765010"/>
            <a:ext cx="443196" cy="166851"/>
          </a:xfrm>
          <a:prstGeom prst="rightArrow">
            <a:avLst>
              <a:gd name="adj1" fmla="val 50000"/>
              <a:gd name="adj2" fmla="val 86636"/>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1" name="箭头: 右 50">
            <a:extLst>
              <a:ext uri="{FF2B5EF4-FFF2-40B4-BE49-F238E27FC236}">
                <a16:creationId xmlns:a16="http://schemas.microsoft.com/office/drawing/2014/main" id="{4163E5C9-54F5-4598-802D-FF57447327F9}"/>
              </a:ext>
            </a:extLst>
          </p:cNvPr>
          <p:cNvSpPr/>
          <p:nvPr/>
        </p:nvSpPr>
        <p:spPr bwMode="auto">
          <a:xfrm rot="10800000">
            <a:off x="7151504" y="5431060"/>
            <a:ext cx="443196" cy="166851"/>
          </a:xfrm>
          <a:prstGeom prst="rightArrow">
            <a:avLst>
              <a:gd name="adj1" fmla="val 50000"/>
              <a:gd name="adj2" fmla="val 86636"/>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47DFEB18-09B8-4928-8E8B-602D897CCC2A}"/>
              </a:ext>
            </a:extLst>
          </p:cNvPr>
          <p:cNvSpPr>
            <a:spLocks noGrp="1" noChangeArrowheads="1"/>
          </p:cNvSpPr>
          <p:nvPr>
            <p:ph type="title"/>
          </p:nvPr>
        </p:nvSpPr>
        <p:spPr/>
        <p:txBody>
          <a:bodyPr/>
          <a:lstStyle/>
          <a:p>
            <a:pPr eaLnBrk="1" hangingPunct="1"/>
            <a:r>
              <a:rPr lang="zh-CN" altLang="en-US"/>
              <a:t>外设和调试单元</a:t>
            </a:r>
          </a:p>
        </p:txBody>
      </p:sp>
      <p:sp>
        <p:nvSpPr>
          <p:cNvPr id="10243" name="内容占位符 2">
            <a:extLst>
              <a:ext uri="{FF2B5EF4-FFF2-40B4-BE49-F238E27FC236}">
                <a16:creationId xmlns:a16="http://schemas.microsoft.com/office/drawing/2014/main" id="{B82024B9-9288-4AEF-A899-26441A96F93F}"/>
              </a:ext>
            </a:extLst>
          </p:cNvPr>
          <p:cNvSpPr>
            <a:spLocks noGrp="1" noChangeArrowheads="1"/>
          </p:cNvSpPr>
          <p:nvPr>
            <p:ph idx="1"/>
          </p:nvPr>
        </p:nvSpPr>
        <p:spPr>
          <a:xfrm>
            <a:off x="457200" y="1376772"/>
            <a:ext cx="8147050" cy="1631950"/>
          </a:xfrm>
        </p:spPr>
        <p:txBody>
          <a:bodyPr/>
          <a:lstStyle/>
          <a:p>
            <a:pPr eaLnBrk="1" hangingPunct="1">
              <a:spcBef>
                <a:spcPts val="600"/>
              </a:spcBef>
              <a:defRPr/>
            </a:pPr>
            <a:r>
              <a:rPr lang="en-US" altLang="zh-CN" sz="2400" dirty="0"/>
              <a:t>PDU</a:t>
            </a:r>
            <a:r>
              <a:rPr lang="zh-CN" altLang="en-US" sz="2400" dirty="0"/>
              <a:t>：</a:t>
            </a:r>
            <a:r>
              <a:rPr lang="en-US" altLang="zh-CN" sz="2400" dirty="0"/>
              <a:t>Peripherals and Debug Unit</a:t>
            </a:r>
            <a:endParaRPr lang="en-US" altLang="zh-CN" sz="2000" dirty="0"/>
          </a:p>
          <a:p>
            <a:pPr marL="717550" lvl="1" indent="-363538" eaLnBrk="1" hangingPunct="1">
              <a:spcBef>
                <a:spcPts val="600"/>
              </a:spcBef>
              <a:buFont typeface="微软雅黑" panose="020B0503020204020204" pitchFamily="34" charset="-122"/>
              <a:buChar char="−"/>
              <a:defRPr/>
            </a:pPr>
            <a:r>
              <a:rPr lang="zh-CN" altLang="en-US" sz="2000" b="1" dirty="0">
                <a:highlight>
                  <a:srgbClr val="FFFF00"/>
                </a:highlight>
              </a:rPr>
              <a:t>控制</a:t>
            </a:r>
            <a:r>
              <a:rPr lang="en-US" altLang="zh-CN" sz="2000" b="1" dirty="0">
                <a:highlight>
                  <a:srgbClr val="FFFF00"/>
                </a:highlight>
              </a:rPr>
              <a:t>CPU</a:t>
            </a:r>
            <a:r>
              <a:rPr lang="zh-CN" altLang="en-US" sz="2000" b="1" dirty="0">
                <a:highlight>
                  <a:srgbClr val="FFFF00"/>
                </a:highlight>
              </a:rPr>
              <a:t>运行方式，查看数据通路状态</a:t>
            </a:r>
            <a:endParaRPr lang="en-US" altLang="zh-CN" sz="2000" b="1" dirty="0">
              <a:highlight>
                <a:srgbClr val="FFFF00"/>
              </a:highlight>
            </a:endParaRPr>
          </a:p>
          <a:p>
            <a:pPr marL="717550" lvl="1" indent="-363538" eaLnBrk="1" hangingPunct="1">
              <a:spcBef>
                <a:spcPts val="600"/>
              </a:spcBef>
              <a:buFont typeface="微软雅黑" panose="020B0503020204020204" pitchFamily="34" charset="-122"/>
              <a:buChar char="−"/>
              <a:defRPr/>
            </a:pPr>
            <a:r>
              <a:rPr lang="zh-CN" altLang="en-US" sz="2000" b="1" dirty="0"/>
              <a:t>管理外设 </a:t>
            </a:r>
            <a:r>
              <a:rPr lang="en-US" altLang="zh-CN" sz="2000" b="1" dirty="0"/>
              <a:t>(</a:t>
            </a:r>
            <a:r>
              <a:rPr lang="zh-CN" altLang="en-US" sz="2000" b="1" dirty="0"/>
              <a:t>开关</a:t>
            </a:r>
            <a:r>
              <a:rPr lang="en-US" altLang="zh-CN" sz="2000" b="1" dirty="0" err="1"/>
              <a:t>sw</a:t>
            </a:r>
            <a:r>
              <a:rPr lang="zh-CN" altLang="en-US" sz="2000" b="1" dirty="0"/>
              <a:t>、指示灯</a:t>
            </a:r>
            <a:r>
              <a:rPr lang="en-US" altLang="zh-CN" sz="2000" b="1" dirty="0"/>
              <a:t>led</a:t>
            </a:r>
            <a:r>
              <a:rPr lang="zh-CN" altLang="en-US" sz="2000" b="1" dirty="0"/>
              <a:t>、数码管</a:t>
            </a:r>
            <a:r>
              <a:rPr lang="en-US" altLang="zh-CN" sz="2000" b="1" dirty="0"/>
              <a:t>seg</a:t>
            </a:r>
            <a:r>
              <a:rPr lang="zh-CN" altLang="en-US" sz="2000" b="1" dirty="0"/>
              <a:t>、计数器</a:t>
            </a:r>
            <a:r>
              <a:rPr lang="en-US" altLang="zh-CN" sz="2000" b="1" dirty="0" err="1"/>
              <a:t>cnt</a:t>
            </a:r>
            <a:r>
              <a:rPr lang="zh-CN" altLang="en-US" sz="2000" b="1" dirty="0"/>
              <a:t>等</a:t>
            </a:r>
            <a:r>
              <a:rPr lang="en-US" altLang="zh-CN" sz="2000" b="1" dirty="0"/>
              <a:t>)</a:t>
            </a:r>
            <a:r>
              <a:rPr lang="zh-CN" altLang="en-US" sz="2000" b="1" dirty="0"/>
              <a:t>，实现基本输入</a:t>
            </a:r>
            <a:r>
              <a:rPr lang="en-US" altLang="zh-CN" sz="2000" b="1" dirty="0"/>
              <a:t>/</a:t>
            </a:r>
            <a:r>
              <a:rPr lang="zh-CN" altLang="en-US" sz="2000" b="1" dirty="0"/>
              <a:t>输出</a:t>
            </a:r>
            <a:endParaRPr lang="en-US" altLang="zh-CN" sz="2000" dirty="0"/>
          </a:p>
        </p:txBody>
      </p:sp>
      <p:sp>
        <p:nvSpPr>
          <p:cNvPr id="23556" name="页脚占位符 1">
            <a:extLst>
              <a:ext uri="{FF2B5EF4-FFF2-40B4-BE49-F238E27FC236}">
                <a16:creationId xmlns:a16="http://schemas.microsoft.com/office/drawing/2014/main" id="{E93F76E1-DB8D-49BD-9575-185DD06F17B4}"/>
              </a:ext>
            </a:extLst>
          </p:cNvPr>
          <p:cNvSpPr>
            <a:spLocks noGrp="1" noChangeArrowheads="1"/>
          </p:cNvSpPr>
          <p:nvPr>
            <p:ph type="ftr" sz="quarter" idx="11"/>
          </p:nvPr>
        </p:nvSpPr>
        <p:spPr>
          <a:xfrm>
            <a:off x="2590800" y="6245225"/>
            <a:ext cx="441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p>
        </p:txBody>
      </p:sp>
      <p:sp>
        <p:nvSpPr>
          <p:cNvPr id="23557" name="灯片编号占位符 2">
            <a:extLst>
              <a:ext uri="{FF2B5EF4-FFF2-40B4-BE49-F238E27FC236}">
                <a16:creationId xmlns:a16="http://schemas.microsoft.com/office/drawing/2014/main" id="{00120579-0284-4D55-8506-4275CBB2B6C3}"/>
              </a:ext>
            </a:extLst>
          </p:cNvPr>
          <p:cNvSpPr>
            <a:spLocks noGrp="1" noChangeArrowheads="1"/>
          </p:cNvSpPr>
          <p:nvPr>
            <p:ph type="sldNum" sz="quarter" idx="12"/>
          </p:nvPr>
        </p:nvSpPr>
        <p:spPr>
          <a:xfrm>
            <a:off x="7010400" y="6245225"/>
            <a:ext cx="1676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7B0930E-2265-4A0B-94A4-F48B63590D63}"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3558" name="日期占位符 3">
            <a:extLst>
              <a:ext uri="{FF2B5EF4-FFF2-40B4-BE49-F238E27FC236}">
                <a16:creationId xmlns:a16="http://schemas.microsoft.com/office/drawing/2014/main" id="{2C8EA80F-DED2-4163-8961-B0B0C0513E0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9DF3AEE1-5317-4551-9EB3-9161774D8810}"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2023/5/24</a:t>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grpSp>
        <p:nvGrpSpPr>
          <p:cNvPr id="57" name="组合 56">
            <a:extLst>
              <a:ext uri="{FF2B5EF4-FFF2-40B4-BE49-F238E27FC236}">
                <a16:creationId xmlns:a16="http://schemas.microsoft.com/office/drawing/2014/main" id="{6FEE1C09-90EC-44FE-A704-844D78CC968C}"/>
              </a:ext>
            </a:extLst>
          </p:cNvPr>
          <p:cNvGrpSpPr/>
          <p:nvPr/>
        </p:nvGrpSpPr>
        <p:grpSpPr>
          <a:xfrm>
            <a:off x="1303337" y="3055583"/>
            <a:ext cx="6454775" cy="2940503"/>
            <a:chOff x="1214438" y="3104964"/>
            <a:chExt cx="6454775" cy="2940503"/>
          </a:xfrm>
        </p:grpSpPr>
        <p:sp>
          <p:nvSpPr>
            <p:cNvPr id="58" name="矩形 1">
              <a:extLst>
                <a:ext uri="{FF2B5EF4-FFF2-40B4-BE49-F238E27FC236}">
                  <a16:creationId xmlns:a16="http://schemas.microsoft.com/office/drawing/2014/main" id="{AEEAE4A4-44AC-4CC9-923C-DC3DBD769A85}"/>
                </a:ext>
              </a:extLst>
            </p:cNvPr>
            <p:cNvSpPr>
              <a:spLocks noChangeArrowheads="1"/>
            </p:cNvSpPr>
            <p:nvPr/>
          </p:nvSpPr>
          <p:spPr bwMode="auto">
            <a:xfrm>
              <a:off x="3538538" y="3135580"/>
              <a:ext cx="781050" cy="2909887"/>
            </a:xfrm>
            <a:prstGeom prst="rect">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59" name="文本框 44">
              <a:extLst>
                <a:ext uri="{FF2B5EF4-FFF2-40B4-BE49-F238E27FC236}">
                  <a16:creationId xmlns:a16="http://schemas.microsoft.com/office/drawing/2014/main" id="{44BC09A7-391C-4C1B-9692-1A244A6915A6}"/>
                </a:ext>
              </a:extLst>
            </p:cNvPr>
            <p:cNvSpPr txBox="1">
              <a:spLocks noChangeArrowheads="1"/>
            </p:cNvSpPr>
            <p:nvPr/>
          </p:nvSpPr>
          <p:spPr bwMode="auto">
            <a:xfrm>
              <a:off x="3605213" y="4289692"/>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PDU</a:t>
              </a: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cxnSp>
          <p:nvCxnSpPr>
            <p:cNvPr id="60" name="直接连接符 59">
              <a:extLst>
                <a:ext uri="{FF2B5EF4-FFF2-40B4-BE49-F238E27FC236}">
                  <a16:creationId xmlns:a16="http://schemas.microsoft.com/office/drawing/2014/main" id="{ACEC8259-2257-4D3A-B5D6-7EB69A7493B1}"/>
                </a:ext>
              </a:extLst>
            </p:cNvPr>
            <p:cNvCxnSpPr>
              <a:cxnSpLocks/>
            </p:cNvCxnSpPr>
            <p:nvPr/>
          </p:nvCxnSpPr>
          <p:spPr bwMode="auto">
            <a:xfrm>
              <a:off x="4316413" y="3440314"/>
              <a:ext cx="1714500" cy="0"/>
            </a:xfrm>
            <a:prstGeom prst="line">
              <a:avLst/>
            </a:prstGeom>
            <a:ln w="38100">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61" name="文本框 84">
              <a:extLst>
                <a:ext uri="{FF2B5EF4-FFF2-40B4-BE49-F238E27FC236}">
                  <a16:creationId xmlns:a16="http://schemas.microsoft.com/office/drawing/2014/main" id="{7A35AF41-7F5D-44E3-9629-46544064829C}"/>
                </a:ext>
              </a:extLst>
            </p:cNvPr>
            <p:cNvSpPr txBox="1">
              <a:spLocks noChangeArrowheads="1"/>
            </p:cNvSpPr>
            <p:nvPr/>
          </p:nvSpPr>
          <p:spPr bwMode="auto">
            <a:xfrm>
              <a:off x="6048375" y="3135581"/>
              <a:ext cx="1620838" cy="1524000"/>
            </a:xfrm>
            <a:prstGeom prst="rect">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ts val="18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CPU</a:t>
              </a: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和</a:t>
              </a: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MEM</a:t>
              </a:r>
              <a:endPar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3" name="TextBox 32">
              <a:extLst>
                <a:ext uri="{FF2B5EF4-FFF2-40B4-BE49-F238E27FC236}">
                  <a16:creationId xmlns:a16="http://schemas.microsoft.com/office/drawing/2014/main" id="{7F83380A-7FCC-4C08-B467-31BB166AC4BD}"/>
                </a:ext>
              </a:extLst>
            </p:cNvPr>
            <p:cNvSpPr txBox="1">
              <a:spLocks noChangeArrowheads="1"/>
            </p:cNvSpPr>
            <p:nvPr/>
          </p:nvSpPr>
          <p:spPr bwMode="auto">
            <a:xfrm>
              <a:off x="4705834" y="3104964"/>
              <a:ext cx="8848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dbg_bus</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5" name="TextBox 32">
              <a:extLst>
                <a:ext uri="{FF2B5EF4-FFF2-40B4-BE49-F238E27FC236}">
                  <a16:creationId xmlns:a16="http://schemas.microsoft.com/office/drawing/2014/main" id="{508E35FF-6CAD-4E3A-9F83-82C30C4C06B6}"/>
                </a:ext>
              </a:extLst>
            </p:cNvPr>
            <p:cNvSpPr txBox="1">
              <a:spLocks noChangeArrowheads="1"/>
            </p:cNvSpPr>
            <p:nvPr/>
          </p:nvSpPr>
          <p:spPr bwMode="auto">
            <a:xfrm>
              <a:off x="4756398" y="3802417"/>
              <a:ext cx="7566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rst_cpu</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66" name="直接连接符 65">
              <a:extLst>
                <a:ext uri="{FF2B5EF4-FFF2-40B4-BE49-F238E27FC236}">
                  <a16:creationId xmlns:a16="http://schemas.microsoft.com/office/drawing/2014/main" id="{8D307B06-6C26-4425-A6AD-C96E8C310D87}"/>
                </a:ext>
              </a:extLst>
            </p:cNvPr>
            <p:cNvCxnSpPr>
              <a:cxnSpLocks/>
            </p:cNvCxnSpPr>
            <p:nvPr/>
          </p:nvCxnSpPr>
          <p:spPr bwMode="auto">
            <a:xfrm>
              <a:off x="4333875" y="4114766"/>
              <a:ext cx="1706563" cy="0"/>
            </a:xfrm>
            <a:prstGeom prst="line">
              <a:avLst/>
            </a:prstGeom>
            <a:ln w="19050">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68" name="TextBox 32">
              <a:extLst>
                <a:ext uri="{FF2B5EF4-FFF2-40B4-BE49-F238E27FC236}">
                  <a16:creationId xmlns:a16="http://schemas.microsoft.com/office/drawing/2014/main" id="{0A86A9B1-3E2E-468A-B265-9E31E2D7BEDC}"/>
                </a:ext>
              </a:extLst>
            </p:cNvPr>
            <p:cNvSpPr txBox="1">
              <a:spLocks noChangeArrowheads="1"/>
            </p:cNvSpPr>
            <p:nvPr/>
          </p:nvSpPr>
          <p:spPr bwMode="auto">
            <a:xfrm>
              <a:off x="4743573" y="4126453"/>
              <a:ext cx="782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clk_cpu</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69" name="直接连接符 68">
              <a:extLst>
                <a:ext uri="{FF2B5EF4-FFF2-40B4-BE49-F238E27FC236}">
                  <a16:creationId xmlns:a16="http://schemas.microsoft.com/office/drawing/2014/main" id="{C375A318-8069-4325-9B07-831B061910D6}"/>
                </a:ext>
              </a:extLst>
            </p:cNvPr>
            <p:cNvCxnSpPr>
              <a:cxnSpLocks/>
            </p:cNvCxnSpPr>
            <p:nvPr/>
          </p:nvCxnSpPr>
          <p:spPr bwMode="auto">
            <a:xfrm>
              <a:off x="4325938" y="4427737"/>
              <a:ext cx="1714500" cy="0"/>
            </a:xfrm>
            <a:prstGeom prst="line">
              <a:avLst/>
            </a:prstGeom>
            <a:ln w="19050">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70" name="TextBox 32">
              <a:extLst>
                <a:ext uri="{FF2B5EF4-FFF2-40B4-BE49-F238E27FC236}">
                  <a16:creationId xmlns:a16="http://schemas.microsoft.com/office/drawing/2014/main" id="{6C922D1E-610F-4462-BEB3-882F958D9148}"/>
                </a:ext>
              </a:extLst>
            </p:cNvPr>
            <p:cNvSpPr txBox="1">
              <a:spLocks noChangeArrowheads="1"/>
            </p:cNvSpPr>
            <p:nvPr/>
          </p:nvSpPr>
          <p:spPr bwMode="auto">
            <a:xfrm>
              <a:off x="2843684" y="4917955"/>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x</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73" name="直接连接符 72">
              <a:extLst>
                <a:ext uri="{FF2B5EF4-FFF2-40B4-BE49-F238E27FC236}">
                  <a16:creationId xmlns:a16="http://schemas.microsoft.com/office/drawing/2014/main" id="{2262C1D1-6D0E-4EAD-8E1A-ABC9387C23A9}"/>
                </a:ext>
              </a:extLst>
            </p:cNvPr>
            <p:cNvCxnSpPr>
              <a:cxnSpLocks/>
            </p:cNvCxnSpPr>
            <p:nvPr/>
          </p:nvCxnSpPr>
          <p:spPr bwMode="auto">
            <a:xfrm>
              <a:off x="3049588" y="3465780"/>
              <a:ext cx="4857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5" name="TextBox 34">
              <a:extLst>
                <a:ext uri="{FF2B5EF4-FFF2-40B4-BE49-F238E27FC236}">
                  <a16:creationId xmlns:a16="http://schemas.microsoft.com/office/drawing/2014/main" id="{656B7DF5-4E7D-4537-9D7F-DD906A538BB8}"/>
                </a:ext>
              </a:extLst>
            </p:cNvPr>
            <p:cNvSpPr txBox="1">
              <a:spLocks noChangeArrowheads="1"/>
            </p:cNvSpPr>
            <p:nvPr/>
          </p:nvSpPr>
          <p:spPr bwMode="auto">
            <a:xfrm>
              <a:off x="2897188" y="358960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77" name="直接连接符 76">
              <a:extLst>
                <a:ext uri="{FF2B5EF4-FFF2-40B4-BE49-F238E27FC236}">
                  <a16:creationId xmlns:a16="http://schemas.microsoft.com/office/drawing/2014/main" id="{C8B2EB99-627F-47D5-A04F-B0579B2A86DC}"/>
                </a:ext>
              </a:extLst>
            </p:cNvPr>
            <p:cNvCxnSpPr>
              <a:cxnSpLocks/>
            </p:cNvCxnSpPr>
            <p:nvPr/>
          </p:nvCxnSpPr>
          <p:spPr bwMode="auto">
            <a:xfrm>
              <a:off x="3044825" y="5085030"/>
              <a:ext cx="498475" cy="0"/>
            </a:xfrm>
            <a:prstGeom prst="line">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0" name="TextBox 34">
              <a:extLst>
                <a:ext uri="{FF2B5EF4-FFF2-40B4-BE49-F238E27FC236}">
                  <a16:creationId xmlns:a16="http://schemas.microsoft.com/office/drawing/2014/main" id="{256AB6FE-800E-4689-AFBC-B38C2A0CBF42}"/>
                </a:ext>
              </a:extLst>
            </p:cNvPr>
            <p:cNvSpPr txBox="1">
              <a:spLocks noChangeArrowheads="1"/>
            </p:cNvSpPr>
            <p:nvPr/>
          </p:nvSpPr>
          <p:spPr bwMode="auto">
            <a:xfrm>
              <a:off x="1241425" y="3289567"/>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btnu</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1" name="TextBox 34">
              <a:extLst>
                <a:ext uri="{FF2B5EF4-FFF2-40B4-BE49-F238E27FC236}">
                  <a16:creationId xmlns:a16="http://schemas.microsoft.com/office/drawing/2014/main" id="{3E00BC54-791F-410D-88B0-00C83BC79810}"/>
                </a:ext>
              </a:extLst>
            </p:cNvPr>
            <p:cNvSpPr txBox="1">
              <a:spLocks noChangeArrowheads="1"/>
            </p:cNvSpPr>
            <p:nvPr/>
          </p:nvSpPr>
          <p:spPr bwMode="auto">
            <a:xfrm>
              <a:off x="1222375" y="4910405"/>
              <a:ext cx="9223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(sw15-0)</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2" name="TextBox 34">
              <a:extLst>
                <a:ext uri="{FF2B5EF4-FFF2-40B4-BE49-F238E27FC236}">
                  <a16:creationId xmlns:a16="http://schemas.microsoft.com/office/drawing/2014/main" id="{23A674CB-F372-4DA3-9207-C55E4BAE2939}"/>
                </a:ext>
              </a:extLst>
            </p:cNvPr>
            <p:cNvSpPr txBox="1">
              <a:spLocks noChangeArrowheads="1"/>
            </p:cNvSpPr>
            <p:nvPr/>
          </p:nvSpPr>
          <p:spPr bwMode="auto">
            <a:xfrm>
              <a:off x="2522538" y="3281630"/>
              <a:ext cx="4365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kern="1200" cap="none" spc="0" normalizeH="0" noProof="0" dirty="0">
                  <a:ln>
                    <a:noFill/>
                  </a:ln>
                  <a:solidFill>
                    <a:srgbClr val="000000"/>
                  </a:solidFill>
                  <a:effectLst/>
                  <a:highlight>
                    <a:srgbClr val="FFFF00"/>
                  </a:highlight>
                  <a:uLnTx/>
                  <a:uFillTx/>
                  <a:latin typeface="Arial" panose="020B0604020202020204" pitchFamily="34" charset="0"/>
                  <a:ea typeface="宋体" panose="02010600030101010101" pitchFamily="2" charset="-122"/>
                  <a:cs typeface="Arial" panose="020B0604020202020204" pitchFamily="34" charset="0"/>
                </a:rPr>
                <a:t>step</a:t>
              </a:r>
              <a:endParaRPr kumimoji="0" lang="zh-CN" altLang="en-US" sz="1800" b="0" i="0" u="none" kern="1200" cap="none" spc="0" normalizeH="0" noProof="0" dirty="0">
                <a:ln>
                  <a:noFill/>
                </a:ln>
                <a:solidFill>
                  <a:srgbClr val="000000"/>
                </a:solidFill>
                <a:effectLst/>
                <a:highlight>
                  <a:srgbClr val="FFFF00"/>
                </a:highligh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86" name="直接连接符 85">
              <a:extLst>
                <a:ext uri="{FF2B5EF4-FFF2-40B4-BE49-F238E27FC236}">
                  <a16:creationId xmlns:a16="http://schemas.microsoft.com/office/drawing/2014/main" id="{F833F687-5D83-4413-937F-FAB022E6BB02}"/>
                </a:ext>
              </a:extLst>
            </p:cNvPr>
            <p:cNvCxnSpPr>
              <a:cxnSpLocks/>
            </p:cNvCxnSpPr>
            <p:nvPr/>
          </p:nvCxnSpPr>
          <p:spPr bwMode="auto">
            <a:xfrm>
              <a:off x="3049588" y="5400942"/>
              <a:ext cx="4984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7" name="TextBox 34">
              <a:extLst>
                <a:ext uri="{FF2B5EF4-FFF2-40B4-BE49-F238E27FC236}">
                  <a16:creationId xmlns:a16="http://schemas.microsoft.com/office/drawing/2014/main" id="{853BB87E-C6CD-4FCF-87D6-09766AF22228}"/>
                </a:ext>
              </a:extLst>
            </p:cNvPr>
            <p:cNvSpPr txBox="1">
              <a:spLocks noChangeArrowheads="1"/>
            </p:cNvSpPr>
            <p:nvPr/>
          </p:nvSpPr>
          <p:spPr bwMode="auto">
            <a:xfrm>
              <a:off x="2574925" y="5235842"/>
              <a:ext cx="3841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rstn</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9" name="TextBox 34">
              <a:extLst>
                <a:ext uri="{FF2B5EF4-FFF2-40B4-BE49-F238E27FC236}">
                  <a16:creationId xmlns:a16="http://schemas.microsoft.com/office/drawing/2014/main" id="{BA0ACCD3-8EF8-4A6F-ACB6-7DCF3426DB3F}"/>
                </a:ext>
              </a:extLst>
            </p:cNvPr>
            <p:cNvSpPr txBox="1">
              <a:spLocks noChangeArrowheads="1"/>
            </p:cNvSpPr>
            <p:nvPr/>
          </p:nvSpPr>
          <p:spPr bwMode="auto">
            <a:xfrm>
              <a:off x="1223963" y="5239017"/>
              <a:ext cx="129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cpu_resetn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91" name="直接连接符 90">
              <a:extLst>
                <a:ext uri="{FF2B5EF4-FFF2-40B4-BE49-F238E27FC236}">
                  <a16:creationId xmlns:a16="http://schemas.microsoft.com/office/drawing/2014/main" id="{1DBA05C7-AD6E-43E0-93A1-FDEF9540CC68}"/>
                </a:ext>
              </a:extLst>
            </p:cNvPr>
            <p:cNvCxnSpPr>
              <a:cxnSpLocks/>
            </p:cNvCxnSpPr>
            <p:nvPr/>
          </p:nvCxnSpPr>
          <p:spPr bwMode="auto">
            <a:xfrm>
              <a:off x="3040063" y="5735905"/>
              <a:ext cx="4984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92" name="TextBox 34">
              <a:extLst>
                <a:ext uri="{FF2B5EF4-FFF2-40B4-BE49-F238E27FC236}">
                  <a16:creationId xmlns:a16="http://schemas.microsoft.com/office/drawing/2014/main" id="{F757B41D-CC52-4A10-A0C6-D19346B40D62}"/>
                </a:ext>
              </a:extLst>
            </p:cNvPr>
            <p:cNvSpPr txBox="1">
              <a:spLocks noChangeArrowheads="1"/>
            </p:cNvSpPr>
            <p:nvPr/>
          </p:nvSpPr>
          <p:spPr bwMode="auto">
            <a:xfrm>
              <a:off x="1214438" y="5581917"/>
              <a:ext cx="1257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(clk100mhz)</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93" name="直接连接符 92">
              <a:extLst>
                <a:ext uri="{FF2B5EF4-FFF2-40B4-BE49-F238E27FC236}">
                  <a16:creationId xmlns:a16="http://schemas.microsoft.com/office/drawing/2014/main" id="{7DA9A865-4A67-4597-8191-86F1A8DD6A17}"/>
                </a:ext>
              </a:extLst>
            </p:cNvPr>
            <p:cNvCxnSpPr>
              <a:cxnSpLocks/>
            </p:cNvCxnSpPr>
            <p:nvPr/>
          </p:nvCxnSpPr>
          <p:spPr bwMode="auto">
            <a:xfrm>
              <a:off x="3054350" y="4764355"/>
              <a:ext cx="4984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94" name="TextBox 34">
              <a:extLst>
                <a:ext uri="{FF2B5EF4-FFF2-40B4-BE49-F238E27FC236}">
                  <a16:creationId xmlns:a16="http://schemas.microsoft.com/office/drawing/2014/main" id="{2B6FB0FB-09D8-466E-AE92-6310DBDBE4C7}"/>
                </a:ext>
              </a:extLst>
            </p:cNvPr>
            <p:cNvSpPr txBox="1">
              <a:spLocks noChangeArrowheads="1"/>
            </p:cNvSpPr>
            <p:nvPr/>
          </p:nvSpPr>
          <p:spPr bwMode="auto">
            <a:xfrm>
              <a:off x="1241425" y="4580205"/>
              <a:ext cx="5254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btnl</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97" name="TextBox 34">
              <a:extLst>
                <a:ext uri="{FF2B5EF4-FFF2-40B4-BE49-F238E27FC236}">
                  <a16:creationId xmlns:a16="http://schemas.microsoft.com/office/drawing/2014/main" id="{5FE37DFE-0B7F-4F84-89D7-BDD8868F9808}"/>
                </a:ext>
              </a:extLst>
            </p:cNvPr>
            <p:cNvSpPr txBox="1">
              <a:spLocks noChangeArrowheads="1"/>
            </p:cNvSpPr>
            <p:nvPr/>
          </p:nvSpPr>
          <p:spPr bwMode="auto">
            <a:xfrm>
              <a:off x="2651125" y="4589730"/>
              <a:ext cx="307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del</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98" name="直接连接符 97">
              <a:extLst>
                <a:ext uri="{FF2B5EF4-FFF2-40B4-BE49-F238E27FC236}">
                  <a16:creationId xmlns:a16="http://schemas.microsoft.com/office/drawing/2014/main" id="{BF34E3EA-1B4E-4BBF-A47C-3C008D290B24}"/>
                </a:ext>
              </a:extLst>
            </p:cNvPr>
            <p:cNvCxnSpPr>
              <a:cxnSpLocks/>
            </p:cNvCxnSpPr>
            <p:nvPr/>
          </p:nvCxnSpPr>
          <p:spPr bwMode="auto">
            <a:xfrm>
              <a:off x="3033713" y="3807092"/>
              <a:ext cx="4984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99" name="TextBox 34">
              <a:extLst>
                <a:ext uri="{FF2B5EF4-FFF2-40B4-BE49-F238E27FC236}">
                  <a16:creationId xmlns:a16="http://schemas.microsoft.com/office/drawing/2014/main" id="{19500EA9-0289-4F14-BE44-E859A3C8E9C0}"/>
                </a:ext>
              </a:extLst>
            </p:cNvPr>
            <p:cNvSpPr txBox="1">
              <a:spLocks noChangeArrowheads="1"/>
            </p:cNvSpPr>
            <p:nvPr/>
          </p:nvSpPr>
          <p:spPr bwMode="auto">
            <a:xfrm>
              <a:off x="1244600" y="3636049"/>
              <a:ext cx="6027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btnd</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1" name="TextBox 34">
              <a:extLst>
                <a:ext uri="{FF2B5EF4-FFF2-40B4-BE49-F238E27FC236}">
                  <a16:creationId xmlns:a16="http://schemas.microsoft.com/office/drawing/2014/main" id="{CCACFBFB-4752-4BFD-B407-91C68D56E0DC}"/>
                </a:ext>
              </a:extLst>
            </p:cNvPr>
            <p:cNvSpPr txBox="1">
              <a:spLocks noChangeArrowheads="1"/>
            </p:cNvSpPr>
            <p:nvPr/>
          </p:nvSpPr>
          <p:spPr bwMode="auto">
            <a:xfrm>
              <a:off x="2523083" y="3628905"/>
              <a:ext cx="4360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kern="1200" cap="none" spc="0" normalizeH="0" noProof="0" dirty="0" err="1">
                  <a:ln>
                    <a:noFill/>
                  </a:ln>
                  <a:solidFill>
                    <a:srgbClr val="000000"/>
                  </a:solidFill>
                  <a:effectLst/>
                  <a:highlight>
                    <a:srgbClr val="FFFF00"/>
                  </a:highlight>
                  <a:uLnTx/>
                  <a:uFillTx/>
                  <a:latin typeface="Arial" panose="020B0604020202020204" pitchFamily="34" charset="0"/>
                  <a:ea typeface="宋体" panose="02010600030101010101" pitchFamily="2" charset="-122"/>
                  <a:cs typeface="Arial" panose="020B0604020202020204" pitchFamily="34" charset="0"/>
                </a:rPr>
                <a:t>cont</a:t>
              </a:r>
              <a:endParaRPr kumimoji="0" lang="zh-CN" altLang="en-US" sz="1800" b="0" i="0" u="none" kern="1200" cap="none" spc="0" normalizeH="0" noProof="0" dirty="0">
                <a:ln>
                  <a:noFill/>
                </a:ln>
                <a:solidFill>
                  <a:srgbClr val="000000"/>
                </a:solidFill>
                <a:effectLst/>
                <a:highlight>
                  <a:srgbClr val="FFFF00"/>
                </a:highligh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103" name="直接连接符 102">
              <a:extLst>
                <a:ext uri="{FF2B5EF4-FFF2-40B4-BE49-F238E27FC236}">
                  <a16:creationId xmlns:a16="http://schemas.microsoft.com/office/drawing/2014/main" id="{8298BA75-B96D-43F3-B40A-22CEAE9F6450}"/>
                </a:ext>
              </a:extLst>
            </p:cNvPr>
            <p:cNvCxnSpPr>
              <a:cxnSpLocks/>
            </p:cNvCxnSpPr>
            <p:nvPr/>
          </p:nvCxnSpPr>
          <p:spPr bwMode="auto">
            <a:xfrm>
              <a:off x="4325938" y="3800643"/>
              <a:ext cx="1714500" cy="0"/>
            </a:xfrm>
            <a:prstGeom prst="line">
              <a:avLst/>
            </a:prstGeom>
            <a:ln w="38100">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106" name="TextBox 32">
              <a:extLst>
                <a:ext uri="{FF2B5EF4-FFF2-40B4-BE49-F238E27FC236}">
                  <a16:creationId xmlns:a16="http://schemas.microsoft.com/office/drawing/2014/main" id="{8EFB6D15-B46E-4BBB-BD21-0F5E3E1CEEE8}"/>
                </a:ext>
              </a:extLst>
            </p:cNvPr>
            <p:cNvSpPr txBox="1">
              <a:spLocks noChangeArrowheads="1"/>
            </p:cNvSpPr>
            <p:nvPr/>
          </p:nvSpPr>
          <p:spPr bwMode="auto">
            <a:xfrm>
              <a:off x="4705350" y="3478381"/>
              <a:ext cx="8858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io_bus</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109" name="直接连接符 108">
              <a:extLst>
                <a:ext uri="{FF2B5EF4-FFF2-40B4-BE49-F238E27FC236}">
                  <a16:creationId xmlns:a16="http://schemas.microsoft.com/office/drawing/2014/main" id="{14160B26-AD7F-4FFB-84DC-565AF2AB5EA5}"/>
                </a:ext>
              </a:extLst>
            </p:cNvPr>
            <p:cNvCxnSpPr>
              <a:cxnSpLocks/>
            </p:cNvCxnSpPr>
            <p:nvPr/>
          </p:nvCxnSpPr>
          <p:spPr bwMode="auto">
            <a:xfrm>
              <a:off x="3032125" y="4427805"/>
              <a:ext cx="4984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10" name="TextBox 34">
              <a:extLst>
                <a:ext uri="{FF2B5EF4-FFF2-40B4-BE49-F238E27FC236}">
                  <a16:creationId xmlns:a16="http://schemas.microsoft.com/office/drawing/2014/main" id="{F0FA020E-FFEE-42C5-927C-9EE013DC81FC}"/>
                </a:ext>
              </a:extLst>
            </p:cNvPr>
            <p:cNvSpPr txBox="1">
              <a:spLocks noChangeArrowheads="1"/>
            </p:cNvSpPr>
            <p:nvPr/>
          </p:nvSpPr>
          <p:spPr bwMode="auto">
            <a:xfrm>
              <a:off x="1247775" y="4243655"/>
              <a:ext cx="588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btnc</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1" name="TextBox 34">
              <a:extLst>
                <a:ext uri="{FF2B5EF4-FFF2-40B4-BE49-F238E27FC236}">
                  <a16:creationId xmlns:a16="http://schemas.microsoft.com/office/drawing/2014/main" id="{BB15D0CC-626D-4C14-9B74-1BD13B35E422}"/>
                </a:ext>
              </a:extLst>
            </p:cNvPr>
            <p:cNvSpPr txBox="1">
              <a:spLocks noChangeArrowheads="1"/>
            </p:cNvSpPr>
            <p:nvPr/>
          </p:nvSpPr>
          <p:spPr bwMode="auto">
            <a:xfrm>
              <a:off x="2510258" y="4252793"/>
              <a:ext cx="4488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112" name="直接连接符 111">
              <a:extLst>
                <a:ext uri="{FF2B5EF4-FFF2-40B4-BE49-F238E27FC236}">
                  <a16:creationId xmlns:a16="http://schemas.microsoft.com/office/drawing/2014/main" id="{DAF66758-3932-4964-B838-2B5E48AD8460}"/>
                </a:ext>
              </a:extLst>
            </p:cNvPr>
            <p:cNvCxnSpPr>
              <a:cxnSpLocks/>
            </p:cNvCxnSpPr>
            <p:nvPr/>
          </p:nvCxnSpPr>
          <p:spPr bwMode="auto">
            <a:xfrm>
              <a:off x="3032125" y="4140467"/>
              <a:ext cx="4984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13" name="TextBox 34">
              <a:extLst>
                <a:ext uri="{FF2B5EF4-FFF2-40B4-BE49-F238E27FC236}">
                  <a16:creationId xmlns:a16="http://schemas.microsoft.com/office/drawing/2014/main" id="{F18ACB7E-2318-4CD9-B4D1-F606F7F2A4CC}"/>
                </a:ext>
              </a:extLst>
            </p:cNvPr>
            <p:cNvSpPr txBox="1">
              <a:spLocks noChangeArrowheads="1"/>
            </p:cNvSpPr>
            <p:nvPr/>
          </p:nvSpPr>
          <p:spPr bwMode="auto">
            <a:xfrm>
              <a:off x="1241425" y="3946792"/>
              <a:ext cx="5508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btnr</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4" name="TextBox 34">
              <a:extLst>
                <a:ext uri="{FF2B5EF4-FFF2-40B4-BE49-F238E27FC236}">
                  <a16:creationId xmlns:a16="http://schemas.microsoft.com/office/drawing/2014/main" id="{245E5D9F-6C2B-4183-90BB-33A9804C1160}"/>
                </a:ext>
              </a:extLst>
            </p:cNvPr>
            <p:cNvSpPr txBox="1">
              <a:spLocks noChangeArrowheads="1"/>
            </p:cNvSpPr>
            <p:nvPr/>
          </p:nvSpPr>
          <p:spPr bwMode="auto">
            <a:xfrm>
              <a:off x="2600325" y="3964255"/>
              <a:ext cx="3587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kern="1200" cap="none" spc="0" normalizeH="0" noProof="0">
                  <a:ln>
                    <a:noFill/>
                  </a:ln>
                  <a:solidFill>
                    <a:srgbClr val="000000"/>
                  </a:solidFill>
                  <a:effectLst/>
                  <a:highlight>
                    <a:srgbClr val="FFFF00"/>
                  </a:highlight>
                  <a:uLnTx/>
                  <a:uFillTx/>
                  <a:latin typeface="Arial" panose="020B0604020202020204" pitchFamily="34" charset="0"/>
                  <a:ea typeface="宋体" panose="02010600030101010101" pitchFamily="2" charset="-122"/>
                  <a:cs typeface="Arial" panose="020B0604020202020204" pitchFamily="34" charset="0"/>
                </a:rPr>
                <a:t>chk</a:t>
              </a:r>
              <a:endParaRPr kumimoji="0" lang="zh-CN" altLang="en-US" sz="1800" b="0" i="0" u="none" kern="1200" cap="none" spc="0" normalizeH="0" noProof="0">
                <a:ln>
                  <a:noFill/>
                </a:ln>
                <a:solidFill>
                  <a:srgbClr val="000000"/>
                </a:solidFill>
                <a:effectLst/>
                <a:highlight>
                  <a:srgbClr val="FFFF00"/>
                </a:highlight>
                <a:uLnTx/>
                <a:uFillTx/>
                <a:latin typeface="Arial" panose="020B0604020202020204" pitchFamily="34" charset="0"/>
                <a:ea typeface="宋体" panose="02010600030101010101" pitchFamily="2" charset="-122"/>
                <a:cs typeface="Arial" panose="020B0604020202020204" pitchFamily="34" charset="0"/>
              </a:endParaRPr>
            </a:p>
          </p:txBody>
        </p:sp>
        <p:sp>
          <p:nvSpPr>
            <p:cNvPr id="115" name="TextBox 34">
              <a:extLst>
                <a:ext uri="{FF2B5EF4-FFF2-40B4-BE49-F238E27FC236}">
                  <a16:creationId xmlns:a16="http://schemas.microsoft.com/office/drawing/2014/main" id="{B5BBF93A-33C9-47A0-BC3D-6626CB6937A4}"/>
                </a:ext>
              </a:extLst>
            </p:cNvPr>
            <p:cNvSpPr txBox="1">
              <a:spLocks noChangeArrowheads="1"/>
            </p:cNvSpPr>
            <p:nvPr/>
          </p:nvSpPr>
          <p:spPr bwMode="auto">
            <a:xfrm>
              <a:off x="2676525" y="5586680"/>
              <a:ext cx="282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clk</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nvGrpSpPr>
            <p:cNvPr id="116" name="组合 115">
              <a:extLst>
                <a:ext uri="{FF2B5EF4-FFF2-40B4-BE49-F238E27FC236}">
                  <a16:creationId xmlns:a16="http://schemas.microsoft.com/office/drawing/2014/main" id="{F27C4FE4-C82A-44D1-BE76-DEAA61907D44}"/>
                </a:ext>
              </a:extLst>
            </p:cNvPr>
            <p:cNvGrpSpPr/>
            <p:nvPr/>
          </p:nvGrpSpPr>
          <p:grpSpPr>
            <a:xfrm>
              <a:off x="4318000" y="4794187"/>
              <a:ext cx="2954600" cy="1197308"/>
              <a:chOff x="4318000" y="4836709"/>
              <a:chExt cx="2954600" cy="964803"/>
            </a:xfrm>
          </p:grpSpPr>
          <p:sp>
            <p:nvSpPr>
              <p:cNvPr id="117" name="TextBox 34">
                <a:extLst>
                  <a:ext uri="{FF2B5EF4-FFF2-40B4-BE49-F238E27FC236}">
                    <a16:creationId xmlns:a16="http://schemas.microsoft.com/office/drawing/2014/main" id="{1BCF2864-A773-4A0F-881C-64381AA63971}"/>
                  </a:ext>
                </a:extLst>
              </p:cNvPr>
              <p:cNvSpPr txBox="1">
                <a:spLocks noChangeArrowheads="1"/>
              </p:cNvSpPr>
              <p:nvPr/>
            </p:nvSpPr>
            <p:spPr bwMode="auto">
              <a:xfrm>
                <a:off x="4932417" y="5278604"/>
                <a:ext cx="371508" cy="24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seg</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8" name="TextBox 34">
                <a:extLst>
                  <a:ext uri="{FF2B5EF4-FFF2-40B4-BE49-F238E27FC236}">
                    <a16:creationId xmlns:a16="http://schemas.microsoft.com/office/drawing/2014/main" id="{0DE23B1D-27E3-48C7-AD10-2A186A0E64A9}"/>
                  </a:ext>
                </a:extLst>
              </p:cNvPr>
              <p:cNvSpPr txBox="1">
                <a:spLocks noChangeArrowheads="1"/>
              </p:cNvSpPr>
              <p:nvPr/>
            </p:nvSpPr>
            <p:spPr bwMode="auto">
              <a:xfrm>
                <a:off x="4948294" y="5059734"/>
                <a:ext cx="308002" cy="24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led</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119" name="直接连接符 118">
                <a:extLst>
                  <a:ext uri="{FF2B5EF4-FFF2-40B4-BE49-F238E27FC236}">
                    <a16:creationId xmlns:a16="http://schemas.microsoft.com/office/drawing/2014/main" id="{FDF7AB6C-47E8-46DD-B2BA-456A73BC0326}"/>
                  </a:ext>
                </a:extLst>
              </p:cNvPr>
              <p:cNvCxnSpPr>
                <a:cxnSpLocks/>
              </p:cNvCxnSpPr>
              <p:nvPr/>
            </p:nvCxnSpPr>
            <p:spPr bwMode="auto">
              <a:xfrm>
                <a:off x="4333875" y="5195888"/>
                <a:ext cx="498475" cy="0"/>
              </a:xfrm>
              <a:prstGeom prst="line">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27EC7802-BF2A-4F57-8BC4-F26FC18F42A3}"/>
                  </a:ext>
                </a:extLst>
              </p:cNvPr>
              <p:cNvCxnSpPr>
                <a:cxnSpLocks/>
              </p:cNvCxnSpPr>
              <p:nvPr/>
            </p:nvCxnSpPr>
            <p:spPr bwMode="auto">
              <a:xfrm>
                <a:off x="4325938" y="5424488"/>
                <a:ext cx="498475" cy="0"/>
              </a:xfrm>
              <a:prstGeom prst="line">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1" name="TextBox 34">
                <a:extLst>
                  <a:ext uri="{FF2B5EF4-FFF2-40B4-BE49-F238E27FC236}">
                    <a16:creationId xmlns:a16="http://schemas.microsoft.com/office/drawing/2014/main" id="{A7687AC7-8C54-4498-8F16-707DB1399791}"/>
                  </a:ext>
                </a:extLst>
              </p:cNvPr>
              <p:cNvSpPr txBox="1">
                <a:spLocks noChangeArrowheads="1"/>
              </p:cNvSpPr>
              <p:nvPr/>
            </p:nvSpPr>
            <p:spPr bwMode="auto">
              <a:xfrm>
                <a:off x="5805620" y="5070816"/>
                <a:ext cx="949409" cy="24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(led15-0)</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2" name="TextBox 34">
                <a:extLst>
                  <a:ext uri="{FF2B5EF4-FFF2-40B4-BE49-F238E27FC236}">
                    <a16:creationId xmlns:a16="http://schemas.microsoft.com/office/drawing/2014/main" id="{5E9E70E2-3717-4C89-96B6-E2E3DADA2347}"/>
                  </a:ext>
                </a:extLst>
              </p:cNvPr>
              <p:cNvSpPr txBox="1">
                <a:spLocks noChangeArrowheads="1"/>
              </p:cNvSpPr>
              <p:nvPr/>
            </p:nvSpPr>
            <p:spPr bwMode="auto">
              <a:xfrm>
                <a:off x="5784980" y="5289686"/>
                <a:ext cx="1487620" cy="24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(an7-0, ca-cg)</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3" name="TextBox 34">
                <a:extLst>
                  <a:ext uri="{FF2B5EF4-FFF2-40B4-BE49-F238E27FC236}">
                    <a16:creationId xmlns:a16="http://schemas.microsoft.com/office/drawing/2014/main" id="{06DDA4AA-7161-4133-A7EB-1E8035298D36}"/>
                  </a:ext>
                </a:extLst>
              </p:cNvPr>
              <p:cNvSpPr txBox="1">
                <a:spLocks noChangeArrowheads="1"/>
              </p:cNvSpPr>
              <p:nvPr/>
            </p:nvSpPr>
            <p:spPr bwMode="auto">
              <a:xfrm>
                <a:off x="4948294" y="4843543"/>
                <a:ext cx="436017" cy="22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stop</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124" name="直接连接符 123">
                <a:extLst>
                  <a:ext uri="{FF2B5EF4-FFF2-40B4-BE49-F238E27FC236}">
                    <a16:creationId xmlns:a16="http://schemas.microsoft.com/office/drawing/2014/main" id="{4379A2D0-4950-434C-B299-010D3AE73616}"/>
                  </a:ext>
                </a:extLst>
              </p:cNvPr>
              <p:cNvCxnSpPr>
                <a:cxnSpLocks/>
              </p:cNvCxnSpPr>
              <p:nvPr/>
            </p:nvCxnSpPr>
            <p:spPr bwMode="auto">
              <a:xfrm>
                <a:off x="4325938" y="4970463"/>
                <a:ext cx="498475"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5" name="TextBox 34">
                <a:extLst>
                  <a:ext uri="{FF2B5EF4-FFF2-40B4-BE49-F238E27FC236}">
                    <a16:creationId xmlns:a16="http://schemas.microsoft.com/office/drawing/2014/main" id="{F8D65DD9-C0D7-47CD-A916-2BA66CF8BF70}"/>
                  </a:ext>
                </a:extLst>
              </p:cNvPr>
              <p:cNvSpPr txBox="1">
                <a:spLocks noChangeArrowheads="1"/>
              </p:cNvSpPr>
              <p:nvPr/>
            </p:nvSpPr>
            <p:spPr bwMode="auto">
              <a:xfrm>
                <a:off x="5832609" y="4836709"/>
                <a:ext cx="795408" cy="24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(led16r)</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6" name="TextBox 34">
                <a:extLst>
                  <a:ext uri="{FF2B5EF4-FFF2-40B4-BE49-F238E27FC236}">
                    <a16:creationId xmlns:a16="http://schemas.microsoft.com/office/drawing/2014/main" id="{BD844389-80CE-4B2A-957A-F60A9896CA72}"/>
                  </a:ext>
                </a:extLst>
              </p:cNvPr>
              <p:cNvSpPr txBox="1">
                <a:spLocks noChangeArrowheads="1"/>
              </p:cNvSpPr>
              <p:nvPr/>
            </p:nvSpPr>
            <p:spPr bwMode="auto">
              <a:xfrm>
                <a:off x="4932417" y="5513431"/>
                <a:ext cx="7950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seg_sel</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127" name="直接连接符 126">
                <a:extLst>
                  <a:ext uri="{FF2B5EF4-FFF2-40B4-BE49-F238E27FC236}">
                    <a16:creationId xmlns:a16="http://schemas.microsoft.com/office/drawing/2014/main" id="{B39DB515-F262-4453-A185-7AD86FF8DCA9}"/>
                  </a:ext>
                </a:extLst>
              </p:cNvPr>
              <p:cNvCxnSpPr>
                <a:cxnSpLocks/>
              </p:cNvCxnSpPr>
              <p:nvPr/>
            </p:nvCxnSpPr>
            <p:spPr bwMode="auto">
              <a:xfrm>
                <a:off x="4318000" y="5665788"/>
                <a:ext cx="498475" cy="0"/>
              </a:xfrm>
              <a:prstGeom prst="line">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8" name="TextBox 34">
                <a:extLst>
                  <a:ext uri="{FF2B5EF4-FFF2-40B4-BE49-F238E27FC236}">
                    <a16:creationId xmlns:a16="http://schemas.microsoft.com/office/drawing/2014/main" id="{51ADEB26-2BEA-4C20-AB37-33AA3F6BA25F}"/>
                  </a:ext>
                </a:extLst>
              </p:cNvPr>
              <p:cNvSpPr txBox="1">
                <a:spLocks noChangeArrowheads="1"/>
              </p:cNvSpPr>
              <p:nvPr/>
            </p:nvSpPr>
            <p:spPr bwMode="auto">
              <a:xfrm>
                <a:off x="5825727" y="5524513"/>
                <a:ext cx="7181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(led17)</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8D1D9B47-16E6-4D24-9A44-7C0CBFE5D029}"/>
              </a:ext>
            </a:extLst>
          </p:cNvPr>
          <p:cNvSpPr>
            <a:spLocks noGrp="1" noChangeArrowheads="1"/>
          </p:cNvSpPr>
          <p:nvPr>
            <p:ph type="title"/>
          </p:nvPr>
        </p:nvSpPr>
        <p:spPr/>
        <p:txBody>
          <a:bodyPr/>
          <a:lstStyle/>
          <a:p>
            <a:r>
              <a:rPr lang="en-US" altLang="zh-CN" dirty="0"/>
              <a:t>CPU</a:t>
            </a:r>
            <a:r>
              <a:rPr lang="zh-CN" altLang="en-US" dirty="0"/>
              <a:t>运行调试</a:t>
            </a:r>
          </a:p>
        </p:txBody>
      </p:sp>
      <p:sp>
        <p:nvSpPr>
          <p:cNvPr id="25603" name="内容占位符 2">
            <a:extLst>
              <a:ext uri="{FF2B5EF4-FFF2-40B4-BE49-F238E27FC236}">
                <a16:creationId xmlns:a16="http://schemas.microsoft.com/office/drawing/2014/main" id="{263AAFC5-3075-43B3-AD92-0BFE60D3AA32}"/>
              </a:ext>
            </a:extLst>
          </p:cNvPr>
          <p:cNvSpPr>
            <a:spLocks noGrp="1" noChangeArrowheads="1"/>
          </p:cNvSpPr>
          <p:nvPr>
            <p:ph idx="1"/>
          </p:nvPr>
        </p:nvSpPr>
        <p:spPr>
          <a:xfrm>
            <a:off x="457200" y="1404863"/>
            <a:ext cx="8111244" cy="4904457"/>
          </a:xfrm>
        </p:spPr>
        <p:txBody>
          <a:bodyPr/>
          <a:lstStyle/>
          <a:p>
            <a:pPr>
              <a:spcBef>
                <a:spcPts val="600"/>
              </a:spcBef>
            </a:pPr>
            <a:r>
              <a:rPr lang="zh-CN" altLang="en-US" sz="2400" dirty="0">
                <a:highlight>
                  <a:srgbClr val="FFFF00"/>
                </a:highlight>
              </a:rPr>
              <a:t>控制</a:t>
            </a:r>
            <a:r>
              <a:rPr lang="en-US" altLang="zh-CN" sz="2400" dirty="0">
                <a:highlight>
                  <a:srgbClr val="FFFF00"/>
                </a:highlight>
              </a:rPr>
              <a:t>CPU</a:t>
            </a:r>
            <a:r>
              <a:rPr lang="zh-CN" altLang="en-US" sz="2400" dirty="0">
                <a:highlight>
                  <a:srgbClr val="FFFF00"/>
                </a:highlight>
              </a:rPr>
              <a:t>运行方式</a:t>
            </a:r>
            <a:endParaRPr lang="en-US" altLang="zh-CN" sz="2400" dirty="0">
              <a:highlight>
                <a:srgbClr val="FFFF00"/>
              </a:highlight>
            </a:endParaRPr>
          </a:p>
          <a:p>
            <a:pPr lvl="1">
              <a:spcBef>
                <a:spcPts val="600"/>
              </a:spcBef>
            </a:pPr>
            <a:r>
              <a:rPr lang="en-US" altLang="zh-CN" sz="2000" dirty="0">
                <a:highlight>
                  <a:srgbClr val="FFFF00"/>
                </a:highlight>
              </a:rPr>
              <a:t>step:</a:t>
            </a:r>
            <a:r>
              <a:rPr lang="zh-CN" altLang="en-US" sz="2000" dirty="0">
                <a:highlight>
                  <a:srgbClr val="FFFF00"/>
                </a:highlight>
              </a:rPr>
              <a:t> 单步运行，按动</a:t>
            </a:r>
            <a:r>
              <a:rPr lang="en-US" altLang="zh-CN" sz="2000" dirty="0">
                <a:highlight>
                  <a:srgbClr val="FFFF00"/>
                </a:highlight>
              </a:rPr>
              <a:t>step</a:t>
            </a:r>
            <a:r>
              <a:rPr lang="zh-CN" altLang="en-US" sz="2000" dirty="0">
                <a:highlight>
                  <a:srgbClr val="FFFF00"/>
                </a:highlight>
              </a:rPr>
              <a:t>，</a:t>
            </a:r>
            <a:r>
              <a:rPr lang="en-US" altLang="zh-CN" sz="2000" dirty="0">
                <a:highlight>
                  <a:srgbClr val="FFFF00"/>
                </a:highlight>
              </a:rPr>
              <a:t>CPU</a:t>
            </a:r>
            <a:r>
              <a:rPr lang="zh-CN" altLang="en-US" sz="2000" dirty="0">
                <a:highlight>
                  <a:srgbClr val="FFFF00"/>
                </a:highlight>
              </a:rPr>
              <a:t>执行一条指令后停止</a:t>
            </a:r>
            <a:r>
              <a:rPr lang="en-US" altLang="zh-CN" sz="2000" dirty="0">
                <a:highlight>
                  <a:srgbClr val="FFFF00"/>
                </a:highlight>
              </a:rPr>
              <a:t>(stop = 1)</a:t>
            </a:r>
          </a:p>
          <a:p>
            <a:pPr lvl="1">
              <a:spcBef>
                <a:spcPts val="600"/>
              </a:spcBef>
            </a:pPr>
            <a:r>
              <a:rPr lang="en-US" altLang="zh-CN" sz="2000" dirty="0" err="1">
                <a:highlight>
                  <a:srgbClr val="FFFF00"/>
                </a:highlight>
              </a:rPr>
              <a:t>cont</a:t>
            </a:r>
            <a:r>
              <a:rPr lang="en-US" altLang="zh-CN" sz="2000" dirty="0">
                <a:highlight>
                  <a:srgbClr val="FFFF00"/>
                </a:highlight>
              </a:rPr>
              <a:t>:</a:t>
            </a:r>
            <a:r>
              <a:rPr lang="zh-CN" altLang="en-US" sz="2000" dirty="0">
                <a:highlight>
                  <a:srgbClr val="FFFF00"/>
                </a:highlight>
              </a:rPr>
              <a:t> 连续运行，利用</a:t>
            </a:r>
            <a:r>
              <a:rPr lang="en-US" altLang="zh-CN" sz="2000" dirty="0">
                <a:highlight>
                  <a:srgbClr val="FFFF00"/>
                </a:highlight>
              </a:rPr>
              <a:t>x</a:t>
            </a:r>
            <a:r>
              <a:rPr lang="zh-CN" altLang="en-US" sz="2000" dirty="0">
                <a:highlight>
                  <a:srgbClr val="FFFF00"/>
                </a:highlight>
              </a:rPr>
              <a:t>和</a:t>
            </a:r>
            <a:r>
              <a:rPr lang="en-US" altLang="zh-CN" sz="2000" dirty="0">
                <a:highlight>
                  <a:srgbClr val="FFFF00"/>
                </a:highlight>
              </a:rPr>
              <a:t>del</a:t>
            </a:r>
            <a:r>
              <a:rPr lang="zh-CN" altLang="en-US" sz="2000" dirty="0">
                <a:highlight>
                  <a:srgbClr val="FFFF00"/>
                </a:highlight>
              </a:rPr>
              <a:t>编辑断点地址 </a:t>
            </a:r>
            <a:r>
              <a:rPr lang="en-US" altLang="zh-CN" sz="2000" dirty="0">
                <a:highlight>
                  <a:srgbClr val="FFFF00"/>
                </a:highlight>
              </a:rPr>
              <a:t>(</a:t>
            </a:r>
            <a:r>
              <a:rPr lang="en-US" altLang="zh-CN" sz="2000" dirty="0" err="1">
                <a:highlight>
                  <a:srgbClr val="FFFF00"/>
                </a:highlight>
              </a:rPr>
              <a:t>brk_addr</a:t>
            </a:r>
            <a:r>
              <a:rPr lang="en-US" altLang="zh-CN" sz="2000" dirty="0">
                <a:highlight>
                  <a:srgbClr val="FFFF00"/>
                </a:highlight>
              </a:rPr>
              <a:t>)</a:t>
            </a:r>
            <a:r>
              <a:rPr lang="zh-CN" altLang="en-US" sz="2000" dirty="0">
                <a:highlight>
                  <a:srgbClr val="FFFF00"/>
                </a:highlight>
              </a:rPr>
              <a:t>，按动</a:t>
            </a:r>
            <a:r>
              <a:rPr lang="en-US" altLang="zh-CN" sz="2000" dirty="0" err="1">
                <a:highlight>
                  <a:srgbClr val="FFFF00"/>
                </a:highlight>
              </a:rPr>
              <a:t>cont</a:t>
            </a:r>
            <a:r>
              <a:rPr lang="zh-CN" altLang="en-US" sz="2000" dirty="0">
                <a:highlight>
                  <a:srgbClr val="FFFF00"/>
                </a:highlight>
              </a:rPr>
              <a:t>，</a:t>
            </a:r>
            <a:r>
              <a:rPr lang="en-US" altLang="zh-CN" sz="2000" dirty="0">
                <a:highlight>
                  <a:srgbClr val="FFFF00"/>
                </a:highlight>
              </a:rPr>
              <a:t>CPU</a:t>
            </a:r>
            <a:r>
              <a:rPr lang="zh-CN" altLang="en-US" sz="2000" dirty="0">
                <a:highlight>
                  <a:srgbClr val="FFFF00"/>
                </a:highlight>
              </a:rPr>
              <a:t>连续运行 </a:t>
            </a:r>
            <a:r>
              <a:rPr lang="en-US" altLang="zh-CN" sz="2000" dirty="0">
                <a:highlight>
                  <a:srgbClr val="FFFF00"/>
                </a:highlight>
              </a:rPr>
              <a:t>(stop = 0)</a:t>
            </a:r>
            <a:r>
              <a:rPr lang="zh-CN" altLang="en-US" sz="2000" dirty="0">
                <a:highlight>
                  <a:srgbClr val="FFFF00"/>
                </a:highlight>
              </a:rPr>
              <a:t>，直至</a:t>
            </a:r>
            <a:r>
              <a:rPr lang="en-US" altLang="zh-CN" sz="2000" dirty="0" err="1">
                <a:highlight>
                  <a:srgbClr val="FFFF00"/>
                </a:highlight>
              </a:rPr>
              <a:t>chk_pc</a:t>
            </a:r>
            <a:r>
              <a:rPr lang="en-US" altLang="zh-CN" sz="2000" dirty="0">
                <a:highlight>
                  <a:srgbClr val="FFFF00"/>
                </a:highlight>
              </a:rPr>
              <a:t> = </a:t>
            </a:r>
            <a:r>
              <a:rPr lang="en-US" altLang="zh-CN" sz="2000" dirty="0" err="1">
                <a:highlight>
                  <a:srgbClr val="FFFF00"/>
                </a:highlight>
              </a:rPr>
              <a:t>brk_addr</a:t>
            </a:r>
            <a:r>
              <a:rPr lang="zh-CN" altLang="en-US" sz="2000" dirty="0">
                <a:highlight>
                  <a:srgbClr val="FFFF00"/>
                </a:highlight>
              </a:rPr>
              <a:t>后停止 </a:t>
            </a:r>
            <a:r>
              <a:rPr lang="en-US" altLang="zh-CN" sz="2000" dirty="0">
                <a:highlight>
                  <a:srgbClr val="FFFF00"/>
                </a:highlight>
              </a:rPr>
              <a:t>(stop = 1)</a:t>
            </a:r>
            <a:endParaRPr lang="en-US" altLang="zh-CN" dirty="0">
              <a:highlight>
                <a:srgbClr val="FFFF00"/>
              </a:highlight>
            </a:endParaRPr>
          </a:p>
          <a:p>
            <a:pPr>
              <a:spcBef>
                <a:spcPts val="1200"/>
              </a:spcBef>
            </a:pPr>
            <a:r>
              <a:rPr lang="zh-CN" altLang="en-US" sz="2400" dirty="0">
                <a:highlight>
                  <a:srgbClr val="FFFF00"/>
                </a:highlight>
              </a:rPr>
              <a:t>查看数据通路状态</a:t>
            </a:r>
          </a:p>
          <a:p>
            <a:pPr lvl="1">
              <a:spcBef>
                <a:spcPts val="600"/>
              </a:spcBef>
            </a:pPr>
            <a:r>
              <a:rPr lang="zh-CN" altLang="en-US" sz="2000" dirty="0">
                <a:highlight>
                  <a:srgbClr val="FFFF00"/>
                </a:highlight>
              </a:rPr>
              <a:t>当</a:t>
            </a:r>
            <a:r>
              <a:rPr lang="en-US" altLang="zh-CN" sz="2000" dirty="0">
                <a:highlight>
                  <a:srgbClr val="FFFF00"/>
                </a:highlight>
              </a:rPr>
              <a:t>CPU</a:t>
            </a:r>
            <a:r>
              <a:rPr lang="zh-CN" altLang="en-US" sz="2000" dirty="0">
                <a:highlight>
                  <a:srgbClr val="FFFF00"/>
                </a:highlight>
              </a:rPr>
              <a:t>停止 </a:t>
            </a:r>
            <a:r>
              <a:rPr lang="en-US" altLang="zh-CN" sz="2000" dirty="0">
                <a:highlight>
                  <a:srgbClr val="FFFF00"/>
                </a:highlight>
              </a:rPr>
              <a:t>(stop = 1) </a:t>
            </a:r>
            <a:r>
              <a:rPr lang="zh-CN" altLang="en-US" sz="2000" dirty="0">
                <a:highlight>
                  <a:srgbClr val="FFFF00"/>
                </a:highlight>
              </a:rPr>
              <a:t>时，利用</a:t>
            </a:r>
            <a:r>
              <a:rPr lang="en-US" altLang="zh-CN" sz="2000" dirty="0">
                <a:highlight>
                  <a:srgbClr val="FFFF00"/>
                </a:highlight>
              </a:rPr>
              <a:t>x</a:t>
            </a:r>
            <a:r>
              <a:rPr lang="zh-CN" altLang="en-US" sz="2000" dirty="0">
                <a:highlight>
                  <a:srgbClr val="FFFF00"/>
                </a:highlight>
              </a:rPr>
              <a:t>和</a:t>
            </a:r>
            <a:r>
              <a:rPr lang="en-US" altLang="zh-CN" sz="2000" dirty="0">
                <a:highlight>
                  <a:srgbClr val="FFFF00"/>
                </a:highlight>
              </a:rPr>
              <a:t>del</a:t>
            </a:r>
            <a:r>
              <a:rPr lang="zh-CN" altLang="en-US" sz="2000" dirty="0">
                <a:highlight>
                  <a:srgbClr val="FFFF00"/>
                </a:highlight>
              </a:rPr>
              <a:t>编辑查看地址 </a:t>
            </a:r>
            <a:r>
              <a:rPr lang="en-US" altLang="zh-CN" sz="2000" dirty="0">
                <a:highlight>
                  <a:srgbClr val="FFFF00"/>
                </a:highlight>
              </a:rPr>
              <a:t>(</a:t>
            </a:r>
            <a:r>
              <a:rPr lang="en-US" altLang="zh-CN" sz="2000" dirty="0" err="1">
                <a:highlight>
                  <a:srgbClr val="FFFF00"/>
                </a:highlight>
              </a:rPr>
              <a:t>chk_addr</a:t>
            </a:r>
            <a:r>
              <a:rPr lang="en-US" altLang="zh-CN" sz="2000" dirty="0">
                <a:highlight>
                  <a:srgbClr val="FFFF00"/>
                </a:highlight>
              </a:rPr>
              <a:t>)</a:t>
            </a:r>
            <a:r>
              <a:rPr lang="zh-CN" altLang="en-US" sz="2000" dirty="0">
                <a:highlight>
                  <a:srgbClr val="FFFF00"/>
                </a:highlight>
              </a:rPr>
              <a:t>，按动</a:t>
            </a:r>
            <a:r>
              <a:rPr lang="en-US" altLang="zh-CN" sz="2000" dirty="0" err="1">
                <a:highlight>
                  <a:srgbClr val="FFFF00"/>
                </a:highlight>
              </a:rPr>
              <a:t>chk</a:t>
            </a:r>
            <a:r>
              <a:rPr lang="zh-CN" altLang="en-US" sz="2000" dirty="0">
                <a:highlight>
                  <a:srgbClr val="FFFF00"/>
                </a:highlight>
              </a:rPr>
              <a:t>，</a:t>
            </a:r>
            <a:r>
              <a:rPr lang="en-US" altLang="zh-CN" sz="2000" dirty="0" err="1">
                <a:highlight>
                  <a:srgbClr val="FFFF00"/>
                </a:highlight>
              </a:rPr>
              <a:t>chk_addr</a:t>
            </a:r>
            <a:r>
              <a:rPr lang="zh-CN" altLang="en-US" sz="2000" dirty="0">
                <a:highlight>
                  <a:srgbClr val="FFFF00"/>
                </a:highlight>
              </a:rPr>
              <a:t>和数据通路状态</a:t>
            </a:r>
            <a:r>
              <a:rPr lang="en-US" altLang="zh-CN" sz="2000" dirty="0">
                <a:highlight>
                  <a:srgbClr val="FFFF00"/>
                </a:highlight>
              </a:rPr>
              <a:t>(</a:t>
            </a:r>
            <a:r>
              <a:rPr lang="en-US" altLang="zh-CN" sz="2000" dirty="0" err="1">
                <a:highlight>
                  <a:srgbClr val="FFFF00"/>
                </a:highlight>
              </a:rPr>
              <a:t>chk_data</a:t>
            </a:r>
            <a:r>
              <a:rPr lang="en-US" altLang="zh-CN" sz="2000" dirty="0">
                <a:highlight>
                  <a:srgbClr val="FFFF00"/>
                </a:highlight>
              </a:rPr>
              <a:t>)</a:t>
            </a:r>
            <a:r>
              <a:rPr lang="zh-CN" altLang="en-US" sz="2000" dirty="0">
                <a:highlight>
                  <a:srgbClr val="FFFF00"/>
                </a:highlight>
              </a:rPr>
              <a:t>分别显示在指示灯</a:t>
            </a:r>
            <a:r>
              <a:rPr lang="en-US" altLang="zh-CN" sz="2000" dirty="0">
                <a:highlight>
                  <a:srgbClr val="FFFF00"/>
                </a:highlight>
              </a:rPr>
              <a:t>led</a:t>
            </a:r>
            <a:r>
              <a:rPr lang="zh-CN" altLang="en-US" sz="2000" dirty="0">
                <a:highlight>
                  <a:srgbClr val="FFFF00"/>
                </a:highlight>
              </a:rPr>
              <a:t>和数码管</a:t>
            </a:r>
            <a:r>
              <a:rPr lang="en-US" altLang="zh-CN" sz="2000" dirty="0">
                <a:highlight>
                  <a:srgbClr val="FFFF00"/>
                </a:highlight>
              </a:rPr>
              <a:t>seg</a:t>
            </a:r>
            <a:r>
              <a:rPr lang="zh-CN" altLang="en-US" sz="2000" dirty="0">
                <a:highlight>
                  <a:srgbClr val="FFFF00"/>
                </a:highlight>
              </a:rPr>
              <a:t>上，再次单独按动</a:t>
            </a:r>
            <a:r>
              <a:rPr lang="en-US" altLang="zh-CN" sz="2000" dirty="0" err="1">
                <a:highlight>
                  <a:srgbClr val="FFFF00"/>
                </a:highlight>
              </a:rPr>
              <a:t>chk</a:t>
            </a:r>
            <a:r>
              <a:rPr lang="zh-CN" altLang="en-US" sz="2000" dirty="0">
                <a:highlight>
                  <a:srgbClr val="FFFF00"/>
                </a:highlight>
              </a:rPr>
              <a:t>，将顺序显示后续信息</a:t>
            </a:r>
            <a:endParaRPr lang="en-US" altLang="zh-CN" sz="2000" dirty="0">
              <a:highlight>
                <a:srgbClr val="FFFF00"/>
              </a:highlight>
            </a:endParaRPr>
          </a:p>
          <a:p>
            <a:pPr>
              <a:spcBef>
                <a:spcPts val="1200"/>
              </a:spcBef>
              <a:defRPr/>
            </a:pPr>
            <a:r>
              <a:rPr lang="zh-CN" altLang="en-US" sz="2400" dirty="0"/>
              <a:t>调试信号</a:t>
            </a:r>
            <a:r>
              <a:rPr lang="en-US" altLang="zh-CN" sz="2400" dirty="0"/>
              <a:t>DBG_BUS</a:t>
            </a:r>
          </a:p>
          <a:p>
            <a:pPr lvl="1">
              <a:spcBef>
                <a:spcPts val="200"/>
              </a:spcBef>
              <a:defRPr/>
            </a:pPr>
            <a:r>
              <a:rPr lang="en-US" altLang="zh-CN" sz="2000" dirty="0" err="1">
                <a:highlight>
                  <a:srgbClr val="FFFF00"/>
                </a:highlight>
              </a:rPr>
              <a:t>chk_pc</a:t>
            </a:r>
            <a:r>
              <a:rPr lang="zh-CN" altLang="en-US" sz="2000" dirty="0"/>
              <a:t>：输入，</a:t>
            </a:r>
            <a:r>
              <a:rPr lang="en-US" altLang="zh-CN" sz="2000" dirty="0"/>
              <a:t>32</a:t>
            </a:r>
            <a:r>
              <a:rPr lang="zh-CN" altLang="en-US" sz="2000" dirty="0"/>
              <a:t>位，监测执行指令地址 </a:t>
            </a:r>
            <a:r>
              <a:rPr lang="en-US" altLang="zh-CN" sz="2000" dirty="0"/>
              <a:t>= </a:t>
            </a:r>
            <a:r>
              <a:rPr lang="en-US" altLang="zh-CN" sz="2000" dirty="0" err="1"/>
              <a:t>npc</a:t>
            </a:r>
            <a:endParaRPr lang="en-US" altLang="zh-CN" sz="2000" dirty="0"/>
          </a:p>
          <a:p>
            <a:pPr lvl="1">
              <a:spcBef>
                <a:spcPts val="200"/>
              </a:spcBef>
              <a:defRPr/>
            </a:pPr>
            <a:r>
              <a:rPr lang="en-US" altLang="zh-CN" sz="2000" dirty="0" err="1"/>
              <a:t>chk_addr</a:t>
            </a:r>
            <a:r>
              <a:rPr lang="zh-CN" altLang="en-US" sz="2000" dirty="0"/>
              <a:t>：输出，</a:t>
            </a:r>
            <a:r>
              <a:rPr lang="en-US" altLang="zh-CN" sz="2000" dirty="0"/>
              <a:t>16</a:t>
            </a:r>
            <a:r>
              <a:rPr lang="zh-CN" altLang="en-US" sz="2000" dirty="0"/>
              <a:t>位，数据通路状态的编码地址</a:t>
            </a:r>
          </a:p>
          <a:p>
            <a:pPr lvl="1">
              <a:spcBef>
                <a:spcPts val="200"/>
              </a:spcBef>
              <a:defRPr/>
            </a:pPr>
            <a:r>
              <a:rPr lang="en-US" altLang="zh-CN" sz="2000" dirty="0" err="1">
                <a:highlight>
                  <a:srgbClr val="FFFF00"/>
                </a:highlight>
              </a:rPr>
              <a:t>chk_data</a:t>
            </a:r>
            <a:r>
              <a:rPr lang="zh-CN" altLang="en-US" sz="2000" dirty="0"/>
              <a:t>：输入，</a:t>
            </a:r>
            <a:r>
              <a:rPr lang="en-US" altLang="zh-CN" sz="2000" dirty="0"/>
              <a:t>32</a:t>
            </a:r>
            <a:r>
              <a:rPr lang="zh-CN" altLang="en-US" sz="2000" dirty="0"/>
              <a:t>位，数据通路状态的数据</a:t>
            </a:r>
          </a:p>
        </p:txBody>
      </p:sp>
      <p:sp>
        <p:nvSpPr>
          <p:cNvPr id="25604" name="日期占位符 3">
            <a:extLst>
              <a:ext uri="{FF2B5EF4-FFF2-40B4-BE49-F238E27FC236}">
                <a16:creationId xmlns:a16="http://schemas.microsoft.com/office/drawing/2014/main" id="{E1A40F64-F0BB-4C26-A383-155B2970EB2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1F0DADE4-BAB4-4646-84BC-4030F6B47294}"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2023/5/24</a:t>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5605" name="页脚占位符 4">
            <a:extLst>
              <a:ext uri="{FF2B5EF4-FFF2-40B4-BE49-F238E27FC236}">
                <a16:creationId xmlns:a16="http://schemas.microsoft.com/office/drawing/2014/main" id="{105130C0-6C13-491D-BB00-8B1759F5680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p>
        </p:txBody>
      </p:sp>
      <p:sp>
        <p:nvSpPr>
          <p:cNvPr id="25606" name="灯片编号占位符 5">
            <a:extLst>
              <a:ext uri="{FF2B5EF4-FFF2-40B4-BE49-F238E27FC236}">
                <a16:creationId xmlns:a16="http://schemas.microsoft.com/office/drawing/2014/main" id="{ECC1ECFB-0F1E-4B98-8BE8-B28EAD1C5F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86A6E64-48F1-41E6-9DF7-89D827BADF93}"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3EB06F30-8A51-44A8-8922-1EECB4A352B0}"/>
              </a:ext>
            </a:extLst>
          </p:cNvPr>
          <p:cNvSpPr>
            <a:spLocks noGrp="1" noChangeArrowheads="1"/>
          </p:cNvSpPr>
          <p:nvPr>
            <p:ph type="title"/>
          </p:nvPr>
        </p:nvSpPr>
        <p:spPr/>
        <p:txBody>
          <a:bodyPr/>
          <a:lstStyle/>
          <a:p>
            <a:r>
              <a:rPr lang="en-US" altLang="zh-CN" dirty="0"/>
              <a:t>I/O</a:t>
            </a:r>
            <a:r>
              <a:rPr lang="zh-CN" altLang="en-US" dirty="0"/>
              <a:t>端口</a:t>
            </a:r>
          </a:p>
        </p:txBody>
      </p:sp>
      <p:sp>
        <p:nvSpPr>
          <p:cNvPr id="28675" name="日期占位符 3">
            <a:extLst>
              <a:ext uri="{FF2B5EF4-FFF2-40B4-BE49-F238E27FC236}">
                <a16:creationId xmlns:a16="http://schemas.microsoft.com/office/drawing/2014/main" id="{FCE4FC9E-1858-4D0E-9FBD-A55539C09F8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DB39A49C-527E-4F40-A9E1-133C1F17A83A}"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2023/5/24</a:t>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8676" name="页脚占位符 4">
            <a:extLst>
              <a:ext uri="{FF2B5EF4-FFF2-40B4-BE49-F238E27FC236}">
                <a16:creationId xmlns:a16="http://schemas.microsoft.com/office/drawing/2014/main" id="{451A5E5B-96CE-40CA-8FA2-B6699195C4E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p>
        </p:txBody>
      </p:sp>
      <p:sp>
        <p:nvSpPr>
          <p:cNvPr id="28677" name="灯片编号占位符 5">
            <a:extLst>
              <a:ext uri="{FF2B5EF4-FFF2-40B4-BE49-F238E27FC236}">
                <a16:creationId xmlns:a16="http://schemas.microsoft.com/office/drawing/2014/main" id="{425DAD52-89CA-47DB-9F21-67C8B57948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D6DE0F9-A6E2-4EDB-AD3B-AF1150EC70CB}"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graphicFrame>
        <p:nvGraphicFramePr>
          <p:cNvPr id="7" name="表格 25">
            <a:extLst>
              <a:ext uri="{FF2B5EF4-FFF2-40B4-BE49-F238E27FC236}">
                <a16:creationId xmlns:a16="http://schemas.microsoft.com/office/drawing/2014/main" id="{D8405318-853D-4868-8686-C74646F3428E}"/>
              </a:ext>
            </a:extLst>
          </p:cNvPr>
          <p:cNvGraphicFramePr>
            <a:graphicFrameLocks noGrp="1"/>
          </p:cNvGraphicFramePr>
          <p:nvPr>
            <p:extLst>
              <p:ext uri="{D42A27DB-BD31-4B8C-83A1-F6EECF244321}">
                <p14:modId xmlns:p14="http://schemas.microsoft.com/office/powerpoint/2010/main" val="3344907935"/>
              </p:ext>
            </p:extLst>
          </p:nvPr>
        </p:nvGraphicFramePr>
        <p:xfrm>
          <a:off x="935596" y="2507200"/>
          <a:ext cx="7416824" cy="3478086"/>
        </p:xfrm>
        <a:graphic>
          <a:graphicData uri="http://schemas.openxmlformats.org/drawingml/2006/table">
            <a:tbl>
              <a:tblPr firstRow="1" bandRow="1">
                <a:tableStyleId>{5C22544A-7EE6-4342-B048-85BDC9FD1C3A}</a:tableStyleId>
              </a:tblPr>
              <a:tblGrid>
                <a:gridCol w="720638">
                  <a:extLst>
                    <a:ext uri="{9D8B030D-6E8A-4147-A177-3AD203B41FA5}">
                      <a16:colId xmlns:a16="http://schemas.microsoft.com/office/drawing/2014/main" val="20000"/>
                    </a:ext>
                  </a:extLst>
                </a:gridCol>
                <a:gridCol w="1260140">
                  <a:extLst>
                    <a:ext uri="{9D8B030D-6E8A-4147-A177-3AD203B41FA5}">
                      <a16:colId xmlns:a16="http://schemas.microsoft.com/office/drawing/2014/main" val="881683180"/>
                    </a:ext>
                  </a:extLst>
                </a:gridCol>
                <a:gridCol w="1367594">
                  <a:extLst>
                    <a:ext uri="{9D8B030D-6E8A-4147-A177-3AD203B41FA5}">
                      <a16:colId xmlns:a16="http://schemas.microsoft.com/office/drawing/2014/main" val="20002"/>
                    </a:ext>
                  </a:extLst>
                </a:gridCol>
                <a:gridCol w="1476164">
                  <a:extLst>
                    <a:ext uri="{9D8B030D-6E8A-4147-A177-3AD203B41FA5}">
                      <a16:colId xmlns:a16="http://schemas.microsoft.com/office/drawing/2014/main" val="20003"/>
                    </a:ext>
                  </a:extLst>
                </a:gridCol>
                <a:gridCol w="2592288">
                  <a:extLst>
                    <a:ext uri="{9D8B030D-6E8A-4147-A177-3AD203B41FA5}">
                      <a16:colId xmlns:a16="http://schemas.microsoft.com/office/drawing/2014/main" val="20004"/>
                    </a:ext>
                  </a:extLst>
                </a:gridCol>
              </a:tblGrid>
              <a:tr h="563401">
                <a:tc>
                  <a:txBody>
                    <a:bodyPr/>
                    <a:lstStyle/>
                    <a:p>
                      <a:pPr algn="ctr"/>
                      <a:r>
                        <a:rPr lang="zh-CN" altLang="en-US" sz="20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序号</a:t>
                      </a:r>
                    </a:p>
                  </a:txBody>
                  <a:tcPr marL="0" marR="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90000"/>
                      </a:schemeClr>
                    </a:solidFill>
                  </a:tcPr>
                </a:tc>
                <a:tc>
                  <a:txBody>
                    <a:bodyPr/>
                    <a:lstStyle/>
                    <a:p>
                      <a:pPr algn="ctr"/>
                      <a:r>
                        <a:rPr lang="zh-CN" altLang="en-US" sz="20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偏移地址</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90000"/>
                      </a:schemeClr>
                    </a:solidFill>
                  </a:tcPr>
                </a:tc>
                <a:tc>
                  <a:txBody>
                    <a:bodyPr/>
                    <a:lstStyle/>
                    <a:p>
                      <a:pPr algn="ctr"/>
                      <a:r>
                        <a:rPr lang="zh-CN" altLang="en-US" sz="20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名称</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90000"/>
                      </a:schemeClr>
                    </a:solidFill>
                  </a:tcPr>
                </a:tc>
                <a:tc>
                  <a:txBody>
                    <a:bodyPr/>
                    <a:lstStyle/>
                    <a:p>
                      <a:pPr algn="ctr"/>
                      <a:r>
                        <a:rPr lang="zh-CN" altLang="en-US" sz="20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读写类型</a:t>
                      </a: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90000"/>
                      </a:schemeClr>
                    </a:solidFill>
                  </a:tcPr>
                </a:tc>
                <a:tc>
                  <a:txBody>
                    <a:bodyPr/>
                    <a:lstStyle/>
                    <a:p>
                      <a:pPr algn="ctr"/>
                      <a:r>
                        <a:rPr lang="zh-CN" altLang="en-US" sz="2000" b="1" dirty="0">
                          <a:solidFill>
                            <a:schemeClr val="tx1"/>
                          </a:solidFill>
                          <a:latin typeface="宋体" panose="02010600030101010101" pitchFamily="2" charset="-122"/>
                          <a:ea typeface="宋体" panose="02010600030101010101" pitchFamily="2" charset="-122"/>
                          <a:cs typeface="Times New Roman" panose="02020603050405020304" pitchFamily="18" charset="0"/>
                        </a:rPr>
                        <a:t>外设说明</a:t>
                      </a:r>
                    </a:p>
                  </a:txBody>
                  <a:tcPr marL="0" marR="0" marT="0" marB="0" anchor="ctr">
                    <a:lnL w="1905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90000"/>
                      </a:schemeClr>
                    </a:solidFill>
                  </a:tcPr>
                </a:tc>
                <a:extLst>
                  <a:ext uri="{0D108BD9-81ED-4DB2-BD59-A6C34878D82A}">
                    <a16:rowId xmlns:a16="http://schemas.microsoft.com/office/drawing/2014/main" val="10000"/>
                  </a:ext>
                </a:extLst>
              </a:tr>
              <a:tr h="433337">
                <a:tc>
                  <a:txBody>
                    <a:bodyPr/>
                    <a:lstStyle/>
                    <a:p>
                      <a:pPr algn="ct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0x00</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err="1">
                          <a:solidFill>
                            <a:schemeClr val="tx1"/>
                          </a:solidFill>
                          <a:latin typeface="宋体" panose="02010600030101010101" pitchFamily="2" charset="-122"/>
                          <a:ea typeface="宋体" panose="02010600030101010101" pitchFamily="2" charset="-122"/>
                          <a:cs typeface="Times New Roman" panose="02020603050405020304" pitchFamily="18" charset="0"/>
                        </a:rPr>
                        <a:t>led_data</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W(</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写</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led15-0</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905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3337">
                <a:tc>
                  <a:txBody>
                    <a:bodyPr/>
                    <a:lstStyle/>
                    <a:p>
                      <a:pPr algn="ct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0x04</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err="1">
                          <a:solidFill>
                            <a:schemeClr val="tx1"/>
                          </a:solidFill>
                          <a:latin typeface="宋体" panose="02010600030101010101" pitchFamily="2" charset="-122"/>
                          <a:ea typeface="宋体" panose="02010600030101010101" pitchFamily="2" charset="-122"/>
                          <a:cs typeface="Times New Roman" panose="02020603050405020304" pitchFamily="18" charset="0"/>
                        </a:rPr>
                        <a:t>swt_data</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R(</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读</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err="1">
                          <a:solidFill>
                            <a:schemeClr val="tx1"/>
                          </a:solidFill>
                          <a:latin typeface="宋体" panose="02010600030101010101" pitchFamily="2" charset="-122"/>
                          <a:ea typeface="宋体" panose="02010600030101010101" pitchFamily="2" charset="-122"/>
                          <a:cs typeface="Times New Roman" panose="02020603050405020304" pitchFamily="18" charset="0"/>
                        </a:rPr>
                        <a:t>btn</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 sw15-0</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905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33337">
                <a:tc>
                  <a:txBody>
                    <a:bodyPr/>
                    <a:lstStyle/>
                    <a:p>
                      <a:pPr algn="ct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2</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0x08</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altLang="zh-CN" sz="2000" b="0" dirty="0" err="1">
                          <a:solidFill>
                            <a:schemeClr val="tx1"/>
                          </a:solidFill>
                          <a:latin typeface="宋体" panose="02010600030101010101" pitchFamily="2" charset="-122"/>
                          <a:ea typeface="宋体" panose="02010600030101010101" pitchFamily="2" charset="-122"/>
                          <a:cs typeface="Times New Roman" panose="02020603050405020304" pitchFamily="18" charset="0"/>
                        </a:rPr>
                        <a:t>seg_rdy</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R</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dirty="0">
                          <a:latin typeface="宋体" panose="02010600030101010101" pitchFamily="2" charset="-122"/>
                          <a:ea typeface="宋体" panose="02010600030101010101" pitchFamily="2" charset="-122"/>
                        </a:rPr>
                        <a:t>数码管准备好</a:t>
                      </a:r>
                    </a:p>
                  </a:txBody>
                  <a:tcPr marL="0" marR="0" marT="0" marB="0" anchor="ctr">
                    <a:lnL w="1905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26907398"/>
                  </a:ext>
                </a:extLst>
              </a:tr>
              <a:tr h="4333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3</a:t>
                      </a:r>
                      <a:endPar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0x0C</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err="1">
                          <a:solidFill>
                            <a:schemeClr val="tx1"/>
                          </a:solidFill>
                          <a:latin typeface="宋体" panose="02010600030101010101" pitchFamily="2" charset="-122"/>
                          <a:ea typeface="宋体" panose="02010600030101010101" pitchFamily="2" charset="-122"/>
                          <a:cs typeface="Times New Roman" panose="02020603050405020304" pitchFamily="18" charset="0"/>
                        </a:rPr>
                        <a:t>seg_data</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W</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数码管输出数据</a:t>
                      </a:r>
                    </a:p>
                  </a:txBody>
                  <a:tcPr marL="0" marR="0" marT="0" marB="0" anchor="ctr">
                    <a:lnL w="1905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4082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4</a:t>
                      </a:r>
                      <a:endPar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0x10</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err="1">
                          <a:solidFill>
                            <a:schemeClr val="tx1"/>
                          </a:solidFill>
                          <a:latin typeface="宋体" panose="02010600030101010101" pitchFamily="2" charset="-122"/>
                          <a:ea typeface="宋体" panose="02010600030101010101" pitchFamily="2" charset="-122"/>
                          <a:cs typeface="Times New Roman" panose="02020603050405020304" pitchFamily="18" charset="0"/>
                        </a:rPr>
                        <a:t>swx_vld</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R</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dirty="0">
                          <a:latin typeface="宋体" panose="02010600030101010101" pitchFamily="2" charset="-122"/>
                          <a:ea typeface="宋体" panose="02010600030101010101" pitchFamily="2" charset="-122"/>
                        </a:rPr>
                        <a:t>开关输入有效</a:t>
                      </a:r>
                    </a:p>
                  </a:txBody>
                  <a:tcPr marL="0" marR="0" marT="0" marB="0" anchor="ctr">
                    <a:lnL w="1905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6463662"/>
                  </a:ext>
                </a:extLst>
              </a:tr>
              <a:tr h="4082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5</a:t>
                      </a:r>
                      <a:endPar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0x14</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0" dirty="0" err="1">
                          <a:solidFill>
                            <a:schemeClr val="tx1"/>
                          </a:solidFill>
                          <a:latin typeface="宋体" panose="02010600030101010101" pitchFamily="2" charset="-122"/>
                          <a:ea typeface="宋体" panose="02010600030101010101" pitchFamily="2" charset="-122"/>
                          <a:cs typeface="Times New Roman" panose="02020603050405020304" pitchFamily="18" charset="0"/>
                        </a:rPr>
                        <a:t>swx_data</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R</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开关输入数据</a:t>
                      </a:r>
                    </a:p>
                  </a:txBody>
                  <a:tcPr marL="0" marR="0" marT="0" marB="0" anchor="ctr">
                    <a:lnL w="1905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2725783"/>
                  </a:ext>
                </a:extLst>
              </a:tr>
              <a:tr h="3649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6</a:t>
                      </a:r>
                      <a:endParaRPr kumimoji="0" lang="zh-CN" altLang="en-US" sz="20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0x18</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altLang="zh-CN" sz="2000" b="0" dirty="0" err="1">
                          <a:solidFill>
                            <a:schemeClr val="tx1"/>
                          </a:solidFill>
                          <a:latin typeface="宋体" panose="02010600030101010101" pitchFamily="2" charset="-122"/>
                          <a:ea typeface="宋体" panose="02010600030101010101" pitchFamily="2" charset="-122"/>
                          <a:cs typeface="Times New Roman" panose="02020603050405020304" pitchFamily="18" charset="0"/>
                        </a:rPr>
                        <a:t>cnt_data</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RW(</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读写</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定时</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计数器数据</a:t>
                      </a:r>
                    </a:p>
                  </a:txBody>
                  <a:tcPr marL="0" marR="0" marT="0" marB="0" anchor="ctr">
                    <a:lnL w="1905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474100365"/>
                  </a:ext>
                </a:extLst>
              </a:tr>
            </a:tbl>
          </a:graphicData>
        </a:graphic>
      </p:graphicFrame>
      <p:sp>
        <p:nvSpPr>
          <p:cNvPr id="8" name="内容占位符 2">
            <a:extLst>
              <a:ext uri="{FF2B5EF4-FFF2-40B4-BE49-F238E27FC236}">
                <a16:creationId xmlns:a16="http://schemas.microsoft.com/office/drawing/2014/main" id="{BA84E768-77A1-4C09-ABE9-FE480139E6C3}"/>
              </a:ext>
            </a:extLst>
          </p:cNvPr>
          <p:cNvSpPr>
            <a:spLocks noGrp="1" noChangeArrowheads="1"/>
          </p:cNvSpPr>
          <p:nvPr>
            <p:ph idx="1"/>
          </p:nvPr>
        </p:nvSpPr>
        <p:spPr>
          <a:xfrm>
            <a:off x="457200" y="1377839"/>
            <a:ext cx="8229600" cy="935037"/>
          </a:xfrm>
        </p:spPr>
        <p:txBody>
          <a:bodyPr/>
          <a:lstStyle/>
          <a:p>
            <a:pPr>
              <a:spcBef>
                <a:spcPct val="0"/>
              </a:spcBef>
            </a:pPr>
            <a:r>
              <a:rPr lang="zh-CN" altLang="en-US" sz="2400" dirty="0"/>
              <a:t>直接</a:t>
            </a:r>
            <a:r>
              <a:rPr lang="en-US" altLang="zh-CN" sz="2400" dirty="0"/>
              <a:t>I/O</a:t>
            </a:r>
            <a:r>
              <a:rPr lang="zh-CN" altLang="en-US" sz="2400" dirty="0"/>
              <a:t>端口：</a:t>
            </a:r>
            <a:r>
              <a:rPr lang="en-US" altLang="zh-CN" sz="2400" dirty="0" err="1"/>
              <a:t>led_data</a:t>
            </a:r>
            <a:r>
              <a:rPr lang="zh-CN" altLang="en-US" sz="2400" dirty="0"/>
              <a:t>、</a:t>
            </a:r>
            <a:r>
              <a:rPr lang="en-US" altLang="zh-CN" sz="2400" dirty="0" err="1"/>
              <a:t>swt_data</a:t>
            </a:r>
            <a:r>
              <a:rPr lang="zh-CN" altLang="en-US" sz="2400" dirty="0"/>
              <a:t>、</a:t>
            </a:r>
            <a:r>
              <a:rPr lang="en-US" altLang="zh-CN" sz="2400" dirty="0" err="1"/>
              <a:t>cnt_data</a:t>
            </a:r>
            <a:endParaRPr lang="zh-CN" altLang="en-US" sz="2400" dirty="0"/>
          </a:p>
          <a:p>
            <a:pPr>
              <a:spcBef>
                <a:spcPts val="600"/>
              </a:spcBef>
            </a:pPr>
            <a:r>
              <a:rPr lang="zh-CN" altLang="en-US" sz="2400" dirty="0"/>
              <a:t>查询式</a:t>
            </a:r>
            <a:r>
              <a:rPr lang="en-US" altLang="zh-CN" sz="2400" dirty="0"/>
              <a:t>I/O</a:t>
            </a:r>
            <a:r>
              <a:rPr lang="zh-CN" altLang="en-US" sz="2400" dirty="0"/>
              <a:t>端口：</a:t>
            </a:r>
            <a:r>
              <a:rPr lang="en-US" altLang="zh-CN" sz="2400" dirty="0" err="1"/>
              <a:t>seg_data</a:t>
            </a:r>
            <a:r>
              <a:rPr lang="zh-CN" altLang="en-US" sz="2400" dirty="0"/>
              <a:t>、</a:t>
            </a:r>
            <a:r>
              <a:rPr lang="en-US" altLang="zh-CN" sz="2400" dirty="0" err="1"/>
              <a:t>seg_rdy</a:t>
            </a:r>
            <a:r>
              <a:rPr lang="zh-CN" altLang="en-US" sz="2400" dirty="0"/>
              <a:t>、</a:t>
            </a:r>
            <a:r>
              <a:rPr lang="en-US" altLang="zh-CN" sz="2400" dirty="0" err="1"/>
              <a:t>swx_data</a:t>
            </a:r>
            <a:r>
              <a:rPr lang="zh-CN" altLang="en-US" sz="2400" dirty="0"/>
              <a:t>、</a:t>
            </a:r>
            <a:r>
              <a:rPr lang="en-US" altLang="zh-CN" sz="2400" dirty="0" err="1"/>
              <a:t>swx_vld</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BD7D5109-563F-4B99-BCA3-92C4E67A9E21}"/>
              </a:ext>
            </a:extLst>
          </p:cNvPr>
          <p:cNvSpPr>
            <a:spLocks noGrp="1" noChangeArrowheads="1"/>
          </p:cNvSpPr>
          <p:nvPr>
            <p:ph type="title"/>
          </p:nvPr>
        </p:nvSpPr>
        <p:spPr/>
        <p:txBody>
          <a:bodyPr/>
          <a:lstStyle/>
          <a:p>
            <a:r>
              <a:rPr lang="zh-CN" altLang="en-US"/>
              <a:t>查询式输出过程</a:t>
            </a:r>
          </a:p>
        </p:txBody>
      </p:sp>
      <p:sp>
        <p:nvSpPr>
          <p:cNvPr id="30723" name="内容占位符 2">
            <a:extLst>
              <a:ext uri="{FF2B5EF4-FFF2-40B4-BE49-F238E27FC236}">
                <a16:creationId xmlns:a16="http://schemas.microsoft.com/office/drawing/2014/main" id="{019D7C88-A2B0-44C8-BBBA-3B54BA72D4F2}"/>
              </a:ext>
            </a:extLst>
          </p:cNvPr>
          <p:cNvSpPr>
            <a:spLocks noGrp="1" noChangeArrowheads="1"/>
          </p:cNvSpPr>
          <p:nvPr>
            <p:ph idx="1"/>
          </p:nvPr>
        </p:nvSpPr>
        <p:spPr>
          <a:xfrm>
            <a:off x="457200" y="1539875"/>
            <a:ext cx="4321788" cy="4705350"/>
          </a:xfrm>
        </p:spPr>
        <p:txBody>
          <a:bodyPr/>
          <a:lstStyle/>
          <a:p>
            <a:pPr>
              <a:spcBef>
                <a:spcPts val="600"/>
              </a:spcBef>
            </a:pPr>
            <a:r>
              <a:rPr lang="zh-CN" altLang="en-US" sz="2400" dirty="0"/>
              <a:t>复位时，</a:t>
            </a:r>
            <a:r>
              <a:rPr lang="en-US" altLang="zh-CN" sz="2400" dirty="0"/>
              <a:t>PDU</a:t>
            </a:r>
            <a:r>
              <a:rPr lang="zh-CN" altLang="en-US" sz="2400" dirty="0"/>
              <a:t>将数码管准备好标志 </a:t>
            </a:r>
            <a:r>
              <a:rPr lang="en-US" altLang="zh-CN" sz="2400" dirty="0"/>
              <a:t>(</a:t>
            </a:r>
            <a:r>
              <a:rPr lang="en-US" altLang="zh-CN" sz="2400" dirty="0" err="1"/>
              <a:t>seg_rdy</a:t>
            </a:r>
            <a:r>
              <a:rPr lang="en-US" altLang="zh-CN" sz="2400" dirty="0"/>
              <a:t>) </a:t>
            </a:r>
            <a:r>
              <a:rPr lang="zh-CN" altLang="en-US" sz="2400" dirty="0"/>
              <a:t>置</a:t>
            </a:r>
            <a:r>
              <a:rPr lang="en-US" altLang="zh-CN" sz="2400" dirty="0"/>
              <a:t>1</a:t>
            </a:r>
            <a:r>
              <a:rPr lang="zh-CN" altLang="en-US" sz="2400" dirty="0"/>
              <a:t> </a:t>
            </a:r>
            <a:endParaRPr lang="en-US" altLang="zh-CN" sz="2400" dirty="0"/>
          </a:p>
          <a:p>
            <a:pPr>
              <a:spcBef>
                <a:spcPts val="600"/>
              </a:spcBef>
            </a:pPr>
            <a:r>
              <a:rPr lang="en-US" altLang="zh-CN" sz="2400" dirty="0"/>
              <a:t>CPU</a:t>
            </a:r>
            <a:r>
              <a:rPr lang="zh-CN" altLang="en-US" sz="2400" dirty="0"/>
              <a:t>输出</a:t>
            </a:r>
            <a:r>
              <a:rPr lang="en-US" altLang="zh-CN" sz="2400" dirty="0" err="1"/>
              <a:t>seg_data</a:t>
            </a:r>
            <a:r>
              <a:rPr lang="zh-CN" altLang="en-US" sz="2400" dirty="0"/>
              <a:t>前，确保数码管准备好</a:t>
            </a:r>
            <a:r>
              <a:rPr lang="en-US" altLang="zh-CN" sz="2400" dirty="0"/>
              <a:t>(</a:t>
            </a:r>
            <a:r>
              <a:rPr lang="en-US" altLang="zh-CN" sz="2400" dirty="0" err="1"/>
              <a:t>seg_rdy</a:t>
            </a:r>
            <a:r>
              <a:rPr lang="en-US" altLang="zh-CN" sz="2400" dirty="0"/>
              <a:t> = 1)</a:t>
            </a:r>
          </a:p>
          <a:p>
            <a:pPr>
              <a:spcBef>
                <a:spcPts val="600"/>
              </a:spcBef>
            </a:pPr>
            <a:r>
              <a:rPr lang="en-US" altLang="zh-CN" sz="2400" dirty="0"/>
              <a:t>CPU</a:t>
            </a:r>
            <a:r>
              <a:rPr lang="zh-CN" altLang="en-US" sz="2400" dirty="0"/>
              <a:t>输出</a:t>
            </a:r>
            <a:r>
              <a:rPr lang="en-US" altLang="zh-CN" sz="2400" dirty="0" err="1"/>
              <a:t>seg_data</a:t>
            </a:r>
            <a:r>
              <a:rPr lang="zh-CN" altLang="en-US" sz="2400" dirty="0"/>
              <a:t>时，</a:t>
            </a:r>
            <a:r>
              <a:rPr lang="en-US" altLang="zh-CN" sz="2400" dirty="0"/>
              <a:t>PDU</a:t>
            </a:r>
            <a:r>
              <a:rPr lang="zh-CN" altLang="en-US" sz="2400" dirty="0"/>
              <a:t>保存该数据，同时自动将</a:t>
            </a:r>
            <a:r>
              <a:rPr lang="en-US" altLang="zh-CN" sz="2400" dirty="0" err="1"/>
              <a:t>seg_rdy</a:t>
            </a:r>
            <a:r>
              <a:rPr lang="zh-CN" altLang="en-US" sz="2400" dirty="0"/>
              <a:t>清零</a:t>
            </a:r>
            <a:endParaRPr lang="en-US" altLang="zh-CN" sz="2400" dirty="0"/>
          </a:p>
          <a:p>
            <a:pPr>
              <a:spcBef>
                <a:spcPts val="600"/>
              </a:spcBef>
            </a:pPr>
            <a:r>
              <a:rPr lang="zh-CN" altLang="en-US" sz="2400" dirty="0"/>
              <a:t>按任意键</a:t>
            </a:r>
            <a:r>
              <a:rPr lang="en-US" altLang="zh-CN" sz="2400" dirty="0"/>
              <a:t>(x</a:t>
            </a:r>
            <a:r>
              <a:rPr lang="zh-CN" altLang="en-US" sz="2400" dirty="0"/>
              <a:t>、</a:t>
            </a:r>
            <a:r>
              <a:rPr lang="en-US" altLang="zh-CN" sz="2400" dirty="0"/>
              <a:t>del)</a:t>
            </a:r>
            <a:r>
              <a:rPr lang="zh-CN" altLang="en-US" sz="2400" dirty="0"/>
              <a:t>，</a:t>
            </a:r>
            <a:r>
              <a:rPr lang="en-US" altLang="zh-CN" sz="2400" dirty="0"/>
              <a:t>PDU</a:t>
            </a:r>
            <a:r>
              <a:rPr lang="zh-CN" altLang="en-US" sz="2400" dirty="0"/>
              <a:t>自动将</a:t>
            </a:r>
            <a:r>
              <a:rPr lang="en-US" altLang="zh-CN" sz="2400" dirty="0" err="1"/>
              <a:t>seg_rdy</a:t>
            </a:r>
            <a:r>
              <a:rPr lang="zh-CN" altLang="en-US" sz="2400" dirty="0"/>
              <a:t>置</a:t>
            </a:r>
            <a:r>
              <a:rPr lang="en-US" altLang="zh-CN" sz="2400" dirty="0"/>
              <a:t> 1</a:t>
            </a:r>
            <a:r>
              <a:rPr lang="zh-CN" altLang="en-US" sz="2400" dirty="0"/>
              <a:t>（表示数码管输出的数据已被查看，可以接收下一个数据输出）</a:t>
            </a:r>
            <a:endParaRPr lang="en-US" altLang="zh-CN" sz="2400" dirty="0"/>
          </a:p>
          <a:p>
            <a:pPr>
              <a:spcBef>
                <a:spcPts val="600"/>
              </a:spcBef>
            </a:pPr>
            <a:endParaRPr lang="en-US" altLang="zh-CN" sz="2400" dirty="0"/>
          </a:p>
          <a:p>
            <a:pPr>
              <a:spcBef>
                <a:spcPts val="600"/>
              </a:spcBef>
            </a:pPr>
            <a:endParaRPr lang="en-US" altLang="zh-CN" sz="2400" dirty="0"/>
          </a:p>
          <a:p>
            <a:pPr>
              <a:spcBef>
                <a:spcPts val="600"/>
              </a:spcBef>
            </a:pPr>
            <a:endParaRPr lang="zh-CN" altLang="en-US" sz="2400" dirty="0"/>
          </a:p>
        </p:txBody>
      </p:sp>
      <p:sp>
        <p:nvSpPr>
          <p:cNvPr id="30724" name="日期占位符 3">
            <a:extLst>
              <a:ext uri="{FF2B5EF4-FFF2-40B4-BE49-F238E27FC236}">
                <a16:creationId xmlns:a16="http://schemas.microsoft.com/office/drawing/2014/main" id="{12E92538-4B60-413A-9F0B-818B69BA970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1ABCC7F6-4B14-451F-96DF-44FF6C23E1D8}"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2023/5/24</a:t>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30725" name="页脚占位符 4">
            <a:extLst>
              <a:ext uri="{FF2B5EF4-FFF2-40B4-BE49-F238E27FC236}">
                <a16:creationId xmlns:a16="http://schemas.microsoft.com/office/drawing/2014/main" id="{725E62F2-23CE-4E0E-B0A9-34D9D3DC063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p>
        </p:txBody>
      </p:sp>
      <p:sp>
        <p:nvSpPr>
          <p:cNvPr id="30726" name="灯片编号占位符 5">
            <a:extLst>
              <a:ext uri="{FF2B5EF4-FFF2-40B4-BE49-F238E27FC236}">
                <a16:creationId xmlns:a16="http://schemas.microsoft.com/office/drawing/2014/main" id="{6ECAEB67-B767-4176-87A0-447A188090F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665655F-E19D-476B-BF6C-B7B9871AC6CE}"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grpSp>
        <p:nvGrpSpPr>
          <p:cNvPr id="30727" name="组合 117">
            <a:extLst>
              <a:ext uri="{FF2B5EF4-FFF2-40B4-BE49-F238E27FC236}">
                <a16:creationId xmlns:a16="http://schemas.microsoft.com/office/drawing/2014/main" id="{EE40DE20-0EBE-4E30-BC2F-06E82F462FD4}"/>
              </a:ext>
            </a:extLst>
          </p:cNvPr>
          <p:cNvGrpSpPr>
            <a:grpSpLocks/>
          </p:cNvGrpSpPr>
          <p:nvPr/>
        </p:nvGrpSpPr>
        <p:grpSpPr bwMode="auto">
          <a:xfrm>
            <a:off x="5436096" y="1711325"/>
            <a:ext cx="2903043" cy="4003675"/>
            <a:chOff x="1069341" y="2457066"/>
            <a:chExt cx="2551719" cy="3672234"/>
          </a:xfrm>
        </p:grpSpPr>
        <p:sp>
          <p:nvSpPr>
            <p:cNvPr id="30728" name="文本框 42">
              <a:extLst>
                <a:ext uri="{FF2B5EF4-FFF2-40B4-BE49-F238E27FC236}">
                  <a16:creationId xmlns:a16="http://schemas.microsoft.com/office/drawing/2014/main" id="{D9EF1656-DB7E-49A3-88BE-902F7B00BFAE}"/>
                </a:ext>
              </a:extLst>
            </p:cNvPr>
            <p:cNvSpPr txBox="1">
              <a:spLocks noChangeArrowheads="1"/>
            </p:cNvSpPr>
            <p:nvPr/>
          </p:nvSpPr>
          <p:spPr bwMode="auto">
            <a:xfrm>
              <a:off x="3303639" y="3938648"/>
              <a:ext cx="269209"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729" name="圆角矩形 10">
              <a:extLst>
                <a:ext uri="{FF2B5EF4-FFF2-40B4-BE49-F238E27FC236}">
                  <a16:creationId xmlns:a16="http://schemas.microsoft.com/office/drawing/2014/main" id="{BF2CC817-41A8-4BF6-B5EA-CA40AF903D9D}"/>
                </a:ext>
              </a:extLst>
            </p:cNvPr>
            <p:cNvSpPr>
              <a:spLocks noChangeArrowheads="1"/>
            </p:cNvSpPr>
            <p:nvPr/>
          </p:nvSpPr>
          <p:spPr bwMode="auto">
            <a:xfrm>
              <a:off x="1738533" y="5732425"/>
              <a:ext cx="914400" cy="396875"/>
            </a:xfrm>
            <a:prstGeom prst="roundRect">
              <a:avLst>
                <a:gd name="adj" fmla="val 46736"/>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结束</a:t>
              </a:r>
            </a:p>
          </p:txBody>
        </p:sp>
        <p:sp>
          <p:nvSpPr>
            <p:cNvPr id="30730" name="文本框 44">
              <a:extLst>
                <a:ext uri="{FF2B5EF4-FFF2-40B4-BE49-F238E27FC236}">
                  <a16:creationId xmlns:a16="http://schemas.microsoft.com/office/drawing/2014/main" id="{D491F716-0F87-4E8A-B82B-8D6612349326}"/>
                </a:ext>
              </a:extLst>
            </p:cNvPr>
            <p:cNvSpPr txBox="1">
              <a:spLocks noChangeArrowheads="1"/>
            </p:cNvSpPr>
            <p:nvPr/>
          </p:nvSpPr>
          <p:spPr bwMode="auto">
            <a:xfrm>
              <a:off x="2144896" y="4653136"/>
              <a:ext cx="622300" cy="28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0731" name="直接箭头连接符 13">
              <a:extLst>
                <a:ext uri="{FF2B5EF4-FFF2-40B4-BE49-F238E27FC236}">
                  <a16:creationId xmlns:a16="http://schemas.microsoft.com/office/drawing/2014/main" id="{DCF52E87-DC1D-4410-8029-D845C3FF6DE6}"/>
                </a:ext>
              </a:extLst>
            </p:cNvPr>
            <p:cNvCxnSpPr>
              <a:cxnSpLocks noChangeShapeType="1"/>
              <a:stCxn id="30735" idx="2"/>
              <a:endCxn id="30736" idx="0"/>
            </p:cNvCxnSpPr>
            <p:nvPr/>
          </p:nvCxnSpPr>
          <p:spPr bwMode="auto">
            <a:xfrm>
              <a:off x="2193323" y="3663172"/>
              <a:ext cx="1" cy="309472"/>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0732" name="直接箭头连接符 16">
              <a:extLst>
                <a:ext uri="{FF2B5EF4-FFF2-40B4-BE49-F238E27FC236}">
                  <a16:creationId xmlns:a16="http://schemas.microsoft.com/office/drawing/2014/main" id="{E751C6DC-A1B0-418A-82B1-B6CDDBB33B50}"/>
                </a:ext>
              </a:extLst>
            </p:cNvPr>
            <p:cNvCxnSpPr>
              <a:cxnSpLocks noChangeShapeType="1"/>
              <a:stCxn id="30736" idx="2"/>
              <a:endCxn id="30737" idx="0"/>
            </p:cNvCxnSpPr>
            <p:nvPr/>
          </p:nvCxnSpPr>
          <p:spPr bwMode="auto">
            <a:xfrm flipH="1">
              <a:off x="2193322" y="4653136"/>
              <a:ext cx="2" cy="32725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30733" name="圆角矩形 20">
              <a:extLst>
                <a:ext uri="{FF2B5EF4-FFF2-40B4-BE49-F238E27FC236}">
                  <a16:creationId xmlns:a16="http://schemas.microsoft.com/office/drawing/2014/main" id="{48376B1C-67FA-4650-93F9-F0BB2C87517A}"/>
                </a:ext>
              </a:extLst>
            </p:cNvPr>
            <p:cNvSpPr>
              <a:spLocks noChangeArrowheads="1"/>
            </p:cNvSpPr>
            <p:nvPr/>
          </p:nvSpPr>
          <p:spPr bwMode="auto">
            <a:xfrm>
              <a:off x="1759748" y="2457066"/>
              <a:ext cx="914400" cy="395287"/>
            </a:xfrm>
            <a:prstGeom prst="roundRect">
              <a:avLst>
                <a:gd name="adj" fmla="val 46736"/>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开始</a:t>
              </a:r>
            </a:p>
          </p:txBody>
        </p:sp>
        <p:cxnSp>
          <p:nvCxnSpPr>
            <p:cNvPr id="30734" name="直接箭头连接符 21">
              <a:extLst>
                <a:ext uri="{FF2B5EF4-FFF2-40B4-BE49-F238E27FC236}">
                  <a16:creationId xmlns:a16="http://schemas.microsoft.com/office/drawing/2014/main" id="{2B0DD25B-5A21-469B-B463-7E0F7789F9D6}"/>
                </a:ext>
              </a:extLst>
            </p:cNvPr>
            <p:cNvCxnSpPr>
              <a:cxnSpLocks noChangeShapeType="1"/>
            </p:cNvCxnSpPr>
            <p:nvPr/>
          </p:nvCxnSpPr>
          <p:spPr bwMode="auto">
            <a:xfrm>
              <a:off x="2209010" y="2852353"/>
              <a:ext cx="0" cy="43180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30735" name="文本框 50">
              <a:extLst>
                <a:ext uri="{FF2B5EF4-FFF2-40B4-BE49-F238E27FC236}">
                  <a16:creationId xmlns:a16="http://schemas.microsoft.com/office/drawing/2014/main" id="{6B773FC9-B1F7-4957-94C3-848B6500D098}"/>
                </a:ext>
              </a:extLst>
            </p:cNvPr>
            <p:cNvSpPr txBox="1">
              <a:spLocks noChangeArrowheads="1"/>
            </p:cNvSpPr>
            <p:nvPr/>
          </p:nvSpPr>
          <p:spPr bwMode="auto">
            <a:xfrm>
              <a:off x="1069341" y="3284154"/>
              <a:ext cx="2247963" cy="37901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输入</a:t>
              </a:r>
              <a:r>
                <a:rPr kumimoji="0" lang="en-US" altLang="zh-CN" sz="18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seg_rdy</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736" name="菱形 51">
              <a:extLst>
                <a:ext uri="{FF2B5EF4-FFF2-40B4-BE49-F238E27FC236}">
                  <a16:creationId xmlns:a16="http://schemas.microsoft.com/office/drawing/2014/main" id="{83ED81BF-4DDA-4FD5-B0CD-1B232582C4D7}"/>
                </a:ext>
              </a:extLst>
            </p:cNvPr>
            <p:cNvSpPr>
              <a:spLocks noChangeArrowheads="1"/>
            </p:cNvSpPr>
            <p:nvPr/>
          </p:nvSpPr>
          <p:spPr bwMode="auto">
            <a:xfrm>
              <a:off x="1069341" y="3972644"/>
              <a:ext cx="2247966" cy="680492"/>
            </a:xfrm>
            <a:prstGeom prst="diamond">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seg_rdy</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1?</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737" name="文本框 23">
              <a:extLst>
                <a:ext uri="{FF2B5EF4-FFF2-40B4-BE49-F238E27FC236}">
                  <a16:creationId xmlns:a16="http://schemas.microsoft.com/office/drawing/2014/main" id="{CDE999E9-FE13-4427-A515-D813F2B7DE94}"/>
                </a:ext>
              </a:extLst>
            </p:cNvPr>
            <p:cNvSpPr txBox="1">
              <a:spLocks noChangeArrowheads="1"/>
            </p:cNvSpPr>
            <p:nvPr/>
          </p:nvSpPr>
          <p:spPr bwMode="auto">
            <a:xfrm>
              <a:off x="1069341" y="4980386"/>
              <a:ext cx="2247962" cy="39283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输出</a:t>
              </a:r>
              <a:r>
                <a:rPr kumimoji="0" lang="en-US" altLang="zh-CN" sz="18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seg_data</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0738" name="直接箭头连接符 27">
              <a:extLst>
                <a:ext uri="{FF2B5EF4-FFF2-40B4-BE49-F238E27FC236}">
                  <a16:creationId xmlns:a16="http://schemas.microsoft.com/office/drawing/2014/main" id="{1113BDC2-C834-41A2-B39B-4D77AF6F8E7B}"/>
                </a:ext>
              </a:extLst>
            </p:cNvPr>
            <p:cNvCxnSpPr>
              <a:cxnSpLocks noChangeShapeType="1"/>
              <a:stCxn id="30737" idx="2"/>
              <a:endCxn id="30729" idx="0"/>
            </p:cNvCxnSpPr>
            <p:nvPr/>
          </p:nvCxnSpPr>
          <p:spPr bwMode="auto">
            <a:xfrm>
              <a:off x="2193322" y="5373216"/>
              <a:ext cx="2411" cy="359209"/>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0739" name="直接箭头连接符 14">
              <a:extLst>
                <a:ext uri="{FF2B5EF4-FFF2-40B4-BE49-F238E27FC236}">
                  <a16:creationId xmlns:a16="http://schemas.microsoft.com/office/drawing/2014/main" id="{0D305AFC-E709-4344-A287-C52DCD3B7CDB}"/>
                </a:ext>
              </a:extLst>
            </p:cNvPr>
            <p:cNvCxnSpPr>
              <a:cxnSpLocks noChangeShapeType="1"/>
            </p:cNvCxnSpPr>
            <p:nvPr/>
          </p:nvCxnSpPr>
          <p:spPr bwMode="auto">
            <a:xfrm flipH="1">
              <a:off x="2195736" y="3028902"/>
              <a:ext cx="1425324" cy="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0740" name="直接箭头连接符 13">
              <a:extLst>
                <a:ext uri="{FF2B5EF4-FFF2-40B4-BE49-F238E27FC236}">
                  <a16:creationId xmlns:a16="http://schemas.microsoft.com/office/drawing/2014/main" id="{D0277E66-81A2-4ABD-8AB9-9A4C0098A22F}"/>
                </a:ext>
              </a:extLst>
            </p:cNvPr>
            <p:cNvCxnSpPr>
              <a:cxnSpLocks noChangeShapeType="1"/>
            </p:cNvCxnSpPr>
            <p:nvPr/>
          </p:nvCxnSpPr>
          <p:spPr bwMode="auto">
            <a:xfrm>
              <a:off x="3621060" y="3028902"/>
              <a:ext cx="0" cy="1283988"/>
            </a:xfrm>
            <a:prstGeom prst="straightConnector1">
              <a:avLst/>
            </a:prstGeom>
            <a:noFill/>
            <a:ln w="19050" algn="ctr">
              <a:solidFill>
                <a:schemeClr val="tx1"/>
              </a:solidFill>
              <a:round/>
              <a:headEnd/>
              <a:tailEnd type="none" w="med" len="lg"/>
            </a:ln>
            <a:extLst>
              <a:ext uri="{909E8E84-426E-40DD-AFC4-6F175D3DCCD1}">
                <a14:hiddenFill xmlns:a14="http://schemas.microsoft.com/office/drawing/2010/main">
                  <a:noFill/>
                </a14:hiddenFill>
              </a:ext>
            </a:extLst>
          </p:spPr>
        </p:cxnSp>
        <p:cxnSp>
          <p:nvCxnSpPr>
            <p:cNvPr id="30741" name="直接连接符 82">
              <a:extLst>
                <a:ext uri="{FF2B5EF4-FFF2-40B4-BE49-F238E27FC236}">
                  <a16:creationId xmlns:a16="http://schemas.microsoft.com/office/drawing/2014/main" id="{FFE24CC2-B6EB-433E-924D-91B599D21D69}"/>
                </a:ext>
              </a:extLst>
            </p:cNvPr>
            <p:cNvCxnSpPr>
              <a:cxnSpLocks noChangeShapeType="1"/>
              <a:stCxn id="30736" idx="3"/>
            </p:cNvCxnSpPr>
            <p:nvPr/>
          </p:nvCxnSpPr>
          <p:spPr bwMode="auto">
            <a:xfrm>
              <a:off x="3317307" y="4312890"/>
              <a:ext cx="303753"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ECA149D1-7CC2-42CB-AA54-C1170A238D12}"/>
              </a:ext>
            </a:extLst>
          </p:cNvPr>
          <p:cNvSpPr>
            <a:spLocks noGrp="1" noChangeArrowheads="1"/>
          </p:cNvSpPr>
          <p:nvPr>
            <p:ph type="title"/>
          </p:nvPr>
        </p:nvSpPr>
        <p:spPr/>
        <p:txBody>
          <a:bodyPr/>
          <a:lstStyle/>
          <a:p>
            <a:r>
              <a:rPr lang="zh-CN" altLang="en-US"/>
              <a:t>查询式输入过程</a:t>
            </a:r>
          </a:p>
        </p:txBody>
      </p:sp>
      <p:sp>
        <p:nvSpPr>
          <p:cNvPr id="29699" name="内容占位符 2">
            <a:extLst>
              <a:ext uri="{FF2B5EF4-FFF2-40B4-BE49-F238E27FC236}">
                <a16:creationId xmlns:a16="http://schemas.microsoft.com/office/drawing/2014/main" id="{E0A79A7E-31CD-42EB-B840-5A92FC67C6F2}"/>
              </a:ext>
            </a:extLst>
          </p:cNvPr>
          <p:cNvSpPr>
            <a:spLocks noGrp="1" noChangeArrowheads="1"/>
          </p:cNvSpPr>
          <p:nvPr>
            <p:ph idx="1"/>
          </p:nvPr>
        </p:nvSpPr>
        <p:spPr>
          <a:xfrm>
            <a:off x="457200" y="1539875"/>
            <a:ext cx="4321788" cy="4705350"/>
          </a:xfrm>
        </p:spPr>
        <p:txBody>
          <a:bodyPr/>
          <a:lstStyle/>
          <a:p>
            <a:pPr>
              <a:spcBef>
                <a:spcPts val="1200"/>
              </a:spcBef>
            </a:pPr>
            <a:r>
              <a:rPr lang="zh-CN" altLang="en-US" sz="2400" dirty="0"/>
              <a:t>复位时，</a:t>
            </a:r>
            <a:r>
              <a:rPr lang="en-US" altLang="zh-CN" sz="2400" dirty="0"/>
              <a:t>PDU</a:t>
            </a:r>
            <a:r>
              <a:rPr lang="zh-CN" altLang="en-US" sz="2400" dirty="0"/>
              <a:t>将输入数据有效标志清零 </a:t>
            </a:r>
            <a:r>
              <a:rPr lang="en-US" altLang="zh-CN" sz="2400" dirty="0"/>
              <a:t>(</a:t>
            </a:r>
            <a:r>
              <a:rPr lang="en-US" altLang="zh-CN" sz="2400" dirty="0" err="1"/>
              <a:t>swx_vld</a:t>
            </a:r>
            <a:r>
              <a:rPr lang="en-US" altLang="zh-CN" sz="2400" dirty="0"/>
              <a:t> = 0)</a:t>
            </a:r>
          </a:p>
          <a:p>
            <a:pPr>
              <a:spcBef>
                <a:spcPts val="1200"/>
              </a:spcBef>
            </a:pPr>
            <a:r>
              <a:rPr lang="en-US" altLang="zh-CN" sz="2400" dirty="0"/>
              <a:t>CPU</a:t>
            </a:r>
            <a:r>
              <a:rPr lang="zh-CN" altLang="en-US" sz="2400" dirty="0"/>
              <a:t>读取</a:t>
            </a:r>
            <a:r>
              <a:rPr lang="en-US" altLang="zh-CN" sz="2400" dirty="0" err="1"/>
              <a:t>swx_data</a:t>
            </a:r>
            <a:r>
              <a:rPr lang="zh-CN" altLang="en-US" sz="2400" dirty="0"/>
              <a:t>前，查询其是否有效 </a:t>
            </a:r>
            <a:r>
              <a:rPr lang="en-US" altLang="zh-CN" sz="2400" dirty="0"/>
              <a:t>(</a:t>
            </a:r>
            <a:r>
              <a:rPr lang="en-US" altLang="zh-CN" sz="2400" dirty="0" err="1"/>
              <a:t>swx_vld</a:t>
            </a:r>
            <a:r>
              <a:rPr lang="en-US" altLang="zh-CN" sz="2400" dirty="0"/>
              <a:t> = 1)</a:t>
            </a:r>
          </a:p>
          <a:p>
            <a:pPr>
              <a:spcBef>
                <a:spcPts val="1200"/>
              </a:spcBef>
            </a:pPr>
            <a:r>
              <a:rPr lang="en-US" altLang="zh-CN" sz="2400" dirty="0"/>
              <a:t>x, del</a:t>
            </a:r>
            <a:r>
              <a:rPr lang="zh-CN" altLang="en-US" sz="2400" dirty="0"/>
              <a:t>：编辑输入数据 </a:t>
            </a:r>
            <a:r>
              <a:rPr lang="en-US" altLang="zh-CN" sz="2400" dirty="0"/>
              <a:t>(</a:t>
            </a:r>
            <a:r>
              <a:rPr lang="en-US" altLang="zh-CN" sz="2400" dirty="0" err="1"/>
              <a:t>tmp</a:t>
            </a:r>
            <a:r>
              <a:rPr lang="en-US" altLang="zh-CN" sz="2400" dirty="0"/>
              <a:t>)</a:t>
            </a:r>
          </a:p>
          <a:p>
            <a:pPr>
              <a:spcBef>
                <a:spcPts val="1200"/>
              </a:spcBef>
            </a:pPr>
            <a:r>
              <a:rPr lang="en-US" altLang="zh-CN" sz="2400" dirty="0"/>
              <a:t>data</a:t>
            </a:r>
            <a:r>
              <a:rPr lang="zh-CN" altLang="en-US" sz="2400" dirty="0"/>
              <a:t>：如果</a:t>
            </a:r>
            <a:r>
              <a:rPr lang="en-US" altLang="zh-CN" sz="2400" dirty="0" err="1"/>
              <a:t>swx_vld</a:t>
            </a:r>
            <a:r>
              <a:rPr lang="en-US" altLang="zh-CN" sz="2400" dirty="0"/>
              <a:t> = 0</a:t>
            </a:r>
            <a:r>
              <a:rPr lang="zh-CN" altLang="en-US" sz="2400" dirty="0"/>
              <a:t>，则将</a:t>
            </a:r>
            <a:r>
              <a:rPr lang="en-US" altLang="zh-CN" sz="2400" dirty="0" err="1"/>
              <a:t>tmp</a:t>
            </a:r>
            <a:r>
              <a:rPr lang="zh-CN" altLang="en-US" sz="2400" dirty="0"/>
              <a:t>保存至</a:t>
            </a:r>
            <a:r>
              <a:rPr lang="en-US" altLang="zh-CN" sz="2400" dirty="0" err="1"/>
              <a:t>swx_data</a:t>
            </a:r>
            <a:r>
              <a:rPr lang="zh-CN" altLang="en-US" sz="2400" dirty="0"/>
              <a:t>，</a:t>
            </a:r>
            <a:r>
              <a:rPr lang="en-US" altLang="zh-CN" sz="2400" dirty="0" err="1"/>
              <a:t>swx_vld</a:t>
            </a:r>
            <a:r>
              <a:rPr lang="zh-CN" altLang="en-US" sz="2400" dirty="0"/>
              <a:t>置</a:t>
            </a:r>
            <a:r>
              <a:rPr lang="en-US" altLang="zh-CN" sz="2400" dirty="0"/>
              <a:t> 1</a:t>
            </a:r>
            <a:r>
              <a:rPr lang="zh-CN" altLang="en-US" sz="2400" dirty="0"/>
              <a:t>，并将</a:t>
            </a:r>
            <a:r>
              <a:rPr lang="en-US" altLang="zh-CN" sz="2400" dirty="0" err="1"/>
              <a:t>tmp</a:t>
            </a:r>
            <a:r>
              <a:rPr lang="zh-CN" altLang="en-US" sz="2400" dirty="0"/>
              <a:t>清零</a:t>
            </a:r>
            <a:endParaRPr lang="en-US" altLang="zh-CN" sz="2400" dirty="0"/>
          </a:p>
          <a:p>
            <a:pPr>
              <a:spcBef>
                <a:spcPts val="1200"/>
              </a:spcBef>
            </a:pPr>
            <a:r>
              <a:rPr lang="en-US" altLang="zh-CN" sz="2400" dirty="0"/>
              <a:t>CPU</a:t>
            </a:r>
            <a:r>
              <a:rPr lang="zh-CN" altLang="en-US" sz="2400" dirty="0"/>
              <a:t>读取</a:t>
            </a:r>
            <a:r>
              <a:rPr lang="en-US" altLang="zh-CN" sz="2400" dirty="0" err="1"/>
              <a:t>swx_data</a:t>
            </a:r>
            <a:r>
              <a:rPr lang="zh-CN" altLang="en-US" sz="2400" dirty="0"/>
              <a:t>时，</a:t>
            </a:r>
            <a:r>
              <a:rPr lang="en-US" altLang="zh-CN" sz="2400" dirty="0"/>
              <a:t>PDU</a:t>
            </a:r>
            <a:r>
              <a:rPr lang="zh-CN" altLang="en-US" sz="2400" dirty="0"/>
              <a:t>自动将</a:t>
            </a:r>
            <a:r>
              <a:rPr lang="en-US" altLang="zh-CN" sz="2400" dirty="0" err="1"/>
              <a:t>swx_vld</a:t>
            </a:r>
            <a:r>
              <a:rPr lang="zh-CN" altLang="en-US" sz="2400" dirty="0"/>
              <a:t>清零</a:t>
            </a:r>
            <a:endParaRPr lang="en-US" altLang="zh-CN" sz="2400" dirty="0"/>
          </a:p>
          <a:p>
            <a:pPr>
              <a:spcBef>
                <a:spcPts val="1200"/>
              </a:spcBef>
            </a:pPr>
            <a:endParaRPr lang="en-US" altLang="zh-CN" sz="2400" dirty="0"/>
          </a:p>
          <a:p>
            <a:pPr>
              <a:spcBef>
                <a:spcPts val="1200"/>
              </a:spcBef>
            </a:pPr>
            <a:endParaRPr lang="en-US" altLang="zh-CN" sz="2400" dirty="0"/>
          </a:p>
          <a:p>
            <a:pPr>
              <a:spcBef>
                <a:spcPts val="1200"/>
              </a:spcBef>
            </a:pPr>
            <a:endParaRPr lang="zh-CN" altLang="en-US" sz="2400" dirty="0"/>
          </a:p>
        </p:txBody>
      </p:sp>
      <p:sp>
        <p:nvSpPr>
          <p:cNvPr id="29700" name="日期占位符 3">
            <a:extLst>
              <a:ext uri="{FF2B5EF4-FFF2-40B4-BE49-F238E27FC236}">
                <a16:creationId xmlns:a16="http://schemas.microsoft.com/office/drawing/2014/main" id="{595E1AED-DE6B-4013-9069-C422AED1B09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0C297B7F-76E4-4E6C-B0D7-388D8F28D342}"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2023/5/24</a:t>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9701" name="页脚占位符 4">
            <a:extLst>
              <a:ext uri="{FF2B5EF4-FFF2-40B4-BE49-F238E27FC236}">
                <a16:creationId xmlns:a16="http://schemas.microsoft.com/office/drawing/2014/main" id="{88DD9BAF-C9C0-40F4-BCF6-D8A2201971D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p>
        </p:txBody>
      </p:sp>
      <p:sp>
        <p:nvSpPr>
          <p:cNvPr id="29702" name="灯片编号占位符 5">
            <a:extLst>
              <a:ext uri="{FF2B5EF4-FFF2-40B4-BE49-F238E27FC236}">
                <a16:creationId xmlns:a16="http://schemas.microsoft.com/office/drawing/2014/main" id="{04B37D49-A643-4FD2-A9AD-244F199DB9D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1320C24-4184-476D-B38B-0B0B5765F1FD}"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grpSp>
        <p:nvGrpSpPr>
          <p:cNvPr id="29703" name="组合 117">
            <a:extLst>
              <a:ext uri="{FF2B5EF4-FFF2-40B4-BE49-F238E27FC236}">
                <a16:creationId xmlns:a16="http://schemas.microsoft.com/office/drawing/2014/main" id="{85A7C7D8-500C-4F02-BE4F-C17542B8530B}"/>
              </a:ext>
            </a:extLst>
          </p:cNvPr>
          <p:cNvGrpSpPr>
            <a:grpSpLocks/>
          </p:cNvGrpSpPr>
          <p:nvPr/>
        </p:nvGrpSpPr>
        <p:grpSpPr bwMode="auto">
          <a:xfrm>
            <a:off x="5436096" y="1711325"/>
            <a:ext cx="2903043" cy="4003675"/>
            <a:chOff x="1069341" y="2457066"/>
            <a:chExt cx="2551719" cy="3672234"/>
          </a:xfrm>
        </p:grpSpPr>
        <p:sp>
          <p:nvSpPr>
            <p:cNvPr id="29704" name="文本框 42">
              <a:extLst>
                <a:ext uri="{FF2B5EF4-FFF2-40B4-BE49-F238E27FC236}">
                  <a16:creationId xmlns:a16="http://schemas.microsoft.com/office/drawing/2014/main" id="{04DE744C-10C7-40A6-9695-04A232F0DDC5}"/>
                </a:ext>
              </a:extLst>
            </p:cNvPr>
            <p:cNvSpPr txBox="1">
              <a:spLocks noChangeArrowheads="1"/>
            </p:cNvSpPr>
            <p:nvPr/>
          </p:nvSpPr>
          <p:spPr bwMode="auto">
            <a:xfrm>
              <a:off x="3303639" y="3938648"/>
              <a:ext cx="269209"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705" name="圆角矩形 10">
              <a:extLst>
                <a:ext uri="{FF2B5EF4-FFF2-40B4-BE49-F238E27FC236}">
                  <a16:creationId xmlns:a16="http://schemas.microsoft.com/office/drawing/2014/main" id="{DA101484-2AA1-42D7-829C-55EB5839E15E}"/>
                </a:ext>
              </a:extLst>
            </p:cNvPr>
            <p:cNvSpPr>
              <a:spLocks noChangeArrowheads="1"/>
            </p:cNvSpPr>
            <p:nvPr/>
          </p:nvSpPr>
          <p:spPr bwMode="auto">
            <a:xfrm>
              <a:off x="1738533" y="5732425"/>
              <a:ext cx="914400" cy="396875"/>
            </a:xfrm>
            <a:prstGeom prst="roundRect">
              <a:avLst>
                <a:gd name="adj" fmla="val 46736"/>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结束</a:t>
              </a:r>
            </a:p>
          </p:txBody>
        </p:sp>
        <p:sp>
          <p:nvSpPr>
            <p:cNvPr id="29706" name="文本框 44">
              <a:extLst>
                <a:ext uri="{FF2B5EF4-FFF2-40B4-BE49-F238E27FC236}">
                  <a16:creationId xmlns:a16="http://schemas.microsoft.com/office/drawing/2014/main" id="{FFF076A6-44A1-4965-A7DA-1D8505EBD679}"/>
                </a:ext>
              </a:extLst>
            </p:cNvPr>
            <p:cNvSpPr txBox="1">
              <a:spLocks noChangeArrowheads="1"/>
            </p:cNvSpPr>
            <p:nvPr/>
          </p:nvSpPr>
          <p:spPr bwMode="auto">
            <a:xfrm>
              <a:off x="2144896" y="4653136"/>
              <a:ext cx="622300" cy="28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9707" name="直接箭头连接符 13">
              <a:extLst>
                <a:ext uri="{FF2B5EF4-FFF2-40B4-BE49-F238E27FC236}">
                  <a16:creationId xmlns:a16="http://schemas.microsoft.com/office/drawing/2014/main" id="{A296BD35-FEE9-474C-857D-B618A75DD3FD}"/>
                </a:ext>
              </a:extLst>
            </p:cNvPr>
            <p:cNvCxnSpPr>
              <a:cxnSpLocks noChangeShapeType="1"/>
              <a:stCxn id="29711" idx="2"/>
              <a:endCxn id="29712" idx="0"/>
            </p:cNvCxnSpPr>
            <p:nvPr/>
          </p:nvCxnSpPr>
          <p:spPr bwMode="auto">
            <a:xfrm>
              <a:off x="2193323" y="3663172"/>
              <a:ext cx="1" cy="309472"/>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29708" name="直接箭头连接符 16">
              <a:extLst>
                <a:ext uri="{FF2B5EF4-FFF2-40B4-BE49-F238E27FC236}">
                  <a16:creationId xmlns:a16="http://schemas.microsoft.com/office/drawing/2014/main" id="{26716325-8C75-49F4-AD69-87E8FE6A0570}"/>
                </a:ext>
              </a:extLst>
            </p:cNvPr>
            <p:cNvCxnSpPr>
              <a:cxnSpLocks noChangeShapeType="1"/>
              <a:stCxn id="29712" idx="2"/>
              <a:endCxn id="29713" idx="0"/>
            </p:cNvCxnSpPr>
            <p:nvPr/>
          </p:nvCxnSpPr>
          <p:spPr bwMode="auto">
            <a:xfrm flipH="1">
              <a:off x="2193322" y="4653136"/>
              <a:ext cx="2" cy="32725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29709" name="圆角矩形 20">
              <a:extLst>
                <a:ext uri="{FF2B5EF4-FFF2-40B4-BE49-F238E27FC236}">
                  <a16:creationId xmlns:a16="http://schemas.microsoft.com/office/drawing/2014/main" id="{F3FDEC45-ACC8-4664-BB12-D57E6C754891}"/>
                </a:ext>
              </a:extLst>
            </p:cNvPr>
            <p:cNvSpPr>
              <a:spLocks noChangeArrowheads="1"/>
            </p:cNvSpPr>
            <p:nvPr/>
          </p:nvSpPr>
          <p:spPr bwMode="auto">
            <a:xfrm>
              <a:off x="1759748" y="2457066"/>
              <a:ext cx="914400" cy="395287"/>
            </a:xfrm>
            <a:prstGeom prst="roundRect">
              <a:avLst>
                <a:gd name="adj" fmla="val 46736"/>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开始</a:t>
              </a:r>
            </a:p>
          </p:txBody>
        </p:sp>
        <p:cxnSp>
          <p:nvCxnSpPr>
            <p:cNvPr id="29710" name="直接箭头连接符 21">
              <a:extLst>
                <a:ext uri="{FF2B5EF4-FFF2-40B4-BE49-F238E27FC236}">
                  <a16:creationId xmlns:a16="http://schemas.microsoft.com/office/drawing/2014/main" id="{4F70F1E0-A2A4-4682-A438-29B3BE92127B}"/>
                </a:ext>
              </a:extLst>
            </p:cNvPr>
            <p:cNvCxnSpPr>
              <a:cxnSpLocks noChangeShapeType="1"/>
            </p:cNvCxnSpPr>
            <p:nvPr/>
          </p:nvCxnSpPr>
          <p:spPr bwMode="auto">
            <a:xfrm>
              <a:off x="2209010" y="2852353"/>
              <a:ext cx="0" cy="43180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29711" name="文本框 50">
              <a:extLst>
                <a:ext uri="{FF2B5EF4-FFF2-40B4-BE49-F238E27FC236}">
                  <a16:creationId xmlns:a16="http://schemas.microsoft.com/office/drawing/2014/main" id="{6770A95C-704C-4553-B33A-123685DE5048}"/>
                </a:ext>
              </a:extLst>
            </p:cNvPr>
            <p:cNvSpPr txBox="1">
              <a:spLocks noChangeArrowheads="1"/>
            </p:cNvSpPr>
            <p:nvPr/>
          </p:nvSpPr>
          <p:spPr bwMode="auto">
            <a:xfrm>
              <a:off x="1069341" y="3284154"/>
              <a:ext cx="2247963" cy="37901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输入</a:t>
              </a:r>
              <a:r>
                <a:rPr kumimoji="0" lang="en-US" altLang="zh-CN" sz="18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swx_vld</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712" name="菱形 51">
              <a:extLst>
                <a:ext uri="{FF2B5EF4-FFF2-40B4-BE49-F238E27FC236}">
                  <a16:creationId xmlns:a16="http://schemas.microsoft.com/office/drawing/2014/main" id="{64155DA9-DE3F-4BB8-8D8A-5787BA76CA26}"/>
                </a:ext>
              </a:extLst>
            </p:cNvPr>
            <p:cNvSpPr>
              <a:spLocks noChangeArrowheads="1"/>
            </p:cNvSpPr>
            <p:nvPr/>
          </p:nvSpPr>
          <p:spPr bwMode="auto">
            <a:xfrm>
              <a:off x="1069341" y="3972644"/>
              <a:ext cx="2247966" cy="680492"/>
            </a:xfrm>
            <a:prstGeom prst="diamond">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swx_vld</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1?</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713" name="文本框 23">
              <a:extLst>
                <a:ext uri="{FF2B5EF4-FFF2-40B4-BE49-F238E27FC236}">
                  <a16:creationId xmlns:a16="http://schemas.microsoft.com/office/drawing/2014/main" id="{DC8224F3-D77A-4622-A7AC-3B583B9A08C2}"/>
                </a:ext>
              </a:extLst>
            </p:cNvPr>
            <p:cNvSpPr txBox="1">
              <a:spLocks noChangeArrowheads="1"/>
            </p:cNvSpPr>
            <p:nvPr/>
          </p:nvSpPr>
          <p:spPr bwMode="auto">
            <a:xfrm>
              <a:off x="1069341" y="4980386"/>
              <a:ext cx="2247962" cy="39283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输入</a:t>
              </a:r>
              <a:r>
                <a:rPr kumimoji="0" lang="en-US" altLang="zh-CN" sz="18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swx_data</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9714" name="直接箭头连接符 27">
              <a:extLst>
                <a:ext uri="{FF2B5EF4-FFF2-40B4-BE49-F238E27FC236}">
                  <a16:creationId xmlns:a16="http://schemas.microsoft.com/office/drawing/2014/main" id="{A72F37A4-64AB-49CB-BB69-8CCE9C47884C}"/>
                </a:ext>
              </a:extLst>
            </p:cNvPr>
            <p:cNvCxnSpPr>
              <a:cxnSpLocks noChangeShapeType="1"/>
              <a:stCxn id="29713" idx="2"/>
              <a:endCxn id="29705" idx="0"/>
            </p:cNvCxnSpPr>
            <p:nvPr/>
          </p:nvCxnSpPr>
          <p:spPr bwMode="auto">
            <a:xfrm>
              <a:off x="2193322" y="5373216"/>
              <a:ext cx="2411" cy="359209"/>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29715" name="直接箭头连接符 14">
              <a:extLst>
                <a:ext uri="{FF2B5EF4-FFF2-40B4-BE49-F238E27FC236}">
                  <a16:creationId xmlns:a16="http://schemas.microsoft.com/office/drawing/2014/main" id="{667D104F-ACBA-4EFC-B20C-84D249328721}"/>
                </a:ext>
              </a:extLst>
            </p:cNvPr>
            <p:cNvCxnSpPr>
              <a:cxnSpLocks noChangeShapeType="1"/>
            </p:cNvCxnSpPr>
            <p:nvPr/>
          </p:nvCxnSpPr>
          <p:spPr bwMode="auto">
            <a:xfrm flipH="1">
              <a:off x="2195736" y="3028902"/>
              <a:ext cx="1425324" cy="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29716" name="直接箭头连接符 13">
              <a:extLst>
                <a:ext uri="{FF2B5EF4-FFF2-40B4-BE49-F238E27FC236}">
                  <a16:creationId xmlns:a16="http://schemas.microsoft.com/office/drawing/2014/main" id="{4E818ABB-3281-49EF-A60B-6800447D219D}"/>
                </a:ext>
              </a:extLst>
            </p:cNvPr>
            <p:cNvCxnSpPr>
              <a:cxnSpLocks noChangeShapeType="1"/>
            </p:cNvCxnSpPr>
            <p:nvPr/>
          </p:nvCxnSpPr>
          <p:spPr bwMode="auto">
            <a:xfrm>
              <a:off x="3621060" y="3028902"/>
              <a:ext cx="0" cy="1283988"/>
            </a:xfrm>
            <a:prstGeom prst="straightConnector1">
              <a:avLst/>
            </a:prstGeom>
            <a:noFill/>
            <a:ln w="19050" algn="ctr">
              <a:solidFill>
                <a:schemeClr val="tx1"/>
              </a:solidFill>
              <a:round/>
              <a:headEnd/>
              <a:tailEnd type="none" w="med" len="lg"/>
            </a:ln>
            <a:extLst>
              <a:ext uri="{909E8E84-426E-40DD-AFC4-6F175D3DCCD1}">
                <a14:hiddenFill xmlns:a14="http://schemas.microsoft.com/office/drawing/2010/main">
                  <a:noFill/>
                </a14:hiddenFill>
              </a:ext>
            </a:extLst>
          </p:spPr>
        </p:cxnSp>
        <p:cxnSp>
          <p:nvCxnSpPr>
            <p:cNvPr id="29717" name="直接连接符 82">
              <a:extLst>
                <a:ext uri="{FF2B5EF4-FFF2-40B4-BE49-F238E27FC236}">
                  <a16:creationId xmlns:a16="http://schemas.microsoft.com/office/drawing/2014/main" id="{B9FC19DB-4621-4739-AC33-449F1EF0673A}"/>
                </a:ext>
              </a:extLst>
            </p:cNvPr>
            <p:cNvCxnSpPr>
              <a:cxnSpLocks noChangeShapeType="1"/>
              <a:stCxn id="29712" idx="3"/>
            </p:cNvCxnSpPr>
            <p:nvPr/>
          </p:nvCxnSpPr>
          <p:spPr bwMode="auto">
            <a:xfrm>
              <a:off x="3317307" y="4312890"/>
              <a:ext cx="303753"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57CD4FA0-B3F6-4481-BF3C-3E12E25E2121}"/>
              </a:ext>
            </a:extLst>
          </p:cNvPr>
          <p:cNvSpPr>
            <a:spLocks noGrp="1" noChangeArrowheads="1"/>
          </p:cNvSpPr>
          <p:nvPr>
            <p:ph type="title"/>
          </p:nvPr>
        </p:nvSpPr>
        <p:spPr/>
        <p:txBody>
          <a:bodyPr/>
          <a:lstStyle/>
          <a:p>
            <a:r>
              <a:rPr lang="zh-CN" altLang="en-US"/>
              <a:t>开关多用途输入</a:t>
            </a:r>
          </a:p>
        </p:txBody>
      </p:sp>
      <p:sp>
        <p:nvSpPr>
          <p:cNvPr id="31747" name="内容占位符 2">
            <a:extLst>
              <a:ext uri="{FF2B5EF4-FFF2-40B4-BE49-F238E27FC236}">
                <a16:creationId xmlns:a16="http://schemas.microsoft.com/office/drawing/2014/main" id="{9E6F5696-C849-4715-A9EE-175B13038C0F}"/>
              </a:ext>
            </a:extLst>
          </p:cNvPr>
          <p:cNvSpPr>
            <a:spLocks noGrp="1" noChangeArrowheads="1"/>
          </p:cNvSpPr>
          <p:nvPr>
            <p:ph idx="1"/>
          </p:nvPr>
        </p:nvSpPr>
        <p:spPr>
          <a:xfrm>
            <a:off x="457201" y="1527175"/>
            <a:ext cx="8003232" cy="1314450"/>
          </a:xfrm>
        </p:spPr>
        <p:txBody>
          <a:bodyPr/>
          <a:lstStyle/>
          <a:p>
            <a:pPr>
              <a:spcBef>
                <a:spcPts val="600"/>
              </a:spcBef>
            </a:pPr>
            <a:r>
              <a:rPr lang="zh-CN" altLang="en-US" sz="2400" dirty="0"/>
              <a:t>利用开关 </a:t>
            </a:r>
            <a:r>
              <a:rPr lang="en-US" altLang="zh-CN" sz="2400" dirty="0"/>
              <a:t>(sw15-0) </a:t>
            </a:r>
            <a:r>
              <a:rPr lang="zh-CN" altLang="en-US" sz="2400" dirty="0"/>
              <a:t>一次输入</a:t>
            </a:r>
            <a:r>
              <a:rPr lang="en-US" altLang="zh-CN" sz="2400" dirty="0"/>
              <a:t>1</a:t>
            </a:r>
            <a:r>
              <a:rPr lang="zh-CN" altLang="en-US" sz="2400" dirty="0"/>
              <a:t>位十六进制数字，按钮</a:t>
            </a:r>
            <a:r>
              <a:rPr lang="en-US" altLang="zh-CN" sz="2400" dirty="0"/>
              <a:t>(</a:t>
            </a:r>
            <a:r>
              <a:rPr lang="en-US" altLang="zh-CN" sz="2400" dirty="0" err="1"/>
              <a:t>btnl</a:t>
            </a:r>
            <a:r>
              <a:rPr lang="en-US" altLang="zh-CN" sz="2400" dirty="0"/>
              <a:t>) </a:t>
            </a:r>
            <a:r>
              <a:rPr lang="zh-CN" altLang="en-US" sz="2400" dirty="0"/>
              <a:t>一次删除 </a:t>
            </a:r>
            <a:r>
              <a:rPr lang="en-US" altLang="zh-CN" sz="2400" dirty="0"/>
              <a:t>(del) 1</a:t>
            </a:r>
            <a:r>
              <a:rPr lang="zh-CN" altLang="en-US" sz="2400" dirty="0"/>
              <a:t>位十六进制数字，可以编辑多位十六进制数据，同时显示在数码管上</a:t>
            </a:r>
          </a:p>
        </p:txBody>
      </p:sp>
      <p:sp>
        <p:nvSpPr>
          <p:cNvPr id="31748" name="日期占位符 3">
            <a:extLst>
              <a:ext uri="{FF2B5EF4-FFF2-40B4-BE49-F238E27FC236}">
                <a16:creationId xmlns:a16="http://schemas.microsoft.com/office/drawing/2014/main" id="{A74E1FC5-1BA0-4714-BC27-87249CDFFA7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C900CDC3-25A7-4B20-A2D1-602B053D1BF6}"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2023/5/24</a:t>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31749" name="页脚占位符 4">
            <a:extLst>
              <a:ext uri="{FF2B5EF4-FFF2-40B4-BE49-F238E27FC236}">
                <a16:creationId xmlns:a16="http://schemas.microsoft.com/office/drawing/2014/main" id="{9122E926-3E99-45AC-8458-A3999132C64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p>
        </p:txBody>
      </p:sp>
      <p:sp>
        <p:nvSpPr>
          <p:cNvPr id="31750" name="灯片编号占位符 5">
            <a:extLst>
              <a:ext uri="{FF2B5EF4-FFF2-40B4-BE49-F238E27FC236}">
                <a16:creationId xmlns:a16="http://schemas.microsoft.com/office/drawing/2014/main" id="{EAE81422-17E8-45B5-ABE6-D2EEEF560AC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0D8DDFF-A656-4C75-9A3D-766F762010AF}"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26C9478A-A6F7-4FD7-8CA2-636FBCDF418C}"/>
              </a:ext>
            </a:extLst>
          </p:cNvPr>
          <p:cNvGraphicFramePr>
            <a:graphicFrameLocks noGrp="1"/>
          </p:cNvGraphicFramePr>
          <p:nvPr>
            <p:extLst/>
          </p:nvPr>
        </p:nvGraphicFramePr>
        <p:xfrm>
          <a:off x="5724128" y="3033713"/>
          <a:ext cx="2482850" cy="2590798"/>
        </p:xfrm>
        <a:graphic>
          <a:graphicData uri="http://schemas.openxmlformats.org/drawingml/2006/table">
            <a:tbl>
              <a:tblPr/>
              <a:tblGrid>
                <a:gridCol w="1134544">
                  <a:extLst>
                    <a:ext uri="{9D8B030D-6E8A-4147-A177-3AD203B41FA5}">
                      <a16:colId xmlns:a16="http://schemas.microsoft.com/office/drawing/2014/main" val="3036765941"/>
                    </a:ext>
                  </a:extLst>
                </a:gridCol>
                <a:gridCol w="1348306">
                  <a:extLst>
                    <a:ext uri="{9D8B030D-6E8A-4147-A177-3AD203B41FA5}">
                      <a16:colId xmlns:a16="http://schemas.microsoft.com/office/drawing/2014/main" val="1496627223"/>
                    </a:ext>
                  </a:extLst>
                </a:gridCol>
              </a:tblGrid>
              <a:tr h="437056">
                <a:tc>
                  <a:txBody>
                    <a:bodyPr/>
                    <a:lstStyle/>
                    <a:p>
                      <a:pPr algn="ctr" fontAlgn="ctr"/>
                      <a:r>
                        <a:rPr lang="zh-CN" altLang="en-US" sz="18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操作次序</a:t>
                      </a:r>
                    </a:p>
                  </a:txBody>
                  <a:tcPr marL="6346" marR="6346" marT="634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90000"/>
                      </a:schemeClr>
                    </a:solidFill>
                  </a:tcPr>
                </a:tc>
                <a:tc>
                  <a:txBody>
                    <a:bodyPr/>
                    <a:lstStyle/>
                    <a:p>
                      <a:pPr algn="ctr" fontAlgn="ctr"/>
                      <a:r>
                        <a:rPr lang="zh-CN" altLang="en-US" sz="1800" b="0" i="0" u="none" strike="noStrike"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数码管显示</a:t>
                      </a:r>
                    </a:p>
                  </a:txBody>
                  <a:tcPr marL="6346" marR="6346" marT="634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90000"/>
                      </a:schemeClr>
                    </a:solidFill>
                  </a:tcPr>
                </a:tc>
                <a:extLst>
                  <a:ext uri="{0D108BD9-81ED-4DB2-BD59-A6C34878D82A}">
                    <a16:rowId xmlns:a16="http://schemas.microsoft.com/office/drawing/2014/main" val="2772968702"/>
                  </a:ext>
                </a:extLst>
              </a:tr>
              <a:tr h="358957">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x (sw1)</a:t>
                      </a:r>
                    </a:p>
                  </a:txBody>
                  <a:tcPr marL="6346" marR="6346" marT="6346"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00000001</a:t>
                      </a:r>
                    </a:p>
                  </a:txBody>
                  <a:tcPr marL="6346" marR="6346" marT="6346"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7205630"/>
                  </a:ext>
                </a:extLst>
              </a:tr>
              <a:tr h="358957">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x (sw2)</a:t>
                      </a:r>
                    </a:p>
                  </a:txBody>
                  <a:tcPr marL="6346" marR="6346" marT="6346"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00000012</a:t>
                      </a:r>
                    </a:p>
                  </a:txBody>
                  <a:tcPr marL="6346" marR="6346" marT="6346"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309310"/>
                  </a:ext>
                </a:extLst>
              </a:tr>
              <a:tr h="358957">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x (sw0)</a:t>
                      </a:r>
                    </a:p>
                  </a:txBody>
                  <a:tcPr marL="6346" marR="6346" marT="6346"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00000120</a:t>
                      </a:r>
                    </a:p>
                  </a:txBody>
                  <a:tcPr marL="6346" marR="6346" marT="6346"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3744771"/>
                  </a:ext>
                </a:extLst>
              </a:tr>
              <a:tr h="358957">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del (</a:t>
                      </a:r>
                      <a:r>
                        <a:rPr lang="en-US" sz="1800" b="0" i="0" u="none" strike="noStrike"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btnl</a:t>
                      </a: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6346" marR="6346" marT="6346"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00000012</a:t>
                      </a:r>
                    </a:p>
                  </a:txBody>
                  <a:tcPr marL="6346" marR="6346" marT="6346"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4760613"/>
                  </a:ext>
                </a:extLst>
              </a:tr>
              <a:tr h="358957">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x (sw10)</a:t>
                      </a:r>
                    </a:p>
                  </a:txBody>
                  <a:tcPr marL="6346" marR="6346" marT="6346"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0000012A</a:t>
                      </a:r>
                    </a:p>
                  </a:txBody>
                  <a:tcPr marL="6346" marR="6346" marT="6346"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596602"/>
                  </a:ext>
                </a:extLst>
              </a:tr>
              <a:tr h="358957">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x (sw11)</a:t>
                      </a:r>
                    </a:p>
                  </a:txBody>
                  <a:tcPr marL="6346" marR="6346" marT="6346"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000012AB</a:t>
                      </a:r>
                    </a:p>
                  </a:txBody>
                  <a:tcPr marL="6346" marR="6346" marT="6346"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7481126"/>
                  </a:ext>
                </a:extLst>
              </a:tr>
            </a:tbl>
          </a:graphicData>
        </a:graphic>
      </p:graphicFrame>
      <p:sp>
        <p:nvSpPr>
          <p:cNvPr id="8" name="内容占位符 2">
            <a:extLst>
              <a:ext uri="{FF2B5EF4-FFF2-40B4-BE49-F238E27FC236}">
                <a16:creationId xmlns:a16="http://schemas.microsoft.com/office/drawing/2014/main" id="{BEA46791-9A65-4744-AAD4-A4C178D52DE3}"/>
              </a:ext>
            </a:extLst>
          </p:cNvPr>
          <p:cNvSpPr txBox="1">
            <a:spLocks/>
          </p:cNvSpPr>
          <p:nvPr/>
        </p:nvSpPr>
        <p:spPr bwMode="auto">
          <a:xfrm>
            <a:off x="457201" y="2841625"/>
            <a:ext cx="5014900"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rtl="0" eaLnBrk="0" fontAlgn="base" hangingPunct="0">
              <a:spcBef>
                <a:spcPct val="20000"/>
              </a:spcBef>
              <a:spcAft>
                <a:spcPct val="0"/>
              </a:spcAft>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rtl="0" eaLnBrk="0" fontAlgn="base" hangingPunct="0">
              <a:spcBef>
                <a:spcPct val="20000"/>
              </a:spcBef>
              <a:spcAft>
                <a:spcPct val="0"/>
              </a:spcAft>
              <a:buChar char="–"/>
              <a:defRPr sz="1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rtl="0" eaLnBrk="0" fontAlgn="base" hangingPunct="0">
              <a:spcBef>
                <a:spcPct val="20000"/>
              </a:spcBef>
              <a:spcAft>
                <a:spcPct val="0"/>
              </a:spcAft>
              <a:buChar char="»"/>
              <a:defRPr sz="1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1200"/>
              </a:spcBef>
              <a:spcAft>
                <a:spcPct val="0"/>
              </a:spcAft>
              <a:buClrTx/>
              <a:buSzTx/>
              <a:buFontTx/>
              <a:buChar char="•"/>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依据随后按动的功能按钮不同，该数据有不同的</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含义</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42950" marR="0" lvl="1" indent="-285750" algn="l" defTabSz="914400" rtl="0" eaLnBrk="0" fontAlgn="base" latinLnBrk="0" hangingPunct="0">
              <a:lnSpc>
                <a:spcPct val="100000"/>
              </a:lnSpc>
              <a:spcBef>
                <a:spcPts val="6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断点地址</a:t>
            </a:r>
            <a:r>
              <a:rPr kumimoji="0" lang="en-US" altLang="zh-CN"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0" cap="none" spc="0" normalizeH="0" baseline="0" noProof="0" dirty="0" err="1">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brk_addr</a:t>
            </a:r>
            <a:r>
              <a:rPr kumimoji="0" lang="en-US" altLang="zh-CN"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CPU</a:t>
            </a:r>
            <a:r>
              <a:rPr kumimoji="0" lang="zh-CN" altLang="en-US"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停止时，按动连续运行</a:t>
            </a:r>
            <a:r>
              <a:rPr kumimoji="0" lang="en-US" altLang="zh-CN" sz="2000" b="0" i="0" u="none" strike="noStrike" kern="0" cap="none" spc="0" normalizeH="0" baseline="0" noProof="0" dirty="0" err="1">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cont</a:t>
            </a:r>
            <a:r>
              <a:rPr kumimoji="0" lang="zh-CN" altLang="en-US"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按钮</a:t>
            </a:r>
            <a:r>
              <a:rPr kumimoji="0" lang="en-US" altLang="zh-CN"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0" cap="none" spc="0" normalizeH="0" baseline="0" noProof="0" dirty="0" err="1">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btnd</a:t>
            </a:r>
            <a:r>
              <a:rPr kumimoji="0" lang="en-US" altLang="zh-CN"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a:t>
            </a:r>
          </a:p>
          <a:p>
            <a:pPr marL="742950" marR="0" lvl="1" indent="-285750" algn="l" defTabSz="914400" rtl="0" eaLnBrk="0" fontAlgn="base" latinLnBrk="0" hangingPunct="0">
              <a:lnSpc>
                <a:spcPct val="100000"/>
              </a:lnSpc>
              <a:spcBef>
                <a:spcPts val="6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查看地址</a:t>
            </a:r>
            <a:r>
              <a:rPr kumimoji="0" lang="en-US" altLang="zh-CN"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0" cap="none" spc="0" normalizeH="0" baseline="0" noProof="0" dirty="0" err="1">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chk_addr</a:t>
            </a:r>
            <a:r>
              <a:rPr kumimoji="0" lang="en-US" altLang="zh-CN"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CPU</a:t>
            </a:r>
            <a:r>
              <a:rPr kumimoji="0" lang="zh-CN" altLang="en-US"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停止时，按动查看</a:t>
            </a:r>
            <a:r>
              <a:rPr kumimoji="0" lang="en-US" altLang="zh-CN" sz="2000" b="0" i="0" u="none" strike="noStrike" kern="0" cap="none" spc="0" normalizeH="0" baseline="0" noProof="0" dirty="0" err="1">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chk</a:t>
            </a:r>
            <a:r>
              <a:rPr kumimoji="0" lang="zh-CN" altLang="en-US"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按钮</a:t>
            </a:r>
            <a:r>
              <a:rPr kumimoji="0" lang="en-US" altLang="zh-CN"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0" cap="none" spc="0" normalizeH="0" baseline="0" noProof="0" dirty="0" err="1">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btnr</a:t>
            </a:r>
            <a:r>
              <a:rPr kumimoji="0" lang="en-US" altLang="zh-CN" sz="2000" b="0" i="0" u="none" strike="noStrike" kern="0" cap="none" spc="0" normalizeH="0" baseline="0" noProof="0" dirty="0">
                <a:ln>
                  <a:noFill/>
                </a:ln>
                <a:solidFill>
                  <a:srgbClr val="00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a:t>
            </a:r>
          </a:p>
          <a:p>
            <a:pPr marL="742950" marR="0" lvl="1" indent="-285750" algn="l" defTabSz="914400" rtl="0" eaLnBrk="0" fontAlgn="base" latinLnBrk="0" hangingPunct="0">
              <a:lnSpc>
                <a:spcPct val="100000"/>
              </a:lnSpc>
              <a:spcBef>
                <a:spcPts val="600"/>
              </a:spcBef>
              <a:spcAft>
                <a:spcPct val="0"/>
              </a:spcAft>
              <a:buClrTx/>
              <a:buSzTx/>
              <a:buFontTx/>
              <a:buChar char="–"/>
              <a:tabLst/>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开关输入数据</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swx_data</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CPU</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运行或停止时，按动数据</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按钮</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btnc</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742950" marR="0" lvl="1" indent="-285750" algn="l" defTabSz="914400" rtl="0" eaLnBrk="0" fontAlgn="base" latinLnBrk="0" hangingPunct="0">
              <a:lnSpc>
                <a:spcPct val="100000"/>
              </a:lnSpc>
              <a:spcBef>
                <a:spcPts val="1200"/>
              </a:spcBef>
              <a:spcAft>
                <a:spcPct val="0"/>
              </a:spcAft>
              <a:buClrTx/>
              <a:buSzTx/>
              <a:buFontTx/>
              <a:buChar char="–"/>
              <a:tabLst/>
              <a:defRPr/>
            </a:pPr>
            <a:endPar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4F49D02F-FCD9-4BA4-9D26-900F020D34E4}"/>
              </a:ext>
            </a:extLst>
          </p:cNvPr>
          <p:cNvSpPr>
            <a:spLocks noGrp="1" noChangeArrowheads="1"/>
          </p:cNvSpPr>
          <p:nvPr>
            <p:ph type="title"/>
          </p:nvPr>
        </p:nvSpPr>
        <p:spPr/>
        <p:txBody>
          <a:bodyPr/>
          <a:lstStyle/>
          <a:p>
            <a:r>
              <a:rPr lang="zh-CN" altLang="en-US" dirty="0"/>
              <a:t>数码管多用途显示</a:t>
            </a:r>
          </a:p>
        </p:txBody>
      </p:sp>
      <p:sp>
        <p:nvSpPr>
          <p:cNvPr id="33795" name="内容占位符 2">
            <a:extLst>
              <a:ext uri="{FF2B5EF4-FFF2-40B4-BE49-F238E27FC236}">
                <a16:creationId xmlns:a16="http://schemas.microsoft.com/office/drawing/2014/main" id="{2412A10E-7771-4604-A844-CB33306B2FB0}"/>
              </a:ext>
            </a:extLst>
          </p:cNvPr>
          <p:cNvSpPr>
            <a:spLocks noGrp="1" noChangeArrowheads="1"/>
          </p:cNvSpPr>
          <p:nvPr>
            <p:ph idx="1"/>
          </p:nvPr>
        </p:nvSpPr>
        <p:spPr>
          <a:xfrm>
            <a:off x="457200" y="1520825"/>
            <a:ext cx="8147248" cy="4605338"/>
          </a:xfrm>
        </p:spPr>
        <p:txBody>
          <a:bodyPr/>
          <a:lstStyle/>
          <a:p>
            <a:pPr>
              <a:spcBef>
                <a:spcPts val="1200"/>
              </a:spcBef>
            </a:pPr>
            <a:r>
              <a:rPr lang="zh-CN" altLang="en-US" sz="2400" dirty="0"/>
              <a:t>利用</a:t>
            </a:r>
            <a:r>
              <a:rPr lang="en-US" altLang="zh-CN" sz="2400" dirty="0"/>
              <a:t>8</a:t>
            </a:r>
            <a:r>
              <a:rPr lang="zh-CN" altLang="en-US" sz="2400" dirty="0"/>
              <a:t>个</a:t>
            </a:r>
            <a:r>
              <a:rPr lang="en-US" altLang="zh-CN" sz="2400" dirty="0"/>
              <a:t>7</a:t>
            </a:r>
            <a:r>
              <a:rPr lang="zh-CN" altLang="en-US" sz="2400" dirty="0"/>
              <a:t>段数码管可以显示</a:t>
            </a:r>
            <a:r>
              <a:rPr lang="en-US" altLang="zh-CN" sz="2400" dirty="0"/>
              <a:t>8</a:t>
            </a:r>
            <a:r>
              <a:rPr lang="zh-CN" altLang="en-US" sz="2400" dirty="0"/>
              <a:t>位十六进制数据，即</a:t>
            </a:r>
            <a:r>
              <a:rPr lang="en-US" altLang="zh-CN" sz="2400" dirty="0"/>
              <a:t>32</a:t>
            </a:r>
            <a:r>
              <a:rPr lang="zh-CN" altLang="en-US" sz="2400" dirty="0"/>
              <a:t>位二进制数据</a:t>
            </a:r>
            <a:endParaRPr lang="en-US" altLang="zh-CN" sz="2400" dirty="0"/>
          </a:p>
          <a:p>
            <a:pPr>
              <a:spcBef>
                <a:spcPts val="1200"/>
              </a:spcBef>
            </a:pPr>
            <a:r>
              <a:rPr lang="zh-CN" altLang="en-US" sz="2400" dirty="0"/>
              <a:t>在不同上下文情况下，利用三色指示灯</a:t>
            </a:r>
            <a:r>
              <a:rPr lang="en-US" altLang="zh-CN" sz="2400" dirty="0"/>
              <a:t>(led17)</a:t>
            </a:r>
            <a:r>
              <a:rPr lang="zh-CN" altLang="en-US" sz="2400" dirty="0"/>
              <a:t>区分显示数据的类型</a:t>
            </a:r>
            <a:r>
              <a:rPr lang="en-US" altLang="zh-CN" sz="2400" dirty="0"/>
              <a:t>(</a:t>
            </a:r>
            <a:r>
              <a:rPr lang="en-US" altLang="zh-CN" sz="2400" dirty="0" err="1"/>
              <a:t>seg_sel</a:t>
            </a:r>
            <a:r>
              <a:rPr lang="en-US" altLang="zh-CN" sz="2400" dirty="0"/>
              <a:t>)</a:t>
            </a:r>
          </a:p>
          <a:p>
            <a:pPr lvl="1">
              <a:spcBef>
                <a:spcPts val="1200"/>
              </a:spcBef>
            </a:pPr>
            <a:r>
              <a:rPr lang="zh-CN" altLang="en-US" sz="2000" dirty="0"/>
              <a:t>数码管输出数据</a:t>
            </a:r>
            <a:r>
              <a:rPr lang="en-US" altLang="zh-CN" sz="2000" dirty="0"/>
              <a:t>(</a:t>
            </a:r>
            <a:r>
              <a:rPr lang="en-US" altLang="zh-CN" sz="2000" dirty="0" err="1"/>
              <a:t>seg_data</a:t>
            </a:r>
            <a:r>
              <a:rPr lang="en-US" altLang="zh-CN" sz="2000" dirty="0"/>
              <a:t>)</a:t>
            </a:r>
            <a:r>
              <a:rPr lang="zh-CN" altLang="en-US" sz="2000" dirty="0"/>
              <a:t>：</a:t>
            </a:r>
            <a:r>
              <a:rPr lang="en-US" altLang="zh-CN" sz="2000" dirty="0"/>
              <a:t>CPU</a:t>
            </a:r>
            <a:r>
              <a:rPr lang="zh-CN" altLang="en-US" sz="2000" dirty="0"/>
              <a:t>运行时输出到数码管的数据，</a:t>
            </a:r>
            <a:r>
              <a:rPr lang="en-US" altLang="zh-CN" sz="2000" dirty="0"/>
              <a:t>led17 = </a:t>
            </a:r>
            <a:r>
              <a:rPr lang="zh-CN" altLang="en-US" sz="2000" dirty="0"/>
              <a:t>蓝色</a:t>
            </a:r>
            <a:endParaRPr lang="en-US" altLang="zh-CN" sz="2000" dirty="0"/>
          </a:p>
          <a:p>
            <a:pPr lvl="1">
              <a:spcBef>
                <a:spcPts val="1200"/>
              </a:spcBef>
            </a:pPr>
            <a:r>
              <a:rPr lang="zh-CN" altLang="en-US" sz="2000" dirty="0"/>
              <a:t>开关多用途编辑数据</a:t>
            </a:r>
            <a:r>
              <a:rPr lang="en-US" altLang="zh-CN" sz="2000" dirty="0"/>
              <a:t>(</a:t>
            </a:r>
            <a:r>
              <a:rPr lang="en-US" altLang="zh-CN" sz="2000" dirty="0" err="1"/>
              <a:t>tmp</a:t>
            </a:r>
            <a:r>
              <a:rPr lang="en-US" altLang="zh-CN" sz="2000" dirty="0"/>
              <a:t>)</a:t>
            </a:r>
            <a:r>
              <a:rPr lang="zh-CN" altLang="en-US" sz="2000" dirty="0"/>
              <a:t>：</a:t>
            </a:r>
            <a:r>
              <a:rPr lang="zh-CN" altLang="en-US" sz="2000" dirty="0">
                <a:highlight>
                  <a:srgbClr val="FFFF00"/>
                </a:highlight>
              </a:rPr>
              <a:t>断点地址</a:t>
            </a:r>
            <a:r>
              <a:rPr lang="en-US" altLang="zh-CN" sz="2000" dirty="0">
                <a:highlight>
                  <a:srgbClr val="FFFF00"/>
                </a:highlight>
              </a:rPr>
              <a:t>(</a:t>
            </a:r>
            <a:r>
              <a:rPr lang="en-US" altLang="zh-CN" sz="2000" dirty="0" err="1">
                <a:highlight>
                  <a:srgbClr val="FFFF00"/>
                </a:highlight>
              </a:rPr>
              <a:t>brk_addr</a:t>
            </a:r>
            <a:r>
              <a:rPr lang="en-US" altLang="zh-CN" sz="2000" dirty="0">
                <a:highlight>
                  <a:srgbClr val="FFFF00"/>
                </a:highlight>
              </a:rPr>
              <a:t>)</a:t>
            </a:r>
            <a:r>
              <a:rPr lang="zh-CN" altLang="en-US" sz="2000" dirty="0">
                <a:highlight>
                  <a:srgbClr val="FFFF00"/>
                </a:highlight>
              </a:rPr>
              <a:t>、查看地址</a:t>
            </a:r>
            <a:r>
              <a:rPr lang="en-US" altLang="zh-CN" sz="2000" dirty="0">
                <a:highlight>
                  <a:srgbClr val="FFFF00"/>
                </a:highlight>
              </a:rPr>
              <a:t>(</a:t>
            </a:r>
            <a:r>
              <a:rPr lang="en-US" altLang="zh-CN" sz="2000" dirty="0" err="1">
                <a:highlight>
                  <a:srgbClr val="FFFF00"/>
                </a:highlight>
              </a:rPr>
              <a:t>chk_addr</a:t>
            </a:r>
            <a:r>
              <a:rPr lang="en-US" altLang="zh-CN" sz="2000" dirty="0">
                <a:highlight>
                  <a:srgbClr val="FFFF00"/>
                </a:highlight>
              </a:rPr>
              <a:t>)</a:t>
            </a:r>
            <a:r>
              <a:rPr lang="zh-CN" altLang="en-US" sz="2000" dirty="0">
                <a:highlight>
                  <a:srgbClr val="FFFF00"/>
                </a:highlight>
              </a:rPr>
              <a:t>、</a:t>
            </a:r>
            <a:r>
              <a:rPr lang="zh-CN" altLang="en-US" sz="2000" dirty="0"/>
              <a:t>开关输入数据</a:t>
            </a:r>
            <a:r>
              <a:rPr lang="en-US" altLang="zh-CN" sz="2000" dirty="0"/>
              <a:t>(</a:t>
            </a:r>
            <a:r>
              <a:rPr lang="en-US" altLang="zh-CN" sz="2000" dirty="0" err="1"/>
              <a:t>swx_data</a:t>
            </a:r>
            <a:r>
              <a:rPr lang="en-US" altLang="zh-CN" sz="2000" dirty="0"/>
              <a:t>)</a:t>
            </a:r>
            <a:r>
              <a:rPr lang="zh-CN" altLang="en-US" sz="2000" dirty="0"/>
              <a:t> ，</a:t>
            </a:r>
            <a:r>
              <a:rPr lang="en-US" altLang="zh-CN" sz="2000" dirty="0"/>
              <a:t>led17 = </a:t>
            </a:r>
            <a:r>
              <a:rPr lang="zh-CN" altLang="en-US" sz="2000" dirty="0"/>
              <a:t>绿色</a:t>
            </a:r>
            <a:endParaRPr lang="en-US" altLang="zh-CN" sz="2000" dirty="0"/>
          </a:p>
          <a:p>
            <a:pPr lvl="1">
              <a:spcBef>
                <a:spcPts val="1200"/>
              </a:spcBef>
            </a:pPr>
            <a:r>
              <a:rPr lang="zh-CN" altLang="en-US" sz="2000" dirty="0">
                <a:highlight>
                  <a:srgbClr val="FFFF00"/>
                </a:highlight>
              </a:rPr>
              <a:t>查看数据通路状态数据</a:t>
            </a:r>
            <a:r>
              <a:rPr lang="en-US" altLang="zh-CN" sz="2000" dirty="0">
                <a:highlight>
                  <a:srgbClr val="FFFF00"/>
                </a:highlight>
              </a:rPr>
              <a:t>(</a:t>
            </a:r>
            <a:r>
              <a:rPr lang="en-US" altLang="zh-CN" sz="2000" dirty="0" err="1">
                <a:highlight>
                  <a:srgbClr val="FFFF00"/>
                </a:highlight>
              </a:rPr>
              <a:t>chk_data</a:t>
            </a:r>
            <a:r>
              <a:rPr lang="en-US" altLang="zh-CN" sz="2000" dirty="0">
                <a:highlight>
                  <a:srgbClr val="FFFF00"/>
                </a:highlight>
              </a:rPr>
              <a:t>)</a:t>
            </a:r>
            <a:r>
              <a:rPr lang="zh-CN" altLang="en-US" sz="2000" dirty="0">
                <a:highlight>
                  <a:srgbClr val="FFFF00"/>
                </a:highlight>
              </a:rPr>
              <a:t>：</a:t>
            </a:r>
            <a:r>
              <a:rPr lang="en-US" altLang="zh-CN" sz="2000" dirty="0">
                <a:highlight>
                  <a:srgbClr val="FFFF00"/>
                </a:highlight>
              </a:rPr>
              <a:t>CPU</a:t>
            </a:r>
            <a:r>
              <a:rPr lang="zh-CN" altLang="en-US" sz="2000" dirty="0">
                <a:highlight>
                  <a:srgbClr val="FFFF00"/>
                </a:highlight>
              </a:rPr>
              <a:t>停止时，按动查看</a:t>
            </a:r>
            <a:r>
              <a:rPr lang="en-US" altLang="zh-CN" sz="2000" dirty="0">
                <a:highlight>
                  <a:srgbClr val="FFFF00"/>
                </a:highlight>
              </a:rPr>
              <a:t>(</a:t>
            </a:r>
            <a:r>
              <a:rPr lang="en-US" altLang="zh-CN" sz="2000" dirty="0" err="1">
                <a:highlight>
                  <a:srgbClr val="FFFF00"/>
                </a:highlight>
              </a:rPr>
              <a:t>chk</a:t>
            </a:r>
            <a:r>
              <a:rPr lang="en-US" altLang="zh-CN" sz="2000" dirty="0">
                <a:highlight>
                  <a:srgbClr val="FFFF00"/>
                </a:highlight>
              </a:rPr>
              <a:t>)</a:t>
            </a:r>
            <a:r>
              <a:rPr lang="zh-CN" altLang="en-US" sz="2000" dirty="0">
                <a:highlight>
                  <a:srgbClr val="FFFF00"/>
                </a:highlight>
              </a:rPr>
              <a:t>，显示寄存器堆</a:t>
            </a:r>
            <a:r>
              <a:rPr lang="en-US" altLang="zh-CN" sz="2000" dirty="0">
                <a:highlight>
                  <a:srgbClr val="FFFF00"/>
                </a:highlight>
              </a:rPr>
              <a:t>RF</a:t>
            </a:r>
            <a:r>
              <a:rPr lang="zh-CN" altLang="en-US" sz="2000" dirty="0">
                <a:highlight>
                  <a:srgbClr val="FFFF00"/>
                </a:highlight>
              </a:rPr>
              <a:t>、数据存储器</a:t>
            </a:r>
            <a:r>
              <a:rPr lang="en-US" altLang="zh-CN" sz="2000" dirty="0">
                <a:highlight>
                  <a:srgbClr val="FFFF00"/>
                </a:highlight>
              </a:rPr>
              <a:t>DM</a:t>
            </a:r>
            <a:r>
              <a:rPr lang="zh-CN" altLang="en-US" sz="2000" dirty="0">
                <a:highlight>
                  <a:srgbClr val="FFFF00"/>
                </a:highlight>
              </a:rPr>
              <a:t>、</a:t>
            </a:r>
            <a:r>
              <a:rPr lang="en-US" altLang="zh-CN" sz="2000" dirty="0">
                <a:highlight>
                  <a:srgbClr val="FFFF00"/>
                </a:highlight>
              </a:rPr>
              <a:t>PC</a:t>
            </a:r>
            <a:r>
              <a:rPr lang="zh-CN" altLang="en-US" sz="2000" dirty="0">
                <a:highlight>
                  <a:srgbClr val="FFFF00"/>
                </a:highlight>
              </a:rPr>
              <a:t>等内容，</a:t>
            </a:r>
            <a:r>
              <a:rPr lang="en-US" altLang="zh-CN" sz="2000" dirty="0">
                <a:highlight>
                  <a:srgbClr val="FFFF00"/>
                </a:highlight>
              </a:rPr>
              <a:t>led17 = </a:t>
            </a:r>
            <a:r>
              <a:rPr lang="zh-CN" altLang="en-US" sz="2000" dirty="0">
                <a:highlight>
                  <a:srgbClr val="FFFF00"/>
                </a:highlight>
              </a:rPr>
              <a:t>红色</a:t>
            </a:r>
            <a:endParaRPr lang="en-US" altLang="zh-CN" sz="2000" dirty="0">
              <a:highlight>
                <a:srgbClr val="FFFF00"/>
              </a:highlight>
            </a:endParaRPr>
          </a:p>
        </p:txBody>
      </p:sp>
      <p:sp>
        <p:nvSpPr>
          <p:cNvPr id="33796" name="日期占位符 3">
            <a:extLst>
              <a:ext uri="{FF2B5EF4-FFF2-40B4-BE49-F238E27FC236}">
                <a16:creationId xmlns:a16="http://schemas.microsoft.com/office/drawing/2014/main" id="{FA7FC7B4-73D7-4EAC-B346-8D7BDA35F17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C847E455-4619-45B1-8638-5DE07BA2ABED}"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2023/5/24</a:t>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33797" name="页脚占位符 4">
            <a:extLst>
              <a:ext uri="{FF2B5EF4-FFF2-40B4-BE49-F238E27FC236}">
                <a16:creationId xmlns:a16="http://schemas.microsoft.com/office/drawing/2014/main" id="{187DA1F4-4D72-49C4-8966-B4FC64318C4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p>
        </p:txBody>
      </p:sp>
      <p:sp>
        <p:nvSpPr>
          <p:cNvPr id="33798" name="灯片编号占位符 5">
            <a:extLst>
              <a:ext uri="{FF2B5EF4-FFF2-40B4-BE49-F238E27FC236}">
                <a16:creationId xmlns:a16="http://schemas.microsoft.com/office/drawing/2014/main" id="{A85B2298-B489-4C12-8B02-627D3C4338D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969E39-6F3E-426A-A1B5-CEB4E258AEB6}"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1E84D-FC12-4750-9D94-4FC952983550}"/>
              </a:ext>
            </a:extLst>
          </p:cNvPr>
          <p:cNvSpPr>
            <a:spLocks noGrp="1"/>
          </p:cNvSpPr>
          <p:nvPr>
            <p:ph type="title"/>
          </p:nvPr>
        </p:nvSpPr>
        <p:spPr/>
        <p:txBody>
          <a:bodyPr/>
          <a:lstStyle/>
          <a:p>
            <a:r>
              <a:rPr lang="zh-CN" altLang="en-US" dirty="0"/>
              <a:t>测试程序</a:t>
            </a:r>
          </a:p>
        </p:txBody>
      </p:sp>
      <p:sp>
        <p:nvSpPr>
          <p:cNvPr id="3" name="内容占位符 2">
            <a:extLst>
              <a:ext uri="{FF2B5EF4-FFF2-40B4-BE49-F238E27FC236}">
                <a16:creationId xmlns:a16="http://schemas.microsoft.com/office/drawing/2014/main" id="{1A7EC315-9E12-4A9D-8413-CB04C46A8CD2}"/>
              </a:ext>
            </a:extLst>
          </p:cNvPr>
          <p:cNvSpPr>
            <a:spLocks noGrp="1"/>
          </p:cNvSpPr>
          <p:nvPr>
            <p:ph idx="1"/>
          </p:nvPr>
        </p:nvSpPr>
        <p:spPr>
          <a:xfrm>
            <a:off x="457199" y="1524000"/>
            <a:ext cx="5482943" cy="4602163"/>
          </a:xfrm>
        </p:spPr>
        <p:txBody>
          <a:bodyPr/>
          <a:lstStyle/>
          <a:p>
            <a:r>
              <a:rPr lang="zh-CN" altLang="en-US" dirty="0"/>
              <a:t>生成可变长度随机数组</a:t>
            </a:r>
            <a:endParaRPr lang="en-US" altLang="zh-CN" dirty="0"/>
          </a:p>
          <a:p>
            <a:pPr lvl="1"/>
            <a:r>
              <a:rPr lang="en-US" altLang="zh-CN" dirty="0"/>
              <a:t>led</a:t>
            </a:r>
            <a:r>
              <a:rPr lang="zh-CN" altLang="en-US" dirty="0"/>
              <a:t>输出</a:t>
            </a:r>
            <a:r>
              <a:rPr lang="en-US" altLang="zh-CN" dirty="0"/>
              <a:t>1</a:t>
            </a:r>
            <a:r>
              <a:rPr lang="zh-CN" altLang="en-US" dirty="0"/>
              <a:t>时，开关输入数组大小</a:t>
            </a:r>
            <a:endParaRPr lang="en-US" altLang="zh-CN" dirty="0"/>
          </a:p>
          <a:p>
            <a:pPr lvl="1"/>
            <a:r>
              <a:rPr lang="en-US" altLang="zh-CN" dirty="0"/>
              <a:t>led</a:t>
            </a:r>
            <a:r>
              <a:rPr lang="zh-CN" altLang="en-US" dirty="0"/>
              <a:t>输出</a:t>
            </a:r>
            <a:r>
              <a:rPr lang="en-US" altLang="zh-CN" dirty="0"/>
              <a:t>2</a:t>
            </a:r>
            <a:r>
              <a:rPr lang="zh-CN" altLang="en-US" dirty="0"/>
              <a:t>时，开关输入数组首元素</a:t>
            </a:r>
            <a:endParaRPr lang="en-US" altLang="zh-CN" dirty="0"/>
          </a:p>
          <a:p>
            <a:pPr lvl="1"/>
            <a:r>
              <a:rPr lang="zh-CN" altLang="en-US" dirty="0"/>
              <a:t>利用</a:t>
            </a:r>
            <a:r>
              <a:rPr lang="en-US" altLang="zh-CN" dirty="0"/>
              <a:t>LFSR</a:t>
            </a:r>
            <a:r>
              <a:rPr lang="zh-CN" altLang="en-US" dirty="0"/>
              <a:t>算法生成数组其他元素</a:t>
            </a:r>
            <a:endParaRPr lang="en-US" altLang="zh-CN" dirty="0"/>
          </a:p>
          <a:p>
            <a:r>
              <a:rPr lang="zh-CN" altLang="en-US" dirty="0"/>
              <a:t>排序数组</a:t>
            </a:r>
            <a:endParaRPr lang="en-US" altLang="zh-CN" dirty="0"/>
          </a:p>
          <a:p>
            <a:pPr lvl="1"/>
            <a:r>
              <a:rPr lang="zh-CN" altLang="en-US" dirty="0"/>
              <a:t>排序前后分别读取定时</a:t>
            </a:r>
            <a:r>
              <a:rPr lang="en-US" altLang="zh-CN" dirty="0"/>
              <a:t>/</a:t>
            </a:r>
            <a:r>
              <a:rPr lang="zh-CN" altLang="en-US" dirty="0"/>
              <a:t>计数器数据，两者之差即为</a:t>
            </a:r>
            <a:r>
              <a:rPr lang="zh-CN" altLang="en-US" dirty="0">
                <a:solidFill>
                  <a:srgbClr val="000000"/>
                </a:solidFill>
              </a:rPr>
              <a:t>排序耗费时钟个数</a:t>
            </a:r>
            <a:endParaRPr lang="en-US" altLang="zh-CN" dirty="0">
              <a:solidFill>
                <a:srgbClr val="000000"/>
              </a:solidFill>
            </a:endParaRPr>
          </a:p>
          <a:p>
            <a:r>
              <a:rPr lang="zh-CN" altLang="en-US" dirty="0"/>
              <a:t>利用</a:t>
            </a:r>
            <a:r>
              <a:rPr lang="en-US" altLang="zh-CN" dirty="0"/>
              <a:t>SDU</a:t>
            </a:r>
            <a:r>
              <a:rPr lang="zh-CN" altLang="en-US" dirty="0"/>
              <a:t>的</a:t>
            </a:r>
            <a:r>
              <a:rPr lang="en-US" altLang="zh-CN" dirty="0"/>
              <a:t>P</a:t>
            </a:r>
            <a:r>
              <a:rPr lang="zh-CN" altLang="en-US" dirty="0"/>
              <a:t>命令查看</a:t>
            </a:r>
            <a:r>
              <a:rPr lang="en-US" altLang="zh-CN" dirty="0" err="1"/>
              <a:t>DCache</a:t>
            </a:r>
            <a:r>
              <a:rPr lang="zh-CN" altLang="en-US" dirty="0"/>
              <a:t>命中率</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A8D8AF4E-4E18-486E-B3B8-EB80DFA2CBE6}"/>
              </a:ext>
            </a:extLst>
          </p:cNvPr>
          <p:cNvSpPr>
            <a:spLocks noGrp="1"/>
          </p:cNvSpPr>
          <p:nvPr>
            <p:ph type="dt" sz="half" idx="10"/>
          </p:nvPr>
        </p:nvSpPr>
        <p:spPr/>
        <p:txBody>
          <a:bodyPr/>
          <a:lstStyle/>
          <a:p>
            <a:pPr>
              <a:defRPr/>
            </a:pPr>
            <a:fld id="{3D106C1F-BF85-477C-ACC6-A102A976B92F}" type="datetime1">
              <a:rPr lang="zh-CN" altLang="en-US" smtClean="0"/>
              <a:t>2023/5/24</a:t>
            </a:fld>
            <a:endParaRPr lang="zh-CN" altLang="en-US" dirty="0"/>
          </a:p>
        </p:txBody>
      </p:sp>
      <p:sp>
        <p:nvSpPr>
          <p:cNvPr id="5" name="页脚占位符 4">
            <a:extLst>
              <a:ext uri="{FF2B5EF4-FFF2-40B4-BE49-F238E27FC236}">
                <a16:creationId xmlns:a16="http://schemas.microsoft.com/office/drawing/2014/main" id="{52DE77E8-E46F-473A-A468-45792C779436}"/>
              </a:ext>
            </a:extLst>
          </p:cNvPr>
          <p:cNvSpPr>
            <a:spLocks noGrp="1"/>
          </p:cNvSpPr>
          <p:nvPr>
            <p:ph type="ftr" sz="quarter" idx="11"/>
          </p:nvPr>
        </p:nvSpPr>
        <p:spPr/>
        <p:txBody>
          <a:body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灯片编号占位符 5">
            <a:extLst>
              <a:ext uri="{FF2B5EF4-FFF2-40B4-BE49-F238E27FC236}">
                <a16:creationId xmlns:a16="http://schemas.microsoft.com/office/drawing/2014/main" id="{8E648C53-58F2-4580-9211-FE7D1438C50E}"/>
              </a:ext>
            </a:extLst>
          </p:cNvPr>
          <p:cNvSpPr>
            <a:spLocks noGrp="1"/>
          </p:cNvSpPr>
          <p:nvPr>
            <p:ph type="sldNum" sz="quarter" idx="12"/>
          </p:nvPr>
        </p:nvSpPr>
        <p:spPr/>
        <p:txBody>
          <a:bodyPr/>
          <a:lstStyle/>
          <a:p>
            <a:pPr>
              <a:defRPr/>
            </a:pPr>
            <a:fld id="{9508606F-694E-4BCF-92BA-23CC96414D89}" type="slidenum">
              <a:rPr lang="en-US" altLang="zh-CN" smtClean="0"/>
              <a:pPr>
                <a:defRPr/>
              </a:pPr>
              <a:t>19</a:t>
            </a:fld>
            <a:endParaRPr lang="en-US" altLang="zh-CN"/>
          </a:p>
        </p:txBody>
      </p:sp>
      <p:grpSp>
        <p:nvGrpSpPr>
          <p:cNvPr id="37" name="组合 36">
            <a:extLst>
              <a:ext uri="{FF2B5EF4-FFF2-40B4-BE49-F238E27FC236}">
                <a16:creationId xmlns:a16="http://schemas.microsoft.com/office/drawing/2014/main" id="{A9BA5DCE-D288-4F71-8878-AEFEFC6D4B87}"/>
              </a:ext>
            </a:extLst>
          </p:cNvPr>
          <p:cNvGrpSpPr/>
          <p:nvPr/>
        </p:nvGrpSpPr>
        <p:grpSpPr>
          <a:xfrm>
            <a:off x="6218378" y="1628800"/>
            <a:ext cx="2026030" cy="4248472"/>
            <a:chOff x="6218378" y="1741995"/>
            <a:chExt cx="2026030" cy="3994259"/>
          </a:xfrm>
        </p:grpSpPr>
        <p:sp>
          <p:nvSpPr>
            <p:cNvPr id="13" name="圆角矩形 20">
              <a:extLst>
                <a:ext uri="{FF2B5EF4-FFF2-40B4-BE49-F238E27FC236}">
                  <a16:creationId xmlns:a16="http://schemas.microsoft.com/office/drawing/2014/main" id="{A4DE1EB5-666A-47E2-A7DA-51C0AB552806}"/>
                </a:ext>
              </a:extLst>
            </p:cNvPr>
            <p:cNvSpPr>
              <a:spLocks noChangeArrowheads="1"/>
            </p:cNvSpPr>
            <p:nvPr/>
          </p:nvSpPr>
          <p:spPr bwMode="auto">
            <a:xfrm>
              <a:off x="6682624" y="1741995"/>
              <a:ext cx="786408" cy="400294"/>
            </a:xfrm>
            <a:prstGeom prst="roundRect">
              <a:avLst>
                <a:gd name="adj" fmla="val 46736"/>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开始</a:t>
              </a:r>
            </a:p>
          </p:txBody>
        </p:sp>
        <p:cxnSp>
          <p:nvCxnSpPr>
            <p:cNvPr id="14" name="直接箭头连接符 21">
              <a:extLst>
                <a:ext uri="{FF2B5EF4-FFF2-40B4-BE49-F238E27FC236}">
                  <a16:creationId xmlns:a16="http://schemas.microsoft.com/office/drawing/2014/main" id="{5D17853F-8A33-4A5D-B9D7-F1D8FC77F514}"/>
                </a:ext>
              </a:extLst>
            </p:cNvPr>
            <p:cNvCxnSpPr>
              <a:cxnSpLocks noChangeShapeType="1"/>
            </p:cNvCxnSpPr>
            <p:nvPr/>
          </p:nvCxnSpPr>
          <p:spPr bwMode="auto">
            <a:xfrm>
              <a:off x="7093676" y="2142289"/>
              <a:ext cx="0" cy="470773"/>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sp>
          <p:nvSpPr>
            <p:cNvPr id="15" name="文本框 50">
              <a:extLst>
                <a:ext uri="{FF2B5EF4-FFF2-40B4-BE49-F238E27FC236}">
                  <a16:creationId xmlns:a16="http://schemas.microsoft.com/office/drawing/2014/main" id="{93FE935C-7F6E-4B68-9962-61DB4DFF1FFD}"/>
                </a:ext>
              </a:extLst>
            </p:cNvPr>
            <p:cNvSpPr txBox="1">
              <a:spLocks noChangeArrowheads="1"/>
            </p:cNvSpPr>
            <p:nvPr/>
          </p:nvSpPr>
          <p:spPr bwMode="auto">
            <a:xfrm>
              <a:off x="6229150" y="2613063"/>
              <a:ext cx="1714900" cy="638846"/>
            </a:xfrm>
            <a:prstGeom prst="rect">
              <a:avLst/>
            </a:prstGeom>
            <a:noFill/>
            <a:ln w="19050">
              <a:solidFill>
                <a:schemeClr val="tx1"/>
              </a:solidFill>
              <a:miter lim="800000"/>
              <a:headEnd/>
              <a:tailEnd/>
            </a:ln>
            <a:extLst/>
          </p:spPr>
          <p:txBody>
            <a:bodyPr wrap="square" lIns="72000" tIns="0" rIns="7200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输入</a:t>
              </a:r>
              <a:r>
                <a:rPr lang="zh-CN" altLang="en-US" sz="1800" b="0" dirty="0">
                  <a:solidFill>
                    <a:srgbClr val="000000"/>
                  </a:solidFill>
                </a:rPr>
                <a:t>数组大小和数组首元素</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9" name="直接箭头连接符 14">
              <a:extLst>
                <a:ext uri="{FF2B5EF4-FFF2-40B4-BE49-F238E27FC236}">
                  <a16:creationId xmlns:a16="http://schemas.microsoft.com/office/drawing/2014/main" id="{D1361A06-180C-4518-9F0A-229800484E1C}"/>
                </a:ext>
              </a:extLst>
            </p:cNvPr>
            <p:cNvCxnSpPr>
              <a:cxnSpLocks noChangeShapeType="1"/>
            </p:cNvCxnSpPr>
            <p:nvPr/>
          </p:nvCxnSpPr>
          <p:spPr bwMode="auto">
            <a:xfrm flipH="1">
              <a:off x="7078575" y="2334773"/>
              <a:ext cx="1165833" cy="0"/>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20" name="直接箭头连接符 13">
              <a:extLst>
                <a:ext uri="{FF2B5EF4-FFF2-40B4-BE49-F238E27FC236}">
                  <a16:creationId xmlns:a16="http://schemas.microsoft.com/office/drawing/2014/main" id="{DB1C8A89-550E-4E5F-B82C-4BE3C38FC3BB}"/>
                </a:ext>
              </a:extLst>
            </p:cNvPr>
            <p:cNvCxnSpPr>
              <a:cxnSpLocks noChangeShapeType="1"/>
            </p:cNvCxnSpPr>
            <p:nvPr/>
          </p:nvCxnSpPr>
          <p:spPr bwMode="auto">
            <a:xfrm>
              <a:off x="8244408" y="2334773"/>
              <a:ext cx="0" cy="3401481"/>
            </a:xfrm>
            <a:prstGeom prst="straightConnector1">
              <a:avLst/>
            </a:prstGeom>
            <a:noFill/>
            <a:ln w="19050" algn="ctr">
              <a:solidFill>
                <a:schemeClr val="tx1"/>
              </a:solidFill>
              <a:round/>
              <a:headEnd/>
              <a:tailEnd type="none" w="med" len="lg"/>
            </a:ln>
            <a:extLst>
              <a:ext uri="{909E8E84-426E-40DD-AFC4-6F175D3DCCD1}">
                <a14:hiddenFill xmlns:a14="http://schemas.microsoft.com/office/drawing/2010/main">
                  <a:noFill/>
                </a14:hiddenFill>
              </a:ext>
            </a:extLst>
          </p:spPr>
        </p:cxnSp>
        <p:cxnSp>
          <p:nvCxnSpPr>
            <p:cNvPr id="21" name="直接连接符 82">
              <a:extLst>
                <a:ext uri="{FF2B5EF4-FFF2-40B4-BE49-F238E27FC236}">
                  <a16:creationId xmlns:a16="http://schemas.microsoft.com/office/drawing/2014/main" id="{CA7747B7-DABD-4BFE-9FB8-39C64E5034BA}"/>
                </a:ext>
              </a:extLst>
            </p:cNvPr>
            <p:cNvCxnSpPr>
              <a:cxnSpLocks noChangeShapeType="1"/>
            </p:cNvCxnSpPr>
            <p:nvPr/>
          </p:nvCxnSpPr>
          <p:spPr bwMode="auto">
            <a:xfrm>
              <a:off x="7078575" y="5736254"/>
              <a:ext cx="1165833"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5" name="文本框 50">
              <a:extLst>
                <a:ext uri="{FF2B5EF4-FFF2-40B4-BE49-F238E27FC236}">
                  <a16:creationId xmlns:a16="http://schemas.microsoft.com/office/drawing/2014/main" id="{7A75BECC-2755-4C8E-951F-EFE64CD1BE29}"/>
                </a:ext>
              </a:extLst>
            </p:cNvPr>
            <p:cNvSpPr txBox="1">
              <a:spLocks noChangeArrowheads="1"/>
            </p:cNvSpPr>
            <p:nvPr/>
          </p:nvSpPr>
          <p:spPr bwMode="auto">
            <a:xfrm>
              <a:off x="6218378" y="3609020"/>
              <a:ext cx="1714900" cy="376791"/>
            </a:xfrm>
            <a:prstGeom prst="rect">
              <a:avLst/>
            </a:prstGeom>
            <a:noFill/>
            <a:ln w="19050">
              <a:solidFill>
                <a:schemeClr val="tx1"/>
              </a:solidFill>
              <a:miter lim="800000"/>
              <a:headEnd/>
              <a:tailEnd/>
            </a:ln>
            <a:extLst/>
          </p:spPr>
          <p:txBody>
            <a:bodyPr wrap="square" lIns="72000" tIns="0" rIns="7200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800" b="0" dirty="0">
                  <a:solidFill>
                    <a:srgbClr val="000000"/>
                  </a:solidFill>
                </a:rPr>
                <a:t>生成随机数组</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50">
              <a:extLst>
                <a:ext uri="{FF2B5EF4-FFF2-40B4-BE49-F238E27FC236}">
                  <a16:creationId xmlns:a16="http://schemas.microsoft.com/office/drawing/2014/main" id="{5E7CA5AE-19D9-48E3-B548-56ED884E3E73}"/>
                </a:ext>
              </a:extLst>
            </p:cNvPr>
            <p:cNvSpPr txBox="1">
              <a:spLocks noChangeArrowheads="1"/>
            </p:cNvSpPr>
            <p:nvPr/>
          </p:nvSpPr>
          <p:spPr bwMode="auto">
            <a:xfrm>
              <a:off x="6218378" y="4356595"/>
              <a:ext cx="1714900" cy="376791"/>
            </a:xfrm>
            <a:prstGeom prst="rect">
              <a:avLst/>
            </a:prstGeom>
            <a:noFill/>
            <a:ln w="19050">
              <a:solidFill>
                <a:schemeClr val="tx1"/>
              </a:solidFill>
              <a:miter lim="800000"/>
              <a:headEnd/>
              <a:tailEnd/>
            </a:ln>
            <a:extLst/>
          </p:spPr>
          <p:txBody>
            <a:bodyPr wrap="square" lIns="72000" tIns="0" rIns="7200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排序</a:t>
              </a:r>
              <a:r>
                <a:rPr lang="zh-CN" altLang="en-US" sz="1800" b="0" dirty="0">
                  <a:solidFill>
                    <a:srgbClr val="000000"/>
                  </a:solidFill>
                </a:rPr>
                <a:t>数组</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50">
              <a:extLst>
                <a:ext uri="{FF2B5EF4-FFF2-40B4-BE49-F238E27FC236}">
                  <a16:creationId xmlns:a16="http://schemas.microsoft.com/office/drawing/2014/main" id="{78E869E4-C6F4-4D43-B024-C8BAF39CA40A}"/>
                </a:ext>
              </a:extLst>
            </p:cNvPr>
            <p:cNvSpPr txBox="1">
              <a:spLocks noChangeArrowheads="1"/>
            </p:cNvSpPr>
            <p:nvPr/>
          </p:nvSpPr>
          <p:spPr bwMode="auto">
            <a:xfrm>
              <a:off x="6218378" y="5104437"/>
              <a:ext cx="1714900" cy="376791"/>
            </a:xfrm>
            <a:prstGeom prst="rect">
              <a:avLst/>
            </a:prstGeom>
            <a:noFill/>
            <a:ln w="19050">
              <a:solidFill>
                <a:schemeClr val="tx1"/>
              </a:solidFill>
              <a:miter lim="800000"/>
              <a:headEnd/>
              <a:tailEnd/>
            </a:ln>
            <a:extLst/>
          </p:spPr>
          <p:txBody>
            <a:bodyPr wrap="square" lIns="72000" tIns="0" rIns="7200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800" b="0" dirty="0">
                  <a:solidFill>
                    <a:srgbClr val="000000"/>
                  </a:solidFill>
                </a:rPr>
                <a:t>输出排序耗时</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8" name="直接箭头连接符 21">
              <a:extLst>
                <a:ext uri="{FF2B5EF4-FFF2-40B4-BE49-F238E27FC236}">
                  <a16:creationId xmlns:a16="http://schemas.microsoft.com/office/drawing/2014/main" id="{E2791ECC-D8F1-4C69-8479-E396CAD1B519}"/>
                </a:ext>
              </a:extLst>
            </p:cNvPr>
            <p:cNvCxnSpPr>
              <a:cxnSpLocks noChangeShapeType="1"/>
            </p:cNvCxnSpPr>
            <p:nvPr/>
          </p:nvCxnSpPr>
          <p:spPr bwMode="auto">
            <a:xfrm>
              <a:off x="7078575" y="3985811"/>
              <a:ext cx="0" cy="363703"/>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0" name="直接箭头连接符 21">
              <a:extLst>
                <a:ext uri="{FF2B5EF4-FFF2-40B4-BE49-F238E27FC236}">
                  <a16:creationId xmlns:a16="http://schemas.microsoft.com/office/drawing/2014/main" id="{5BE27F3D-8624-4E89-A2A3-88E2DDFEA667}"/>
                </a:ext>
              </a:extLst>
            </p:cNvPr>
            <p:cNvCxnSpPr>
              <a:cxnSpLocks noChangeShapeType="1"/>
            </p:cNvCxnSpPr>
            <p:nvPr/>
          </p:nvCxnSpPr>
          <p:spPr bwMode="auto">
            <a:xfrm>
              <a:off x="7068706" y="3245317"/>
              <a:ext cx="0" cy="363703"/>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1" name="直接箭头连接符 21">
              <a:extLst>
                <a:ext uri="{FF2B5EF4-FFF2-40B4-BE49-F238E27FC236}">
                  <a16:creationId xmlns:a16="http://schemas.microsoft.com/office/drawing/2014/main" id="{4400499A-61DB-4F17-AA8A-37BC52FE799D}"/>
                </a:ext>
              </a:extLst>
            </p:cNvPr>
            <p:cNvCxnSpPr>
              <a:cxnSpLocks noChangeShapeType="1"/>
            </p:cNvCxnSpPr>
            <p:nvPr/>
          </p:nvCxnSpPr>
          <p:spPr bwMode="auto">
            <a:xfrm>
              <a:off x="7078575" y="4733386"/>
              <a:ext cx="0" cy="363703"/>
            </a:xfrm>
            <a:prstGeom prst="straightConnector1">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2" name="直接箭头连接符 21">
              <a:extLst>
                <a:ext uri="{FF2B5EF4-FFF2-40B4-BE49-F238E27FC236}">
                  <a16:creationId xmlns:a16="http://schemas.microsoft.com/office/drawing/2014/main" id="{97B2BC4F-AAB1-4253-AF39-0F35EB78803F}"/>
                </a:ext>
              </a:extLst>
            </p:cNvPr>
            <p:cNvCxnSpPr>
              <a:cxnSpLocks noChangeShapeType="1"/>
            </p:cNvCxnSpPr>
            <p:nvPr/>
          </p:nvCxnSpPr>
          <p:spPr bwMode="auto">
            <a:xfrm>
              <a:off x="7068706" y="5481228"/>
              <a:ext cx="0" cy="255026"/>
            </a:xfrm>
            <a:prstGeom prst="straightConnector1">
              <a:avLst/>
            </a:prstGeom>
            <a:noFill/>
            <a:ln w="19050" algn="ctr">
              <a:solidFill>
                <a:schemeClr val="tx1"/>
              </a:solidFill>
              <a:round/>
              <a:headEnd/>
              <a:tailEnd type="none" w="med"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4595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5AE06C8E-E194-4D73-B994-25654925F810}"/>
              </a:ext>
            </a:extLst>
          </p:cNvPr>
          <p:cNvSpPr>
            <a:spLocks noGrp="1" noChangeArrowheads="1"/>
          </p:cNvSpPr>
          <p:nvPr>
            <p:ph type="title"/>
          </p:nvPr>
        </p:nvSpPr>
        <p:spPr/>
        <p:txBody>
          <a:bodyPr/>
          <a:lstStyle/>
          <a:p>
            <a:pPr eaLnBrk="1" hangingPunct="1"/>
            <a:r>
              <a:rPr lang="zh-CN" altLang="en-US"/>
              <a:t>实验目标</a:t>
            </a:r>
          </a:p>
        </p:txBody>
      </p:sp>
      <p:sp>
        <p:nvSpPr>
          <p:cNvPr id="8195" name="页脚占位符 1">
            <a:extLst>
              <a:ext uri="{FF2B5EF4-FFF2-40B4-BE49-F238E27FC236}">
                <a16:creationId xmlns:a16="http://schemas.microsoft.com/office/drawing/2014/main" id="{3591619D-0833-4A8B-88AF-643468197384}"/>
              </a:ext>
            </a:extLst>
          </p:cNvPr>
          <p:cNvSpPr>
            <a:spLocks noGrp="1" noChangeArrowheads="1"/>
          </p:cNvSpPr>
          <p:nvPr>
            <p:ph type="ftr" sz="quarter" idx="11"/>
          </p:nvPr>
        </p:nvSpPr>
        <p:spPr>
          <a:xfrm>
            <a:off x="2590800" y="6245225"/>
            <a:ext cx="441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2023</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8196" name="灯片编号占位符 2">
            <a:extLst>
              <a:ext uri="{FF2B5EF4-FFF2-40B4-BE49-F238E27FC236}">
                <a16:creationId xmlns:a16="http://schemas.microsoft.com/office/drawing/2014/main" id="{9096CA8D-A6F1-49E1-898B-34610F06DF3D}"/>
              </a:ext>
            </a:extLst>
          </p:cNvPr>
          <p:cNvSpPr>
            <a:spLocks noGrp="1" noChangeArrowheads="1"/>
          </p:cNvSpPr>
          <p:nvPr>
            <p:ph type="sldNum" sz="quarter" idx="12"/>
          </p:nvPr>
        </p:nvSpPr>
        <p:spPr>
          <a:xfrm>
            <a:off x="7010400" y="6245225"/>
            <a:ext cx="1676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3558FBD3-BD54-4BD8-9AA9-A8C1C09E48D0}" type="slidenum">
              <a:rPr lang="en-US" altLang="zh-CN" sz="1600" b="0" smtClean="0">
                <a:latin typeface="Arial" panose="020B0604020202020204" pitchFamily="34" charset="0"/>
              </a:rPr>
              <a:pPr>
                <a:spcBef>
                  <a:spcPct val="0"/>
                </a:spcBef>
                <a:buFontTx/>
                <a:buNone/>
              </a:pPr>
              <a:t>2</a:t>
            </a:fld>
            <a:endParaRPr lang="en-US" altLang="zh-CN" sz="1600" b="0">
              <a:latin typeface="Arial" panose="020B0604020202020204" pitchFamily="34" charset="0"/>
            </a:endParaRPr>
          </a:p>
        </p:txBody>
      </p:sp>
      <p:sp>
        <p:nvSpPr>
          <p:cNvPr id="8197" name="日期占位符 3">
            <a:extLst>
              <a:ext uri="{FF2B5EF4-FFF2-40B4-BE49-F238E27FC236}">
                <a16:creationId xmlns:a16="http://schemas.microsoft.com/office/drawing/2014/main" id="{CD68A4F6-8874-4844-B3C0-D3170B21C13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5101C64C-9C1B-49E9-BE1A-E5C3DA110427}" type="datetime1">
              <a:rPr lang="zh-CN" altLang="en-US" sz="1600" b="0" smtClean="0">
                <a:latin typeface="Arial" panose="020B0604020202020204" pitchFamily="34" charset="0"/>
              </a:rPr>
              <a:t>2023/5/24</a:t>
            </a:fld>
            <a:endParaRPr lang="zh-CN" altLang="en-US" sz="1600" b="0" dirty="0">
              <a:latin typeface="Arial" panose="020B0604020202020204" pitchFamily="34" charset="0"/>
            </a:endParaRPr>
          </a:p>
        </p:txBody>
      </p:sp>
      <p:sp>
        <p:nvSpPr>
          <p:cNvPr id="8198" name="内容占位符 1">
            <a:extLst>
              <a:ext uri="{FF2B5EF4-FFF2-40B4-BE49-F238E27FC236}">
                <a16:creationId xmlns:a16="http://schemas.microsoft.com/office/drawing/2014/main" id="{5F847517-AB41-4794-BC56-793A7911ECEF}"/>
              </a:ext>
            </a:extLst>
          </p:cNvPr>
          <p:cNvSpPr>
            <a:spLocks noGrp="1" noChangeArrowheads="1"/>
          </p:cNvSpPr>
          <p:nvPr>
            <p:ph idx="1"/>
          </p:nvPr>
        </p:nvSpPr>
        <p:spPr>
          <a:xfrm>
            <a:off x="457200" y="1524000"/>
            <a:ext cx="8075240" cy="4721225"/>
          </a:xfrm>
        </p:spPr>
        <p:txBody>
          <a:bodyPr/>
          <a:lstStyle/>
          <a:p>
            <a:pPr>
              <a:spcBef>
                <a:spcPts val="1200"/>
              </a:spcBef>
            </a:pPr>
            <a:r>
              <a:rPr lang="zh-CN" altLang="en-US" sz="2400" dirty="0"/>
              <a:t>掌握</a:t>
            </a:r>
            <a:r>
              <a:rPr lang="en-US" altLang="zh-CN" sz="2400" dirty="0"/>
              <a:t>Cache</a:t>
            </a:r>
            <a:r>
              <a:rPr lang="zh-CN" altLang="en-US" sz="2400" dirty="0"/>
              <a:t>基本原理、结构、设计和调试方法</a:t>
            </a:r>
            <a:endParaRPr lang="en-US" altLang="zh-CN" sz="2400" dirty="0"/>
          </a:p>
          <a:p>
            <a:pPr>
              <a:spcBef>
                <a:spcPts val="1200"/>
              </a:spcBef>
            </a:pPr>
            <a:r>
              <a:rPr lang="zh-CN" altLang="en-US" sz="2400" dirty="0"/>
              <a:t>掌握</a:t>
            </a:r>
            <a:r>
              <a:rPr lang="en-US" altLang="zh-CN" sz="2400" dirty="0"/>
              <a:t>CPU</a:t>
            </a:r>
            <a:r>
              <a:rPr lang="zh-CN" altLang="en-US" sz="2400" dirty="0"/>
              <a:t>输入</a:t>
            </a:r>
            <a:r>
              <a:rPr lang="en-US" altLang="zh-CN" sz="2400" dirty="0"/>
              <a:t>/</a:t>
            </a:r>
            <a:r>
              <a:rPr lang="zh-CN" altLang="en-US" sz="2400" dirty="0"/>
              <a:t>输出的编址和控制方式</a:t>
            </a:r>
            <a:endParaRPr lang="en-US" altLang="zh-CN" sz="2400" dirty="0"/>
          </a:p>
          <a:p>
            <a:pPr>
              <a:spcBef>
                <a:spcPts val="1200"/>
              </a:spcBef>
            </a:pPr>
            <a:r>
              <a:rPr lang="zh-CN" altLang="en-US" sz="2400" dirty="0"/>
              <a:t>熟练掌握数据通路和控制器的设计和描述方法</a:t>
            </a:r>
            <a:endParaRPr lang="en-US" altLang="zh-CN" sz="2400" dirty="0"/>
          </a:p>
          <a:p>
            <a:pPr>
              <a:spcBef>
                <a:spcPts val="1200"/>
              </a:spcBef>
            </a:pP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35C80-5EBC-4836-9715-0A99926DDE0E}"/>
              </a:ext>
            </a:extLst>
          </p:cNvPr>
          <p:cNvSpPr>
            <a:spLocks noGrp="1"/>
          </p:cNvSpPr>
          <p:nvPr>
            <p:ph type="title"/>
          </p:nvPr>
        </p:nvSpPr>
        <p:spPr/>
        <p:txBody>
          <a:bodyPr/>
          <a:lstStyle/>
          <a:p>
            <a:r>
              <a:rPr lang="zh-CN" altLang="en-US" dirty="0"/>
              <a:t>线性反馈移位寄存器</a:t>
            </a:r>
          </a:p>
        </p:txBody>
      </p:sp>
      <p:sp>
        <p:nvSpPr>
          <p:cNvPr id="3" name="内容占位符 2">
            <a:extLst>
              <a:ext uri="{FF2B5EF4-FFF2-40B4-BE49-F238E27FC236}">
                <a16:creationId xmlns:a16="http://schemas.microsoft.com/office/drawing/2014/main" id="{5B9AA7D6-B5F0-406E-A453-3995E4D2B06B}"/>
              </a:ext>
            </a:extLst>
          </p:cNvPr>
          <p:cNvSpPr>
            <a:spLocks noGrp="1"/>
          </p:cNvSpPr>
          <p:nvPr>
            <p:ph idx="1"/>
          </p:nvPr>
        </p:nvSpPr>
        <p:spPr>
          <a:xfrm>
            <a:off x="628650" y="1340768"/>
            <a:ext cx="7886700" cy="4836195"/>
          </a:xfrm>
        </p:spPr>
        <p:txBody>
          <a:bodyPr/>
          <a:lstStyle/>
          <a:p>
            <a:pPr>
              <a:spcBef>
                <a:spcPts val="600"/>
              </a:spcBef>
            </a:pPr>
            <a:r>
              <a:rPr lang="en-US" altLang="zh-CN" dirty="0"/>
              <a:t>Linear Feedback Shift Register, LFSR</a:t>
            </a:r>
          </a:p>
          <a:p>
            <a:pPr lvl="1">
              <a:spcBef>
                <a:spcPts val="0"/>
              </a:spcBef>
            </a:pPr>
            <a:r>
              <a:rPr lang="zh-CN" altLang="en-US" dirty="0"/>
              <a:t>由移位寄存器和异或门逻辑组成，主要应用于伪随机数、伪噪声序列、计数器、</a:t>
            </a:r>
            <a:r>
              <a:rPr lang="en-US" altLang="zh-CN" dirty="0"/>
              <a:t>BIST</a:t>
            </a:r>
            <a:r>
              <a:rPr lang="zh-CN" altLang="en-US" dirty="0"/>
              <a:t>、数据加密和</a:t>
            </a:r>
            <a:r>
              <a:rPr lang="en-US" altLang="zh-CN" dirty="0"/>
              <a:t>CRC</a:t>
            </a:r>
            <a:r>
              <a:rPr lang="zh-CN" altLang="en-US" dirty="0"/>
              <a:t>校验等</a:t>
            </a:r>
            <a:endParaRPr lang="en-US" altLang="zh-CN" dirty="0"/>
          </a:p>
          <a:p>
            <a:pPr>
              <a:spcBef>
                <a:spcPts val="600"/>
              </a:spcBef>
            </a:pPr>
            <a:endParaRPr lang="zh-CN" altLang="en-US" dirty="0"/>
          </a:p>
        </p:txBody>
      </p:sp>
      <p:pic>
        <p:nvPicPr>
          <p:cNvPr id="1028" name="Picture 4" descr="https://img-blog.csdnimg.cn/49f7840c47c647de92920d24b539d9f9.png">
            <a:extLst>
              <a:ext uri="{FF2B5EF4-FFF2-40B4-BE49-F238E27FC236}">
                <a16:creationId xmlns:a16="http://schemas.microsoft.com/office/drawing/2014/main" id="{AA71502E-7050-448B-9B78-3296EA712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617" y="4638516"/>
            <a:ext cx="6652120" cy="154869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89C9FAB2-5CFF-45BE-A1A7-A4204CDCCBE2}"/>
              </a:ext>
            </a:extLst>
          </p:cNvPr>
          <p:cNvPicPr>
            <a:picLocks noChangeAspect="1"/>
          </p:cNvPicPr>
          <p:nvPr/>
        </p:nvPicPr>
        <p:blipFill rotWithShape="1">
          <a:blip r:embed="rId4"/>
          <a:srcRect l="762" r="-1"/>
          <a:stretch/>
        </p:blipFill>
        <p:spPr>
          <a:xfrm>
            <a:off x="1271265" y="2965730"/>
            <a:ext cx="6601470" cy="1657315"/>
          </a:xfrm>
          <a:prstGeom prst="rect">
            <a:avLst/>
          </a:prstGeom>
        </p:spPr>
      </p:pic>
      <p:sp>
        <p:nvSpPr>
          <p:cNvPr id="6" name="页脚占位符 1">
            <a:extLst>
              <a:ext uri="{FF2B5EF4-FFF2-40B4-BE49-F238E27FC236}">
                <a16:creationId xmlns:a16="http://schemas.microsoft.com/office/drawing/2014/main" id="{B19584AA-B949-4A95-9A5C-4C7A6AD4DB3C}"/>
              </a:ext>
            </a:extLst>
          </p:cNvPr>
          <p:cNvSpPr>
            <a:spLocks noGrp="1" noChangeArrowheads="1"/>
          </p:cNvSpPr>
          <p:nvPr>
            <p:ph type="ftr" sz="quarter" idx="11"/>
          </p:nvPr>
        </p:nvSpPr>
        <p:spPr>
          <a:xfrm>
            <a:off x="2590800" y="6245225"/>
            <a:ext cx="441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2023</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7" name="灯片编号占位符 2">
            <a:extLst>
              <a:ext uri="{FF2B5EF4-FFF2-40B4-BE49-F238E27FC236}">
                <a16:creationId xmlns:a16="http://schemas.microsoft.com/office/drawing/2014/main" id="{23E89586-DCCD-416B-9868-3FD22766C67D}"/>
              </a:ext>
            </a:extLst>
          </p:cNvPr>
          <p:cNvSpPr>
            <a:spLocks noGrp="1" noChangeArrowheads="1"/>
          </p:cNvSpPr>
          <p:nvPr>
            <p:ph type="sldNum" sz="quarter" idx="12"/>
          </p:nvPr>
        </p:nvSpPr>
        <p:spPr>
          <a:xfrm>
            <a:off x="7010400" y="6245225"/>
            <a:ext cx="1676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DB488B2F-AC83-48B6-BE05-2E61801B1B15}" type="slidenum">
              <a:rPr lang="en-US" altLang="zh-CN" sz="1600" b="0" smtClean="0">
                <a:latin typeface="Arial" panose="020B0604020202020204" pitchFamily="34" charset="0"/>
              </a:rPr>
              <a:pPr>
                <a:spcBef>
                  <a:spcPct val="0"/>
                </a:spcBef>
                <a:buFontTx/>
                <a:buNone/>
              </a:pPr>
              <a:t>20</a:t>
            </a:fld>
            <a:endParaRPr lang="en-US" altLang="zh-CN" sz="1600" b="0">
              <a:latin typeface="Arial" panose="020B0604020202020204" pitchFamily="34" charset="0"/>
            </a:endParaRPr>
          </a:p>
        </p:txBody>
      </p:sp>
      <p:sp>
        <p:nvSpPr>
          <p:cNvPr id="8" name="日期占位符 3">
            <a:extLst>
              <a:ext uri="{FF2B5EF4-FFF2-40B4-BE49-F238E27FC236}">
                <a16:creationId xmlns:a16="http://schemas.microsoft.com/office/drawing/2014/main" id="{EAC4E0C4-E28A-419E-898D-02D99EBF1386}"/>
              </a:ext>
            </a:extLst>
          </p:cNvPr>
          <p:cNvSpPr>
            <a:spLocks noGrp="1" noChangeArrowheads="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FF9F16FF-E3D2-49B3-BA2B-0AA7631D80E0}" type="datetime1">
              <a:rPr lang="zh-CN" altLang="en-US" sz="1600" b="0" smtClean="0">
                <a:latin typeface="Arial" panose="020B0604020202020204" pitchFamily="34" charset="0"/>
              </a:rPr>
              <a:t>2023/5/24</a:t>
            </a:fld>
            <a:endParaRPr lang="zh-CN" altLang="en-US" sz="1600" b="0" dirty="0">
              <a:latin typeface="Arial" panose="020B0604020202020204" pitchFamily="34" charset="0"/>
            </a:endParaRPr>
          </a:p>
        </p:txBody>
      </p:sp>
    </p:spTree>
    <p:extLst>
      <p:ext uri="{BB962C8B-B14F-4D97-AF65-F5344CB8AC3E}">
        <p14:creationId xmlns:p14="http://schemas.microsoft.com/office/powerpoint/2010/main" val="372557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7F99F-4470-4412-A752-9537EAE2F266}"/>
              </a:ext>
            </a:extLst>
          </p:cNvPr>
          <p:cNvSpPr>
            <a:spLocks noGrp="1"/>
          </p:cNvSpPr>
          <p:nvPr>
            <p:ph type="title"/>
          </p:nvPr>
        </p:nvSpPr>
        <p:spPr>
          <a:xfrm>
            <a:off x="457200" y="274638"/>
            <a:ext cx="8229600" cy="886110"/>
          </a:xfrm>
        </p:spPr>
        <p:txBody>
          <a:bodyPr/>
          <a:lstStyle/>
          <a:p>
            <a:r>
              <a:rPr lang="zh-CN" altLang="en-US" dirty="0"/>
              <a:t>本原多项式</a:t>
            </a:r>
          </a:p>
        </p:txBody>
      </p:sp>
      <p:pic>
        <p:nvPicPr>
          <p:cNvPr id="2054" name="Picture 6" descr="https://img-blog.csdnimg.cn/img_convert/61feda9167e02948b2b210dfc765af4a.png">
            <a:extLst>
              <a:ext uri="{FF2B5EF4-FFF2-40B4-BE49-F238E27FC236}">
                <a16:creationId xmlns:a16="http://schemas.microsoft.com/office/drawing/2014/main" id="{DB324B83-3BCC-4A7B-973A-EF6FBD28A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23293"/>
            <a:ext cx="7489820" cy="4618722"/>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8784190D-7747-4756-B567-88BA80FC29FE}"/>
              </a:ext>
            </a:extLst>
          </p:cNvPr>
          <p:cNvPicPr>
            <a:picLocks noChangeAspect="1"/>
          </p:cNvPicPr>
          <p:nvPr/>
        </p:nvPicPr>
        <p:blipFill>
          <a:blip r:embed="rId3"/>
          <a:stretch>
            <a:fillRect/>
          </a:stretch>
        </p:blipFill>
        <p:spPr>
          <a:xfrm>
            <a:off x="3533302" y="1210735"/>
            <a:ext cx="4845478" cy="4957469"/>
          </a:xfrm>
          <a:prstGeom prst="rect">
            <a:avLst/>
          </a:prstGeom>
        </p:spPr>
      </p:pic>
      <p:sp>
        <p:nvSpPr>
          <p:cNvPr id="5" name="页脚占位符 1">
            <a:extLst>
              <a:ext uri="{FF2B5EF4-FFF2-40B4-BE49-F238E27FC236}">
                <a16:creationId xmlns:a16="http://schemas.microsoft.com/office/drawing/2014/main" id="{95F78395-81DA-47B9-8EE6-1DEC41764CA8}"/>
              </a:ext>
            </a:extLst>
          </p:cNvPr>
          <p:cNvSpPr>
            <a:spLocks noGrp="1" noChangeArrowheads="1"/>
          </p:cNvSpPr>
          <p:nvPr>
            <p:ph type="ftr" sz="quarter" idx="11"/>
          </p:nvPr>
        </p:nvSpPr>
        <p:spPr>
          <a:xfrm>
            <a:off x="2590800" y="6245225"/>
            <a:ext cx="441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2023</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6" name="灯片编号占位符 2">
            <a:extLst>
              <a:ext uri="{FF2B5EF4-FFF2-40B4-BE49-F238E27FC236}">
                <a16:creationId xmlns:a16="http://schemas.microsoft.com/office/drawing/2014/main" id="{CBFA42F5-5F8C-4CB3-B2F1-8556BC643BC0}"/>
              </a:ext>
            </a:extLst>
          </p:cNvPr>
          <p:cNvSpPr>
            <a:spLocks noGrp="1" noChangeArrowheads="1"/>
          </p:cNvSpPr>
          <p:nvPr>
            <p:ph type="sldNum" sz="quarter" idx="12"/>
          </p:nvPr>
        </p:nvSpPr>
        <p:spPr>
          <a:xfrm>
            <a:off x="7010400" y="6245225"/>
            <a:ext cx="1676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DB488B2F-AC83-48B6-BE05-2E61801B1B15}" type="slidenum">
              <a:rPr lang="en-US" altLang="zh-CN" sz="1600" b="0" smtClean="0">
                <a:latin typeface="Arial" panose="020B0604020202020204" pitchFamily="34" charset="0"/>
              </a:rPr>
              <a:pPr>
                <a:spcBef>
                  <a:spcPct val="0"/>
                </a:spcBef>
                <a:buFontTx/>
                <a:buNone/>
              </a:pPr>
              <a:t>21</a:t>
            </a:fld>
            <a:endParaRPr lang="en-US" altLang="zh-CN" sz="1600" b="0">
              <a:latin typeface="Arial" panose="020B0604020202020204" pitchFamily="34" charset="0"/>
            </a:endParaRPr>
          </a:p>
        </p:txBody>
      </p:sp>
      <p:sp>
        <p:nvSpPr>
          <p:cNvPr id="7" name="日期占位符 3">
            <a:extLst>
              <a:ext uri="{FF2B5EF4-FFF2-40B4-BE49-F238E27FC236}">
                <a16:creationId xmlns:a16="http://schemas.microsoft.com/office/drawing/2014/main" id="{7B17CD7E-B357-465F-A004-6293E5152F2C}"/>
              </a:ext>
            </a:extLst>
          </p:cNvPr>
          <p:cNvSpPr>
            <a:spLocks noGrp="1" noChangeArrowheads="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FF9F16FF-E3D2-49B3-BA2B-0AA7631D80E0}" type="datetime1">
              <a:rPr lang="zh-CN" altLang="en-US" sz="1600" b="0" smtClean="0">
                <a:latin typeface="Arial" panose="020B0604020202020204" pitchFamily="34" charset="0"/>
              </a:rPr>
              <a:t>2023/5/24</a:t>
            </a:fld>
            <a:endParaRPr lang="zh-CN" altLang="en-US" sz="1600" b="0" dirty="0">
              <a:latin typeface="Arial" panose="020B0604020202020204" pitchFamily="34" charset="0"/>
            </a:endParaRPr>
          </a:p>
        </p:txBody>
      </p:sp>
    </p:spTree>
    <p:extLst>
      <p:ext uri="{BB962C8B-B14F-4D97-AF65-F5344CB8AC3E}">
        <p14:creationId xmlns:p14="http://schemas.microsoft.com/office/powerpoint/2010/main" val="346759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C2EC7-0D68-4BA0-BA8D-AD7D2FF73894}"/>
              </a:ext>
            </a:extLst>
          </p:cNvPr>
          <p:cNvSpPr>
            <a:spLocks noGrp="1"/>
          </p:cNvSpPr>
          <p:nvPr>
            <p:ph type="title"/>
          </p:nvPr>
        </p:nvSpPr>
        <p:spPr/>
        <p:txBody>
          <a:bodyPr>
            <a:normAutofit/>
          </a:bodyPr>
          <a:lstStyle/>
          <a:p>
            <a:r>
              <a:rPr lang="zh-CN" altLang="en-US" dirty="0"/>
              <a:t>示例：斐波那契</a:t>
            </a:r>
            <a:r>
              <a:rPr lang="en-US" altLang="zh-CN" dirty="0"/>
              <a:t>LFSR</a:t>
            </a:r>
            <a:endParaRPr lang="zh-CN" altLang="en-US" dirty="0"/>
          </a:p>
        </p:txBody>
      </p:sp>
      <p:sp>
        <p:nvSpPr>
          <p:cNvPr id="3" name="内容占位符 2">
            <a:extLst>
              <a:ext uri="{FF2B5EF4-FFF2-40B4-BE49-F238E27FC236}">
                <a16:creationId xmlns:a16="http://schemas.microsoft.com/office/drawing/2014/main" id="{66956910-44DB-4B0A-AD94-F3D8B6EA98A6}"/>
              </a:ext>
            </a:extLst>
          </p:cNvPr>
          <p:cNvSpPr>
            <a:spLocks noGrp="1"/>
          </p:cNvSpPr>
          <p:nvPr>
            <p:ph idx="1"/>
          </p:nvPr>
        </p:nvSpPr>
        <p:spPr>
          <a:xfrm>
            <a:off x="628650" y="1574276"/>
            <a:ext cx="3478376" cy="1243260"/>
          </a:xfrm>
        </p:spPr>
        <p:txBody>
          <a:bodyPr/>
          <a:lstStyle/>
          <a:p>
            <a:r>
              <a:rPr lang="en-US" altLang="zh-CN" sz="2400" dirty="0"/>
              <a:t>n = 3, f(x) = x</a:t>
            </a:r>
            <a:r>
              <a:rPr lang="en-US" altLang="zh-CN" sz="2400" baseline="30000" dirty="0"/>
              <a:t>3 </a:t>
            </a:r>
            <a:r>
              <a:rPr lang="en-US" altLang="zh-CN" sz="2400" dirty="0"/>
              <a:t>+ x</a:t>
            </a:r>
            <a:r>
              <a:rPr lang="en-US" altLang="zh-CN" sz="2400" baseline="30000" dirty="0"/>
              <a:t>2 </a:t>
            </a:r>
            <a:r>
              <a:rPr lang="en-US" altLang="zh-CN" sz="2400" dirty="0"/>
              <a:t>+ 1</a:t>
            </a:r>
          </a:p>
        </p:txBody>
      </p:sp>
      <p:pic>
        <p:nvPicPr>
          <p:cNvPr id="4" name="图片 3">
            <a:extLst>
              <a:ext uri="{FF2B5EF4-FFF2-40B4-BE49-F238E27FC236}">
                <a16:creationId xmlns:a16="http://schemas.microsoft.com/office/drawing/2014/main" id="{4CAB2E67-03BC-4C33-8EF5-02BAAAF75DF6}"/>
              </a:ext>
            </a:extLst>
          </p:cNvPr>
          <p:cNvPicPr>
            <a:picLocks noChangeAspect="1"/>
          </p:cNvPicPr>
          <p:nvPr/>
        </p:nvPicPr>
        <p:blipFill>
          <a:blip r:embed="rId2"/>
          <a:stretch>
            <a:fillRect/>
          </a:stretch>
        </p:blipFill>
        <p:spPr>
          <a:xfrm>
            <a:off x="891401" y="3028748"/>
            <a:ext cx="7665426" cy="754312"/>
          </a:xfrm>
          <a:prstGeom prst="rect">
            <a:avLst/>
          </a:prstGeom>
        </p:spPr>
      </p:pic>
      <p:pic>
        <p:nvPicPr>
          <p:cNvPr id="5" name="图片 4">
            <a:extLst>
              <a:ext uri="{FF2B5EF4-FFF2-40B4-BE49-F238E27FC236}">
                <a16:creationId xmlns:a16="http://schemas.microsoft.com/office/drawing/2014/main" id="{862CEE97-3AD3-4B50-8963-7BDBD77A31CF}"/>
              </a:ext>
            </a:extLst>
          </p:cNvPr>
          <p:cNvPicPr>
            <a:picLocks noChangeAspect="1"/>
          </p:cNvPicPr>
          <p:nvPr/>
        </p:nvPicPr>
        <p:blipFill rotWithShape="1">
          <a:blip r:embed="rId3"/>
          <a:srcRect l="1" t="17716" r="1096"/>
          <a:stretch/>
        </p:blipFill>
        <p:spPr>
          <a:xfrm>
            <a:off x="4382025" y="3859069"/>
            <a:ext cx="4174802" cy="1342568"/>
          </a:xfrm>
          <a:prstGeom prst="rect">
            <a:avLst/>
          </a:prstGeom>
        </p:spPr>
      </p:pic>
      <p:pic>
        <p:nvPicPr>
          <p:cNvPr id="6" name="图片 5">
            <a:extLst>
              <a:ext uri="{FF2B5EF4-FFF2-40B4-BE49-F238E27FC236}">
                <a16:creationId xmlns:a16="http://schemas.microsoft.com/office/drawing/2014/main" id="{4F74E5F0-BA60-4424-B30D-0CDBE3CF4E34}"/>
              </a:ext>
            </a:extLst>
          </p:cNvPr>
          <p:cNvPicPr>
            <a:picLocks noChangeAspect="1"/>
          </p:cNvPicPr>
          <p:nvPr/>
        </p:nvPicPr>
        <p:blipFill>
          <a:blip r:embed="rId4"/>
          <a:stretch>
            <a:fillRect/>
          </a:stretch>
        </p:blipFill>
        <p:spPr>
          <a:xfrm>
            <a:off x="891401" y="5381430"/>
            <a:ext cx="7623948" cy="775202"/>
          </a:xfrm>
          <a:prstGeom prst="rect">
            <a:avLst/>
          </a:prstGeom>
        </p:spPr>
      </p:pic>
      <p:pic>
        <p:nvPicPr>
          <p:cNvPr id="7" name="图片 6">
            <a:extLst>
              <a:ext uri="{FF2B5EF4-FFF2-40B4-BE49-F238E27FC236}">
                <a16:creationId xmlns:a16="http://schemas.microsoft.com/office/drawing/2014/main" id="{01FCB2FA-A199-400C-AF19-1CAAD845220E}"/>
              </a:ext>
            </a:extLst>
          </p:cNvPr>
          <p:cNvPicPr>
            <a:picLocks noChangeAspect="1"/>
          </p:cNvPicPr>
          <p:nvPr/>
        </p:nvPicPr>
        <p:blipFill rotWithShape="1">
          <a:blip r:embed="rId5"/>
          <a:srcRect l="767" t="2899"/>
          <a:stretch/>
        </p:blipFill>
        <p:spPr>
          <a:xfrm>
            <a:off x="4382025" y="1513885"/>
            <a:ext cx="4133325" cy="1303650"/>
          </a:xfrm>
          <a:prstGeom prst="rect">
            <a:avLst/>
          </a:prstGeom>
        </p:spPr>
      </p:pic>
      <p:sp>
        <p:nvSpPr>
          <p:cNvPr id="9" name="矩形 8">
            <a:extLst>
              <a:ext uri="{FF2B5EF4-FFF2-40B4-BE49-F238E27FC236}">
                <a16:creationId xmlns:a16="http://schemas.microsoft.com/office/drawing/2014/main" id="{1B667506-EB3F-4E4D-BF5C-56437EFB6CF0}"/>
              </a:ext>
            </a:extLst>
          </p:cNvPr>
          <p:cNvSpPr/>
          <p:nvPr/>
        </p:nvSpPr>
        <p:spPr>
          <a:xfrm>
            <a:off x="971600" y="2239986"/>
            <a:ext cx="2749471" cy="400110"/>
          </a:xfrm>
          <a:prstGeom prst="rect">
            <a:avLst/>
          </a:prstGeom>
        </p:spPr>
        <p:txBody>
          <a:bodyPr wrap="none">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从左到右依次递增编号</a:t>
            </a:r>
          </a:p>
        </p:txBody>
      </p:sp>
      <p:sp>
        <p:nvSpPr>
          <p:cNvPr id="11" name="矩形 10">
            <a:extLst>
              <a:ext uri="{FF2B5EF4-FFF2-40B4-BE49-F238E27FC236}">
                <a16:creationId xmlns:a16="http://schemas.microsoft.com/office/drawing/2014/main" id="{76A6F70B-835E-4F81-9CB9-AA502C043801}"/>
              </a:ext>
            </a:extLst>
          </p:cNvPr>
          <p:cNvSpPr/>
          <p:nvPr/>
        </p:nvSpPr>
        <p:spPr>
          <a:xfrm>
            <a:off x="971601" y="4512875"/>
            <a:ext cx="2749471" cy="400110"/>
          </a:xfrm>
          <a:prstGeom prst="rect">
            <a:avLst/>
          </a:prstGeom>
        </p:spPr>
        <p:txBody>
          <a:bodyPr wrap="none">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从右到左依次递增编号</a:t>
            </a:r>
          </a:p>
        </p:txBody>
      </p:sp>
      <p:sp>
        <p:nvSpPr>
          <p:cNvPr id="10" name="页脚占位符 1">
            <a:extLst>
              <a:ext uri="{FF2B5EF4-FFF2-40B4-BE49-F238E27FC236}">
                <a16:creationId xmlns:a16="http://schemas.microsoft.com/office/drawing/2014/main" id="{F6B186A7-7EA3-4573-A40D-FE9D3E2F2E0B}"/>
              </a:ext>
            </a:extLst>
          </p:cNvPr>
          <p:cNvSpPr>
            <a:spLocks noGrp="1" noChangeArrowheads="1"/>
          </p:cNvSpPr>
          <p:nvPr>
            <p:ph type="ftr" sz="quarter" idx="11"/>
          </p:nvPr>
        </p:nvSpPr>
        <p:spPr>
          <a:xfrm>
            <a:off x="2590800" y="6245225"/>
            <a:ext cx="441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2023</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12" name="灯片编号占位符 2">
            <a:extLst>
              <a:ext uri="{FF2B5EF4-FFF2-40B4-BE49-F238E27FC236}">
                <a16:creationId xmlns:a16="http://schemas.microsoft.com/office/drawing/2014/main" id="{3FBF2E52-2C41-4E34-A1F0-D09CAB352E05}"/>
              </a:ext>
            </a:extLst>
          </p:cNvPr>
          <p:cNvSpPr>
            <a:spLocks noGrp="1" noChangeArrowheads="1"/>
          </p:cNvSpPr>
          <p:nvPr>
            <p:ph type="sldNum" sz="quarter" idx="12"/>
          </p:nvPr>
        </p:nvSpPr>
        <p:spPr>
          <a:xfrm>
            <a:off x="7010400" y="6245225"/>
            <a:ext cx="1676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DB488B2F-AC83-48B6-BE05-2E61801B1B15}" type="slidenum">
              <a:rPr lang="en-US" altLang="zh-CN" sz="1600" b="0" smtClean="0">
                <a:latin typeface="Arial" panose="020B0604020202020204" pitchFamily="34" charset="0"/>
              </a:rPr>
              <a:pPr>
                <a:spcBef>
                  <a:spcPct val="0"/>
                </a:spcBef>
                <a:buFontTx/>
                <a:buNone/>
              </a:pPr>
              <a:t>22</a:t>
            </a:fld>
            <a:endParaRPr lang="en-US" altLang="zh-CN" sz="1600" b="0">
              <a:latin typeface="Arial" panose="020B0604020202020204" pitchFamily="34" charset="0"/>
            </a:endParaRPr>
          </a:p>
        </p:txBody>
      </p:sp>
      <p:sp>
        <p:nvSpPr>
          <p:cNvPr id="13" name="日期占位符 3">
            <a:extLst>
              <a:ext uri="{FF2B5EF4-FFF2-40B4-BE49-F238E27FC236}">
                <a16:creationId xmlns:a16="http://schemas.microsoft.com/office/drawing/2014/main" id="{826A9BF1-C336-4619-BF84-001479EC0EDD}"/>
              </a:ext>
            </a:extLst>
          </p:cNvPr>
          <p:cNvSpPr>
            <a:spLocks noGrp="1" noChangeArrowheads="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FF9F16FF-E3D2-49B3-BA2B-0AA7631D80E0}" type="datetime1">
              <a:rPr lang="zh-CN" altLang="en-US" sz="1600" b="0" smtClean="0">
                <a:latin typeface="Arial" panose="020B0604020202020204" pitchFamily="34" charset="0"/>
              </a:rPr>
              <a:t>2023/5/24</a:t>
            </a:fld>
            <a:endParaRPr lang="zh-CN" altLang="en-US" sz="1600" b="0" dirty="0">
              <a:latin typeface="Arial" panose="020B0604020202020204" pitchFamily="34" charset="0"/>
            </a:endParaRPr>
          </a:p>
        </p:txBody>
      </p:sp>
    </p:spTree>
    <p:extLst>
      <p:ext uri="{BB962C8B-B14F-4D97-AF65-F5344CB8AC3E}">
        <p14:creationId xmlns:p14="http://schemas.microsoft.com/office/powerpoint/2010/main" val="92321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C2EC7-0D68-4BA0-BA8D-AD7D2FF73894}"/>
              </a:ext>
            </a:extLst>
          </p:cNvPr>
          <p:cNvSpPr>
            <a:spLocks noGrp="1"/>
          </p:cNvSpPr>
          <p:nvPr>
            <p:ph type="title"/>
          </p:nvPr>
        </p:nvSpPr>
        <p:spPr/>
        <p:txBody>
          <a:bodyPr>
            <a:normAutofit/>
          </a:bodyPr>
          <a:lstStyle/>
          <a:p>
            <a:r>
              <a:rPr lang="zh-CN" altLang="en-US" dirty="0"/>
              <a:t>示例：伽罗瓦</a:t>
            </a:r>
            <a:r>
              <a:rPr lang="en-US" altLang="zh-CN" dirty="0"/>
              <a:t>LFSR</a:t>
            </a:r>
            <a:endParaRPr lang="zh-CN" altLang="en-US" dirty="0"/>
          </a:p>
        </p:txBody>
      </p:sp>
      <p:sp>
        <p:nvSpPr>
          <p:cNvPr id="3" name="内容占位符 2">
            <a:extLst>
              <a:ext uri="{FF2B5EF4-FFF2-40B4-BE49-F238E27FC236}">
                <a16:creationId xmlns:a16="http://schemas.microsoft.com/office/drawing/2014/main" id="{66956910-44DB-4B0A-AD94-F3D8B6EA98A6}"/>
              </a:ext>
            </a:extLst>
          </p:cNvPr>
          <p:cNvSpPr>
            <a:spLocks noGrp="1"/>
          </p:cNvSpPr>
          <p:nvPr>
            <p:ph idx="1"/>
          </p:nvPr>
        </p:nvSpPr>
        <p:spPr>
          <a:xfrm>
            <a:off x="628650" y="1574276"/>
            <a:ext cx="3478376" cy="1243260"/>
          </a:xfrm>
        </p:spPr>
        <p:txBody>
          <a:bodyPr/>
          <a:lstStyle/>
          <a:p>
            <a:r>
              <a:rPr lang="en-US" altLang="zh-CN" sz="2400" dirty="0"/>
              <a:t>n = 3, f(x) = x</a:t>
            </a:r>
            <a:r>
              <a:rPr lang="en-US" altLang="zh-CN" sz="2400" baseline="30000" dirty="0"/>
              <a:t>3 </a:t>
            </a:r>
            <a:r>
              <a:rPr lang="en-US" altLang="zh-CN" sz="2400" dirty="0"/>
              <a:t>+ x</a:t>
            </a:r>
            <a:r>
              <a:rPr lang="en-US" altLang="zh-CN" sz="2400" baseline="30000" dirty="0"/>
              <a:t>2 </a:t>
            </a:r>
            <a:r>
              <a:rPr lang="en-US" altLang="zh-CN" sz="2400" dirty="0"/>
              <a:t>+ 1</a:t>
            </a:r>
          </a:p>
        </p:txBody>
      </p:sp>
      <p:sp>
        <p:nvSpPr>
          <p:cNvPr id="9" name="矩形 8">
            <a:extLst>
              <a:ext uri="{FF2B5EF4-FFF2-40B4-BE49-F238E27FC236}">
                <a16:creationId xmlns:a16="http://schemas.microsoft.com/office/drawing/2014/main" id="{1B667506-EB3F-4E4D-BF5C-56437EFB6CF0}"/>
              </a:ext>
            </a:extLst>
          </p:cNvPr>
          <p:cNvSpPr/>
          <p:nvPr/>
        </p:nvSpPr>
        <p:spPr>
          <a:xfrm>
            <a:off x="971600" y="2239986"/>
            <a:ext cx="2749471" cy="400110"/>
          </a:xfrm>
          <a:prstGeom prst="rect">
            <a:avLst/>
          </a:prstGeom>
        </p:spPr>
        <p:txBody>
          <a:bodyPr wrap="none">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从左到右依次递增编号</a:t>
            </a:r>
          </a:p>
        </p:txBody>
      </p:sp>
      <p:sp>
        <p:nvSpPr>
          <p:cNvPr id="11" name="矩形 10">
            <a:extLst>
              <a:ext uri="{FF2B5EF4-FFF2-40B4-BE49-F238E27FC236}">
                <a16:creationId xmlns:a16="http://schemas.microsoft.com/office/drawing/2014/main" id="{76A6F70B-835E-4F81-9CB9-AA502C043801}"/>
              </a:ext>
            </a:extLst>
          </p:cNvPr>
          <p:cNvSpPr/>
          <p:nvPr/>
        </p:nvSpPr>
        <p:spPr>
          <a:xfrm>
            <a:off x="971601" y="4512875"/>
            <a:ext cx="2749471" cy="400110"/>
          </a:xfrm>
          <a:prstGeom prst="rect">
            <a:avLst/>
          </a:prstGeom>
        </p:spPr>
        <p:txBody>
          <a:bodyPr wrap="none">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从右到左依次递增编号</a:t>
            </a:r>
          </a:p>
        </p:txBody>
      </p:sp>
      <p:pic>
        <p:nvPicPr>
          <p:cNvPr id="8" name="图片 7">
            <a:extLst>
              <a:ext uri="{FF2B5EF4-FFF2-40B4-BE49-F238E27FC236}">
                <a16:creationId xmlns:a16="http://schemas.microsoft.com/office/drawing/2014/main" id="{CCD09675-8AF9-437E-BC09-FFA553490477}"/>
              </a:ext>
            </a:extLst>
          </p:cNvPr>
          <p:cNvPicPr>
            <a:picLocks noChangeAspect="1"/>
          </p:cNvPicPr>
          <p:nvPr/>
        </p:nvPicPr>
        <p:blipFill>
          <a:blip r:embed="rId2"/>
          <a:stretch>
            <a:fillRect/>
          </a:stretch>
        </p:blipFill>
        <p:spPr>
          <a:xfrm>
            <a:off x="4294501" y="1482108"/>
            <a:ext cx="4115852" cy="1345818"/>
          </a:xfrm>
          <a:prstGeom prst="rect">
            <a:avLst/>
          </a:prstGeom>
        </p:spPr>
      </p:pic>
      <p:pic>
        <p:nvPicPr>
          <p:cNvPr id="10" name="图片 9">
            <a:extLst>
              <a:ext uri="{FF2B5EF4-FFF2-40B4-BE49-F238E27FC236}">
                <a16:creationId xmlns:a16="http://schemas.microsoft.com/office/drawing/2014/main" id="{124048EE-7676-4E2C-86B9-0F297BDDC377}"/>
              </a:ext>
            </a:extLst>
          </p:cNvPr>
          <p:cNvPicPr>
            <a:picLocks noChangeAspect="1"/>
          </p:cNvPicPr>
          <p:nvPr/>
        </p:nvPicPr>
        <p:blipFill>
          <a:blip r:embed="rId3"/>
          <a:stretch>
            <a:fillRect/>
          </a:stretch>
        </p:blipFill>
        <p:spPr>
          <a:xfrm>
            <a:off x="891401" y="2986459"/>
            <a:ext cx="7518952" cy="792883"/>
          </a:xfrm>
          <a:prstGeom prst="rect">
            <a:avLst/>
          </a:prstGeom>
        </p:spPr>
      </p:pic>
      <p:pic>
        <p:nvPicPr>
          <p:cNvPr id="12" name="图片 11">
            <a:extLst>
              <a:ext uri="{FF2B5EF4-FFF2-40B4-BE49-F238E27FC236}">
                <a16:creationId xmlns:a16="http://schemas.microsoft.com/office/drawing/2014/main" id="{89BAE1DE-1636-475C-B5C7-A8F940FC3701}"/>
              </a:ext>
            </a:extLst>
          </p:cNvPr>
          <p:cNvPicPr>
            <a:picLocks noChangeAspect="1"/>
          </p:cNvPicPr>
          <p:nvPr/>
        </p:nvPicPr>
        <p:blipFill>
          <a:blip r:embed="rId4"/>
          <a:stretch>
            <a:fillRect/>
          </a:stretch>
        </p:blipFill>
        <p:spPr>
          <a:xfrm>
            <a:off x="4294501" y="3918766"/>
            <a:ext cx="4188450" cy="1345818"/>
          </a:xfrm>
          <a:prstGeom prst="rect">
            <a:avLst/>
          </a:prstGeom>
        </p:spPr>
      </p:pic>
      <p:pic>
        <p:nvPicPr>
          <p:cNvPr id="13" name="图片 12">
            <a:extLst>
              <a:ext uri="{FF2B5EF4-FFF2-40B4-BE49-F238E27FC236}">
                <a16:creationId xmlns:a16="http://schemas.microsoft.com/office/drawing/2014/main" id="{8A992360-B2E7-4E01-8FE1-4490232E3A05}"/>
              </a:ext>
            </a:extLst>
          </p:cNvPr>
          <p:cNvPicPr>
            <a:picLocks noChangeAspect="1"/>
          </p:cNvPicPr>
          <p:nvPr/>
        </p:nvPicPr>
        <p:blipFill>
          <a:blip r:embed="rId5"/>
          <a:stretch>
            <a:fillRect/>
          </a:stretch>
        </p:blipFill>
        <p:spPr>
          <a:xfrm>
            <a:off x="891401" y="5436348"/>
            <a:ext cx="7518952" cy="747225"/>
          </a:xfrm>
          <a:prstGeom prst="rect">
            <a:avLst/>
          </a:prstGeom>
        </p:spPr>
      </p:pic>
      <p:sp>
        <p:nvSpPr>
          <p:cNvPr id="14" name="页脚占位符 1">
            <a:extLst>
              <a:ext uri="{FF2B5EF4-FFF2-40B4-BE49-F238E27FC236}">
                <a16:creationId xmlns:a16="http://schemas.microsoft.com/office/drawing/2014/main" id="{6CA0AE06-CAD7-4A81-8774-197CE86FE297}"/>
              </a:ext>
            </a:extLst>
          </p:cNvPr>
          <p:cNvSpPr>
            <a:spLocks noGrp="1" noChangeArrowheads="1"/>
          </p:cNvSpPr>
          <p:nvPr>
            <p:ph type="ftr" sz="quarter" idx="11"/>
          </p:nvPr>
        </p:nvSpPr>
        <p:spPr>
          <a:xfrm>
            <a:off x="2590800" y="6245225"/>
            <a:ext cx="441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2023</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15" name="灯片编号占位符 2">
            <a:extLst>
              <a:ext uri="{FF2B5EF4-FFF2-40B4-BE49-F238E27FC236}">
                <a16:creationId xmlns:a16="http://schemas.microsoft.com/office/drawing/2014/main" id="{3B87582A-FB19-465C-9F86-37BA6EC2A8C8}"/>
              </a:ext>
            </a:extLst>
          </p:cNvPr>
          <p:cNvSpPr>
            <a:spLocks noGrp="1" noChangeArrowheads="1"/>
          </p:cNvSpPr>
          <p:nvPr>
            <p:ph type="sldNum" sz="quarter" idx="12"/>
          </p:nvPr>
        </p:nvSpPr>
        <p:spPr>
          <a:xfrm>
            <a:off x="7010400" y="6245225"/>
            <a:ext cx="1676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DB488B2F-AC83-48B6-BE05-2E61801B1B15}" type="slidenum">
              <a:rPr lang="en-US" altLang="zh-CN" sz="1600" b="0" smtClean="0">
                <a:latin typeface="Arial" panose="020B0604020202020204" pitchFamily="34" charset="0"/>
              </a:rPr>
              <a:pPr>
                <a:spcBef>
                  <a:spcPct val="0"/>
                </a:spcBef>
                <a:buFontTx/>
                <a:buNone/>
              </a:pPr>
              <a:t>23</a:t>
            </a:fld>
            <a:endParaRPr lang="en-US" altLang="zh-CN" sz="1600" b="0">
              <a:latin typeface="Arial" panose="020B0604020202020204" pitchFamily="34" charset="0"/>
            </a:endParaRPr>
          </a:p>
        </p:txBody>
      </p:sp>
      <p:sp>
        <p:nvSpPr>
          <p:cNvPr id="16" name="日期占位符 3">
            <a:extLst>
              <a:ext uri="{FF2B5EF4-FFF2-40B4-BE49-F238E27FC236}">
                <a16:creationId xmlns:a16="http://schemas.microsoft.com/office/drawing/2014/main" id="{912948F2-9494-42B1-98C8-78E38D309C6B}"/>
              </a:ext>
            </a:extLst>
          </p:cNvPr>
          <p:cNvSpPr>
            <a:spLocks noGrp="1" noChangeArrowheads="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FF9F16FF-E3D2-49B3-BA2B-0AA7631D80E0}" type="datetime1">
              <a:rPr lang="zh-CN" altLang="en-US" sz="1600" b="0" smtClean="0">
                <a:latin typeface="Arial" panose="020B0604020202020204" pitchFamily="34" charset="0"/>
              </a:rPr>
              <a:t>2023/5/24</a:t>
            </a:fld>
            <a:endParaRPr lang="zh-CN" altLang="en-US" sz="1600" b="0" dirty="0">
              <a:latin typeface="Arial" panose="020B0604020202020204" pitchFamily="34" charset="0"/>
            </a:endParaRPr>
          </a:p>
        </p:txBody>
      </p:sp>
    </p:spTree>
    <p:extLst>
      <p:ext uri="{BB962C8B-B14F-4D97-AF65-F5344CB8AC3E}">
        <p14:creationId xmlns:p14="http://schemas.microsoft.com/office/powerpoint/2010/main" val="3793822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042A3-50BF-4D88-A7B7-C6751ED869E0}"/>
              </a:ext>
            </a:extLst>
          </p:cNvPr>
          <p:cNvSpPr>
            <a:spLocks noGrp="1"/>
          </p:cNvSpPr>
          <p:nvPr>
            <p:ph type="title"/>
          </p:nvPr>
        </p:nvSpPr>
        <p:spPr/>
        <p:txBody>
          <a:bodyPr/>
          <a:lstStyle/>
          <a:p>
            <a:r>
              <a:rPr lang="zh-CN" altLang="en-US" dirty="0"/>
              <a:t>实验要求</a:t>
            </a:r>
          </a:p>
        </p:txBody>
      </p:sp>
      <p:sp>
        <p:nvSpPr>
          <p:cNvPr id="3" name="内容占位符 2">
            <a:extLst>
              <a:ext uri="{FF2B5EF4-FFF2-40B4-BE49-F238E27FC236}">
                <a16:creationId xmlns:a16="http://schemas.microsoft.com/office/drawing/2014/main" id="{6AFF1F05-06B0-4BD0-9775-2018B79D23DE}"/>
              </a:ext>
            </a:extLst>
          </p:cNvPr>
          <p:cNvSpPr>
            <a:spLocks noGrp="1"/>
          </p:cNvSpPr>
          <p:nvPr>
            <p:ph idx="1"/>
          </p:nvPr>
        </p:nvSpPr>
        <p:spPr/>
        <p:txBody>
          <a:bodyPr/>
          <a:lstStyle/>
          <a:p>
            <a:r>
              <a:rPr lang="zh-CN" altLang="en-US" dirty="0"/>
              <a:t>下载测试：在</a:t>
            </a:r>
            <a:r>
              <a:rPr lang="en-US" altLang="zh-CN" dirty="0" err="1"/>
              <a:t>Dcache</a:t>
            </a:r>
            <a:r>
              <a:rPr lang="zh-CN" altLang="en-US" dirty="0"/>
              <a:t>不同配置（路数</a:t>
            </a:r>
            <a:r>
              <a:rPr lang="en-US" altLang="zh-CN" dirty="0"/>
              <a:t>/</a:t>
            </a:r>
            <a:r>
              <a:rPr lang="zh-CN" altLang="en-US" dirty="0"/>
              <a:t>行数</a:t>
            </a:r>
            <a:r>
              <a:rPr lang="en-US" altLang="zh-CN" dirty="0"/>
              <a:t>/</a:t>
            </a:r>
            <a:r>
              <a:rPr lang="zh-CN" altLang="en-US" dirty="0"/>
              <a:t>块大小</a:t>
            </a:r>
            <a:r>
              <a:rPr lang="en-US" altLang="zh-CN" dirty="0"/>
              <a:t>/</a:t>
            </a:r>
            <a:r>
              <a:rPr lang="zh-CN" altLang="en-US" dirty="0"/>
              <a:t>总容量）时，排序大小为</a:t>
            </a:r>
            <a:r>
              <a:rPr lang="en-US" altLang="zh-CN" dirty="0"/>
              <a:t>1000</a:t>
            </a:r>
            <a:r>
              <a:rPr lang="zh-CN" altLang="en-US" dirty="0"/>
              <a:t>的随机数组的耗时和</a:t>
            </a:r>
            <a:r>
              <a:rPr lang="en-US" altLang="zh-CN" dirty="0"/>
              <a:t>Cache</a:t>
            </a:r>
            <a:r>
              <a:rPr lang="zh-CN" altLang="en-US" dirty="0"/>
              <a:t>的命中率</a:t>
            </a:r>
            <a:endParaRPr lang="en-US" altLang="zh-CN" dirty="0"/>
          </a:p>
          <a:p>
            <a:pPr>
              <a:spcBef>
                <a:spcPts val="1200"/>
              </a:spcBef>
            </a:pPr>
            <a:r>
              <a:rPr lang="zh-CN" altLang="en-US" dirty="0"/>
              <a:t>选项</a:t>
            </a:r>
            <a:endParaRPr lang="en-US" altLang="zh-CN" dirty="0"/>
          </a:p>
          <a:p>
            <a:pPr lvl="1"/>
            <a:r>
              <a:rPr lang="en-US" altLang="zh-CN" dirty="0" err="1"/>
              <a:t>Dcache</a:t>
            </a:r>
            <a:r>
              <a:rPr lang="zh-CN" altLang="en-US" dirty="0"/>
              <a:t>为块式存储器</a:t>
            </a:r>
            <a:endParaRPr lang="en-US" altLang="zh-CN" dirty="0"/>
          </a:p>
          <a:p>
            <a:pPr lvl="1"/>
            <a:r>
              <a:rPr lang="zh-CN" altLang="en-US" dirty="0"/>
              <a:t>指令分支预测</a:t>
            </a:r>
          </a:p>
          <a:p>
            <a:pPr lvl="1"/>
            <a:r>
              <a:rPr lang="zh-CN" altLang="en-US" dirty="0"/>
              <a:t>中断式数据输入：增加</a:t>
            </a:r>
            <a:r>
              <a:rPr lang="en-US" altLang="zh-CN" dirty="0"/>
              <a:t>WFI</a:t>
            </a:r>
            <a:r>
              <a:rPr lang="zh-CN" altLang="en-US" dirty="0"/>
              <a:t>指令和中断处理</a:t>
            </a:r>
            <a:endParaRPr lang="en-US" altLang="zh-CN" dirty="0"/>
          </a:p>
          <a:p>
            <a:pPr lvl="1"/>
            <a:r>
              <a:rPr lang="en-US" altLang="zh-CN" dirty="0" err="1"/>
              <a:t>Dmem</a:t>
            </a:r>
            <a:r>
              <a:rPr lang="zh-CN" altLang="en-US" dirty="0"/>
              <a:t>为</a:t>
            </a:r>
            <a:r>
              <a:rPr lang="en-US" altLang="zh-CN" dirty="0"/>
              <a:t>AXI</a:t>
            </a:r>
            <a:r>
              <a:rPr lang="zh-CN" altLang="en-US" dirty="0"/>
              <a:t>接口</a:t>
            </a:r>
            <a:endParaRPr lang="en-US" altLang="zh-CN" dirty="0"/>
          </a:p>
          <a:p>
            <a:pPr lvl="1"/>
            <a:r>
              <a:rPr lang="en-US" altLang="zh-CN" dirty="0" err="1"/>
              <a:t>Icache</a:t>
            </a:r>
            <a:r>
              <a:rPr lang="en-US" altLang="zh-CN" dirty="0"/>
              <a:t> + </a:t>
            </a:r>
            <a:r>
              <a:rPr lang="en-US" altLang="zh-CN" dirty="0" err="1"/>
              <a:t>Dcache</a:t>
            </a:r>
            <a:r>
              <a:rPr lang="en-US" altLang="zh-CN" dirty="0"/>
              <a:t> + Mem</a:t>
            </a:r>
          </a:p>
        </p:txBody>
      </p:sp>
      <p:sp>
        <p:nvSpPr>
          <p:cNvPr id="4" name="日期占位符 3">
            <a:extLst>
              <a:ext uri="{FF2B5EF4-FFF2-40B4-BE49-F238E27FC236}">
                <a16:creationId xmlns:a16="http://schemas.microsoft.com/office/drawing/2014/main" id="{A43DFA51-1926-4D82-B8A1-85D22D9F50EC}"/>
              </a:ext>
            </a:extLst>
          </p:cNvPr>
          <p:cNvSpPr>
            <a:spLocks noGrp="1"/>
          </p:cNvSpPr>
          <p:nvPr>
            <p:ph type="dt" sz="half" idx="10"/>
          </p:nvPr>
        </p:nvSpPr>
        <p:spPr/>
        <p:txBody>
          <a:bodyPr/>
          <a:lstStyle/>
          <a:p>
            <a:pPr>
              <a:defRPr/>
            </a:pPr>
            <a:fld id="{48F4BA02-F4B2-4656-8C89-74845A9EFB3E}" type="datetime1">
              <a:rPr lang="zh-CN" altLang="en-US" smtClean="0"/>
              <a:t>2023/5/24</a:t>
            </a:fld>
            <a:endParaRPr lang="zh-CN" altLang="en-US" dirty="0"/>
          </a:p>
        </p:txBody>
      </p:sp>
      <p:sp>
        <p:nvSpPr>
          <p:cNvPr id="5" name="页脚占位符 4">
            <a:extLst>
              <a:ext uri="{FF2B5EF4-FFF2-40B4-BE49-F238E27FC236}">
                <a16:creationId xmlns:a16="http://schemas.microsoft.com/office/drawing/2014/main" id="{79B1D3F8-7A29-45A4-9BAA-5D09C7ED7C68}"/>
              </a:ext>
            </a:extLst>
          </p:cNvPr>
          <p:cNvSpPr>
            <a:spLocks noGrp="1"/>
          </p:cNvSpPr>
          <p:nvPr>
            <p:ph type="ftr" sz="quarter" idx="11"/>
          </p:nvPr>
        </p:nvSpPr>
        <p:spPr/>
        <p:txBody>
          <a:body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灯片编号占位符 5">
            <a:extLst>
              <a:ext uri="{FF2B5EF4-FFF2-40B4-BE49-F238E27FC236}">
                <a16:creationId xmlns:a16="http://schemas.microsoft.com/office/drawing/2014/main" id="{579DDE9D-6CE3-400A-AB57-2D161C3FED53}"/>
              </a:ext>
            </a:extLst>
          </p:cNvPr>
          <p:cNvSpPr>
            <a:spLocks noGrp="1"/>
          </p:cNvSpPr>
          <p:nvPr>
            <p:ph type="sldNum" sz="quarter" idx="12"/>
          </p:nvPr>
        </p:nvSpPr>
        <p:spPr/>
        <p:txBody>
          <a:bodyPr/>
          <a:lstStyle/>
          <a:p>
            <a:pPr>
              <a:defRPr/>
            </a:pPr>
            <a:fld id="{8DEE3ACD-97DE-422D-AABB-B49A3A52602F}" type="slidenum">
              <a:rPr lang="en-US" altLang="zh-CN" smtClean="0"/>
              <a:pPr>
                <a:defRPr/>
              </a:pPr>
              <a:t>24</a:t>
            </a:fld>
            <a:endParaRPr lang="en-US" altLang="zh-CN"/>
          </a:p>
        </p:txBody>
      </p:sp>
    </p:spTree>
    <p:extLst>
      <p:ext uri="{BB962C8B-B14F-4D97-AF65-F5344CB8AC3E}">
        <p14:creationId xmlns:p14="http://schemas.microsoft.com/office/powerpoint/2010/main" val="412339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85830653-A2B8-4DC9-9342-20B0C5BBB934}"/>
              </a:ext>
            </a:extLst>
          </p:cNvPr>
          <p:cNvSpPr>
            <a:spLocks noGrp="1" noChangeArrowheads="1"/>
          </p:cNvSpPr>
          <p:nvPr>
            <p:ph type="title"/>
          </p:nvPr>
        </p:nvSpPr>
        <p:spPr>
          <a:xfrm>
            <a:off x="457200" y="2636838"/>
            <a:ext cx="8229600" cy="1477962"/>
          </a:xfrm>
        </p:spPr>
        <p:txBody>
          <a:bodyPr/>
          <a:lstStyle/>
          <a:p>
            <a:r>
              <a:rPr lang="en-US" altLang="zh-CN" sz="5400"/>
              <a:t>The</a:t>
            </a:r>
            <a:r>
              <a:rPr lang="zh-CN" altLang="en-US" sz="5400"/>
              <a:t> </a:t>
            </a:r>
            <a:r>
              <a:rPr lang="en-US" altLang="zh-CN" sz="5400"/>
              <a:t>End</a:t>
            </a:r>
            <a:endParaRPr lang="zh-CN" altLang="en-US" sz="5400"/>
          </a:p>
        </p:txBody>
      </p:sp>
      <p:sp>
        <p:nvSpPr>
          <p:cNvPr id="49155" name="页脚占位符 1">
            <a:extLst>
              <a:ext uri="{FF2B5EF4-FFF2-40B4-BE49-F238E27FC236}">
                <a16:creationId xmlns:a16="http://schemas.microsoft.com/office/drawing/2014/main" id="{0BA6E122-DBDB-4937-AA9A-B1E2173FCDB8}"/>
              </a:ext>
            </a:extLst>
          </p:cNvPr>
          <p:cNvSpPr>
            <a:spLocks noGrp="1" noChangeArrowheads="1"/>
          </p:cNvSpPr>
          <p:nvPr>
            <p:ph type="ftr" sz="quarter" idx="11"/>
          </p:nvPr>
        </p:nvSpPr>
        <p:spPr>
          <a:xfrm>
            <a:off x="2590800" y="6245225"/>
            <a:ext cx="441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2023</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49156" name="灯片编号占位符 2">
            <a:extLst>
              <a:ext uri="{FF2B5EF4-FFF2-40B4-BE49-F238E27FC236}">
                <a16:creationId xmlns:a16="http://schemas.microsoft.com/office/drawing/2014/main" id="{9B248EE9-39BE-4B14-9585-031E284DE557}"/>
              </a:ext>
            </a:extLst>
          </p:cNvPr>
          <p:cNvSpPr>
            <a:spLocks noGrp="1" noChangeArrowheads="1"/>
          </p:cNvSpPr>
          <p:nvPr>
            <p:ph type="sldNum" sz="quarter" idx="12"/>
          </p:nvPr>
        </p:nvSpPr>
        <p:spPr>
          <a:xfrm>
            <a:off x="7010400" y="6245225"/>
            <a:ext cx="1676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DB488B2F-AC83-48B6-BE05-2E61801B1B15}" type="slidenum">
              <a:rPr lang="en-US" altLang="zh-CN" sz="1600" b="0" smtClean="0">
                <a:latin typeface="Arial" panose="020B0604020202020204" pitchFamily="34" charset="0"/>
              </a:rPr>
              <a:pPr>
                <a:spcBef>
                  <a:spcPct val="0"/>
                </a:spcBef>
                <a:buFontTx/>
                <a:buNone/>
              </a:pPr>
              <a:t>25</a:t>
            </a:fld>
            <a:endParaRPr lang="en-US" altLang="zh-CN" sz="1600" b="0">
              <a:latin typeface="Arial" panose="020B0604020202020204" pitchFamily="34" charset="0"/>
            </a:endParaRPr>
          </a:p>
        </p:txBody>
      </p:sp>
      <p:sp>
        <p:nvSpPr>
          <p:cNvPr id="49157" name="日期占位符 3">
            <a:extLst>
              <a:ext uri="{FF2B5EF4-FFF2-40B4-BE49-F238E27FC236}">
                <a16:creationId xmlns:a16="http://schemas.microsoft.com/office/drawing/2014/main" id="{4EC3C889-3353-4294-9F4C-7E94B67DB3D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FF9F16FF-E3D2-49B3-BA2B-0AA7631D80E0}" type="datetime1">
              <a:rPr lang="zh-CN" altLang="en-US" sz="1600" b="0" smtClean="0">
                <a:latin typeface="Arial" panose="020B0604020202020204" pitchFamily="34" charset="0"/>
              </a:rPr>
              <a:t>2023/5/24</a:t>
            </a:fld>
            <a:endParaRPr lang="zh-CN" altLang="en-US" sz="1600" b="0"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D347D-37EA-4B05-85DB-4203DF065033}"/>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1A7D0BA7-8833-4D0B-AE3F-0C3C2C34C076}"/>
              </a:ext>
            </a:extLst>
          </p:cNvPr>
          <p:cNvSpPr>
            <a:spLocks noGrp="1"/>
          </p:cNvSpPr>
          <p:nvPr>
            <p:ph idx="1"/>
          </p:nvPr>
        </p:nvSpPr>
        <p:spPr>
          <a:xfrm>
            <a:off x="457200" y="1524001"/>
            <a:ext cx="8003232" cy="1962086"/>
          </a:xfrm>
        </p:spPr>
        <p:txBody>
          <a:bodyPr/>
          <a:lstStyle/>
          <a:p>
            <a:pPr eaLnBrk="1" hangingPunct="1">
              <a:spcBef>
                <a:spcPts val="600"/>
              </a:spcBef>
              <a:buFont typeface="Arial" panose="020B0604020202020204" pitchFamily="34" charset="0"/>
              <a:buChar char="•"/>
              <a:defRPr/>
            </a:pPr>
            <a:r>
              <a:rPr lang="zh-CN" altLang="en-US" sz="2400" dirty="0"/>
              <a:t>修改</a:t>
            </a:r>
            <a:r>
              <a:rPr lang="en-US" altLang="zh-CN" sz="2400" dirty="0"/>
              <a:t>LabH5</a:t>
            </a:r>
            <a:r>
              <a:rPr lang="zh-CN" altLang="en-US" sz="2400" dirty="0"/>
              <a:t>的流水线</a:t>
            </a:r>
            <a:r>
              <a:rPr lang="en-US" altLang="zh-CN" sz="2400" dirty="0"/>
              <a:t>CPU</a:t>
            </a:r>
            <a:r>
              <a:rPr lang="zh-CN" altLang="en-US" sz="2400" dirty="0"/>
              <a:t>，添加数据缓存 </a:t>
            </a:r>
            <a:r>
              <a:rPr lang="en-US" altLang="zh-CN" sz="2400" dirty="0"/>
              <a:t>(</a:t>
            </a:r>
            <a:r>
              <a:rPr lang="en-US" altLang="zh-CN" sz="2400" dirty="0" err="1"/>
              <a:t>Dcache</a:t>
            </a:r>
            <a:r>
              <a:rPr lang="en-US" altLang="zh-CN" sz="2400" dirty="0"/>
              <a:t>)</a:t>
            </a:r>
            <a:r>
              <a:rPr lang="zh-CN" altLang="en-US" sz="2400" dirty="0"/>
              <a:t>和输入</a:t>
            </a:r>
            <a:r>
              <a:rPr lang="en-US" altLang="zh-CN" sz="2400" dirty="0"/>
              <a:t>/</a:t>
            </a:r>
            <a:r>
              <a:rPr lang="zh-CN" altLang="en-US" sz="2400" dirty="0"/>
              <a:t>输出单元 </a:t>
            </a:r>
            <a:r>
              <a:rPr lang="en-US" altLang="zh-CN" sz="2400" dirty="0"/>
              <a:t>(</a:t>
            </a:r>
            <a:r>
              <a:rPr lang="en-US" altLang="zh-CN" sz="2400" dirty="0" err="1"/>
              <a:t>Input/Output</a:t>
            </a:r>
            <a:r>
              <a:rPr lang="en-US" altLang="zh-CN" sz="2400" dirty="0"/>
              <a:t> Unit, IOU)</a:t>
            </a:r>
          </a:p>
          <a:p>
            <a:pPr>
              <a:spcBef>
                <a:spcPts val="1200"/>
              </a:spcBef>
            </a:pPr>
            <a:r>
              <a:rPr lang="zh-CN" altLang="en-US" sz="2400" dirty="0"/>
              <a:t>编写测试程序，排序可变长度随机数组，评估排序耗时和</a:t>
            </a:r>
            <a:r>
              <a:rPr lang="en-US" altLang="zh-CN" sz="2400" dirty="0"/>
              <a:t>Cache</a:t>
            </a:r>
            <a:r>
              <a:rPr lang="zh-CN" altLang="en-US" sz="2400" dirty="0"/>
              <a:t>命中率</a:t>
            </a:r>
          </a:p>
          <a:p>
            <a:pPr>
              <a:spcBef>
                <a:spcPts val="600"/>
              </a:spcBef>
            </a:pPr>
            <a:endParaRPr lang="zh-CN" altLang="en-US" sz="2400" dirty="0"/>
          </a:p>
        </p:txBody>
      </p:sp>
      <p:sp>
        <p:nvSpPr>
          <p:cNvPr id="4" name="日期占位符 3">
            <a:extLst>
              <a:ext uri="{FF2B5EF4-FFF2-40B4-BE49-F238E27FC236}">
                <a16:creationId xmlns:a16="http://schemas.microsoft.com/office/drawing/2014/main" id="{01E82303-3584-4AA7-84AB-EB55AB815107}"/>
              </a:ext>
            </a:extLst>
          </p:cNvPr>
          <p:cNvSpPr>
            <a:spLocks noGrp="1"/>
          </p:cNvSpPr>
          <p:nvPr>
            <p:ph type="dt" sz="half" idx="10"/>
          </p:nvPr>
        </p:nvSpPr>
        <p:spPr/>
        <p:txBody>
          <a:bodyPr/>
          <a:lstStyle/>
          <a:p>
            <a:pPr>
              <a:defRPr/>
            </a:pPr>
            <a:fld id="{3D106C1F-BF85-477C-ACC6-A102A976B92F}" type="datetime1">
              <a:rPr lang="zh-CN" altLang="en-US" smtClean="0"/>
              <a:t>2023/5/24</a:t>
            </a:fld>
            <a:endParaRPr lang="zh-CN" altLang="en-US" dirty="0"/>
          </a:p>
        </p:txBody>
      </p:sp>
      <p:sp>
        <p:nvSpPr>
          <p:cNvPr id="5" name="页脚占位符 4">
            <a:extLst>
              <a:ext uri="{FF2B5EF4-FFF2-40B4-BE49-F238E27FC236}">
                <a16:creationId xmlns:a16="http://schemas.microsoft.com/office/drawing/2014/main" id="{72ECC5BE-F39B-41DE-97A2-B5906F7DDF58}"/>
              </a:ext>
            </a:extLst>
          </p:cNvPr>
          <p:cNvSpPr>
            <a:spLocks noGrp="1"/>
          </p:cNvSpPr>
          <p:nvPr>
            <p:ph type="ftr" sz="quarter" idx="11"/>
          </p:nvPr>
        </p:nvSpPr>
        <p:spPr/>
        <p:txBody>
          <a:body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灯片编号占位符 5">
            <a:extLst>
              <a:ext uri="{FF2B5EF4-FFF2-40B4-BE49-F238E27FC236}">
                <a16:creationId xmlns:a16="http://schemas.microsoft.com/office/drawing/2014/main" id="{7302583F-494C-423C-9DCA-53933E951904}"/>
              </a:ext>
            </a:extLst>
          </p:cNvPr>
          <p:cNvSpPr>
            <a:spLocks noGrp="1"/>
          </p:cNvSpPr>
          <p:nvPr>
            <p:ph type="sldNum" sz="quarter" idx="12"/>
          </p:nvPr>
        </p:nvSpPr>
        <p:spPr/>
        <p:txBody>
          <a:bodyPr/>
          <a:lstStyle/>
          <a:p>
            <a:pPr>
              <a:defRPr/>
            </a:pPr>
            <a:fld id="{9508606F-694E-4BCF-92BA-23CC96414D89}" type="slidenum">
              <a:rPr lang="en-US" altLang="zh-CN" smtClean="0"/>
              <a:pPr>
                <a:defRPr/>
              </a:pPr>
              <a:t>3</a:t>
            </a:fld>
            <a:endParaRPr lang="en-US" altLang="zh-CN"/>
          </a:p>
        </p:txBody>
      </p:sp>
      <p:sp>
        <p:nvSpPr>
          <p:cNvPr id="8" name="文本框 84">
            <a:extLst>
              <a:ext uri="{FF2B5EF4-FFF2-40B4-BE49-F238E27FC236}">
                <a16:creationId xmlns:a16="http://schemas.microsoft.com/office/drawing/2014/main" id="{18FBBD47-D6C9-4E1E-BF88-5A91644DE763}"/>
              </a:ext>
            </a:extLst>
          </p:cNvPr>
          <p:cNvSpPr txBox="1">
            <a:spLocks noChangeArrowheads="1"/>
          </p:cNvSpPr>
          <p:nvPr/>
        </p:nvSpPr>
        <p:spPr bwMode="auto">
          <a:xfrm>
            <a:off x="6154819" y="3454123"/>
            <a:ext cx="878031" cy="1015241"/>
          </a:xfrm>
          <a:prstGeom prst="rect">
            <a:avLst/>
          </a:prstGeom>
          <a:noFill/>
          <a:ln w="2857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none" lIns="0" tIns="10800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ts val="1800"/>
              </a:lnSpc>
              <a:spcBef>
                <a:spcPts val="60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SDU</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 name="TextBox 34">
            <a:extLst>
              <a:ext uri="{FF2B5EF4-FFF2-40B4-BE49-F238E27FC236}">
                <a16:creationId xmlns:a16="http://schemas.microsoft.com/office/drawing/2014/main" id="{52B8046F-BF52-4A5D-8EC2-1D1FD3C9F476}"/>
              </a:ext>
            </a:extLst>
          </p:cNvPr>
          <p:cNvSpPr txBox="1">
            <a:spLocks noChangeArrowheads="1"/>
          </p:cNvSpPr>
          <p:nvPr/>
        </p:nvSpPr>
        <p:spPr bwMode="auto">
          <a:xfrm flipH="1">
            <a:off x="6893710" y="3776907"/>
            <a:ext cx="51" cy="16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1" name="TextBox 34">
            <a:extLst>
              <a:ext uri="{FF2B5EF4-FFF2-40B4-BE49-F238E27FC236}">
                <a16:creationId xmlns:a16="http://schemas.microsoft.com/office/drawing/2014/main" id="{56F01BA0-DCBB-48D3-9D64-E5EE87862765}"/>
              </a:ext>
            </a:extLst>
          </p:cNvPr>
          <p:cNvSpPr txBox="1">
            <a:spLocks noChangeArrowheads="1"/>
          </p:cNvSpPr>
          <p:nvPr/>
        </p:nvSpPr>
        <p:spPr bwMode="auto">
          <a:xfrm flipH="1">
            <a:off x="7594459" y="3642835"/>
            <a:ext cx="3206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altLang="zh-CN" sz="1800" b="0" dirty="0" err="1">
                <a:solidFill>
                  <a:srgbClr val="000000"/>
                </a:solidFill>
                <a:latin typeface="Arial" panose="020B0604020202020204" pitchFamily="34" charset="0"/>
                <a:cs typeface="Arial" panose="020B0604020202020204" pitchFamily="34" charset="0"/>
              </a:rPr>
              <a:t>rxd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TextBox 34">
            <a:extLst>
              <a:ext uri="{FF2B5EF4-FFF2-40B4-BE49-F238E27FC236}">
                <a16:creationId xmlns:a16="http://schemas.microsoft.com/office/drawing/2014/main" id="{71E2A416-1398-429C-B9F7-96192C5339A7}"/>
              </a:ext>
            </a:extLst>
          </p:cNvPr>
          <p:cNvSpPr txBox="1">
            <a:spLocks noChangeArrowheads="1"/>
          </p:cNvSpPr>
          <p:nvPr/>
        </p:nvSpPr>
        <p:spPr bwMode="auto">
          <a:xfrm flipH="1">
            <a:off x="7591414" y="3995161"/>
            <a:ext cx="3077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altLang="zh-CN" sz="1800" b="0" dirty="0" err="1">
                <a:solidFill>
                  <a:srgbClr val="000000"/>
                </a:solidFill>
                <a:latin typeface="Arial" panose="020B0604020202020204" pitchFamily="34" charset="0"/>
                <a:cs typeface="Arial" panose="020B0604020202020204" pitchFamily="34" charset="0"/>
              </a:rPr>
              <a:t>txd</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3" name="TextBox 34">
            <a:extLst>
              <a:ext uri="{FF2B5EF4-FFF2-40B4-BE49-F238E27FC236}">
                <a16:creationId xmlns:a16="http://schemas.microsoft.com/office/drawing/2014/main" id="{2B7BAF52-FD7E-4AD2-B24C-3D7D8B4E8E1C}"/>
              </a:ext>
            </a:extLst>
          </p:cNvPr>
          <p:cNvSpPr txBox="1">
            <a:spLocks noChangeArrowheads="1"/>
          </p:cNvSpPr>
          <p:nvPr/>
        </p:nvSpPr>
        <p:spPr bwMode="auto">
          <a:xfrm flipH="1">
            <a:off x="6893710" y="4036091"/>
            <a:ext cx="51" cy="16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6" name="文本框 84">
            <a:extLst>
              <a:ext uri="{FF2B5EF4-FFF2-40B4-BE49-F238E27FC236}">
                <a16:creationId xmlns:a16="http://schemas.microsoft.com/office/drawing/2014/main" id="{A86E099B-B7BE-42B3-A290-FB06506627B9}"/>
              </a:ext>
            </a:extLst>
          </p:cNvPr>
          <p:cNvSpPr txBox="1">
            <a:spLocks noChangeArrowheads="1"/>
          </p:cNvSpPr>
          <p:nvPr/>
        </p:nvSpPr>
        <p:spPr bwMode="auto">
          <a:xfrm>
            <a:off x="3887924" y="3454123"/>
            <a:ext cx="992689" cy="2204875"/>
          </a:xfrm>
          <a:prstGeom prst="rect">
            <a:avLst/>
          </a:prstGeom>
          <a:noFill/>
          <a:ln w="2857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ts val="18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CPU</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9" name="文本框 84">
            <a:extLst>
              <a:ext uri="{FF2B5EF4-FFF2-40B4-BE49-F238E27FC236}">
                <a16:creationId xmlns:a16="http://schemas.microsoft.com/office/drawing/2014/main" id="{E59F667D-8C91-41A7-9B09-6FF156371E37}"/>
              </a:ext>
            </a:extLst>
          </p:cNvPr>
          <p:cNvSpPr txBox="1">
            <a:spLocks noChangeArrowheads="1"/>
          </p:cNvSpPr>
          <p:nvPr/>
        </p:nvSpPr>
        <p:spPr bwMode="auto">
          <a:xfrm>
            <a:off x="892446" y="4797154"/>
            <a:ext cx="971128" cy="864093"/>
          </a:xfrm>
          <a:prstGeom prst="rect">
            <a:avLst/>
          </a:prstGeom>
          <a:noFill/>
          <a:ln w="2857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ts val="18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DMem</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3" name="文本框 84">
            <a:extLst>
              <a:ext uri="{FF2B5EF4-FFF2-40B4-BE49-F238E27FC236}">
                <a16:creationId xmlns:a16="http://schemas.microsoft.com/office/drawing/2014/main" id="{73C3FBFD-0094-467A-B08C-4991789BEF7C}"/>
              </a:ext>
            </a:extLst>
          </p:cNvPr>
          <p:cNvSpPr txBox="1">
            <a:spLocks noChangeArrowheads="1"/>
          </p:cNvSpPr>
          <p:nvPr/>
        </p:nvSpPr>
        <p:spPr bwMode="auto">
          <a:xfrm>
            <a:off x="6144946" y="4694737"/>
            <a:ext cx="878031" cy="964262"/>
          </a:xfrm>
          <a:prstGeom prst="rect">
            <a:avLst/>
          </a:prstGeom>
          <a:noFill/>
          <a:ln w="2857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none" lIns="0" tIns="108000" rIns="0" bIns="0" anchor="ctr" anchorCtr="0"/>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ts val="1800"/>
              </a:lnSpc>
              <a:spcBef>
                <a:spcPts val="600"/>
              </a:spcBef>
              <a:spcAft>
                <a:spcPct val="0"/>
              </a:spcAft>
              <a:buClrTx/>
              <a:buSzTx/>
              <a:buFontTx/>
              <a:buNone/>
              <a:tabLst/>
              <a:defRPr/>
            </a:pPr>
            <a:r>
              <a:rPr lang="en-US" altLang="zh-CN" sz="1800" b="0" dirty="0">
                <a:solidFill>
                  <a:srgbClr val="000000"/>
                </a:solidFill>
                <a:latin typeface="Arial" panose="020B0604020202020204" pitchFamily="34" charset="0"/>
                <a:cs typeface="Arial" panose="020B0604020202020204" pitchFamily="34" charset="0"/>
              </a:rPr>
              <a:t>IO</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U</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5" name="TextBox 34">
            <a:extLst>
              <a:ext uri="{FF2B5EF4-FFF2-40B4-BE49-F238E27FC236}">
                <a16:creationId xmlns:a16="http://schemas.microsoft.com/office/drawing/2014/main" id="{E2C6FD2E-30BA-4DAF-97E2-F5A93F0DA225}"/>
              </a:ext>
            </a:extLst>
          </p:cNvPr>
          <p:cNvSpPr txBox="1">
            <a:spLocks noChangeArrowheads="1"/>
          </p:cNvSpPr>
          <p:nvPr/>
        </p:nvSpPr>
        <p:spPr bwMode="auto">
          <a:xfrm flipH="1">
            <a:off x="6883837" y="4941789"/>
            <a:ext cx="51" cy="16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6" name="TextBox 34">
            <a:extLst>
              <a:ext uri="{FF2B5EF4-FFF2-40B4-BE49-F238E27FC236}">
                <a16:creationId xmlns:a16="http://schemas.microsoft.com/office/drawing/2014/main" id="{5ADBEEF1-10E0-428A-94DF-F95474E7E8D7}"/>
              </a:ext>
            </a:extLst>
          </p:cNvPr>
          <p:cNvSpPr txBox="1">
            <a:spLocks noChangeArrowheads="1"/>
          </p:cNvSpPr>
          <p:nvPr/>
        </p:nvSpPr>
        <p:spPr bwMode="auto">
          <a:xfrm flipH="1">
            <a:off x="7566852" y="4807717"/>
            <a:ext cx="7182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altLang="zh-CN" sz="1800" b="0" dirty="0">
                <a:solidFill>
                  <a:srgbClr val="000000"/>
                </a:solidFill>
                <a:latin typeface="Arial" panose="020B0604020202020204" pitchFamily="34" charset="0"/>
                <a:cs typeface="Arial" panose="020B0604020202020204" pitchFamily="34" charset="0"/>
              </a:rPr>
              <a:t>s</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btn</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7" name="TextBox 34">
            <a:extLst>
              <a:ext uri="{FF2B5EF4-FFF2-40B4-BE49-F238E27FC236}">
                <a16:creationId xmlns:a16="http://schemas.microsoft.com/office/drawing/2014/main" id="{189684E1-283A-4D46-90A9-B78FA031D498}"/>
              </a:ext>
            </a:extLst>
          </p:cNvPr>
          <p:cNvSpPr txBox="1">
            <a:spLocks noChangeArrowheads="1"/>
          </p:cNvSpPr>
          <p:nvPr/>
        </p:nvSpPr>
        <p:spPr bwMode="auto">
          <a:xfrm flipH="1">
            <a:off x="7581541" y="5219740"/>
            <a:ext cx="8079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altLang="zh-CN" sz="1800" b="0" dirty="0">
                <a:solidFill>
                  <a:srgbClr val="000000"/>
                </a:solidFill>
                <a:latin typeface="Arial" panose="020B0604020202020204" pitchFamily="34" charset="0"/>
                <a:cs typeface="Arial" panose="020B0604020202020204" pitchFamily="34" charset="0"/>
              </a:rPr>
              <a:t>l</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ed, seg</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8" name="TextBox 34">
            <a:extLst>
              <a:ext uri="{FF2B5EF4-FFF2-40B4-BE49-F238E27FC236}">
                <a16:creationId xmlns:a16="http://schemas.microsoft.com/office/drawing/2014/main" id="{3A71BB5D-F211-4EE0-830B-359B3BF0037E}"/>
              </a:ext>
            </a:extLst>
          </p:cNvPr>
          <p:cNvSpPr txBox="1">
            <a:spLocks noChangeArrowheads="1"/>
          </p:cNvSpPr>
          <p:nvPr/>
        </p:nvSpPr>
        <p:spPr bwMode="auto">
          <a:xfrm flipH="1">
            <a:off x="6883837" y="5200973"/>
            <a:ext cx="51" cy="16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9" name="直接连接符 8">
            <a:extLst>
              <a:ext uri="{FF2B5EF4-FFF2-40B4-BE49-F238E27FC236}">
                <a16:creationId xmlns:a16="http://schemas.microsoft.com/office/drawing/2014/main" id="{18B67D76-FCF9-4488-B9FE-3BFEEAFA8614}"/>
              </a:ext>
            </a:extLst>
          </p:cNvPr>
          <p:cNvCxnSpPr>
            <a:cxnSpLocks/>
          </p:cNvCxnSpPr>
          <p:nvPr/>
        </p:nvCxnSpPr>
        <p:spPr bwMode="auto">
          <a:xfrm flipH="1">
            <a:off x="7030661" y="3809513"/>
            <a:ext cx="448887" cy="0"/>
          </a:xfrm>
          <a:prstGeom prst="line">
            <a:avLst/>
          </a:prstGeom>
          <a:ln w="19050">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051E9FF-B1ED-4BFB-AB17-3E0D3213CEEE}"/>
              </a:ext>
            </a:extLst>
          </p:cNvPr>
          <p:cNvCxnSpPr>
            <a:cxnSpLocks/>
          </p:cNvCxnSpPr>
          <p:nvPr/>
        </p:nvCxnSpPr>
        <p:spPr bwMode="auto">
          <a:xfrm flipH="1">
            <a:off x="7030661" y="4165273"/>
            <a:ext cx="448887"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FF96524-4C7E-4D5D-AD2B-8CF2CC3F0831}"/>
              </a:ext>
            </a:extLst>
          </p:cNvPr>
          <p:cNvCxnSpPr>
            <a:cxnSpLocks/>
          </p:cNvCxnSpPr>
          <p:nvPr/>
        </p:nvCxnSpPr>
        <p:spPr bwMode="auto">
          <a:xfrm flipH="1">
            <a:off x="4880613" y="4240691"/>
            <a:ext cx="1274206" cy="0"/>
          </a:xfrm>
          <a:prstGeom prst="line">
            <a:avLst/>
          </a:prstGeom>
          <a:ln w="19050">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31" name="箭头: 上下 30">
            <a:extLst>
              <a:ext uri="{FF2B5EF4-FFF2-40B4-BE49-F238E27FC236}">
                <a16:creationId xmlns:a16="http://schemas.microsoft.com/office/drawing/2014/main" id="{1F68ADD8-3E55-424C-BB45-BF7AC0737A64}"/>
              </a:ext>
            </a:extLst>
          </p:cNvPr>
          <p:cNvSpPr/>
          <p:nvPr/>
        </p:nvSpPr>
        <p:spPr bwMode="auto">
          <a:xfrm rot="16200000">
            <a:off x="5395837" y="4778164"/>
            <a:ext cx="233887" cy="1203253"/>
          </a:xfrm>
          <a:prstGeom prst="upDownArrow">
            <a:avLst>
              <a:gd name="adj1" fmla="val 39250"/>
              <a:gd name="adj2" fmla="val 651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cxnSp>
        <p:nvCxnSpPr>
          <p:cNvPr id="34" name="直接连接符 33">
            <a:extLst>
              <a:ext uri="{FF2B5EF4-FFF2-40B4-BE49-F238E27FC236}">
                <a16:creationId xmlns:a16="http://schemas.microsoft.com/office/drawing/2014/main" id="{24432190-AFC0-4E89-AC17-8E5E2CBCF3E5}"/>
              </a:ext>
            </a:extLst>
          </p:cNvPr>
          <p:cNvCxnSpPr>
            <a:cxnSpLocks/>
          </p:cNvCxnSpPr>
          <p:nvPr/>
        </p:nvCxnSpPr>
        <p:spPr bwMode="auto">
          <a:xfrm>
            <a:off x="5497077" y="4240691"/>
            <a:ext cx="0" cy="677054"/>
          </a:xfrm>
          <a:prstGeom prst="line">
            <a:avLst/>
          </a:prstGeom>
          <a:solidFill>
            <a:schemeClr val="accent1"/>
          </a:solidFill>
          <a:ln w="19050" cap="flat" cmpd="sng" algn="ctr">
            <a:solidFill>
              <a:schemeClr val="tx1"/>
            </a:solidFill>
            <a:prstDash val="solid"/>
            <a:round/>
            <a:headEnd type="oval" w="med" len="med"/>
            <a:tailEnd type="none" w="med" len="med"/>
          </a:ln>
          <a:effectLst/>
        </p:spPr>
      </p:cxnSp>
      <p:cxnSp>
        <p:nvCxnSpPr>
          <p:cNvPr id="35" name="直接连接符 34">
            <a:extLst>
              <a:ext uri="{FF2B5EF4-FFF2-40B4-BE49-F238E27FC236}">
                <a16:creationId xmlns:a16="http://schemas.microsoft.com/office/drawing/2014/main" id="{208CEB73-BF93-4906-A2E7-079AA179B644}"/>
              </a:ext>
            </a:extLst>
          </p:cNvPr>
          <p:cNvCxnSpPr>
            <a:cxnSpLocks/>
          </p:cNvCxnSpPr>
          <p:nvPr/>
        </p:nvCxnSpPr>
        <p:spPr bwMode="auto">
          <a:xfrm>
            <a:off x="5497077" y="4917745"/>
            <a:ext cx="645382" cy="0"/>
          </a:xfrm>
          <a:prstGeom prst="line">
            <a:avLst/>
          </a:prstGeom>
          <a:ln w="19050">
            <a:solidFill>
              <a:schemeClr val="tx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41" name="TextBox 34">
            <a:extLst>
              <a:ext uri="{FF2B5EF4-FFF2-40B4-BE49-F238E27FC236}">
                <a16:creationId xmlns:a16="http://schemas.microsoft.com/office/drawing/2014/main" id="{51C4BB41-2C16-4ABF-B68A-C8862C7402CB}"/>
              </a:ext>
            </a:extLst>
          </p:cNvPr>
          <p:cNvSpPr txBox="1">
            <a:spLocks noChangeArrowheads="1"/>
          </p:cNvSpPr>
          <p:nvPr/>
        </p:nvSpPr>
        <p:spPr bwMode="auto">
          <a:xfrm flipH="1">
            <a:off x="5053484" y="3887959"/>
            <a:ext cx="9792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800" b="0" dirty="0">
                <a:solidFill>
                  <a:srgbClr val="000000"/>
                </a:solidFill>
                <a:latin typeface="Arial" panose="020B0604020202020204" pitchFamily="34" charset="0"/>
                <a:cs typeface="Arial" panose="020B0604020202020204" pitchFamily="34" charset="0"/>
              </a:rPr>
              <a:t>c</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lk_cpu</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4" name="TextBox 34">
            <a:extLst>
              <a:ext uri="{FF2B5EF4-FFF2-40B4-BE49-F238E27FC236}">
                <a16:creationId xmlns:a16="http://schemas.microsoft.com/office/drawing/2014/main" id="{18D824EB-501E-42D2-B24D-94AB564A1D7F}"/>
              </a:ext>
            </a:extLst>
          </p:cNvPr>
          <p:cNvSpPr txBox="1">
            <a:spLocks noChangeArrowheads="1"/>
          </p:cNvSpPr>
          <p:nvPr/>
        </p:nvSpPr>
        <p:spPr bwMode="auto">
          <a:xfrm flipH="1">
            <a:off x="4982030" y="3336499"/>
            <a:ext cx="11077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dbg_bus</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6" name="TextBox 34">
            <a:extLst>
              <a:ext uri="{FF2B5EF4-FFF2-40B4-BE49-F238E27FC236}">
                <a16:creationId xmlns:a16="http://schemas.microsoft.com/office/drawing/2014/main" id="{23B5F5C4-EC6A-446A-A386-5F7E5EF5997B}"/>
              </a:ext>
            </a:extLst>
          </p:cNvPr>
          <p:cNvSpPr txBox="1">
            <a:spLocks noChangeArrowheads="1"/>
          </p:cNvSpPr>
          <p:nvPr/>
        </p:nvSpPr>
        <p:spPr bwMode="auto">
          <a:xfrm flipH="1">
            <a:off x="5164441" y="5003527"/>
            <a:ext cx="6796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io_bus</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7" name="箭头: 右 46">
            <a:extLst>
              <a:ext uri="{FF2B5EF4-FFF2-40B4-BE49-F238E27FC236}">
                <a16:creationId xmlns:a16="http://schemas.microsoft.com/office/drawing/2014/main" id="{40D78431-FE4F-48FF-961C-E5F10C722662}"/>
              </a:ext>
            </a:extLst>
          </p:cNvPr>
          <p:cNvSpPr/>
          <p:nvPr/>
        </p:nvSpPr>
        <p:spPr bwMode="auto">
          <a:xfrm>
            <a:off x="7022407" y="5274813"/>
            <a:ext cx="443196" cy="166851"/>
          </a:xfrm>
          <a:prstGeom prst="rightArrow">
            <a:avLst>
              <a:gd name="adj1" fmla="val 50000"/>
              <a:gd name="adj2" fmla="val 86636"/>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8" name="箭头: 右 47">
            <a:extLst>
              <a:ext uri="{FF2B5EF4-FFF2-40B4-BE49-F238E27FC236}">
                <a16:creationId xmlns:a16="http://schemas.microsoft.com/office/drawing/2014/main" id="{D7F86E15-7A6F-4667-80FF-18D9F4EB1308}"/>
              </a:ext>
            </a:extLst>
          </p:cNvPr>
          <p:cNvSpPr/>
          <p:nvPr/>
        </p:nvSpPr>
        <p:spPr bwMode="auto">
          <a:xfrm rot="10800000">
            <a:off x="7036352" y="4885645"/>
            <a:ext cx="443196" cy="166851"/>
          </a:xfrm>
          <a:prstGeom prst="rightArrow">
            <a:avLst>
              <a:gd name="adj1" fmla="val 50000"/>
              <a:gd name="adj2" fmla="val 86636"/>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50" name="箭头: 上下 49">
            <a:extLst>
              <a:ext uri="{FF2B5EF4-FFF2-40B4-BE49-F238E27FC236}">
                <a16:creationId xmlns:a16="http://schemas.microsoft.com/office/drawing/2014/main" id="{9C860484-48B7-4EFB-BF8D-1298A438423B}"/>
              </a:ext>
            </a:extLst>
          </p:cNvPr>
          <p:cNvSpPr/>
          <p:nvPr/>
        </p:nvSpPr>
        <p:spPr bwMode="auto">
          <a:xfrm rot="16200000">
            <a:off x="5404552" y="3153233"/>
            <a:ext cx="232198" cy="1203253"/>
          </a:xfrm>
          <a:prstGeom prst="upDownArrow">
            <a:avLst>
              <a:gd name="adj1" fmla="val 39250"/>
              <a:gd name="adj2" fmla="val 651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52" name="文本框 84">
            <a:extLst>
              <a:ext uri="{FF2B5EF4-FFF2-40B4-BE49-F238E27FC236}">
                <a16:creationId xmlns:a16="http://schemas.microsoft.com/office/drawing/2014/main" id="{C49876E8-093A-4D7B-B7EE-0983FBAD1B26}"/>
              </a:ext>
            </a:extLst>
          </p:cNvPr>
          <p:cNvSpPr txBox="1">
            <a:spLocks noChangeArrowheads="1"/>
          </p:cNvSpPr>
          <p:nvPr/>
        </p:nvSpPr>
        <p:spPr bwMode="auto">
          <a:xfrm>
            <a:off x="2394530" y="4797155"/>
            <a:ext cx="971128" cy="864093"/>
          </a:xfrm>
          <a:prstGeom prst="rect">
            <a:avLst/>
          </a:prstGeom>
          <a:noFill/>
          <a:ln w="28575">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ts val="1800"/>
              </a:lnSpc>
              <a:spcBef>
                <a:spcPct val="0"/>
              </a:spcBef>
              <a:spcAft>
                <a:spcPct val="0"/>
              </a:spcAft>
              <a:buClrTx/>
              <a:buSzTx/>
              <a:buFontTx/>
              <a:buNone/>
              <a:tabLst/>
              <a:defRPr/>
            </a:pPr>
            <a:r>
              <a:rPr lang="en-US" altLang="zh-CN" sz="1800" b="0" dirty="0" err="1">
                <a:solidFill>
                  <a:srgbClr val="000000"/>
                </a:solidFill>
                <a:latin typeface="Arial" panose="020B0604020202020204" pitchFamily="34" charset="0"/>
                <a:cs typeface="Arial" panose="020B0604020202020204" pitchFamily="34" charset="0"/>
              </a:rPr>
              <a:t>DCache</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4" name="箭头: 上下 53">
            <a:extLst>
              <a:ext uri="{FF2B5EF4-FFF2-40B4-BE49-F238E27FC236}">
                <a16:creationId xmlns:a16="http://schemas.microsoft.com/office/drawing/2014/main" id="{165B3978-2B60-4343-AF39-C8D10CE6F6DE}"/>
              </a:ext>
            </a:extLst>
          </p:cNvPr>
          <p:cNvSpPr/>
          <p:nvPr/>
        </p:nvSpPr>
        <p:spPr bwMode="auto">
          <a:xfrm rot="16200000">
            <a:off x="3523860" y="4990360"/>
            <a:ext cx="209388" cy="477889"/>
          </a:xfrm>
          <a:prstGeom prst="upDownArrow">
            <a:avLst>
              <a:gd name="adj1" fmla="val 39250"/>
              <a:gd name="adj2" fmla="val 651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55" name="箭头: 上下 54">
            <a:extLst>
              <a:ext uri="{FF2B5EF4-FFF2-40B4-BE49-F238E27FC236}">
                <a16:creationId xmlns:a16="http://schemas.microsoft.com/office/drawing/2014/main" id="{053E30E2-01D8-4F07-82B7-FF0D2D6FD9B9}"/>
              </a:ext>
            </a:extLst>
          </p:cNvPr>
          <p:cNvSpPr/>
          <p:nvPr/>
        </p:nvSpPr>
        <p:spPr bwMode="auto">
          <a:xfrm rot="16200000">
            <a:off x="2026947" y="4990360"/>
            <a:ext cx="209388" cy="477889"/>
          </a:xfrm>
          <a:prstGeom prst="upDownArrow">
            <a:avLst>
              <a:gd name="adj1" fmla="val 39250"/>
              <a:gd name="adj2" fmla="val 651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0959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CE6A49A-E6CE-4B97-9EFE-E969D4BB01C6}"/>
              </a:ext>
            </a:extLst>
          </p:cNvPr>
          <p:cNvPicPr>
            <a:picLocks noChangeAspect="1"/>
          </p:cNvPicPr>
          <p:nvPr/>
        </p:nvPicPr>
        <p:blipFill>
          <a:blip r:embed="rId3"/>
          <a:stretch>
            <a:fillRect/>
          </a:stretch>
        </p:blipFill>
        <p:spPr>
          <a:xfrm>
            <a:off x="5476875" y="1436687"/>
            <a:ext cx="3067050" cy="4610100"/>
          </a:xfrm>
          <a:prstGeom prst="rect">
            <a:avLst/>
          </a:prstGeom>
        </p:spPr>
      </p:pic>
      <p:sp>
        <p:nvSpPr>
          <p:cNvPr id="11266" name="标题 1">
            <a:extLst>
              <a:ext uri="{FF2B5EF4-FFF2-40B4-BE49-F238E27FC236}">
                <a16:creationId xmlns:a16="http://schemas.microsoft.com/office/drawing/2014/main" id="{A2708DE6-3340-4080-B1D9-8B7ACE0223EA}"/>
              </a:ext>
            </a:extLst>
          </p:cNvPr>
          <p:cNvSpPr>
            <a:spLocks noGrp="1" noChangeArrowheads="1"/>
          </p:cNvSpPr>
          <p:nvPr>
            <p:ph type="title"/>
          </p:nvPr>
        </p:nvSpPr>
        <p:spPr/>
        <p:txBody>
          <a:bodyPr/>
          <a:lstStyle/>
          <a:p>
            <a:pPr eaLnBrk="1" hangingPunct="1"/>
            <a:r>
              <a:rPr lang="en-US" altLang="zh-CN" dirty="0" err="1"/>
              <a:t>Dcache</a:t>
            </a:r>
            <a:r>
              <a:rPr lang="zh-CN" altLang="en-US" dirty="0"/>
              <a:t>与</a:t>
            </a:r>
            <a:r>
              <a:rPr lang="en-US" altLang="zh-CN" dirty="0" err="1"/>
              <a:t>DMem</a:t>
            </a:r>
            <a:endParaRPr lang="zh-CN" altLang="en-US" dirty="0"/>
          </a:p>
        </p:txBody>
      </p:sp>
      <p:sp>
        <p:nvSpPr>
          <p:cNvPr id="10243" name="内容占位符 2">
            <a:extLst>
              <a:ext uri="{FF2B5EF4-FFF2-40B4-BE49-F238E27FC236}">
                <a16:creationId xmlns:a16="http://schemas.microsoft.com/office/drawing/2014/main" id="{0FDB83AA-E158-45F4-A9BB-D66AE278B3C8}"/>
              </a:ext>
            </a:extLst>
          </p:cNvPr>
          <p:cNvSpPr>
            <a:spLocks noGrp="1" noChangeArrowheads="1"/>
          </p:cNvSpPr>
          <p:nvPr>
            <p:ph idx="1"/>
          </p:nvPr>
        </p:nvSpPr>
        <p:spPr>
          <a:xfrm>
            <a:off x="457199" y="1466781"/>
            <a:ext cx="4654861" cy="4778444"/>
          </a:xfrm>
        </p:spPr>
        <p:txBody>
          <a:bodyPr/>
          <a:lstStyle/>
          <a:p>
            <a:pPr eaLnBrk="1" hangingPunct="1">
              <a:spcBef>
                <a:spcPts val="600"/>
              </a:spcBef>
              <a:buFont typeface="Arial" panose="020B0604020202020204" pitchFamily="34" charset="0"/>
              <a:buChar char="•"/>
              <a:defRPr/>
            </a:pPr>
            <a:r>
              <a:rPr lang="zh-CN" altLang="en-US" sz="2400" dirty="0"/>
              <a:t>数据缓存 </a:t>
            </a:r>
            <a:r>
              <a:rPr lang="en-US" altLang="zh-CN" sz="2400" dirty="0" err="1"/>
              <a:t>Dcache</a:t>
            </a:r>
            <a:endParaRPr lang="en-US" altLang="zh-CN" sz="2400" dirty="0"/>
          </a:p>
          <a:p>
            <a:pPr lvl="1" eaLnBrk="1" hangingPunct="1">
              <a:spcBef>
                <a:spcPts val="600"/>
              </a:spcBef>
              <a:buFont typeface="微软雅黑" panose="020B0503020204020204" pitchFamily="34" charset="-122"/>
              <a:buChar char="−"/>
              <a:defRPr/>
            </a:pPr>
            <a:r>
              <a:rPr lang="zh-CN" altLang="en-US" sz="2000" dirty="0"/>
              <a:t>分布式存储器，总容量</a:t>
            </a:r>
            <a:r>
              <a:rPr lang="en-US" altLang="zh-CN" sz="2000" dirty="0"/>
              <a:t>1KB</a:t>
            </a:r>
          </a:p>
          <a:p>
            <a:pPr lvl="1" eaLnBrk="1" hangingPunct="1">
              <a:spcBef>
                <a:spcPts val="600"/>
              </a:spcBef>
              <a:buFont typeface="微软雅黑" panose="020B0503020204020204" pitchFamily="34" charset="-122"/>
              <a:buChar char="−"/>
              <a:defRPr/>
            </a:pPr>
            <a:r>
              <a:rPr lang="zh-CN" altLang="en-US" sz="2000" dirty="0"/>
              <a:t>块大小：</a:t>
            </a:r>
            <a:r>
              <a:rPr lang="en-US" altLang="zh-CN" sz="2000" dirty="0"/>
              <a:t>4/8</a:t>
            </a:r>
            <a:r>
              <a:rPr lang="zh-CN" altLang="en-US" sz="2000" dirty="0"/>
              <a:t>字 </a:t>
            </a:r>
            <a:r>
              <a:rPr lang="en-US" altLang="zh-CN" sz="2000" dirty="0"/>
              <a:t>(16/32</a:t>
            </a:r>
            <a:r>
              <a:rPr lang="zh-CN" altLang="en-US" sz="2000" dirty="0"/>
              <a:t>字节</a:t>
            </a:r>
            <a:r>
              <a:rPr lang="en-US" altLang="zh-CN" sz="2000" dirty="0"/>
              <a:t>)</a:t>
            </a:r>
          </a:p>
          <a:p>
            <a:pPr lvl="1" eaLnBrk="1" hangingPunct="1">
              <a:spcBef>
                <a:spcPts val="600"/>
              </a:spcBef>
              <a:buFont typeface="微软雅黑" panose="020B0503020204020204" pitchFamily="34" charset="-122"/>
              <a:buChar char="−"/>
              <a:defRPr/>
            </a:pPr>
            <a:r>
              <a:rPr lang="zh-CN" altLang="en-US" sz="2000" dirty="0"/>
              <a:t>地址映射方式：直接</a:t>
            </a:r>
            <a:r>
              <a:rPr lang="en-US" altLang="zh-CN" sz="2000" dirty="0"/>
              <a:t>/2</a:t>
            </a:r>
            <a:r>
              <a:rPr lang="zh-CN" altLang="en-US" sz="2000" dirty="0"/>
              <a:t>路组相联</a:t>
            </a:r>
            <a:endParaRPr lang="en-US" altLang="zh-CN" sz="2000" dirty="0"/>
          </a:p>
          <a:p>
            <a:pPr lvl="1" eaLnBrk="1" hangingPunct="1">
              <a:spcBef>
                <a:spcPts val="600"/>
              </a:spcBef>
              <a:buFont typeface="微软雅黑" panose="020B0503020204020204" pitchFamily="34" charset="-122"/>
              <a:buChar char="−"/>
              <a:defRPr/>
            </a:pPr>
            <a:r>
              <a:rPr lang="zh-CN" altLang="en-US" sz="2000" dirty="0"/>
              <a:t>替换策略：</a:t>
            </a:r>
            <a:r>
              <a:rPr lang="en-US" altLang="zh-CN" sz="2000" dirty="0"/>
              <a:t>LRU</a:t>
            </a:r>
          </a:p>
          <a:p>
            <a:pPr lvl="1" eaLnBrk="1" hangingPunct="1">
              <a:spcBef>
                <a:spcPts val="600"/>
              </a:spcBef>
              <a:buFont typeface="微软雅黑" panose="020B0503020204020204" pitchFamily="34" charset="-122"/>
              <a:buChar char="−"/>
              <a:defRPr/>
            </a:pPr>
            <a:r>
              <a:rPr lang="zh-CN" altLang="en-US" sz="2000" dirty="0"/>
              <a:t>写策略：写回，写分配</a:t>
            </a:r>
            <a:endParaRPr lang="en-US" altLang="zh-CN" sz="2000" dirty="0"/>
          </a:p>
          <a:p>
            <a:pPr eaLnBrk="1" hangingPunct="1">
              <a:spcBef>
                <a:spcPts val="1200"/>
              </a:spcBef>
              <a:buFont typeface="微软雅黑" panose="020B0503020204020204" pitchFamily="34" charset="-122"/>
              <a:buChar char="−"/>
              <a:defRPr/>
            </a:pPr>
            <a:r>
              <a:rPr lang="zh-CN" altLang="en-US" sz="2400" dirty="0"/>
              <a:t>数据存储器 </a:t>
            </a:r>
            <a:r>
              <a:rPr lang="en-US" altLang="zh-CN" sz="2400" dirty="0" err="1"/>
              <a:t>Dmem</a:t>
            </a:r>
            <a:endParaRPr lang="en-US" altLang="zh-CN" sz="2400" dirty="0"/>
          </a:p>
          <a:p>
            <a:pPr lvl="1" eaLnBrk="1" hangingPunct="1">
              <a:spcBef>
                <a:spcPts val="600"/>
              </a:spcBef>
              <a:buFont typeface="微软雅黑" panose="020B0503020204020204" pitchFamily="34" charset="-122"/>
              <a:buChar char="−"/>
              <a:defRPr/>
            </a:pPr>
            <a:r>
              <a:rPr lang="zh-CN" altLang="en-US" sz="2000" dirty="0"/>
              <a:t>块式存储器，容量</a:t>
            </a:r>
            <a:r>
              <a:rPr lang="en-US" altLang="zh-CN" sz="2000" dirty="0"/>
              <a:t>4KB</a:t>
            </a:r>
          </a:p>
          <a:p>
            <a:pPr lvl="1" eaLnBrk="1" hangingPunct="1">
              <a:spcBef>
                <a:spcPts val="600"/>
              </a:spcBef>
              <a:buFont typeface="微软雅黑" panose="020B0503020204020204" pitchFamily="34" charset="-122"/>
              <a:buChar char="−"/>
              <a:defRPr/>
            </a:pPr>
            <a:r>
              <a:rPr lang="zh-CN" altLang="en-US" sz="2000" dirty="0"/>
              <a:t>假定按块访问，首字读取延迟</a:t>
            </a:r>
            <a:r>
              <a:rPr lang="en-US" altLang="zh-CN" sz="2000" dirty="0"/>
              <a:t>16</a:t>
            </a:r>
            <a:r>
              <a:rPr lang="zh-CN" altLang="en-US" sz="2000" dirty="0"/>
              <a:t>个时钟，随后每字</a:t>
            </a:r>
            <a:r>
              <a:rPr lang="en-US" altLang="zh-CN" sz="2000" dirty="0"/>
              <a:t>1</a:t>
            </a:r>
            <a:r>
              <a:rPr lang="zh-CN" altLang="en-US" sz="2000" dirty="0"/>
              <a:t>个时钟</a:t>
            </a:r>
            <a:endParaRPr lang="en-US" altLang="zh-CN" sz="2000" dirty="0"/>
          </a:p>
          <a:p>
            <a:pPr lvl="1" eaLnBrk="1" hangingPunct="1">
              <a:spcBef>
                <a:spcPts val="600"/>
              </a:spcBef>
              <a:buFont typeface="微软雅黑" panose="020B0503020204020204" pitchFamily="34" charset="-122"/>
              <a:buChar char="−"/>
              <a:defRPr/>
            </a:pPr>
            <a:r>
              <a:rPr lang="zh-CN" altLang="en-US" sz="2000" dirty="0"/>
              <a:t>与</a:t>
            </a:r>
            <a:r>
              <a:rPr lang="en-US" altLang="zh-CN" sz="2000" dirty="0" err="1"/>
              <a:t>DCache</a:t>
            </a:r>
            <a:r>
              <a:rPr lang="zh-CN" altLang="en-US" sz="2000" dirty="0"/>
              <a:t>握手协议：</a:t>
            </a:r>
            <a:r>
              <a:rPr lang="en-US" altLang="zh-CN" sz="2000" dirty="0"/>
              <a:t>Valid/Ready</a:t>
            </a:r>
          </a:p>
        </p:txBody>
      </p:sp>
      <p:sp>
        <p:nvSpPr>
          <p:cNvPr id="11268" name="页脚占位符 1">
            <a:extLst>
              <a:ext uri="{FF2B5EF4-FFF2-40B4-BE49-F238E27FC236}">
                <a16:creationId xmlns:a16="http://schemas.microsoft.com/office/drawing/2014/main" id="{86DFDCF3-CFFF-4C59-8266-BF39A280CCEB}"/>
              </a:ext>
            </a:extLst>
          </p:cNvPr>
          <p:cNvSpPr>
            <a:spLocks noGrp="1" noChangeArrowheads="1"/>
          </p:cNvSpPr>
          <p:nvPr>
            <p:ph type="ftr" sz="quarter" idx="11"/>
          </p:nvPr>
        </p:nvSpPr>
        <p:spPr>
          <a:xfrm>
            <a:off x="2590800" y="6245225"/>
            <a:ext cx="441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r>
              <a:rPr lang="en-US" altLang="zh-CN" sz="1600" b="0" dirty="0">
                <a:latin typeface="Arial" panose="020B0604020202020204" pitchFamily="34" charset="0"/>
              </a:rPr>
              <a:t>2023</a:t>
            </a:r>
            <a:r>
              <a:rPr lang="zh-CN" altLang="en-US" sz="1600" b="0" dirty="0">
                <a:latin typeface="Arial" panose="020B0604020202020204" pitchFamily="34" charset="0"/>
              </a:rPr>
              <a:t>春</a:t>
            </a:r>
            <a:r>
              <a:rPr lang="en-US" altLang="zh-CN" sz="1600" b="0" dirty="0">
                <a:latin typeface="Arial" panose="020B0604020202020204" pitchFamily="34" charset="0"/>
              </a:rPr>
              <a:t>_</a:t>
            </a:r>
            <a:r>
              <a:rPr lang="zh-CN" altLang="en-US" sz="1600" b="0" dirty="0">
                <a:latin typeface="Arial" panose="020B0604020202020204" pitchFamily="34" charset="0"/>
              </a:rPr>
              <a:t>计算机组成原理</a:t>
            </a:r>
            <a:r>
              <a:rPr lang="en-US" altLang="zh-CN" sz="1600" b="0" dirty="0">
                <a:latin typeface="Arial" panose="020B0604020202020204" pitchFamily="34" charset="0"/>
              </a:rPr>
              <a:t>(H)</a:t>
            </a:r>
            <a:r>
              <a:rPr lang="zh-CN" altLang="en-US" sz="1600" b="0" dirty="0">
                <a:latin typeface="Arial" panose="020B0604020202020204" pitchFamily="34" charset="0"/>
              </a:rPr>
              <a:t>实验 </a:t>
            </a:r>
          </a:p>
        </p:txBody>
      </p:sp>
      <p:sp>
        <p:nvSpPr>
          <p:cNvPr id="11269" name="灯片编号占位符 2">
            <a:extLst>
              <a:ext uri="{FF2B5EF4-FFF2-40B4-BE49-F238E27FC236}">
                <a16:creationId xmlns:a16="http://schemas.microsoft.com/office/drawing/2014/main" id="{D7E5AF81-A292-4418-8E4D-DD0CA76FEE95}"/>
              </a:ext>
            </a:extLst>
          </p:cNvPr>
          <p:cNvSpPr>
            <a:spLocks noGrp="1" noChangeArrowheads="1"/>
          </p:cNvSpPr>
          <p:nvPr>
            <p:ph type="sldNum" sz="quarter" idx="12"/>
          </p:nvPr>
        </p:nvSpPr>
        <p:spPr>
          <a:xfrm>
            <a:off x="7010400" y="6245225"/>
            <a:ext cx="16764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F8BF691F-576E-4A9C-A667-80CF55D7D1E0}" type="slidenum">
              <a:rPr lang="en-US" altLang="zh-CN" sz="1600" b="0" smtClean="0">
                <a:latin typeface="Arial" panose="020B0604020202020204" pitchFamily="34" charset="0"/>
              </a:rPr>
              <a:pPr>
                <a:spcBef>
                  <a:spcPct val="0"/>
                </a:spcBef>
                <a:buFontTx/>
                <a:buNone/>
              </a:pPr>
              <a:t>4</a:t>
            </a:fld>
            <a:endParaRPr lang="en-US" altLang="zh-CN" sz="1600" b="0">
              <a:latin typeface="Arial" panose="020B0604020202020204" pitchFamily="34" charset="0"/>
            </a:endParaRPr>
          </a:p>
        </p:txBody>
      </p:sp>
      <p:sp>
        <p:nvSpPr>
          <p:cNvPr id="11270" name="日期占位符 3">
            <a:extLst>
              <a:ext uri="{FF2B5EF4-FFF2-40B4-BE49-F238E27FC236}">
                <a16:creationId xmlns:a16="http://schemas.microsoft.com/office/drawing/2014/main" id="{6E65ED10-DC45-42D5-8820-CF179AA2120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spcBef>
                <a:spcPct val="0"/>
              </a:spcBef>
              <a:buFontTx/>
              <a:buNone/>
            </a:pPr>
            <a:fld id="{77F228FA-4B7A-4C4A-B8D6-DCC7CECC5CB7}" type="datetime1">
              <a:rPr lang="zh-CN" altLang="en-US" sz="1600" b="0" smtClean="0">
                <a:latin typeface="Arial" panose="020B0604020202020204" pitchFamily="34" charset="0"/>
              </a:rPr>
              <a:t>2023/5/24</a:t>
            </a:fld>
            <a:endParaRPr lang="zh-CN" altLang="en-US" sz="1600" b="0" dirty="0">
              <a:latin typeface="Arial" panose="020B0604020202020204" pitchFamily="34" charset="0"/>
            </a:endParaRPr>
          </a:p>
        </p:txBody>
      </p:sp>
      <p:grpSp>
        <p:nvGrpSpPr>
          <p:cNvPr id="6" name="组合 5">
            <a:extLst>
              <a:ext uri="{FF2B5EF4-FFF2-40B4-BE49-F238E27FC236}">
                <a16:creationId xmlns:a16="http://schemas.microsoft.com/office/drawing/2014/main" id="{3EFFAC21-E065-414E-BB9B-5B6D5B44E682}"/>
              </a:ext>
            </a:extLst>
          </p:cNvPr>
          <p:cNvGrpSpPr/>
          <p:nvPr/>
        </p:nvGrpSpPr>
        <p:grpSpPr>
          <a:xfrm>
            <a:off x="6309586" y="1934751"/>
            <a:ext cx="1143876" cy="2691177"/>
            <a:chOff x="3457105" y="3914081"/>
            <a:chExt cx="718851" cy="2167090"/>
          </a:xfrm>
        </p:grpSpPr>
        <p:sp>
          <p:nvSpPr>
            <p:cNvPr id="4" name="文本框 3">
              <a:extLst>
                <a:ext uri="{FF2B5EF4-FFF2-40B4-BE49-F238E27FC236}">
                  <a16:creationId xmlns:a16="http://schemas.microsoft.com/office/drawing/2014/main" id="{C9A9A6AD-9D81-4F7A-BFF7-9F159AB13DB4}"/>
                </a:ext>
              </a:extLst>
            </p:cNvPr>
            <p:cNvSpPr txBox="1"/>
            <p:nvPr/>
          </p:nvSpPr>
          <p:spPr bwMode="auto">
            <a:xfrm>
              <a:off x="3457105" y="3914081"/>
              <a:ext cx="718851" cy="833434"/>
            </a:xfrm>
            <a:prstGeom prst="rect">
              <a:avLst/>
            </a:prstGeom>
            <a:solidFill>
              <a:schemeClr val="bg1"/>
            </a:solidFill>
            <a:ln w="28575">
              <a:solidFill>
                <a:srgbClr val="0070C0"/>
              </a:solidFill>
              <a:miter lim="800000"/>
              <a:headEnd/>
              <a:tailEnd/>
            </a:ln>
            <a:extLst/>
          </p:spPr>
          <p:txBody>
            <a:bodyPr wrap="none" lIns="0" tIns="0" rIns="0" bIns="0" rtlCol="0" anchor="ctr" anchorCtr="0">
              <a:noAutofit/>
            </a:bodyPr>
            <a:lstStyle/>
            <a:p>
              <a:pPr algn="ctr" eaLnBrk="1" hangingPunct="1">
                <a:spcBef>
                  <a:spcPct val="0"/>
                </a:spcBef>
                <a:buFontTx/>
                <a:buNone/>
              </a:pPr>
              <a:r>
                <a:rPr lang="en-US" altLang="zh-CN" sz="1400" b="1" dirty="0" err="1">
                  <a:cs typeface="Arial" panose="020B0604020202020204" pitchFamily="34" charset="0"/>
                </a:rPr>
                <a:t>DMem</a:t>
              </a:r>
              <a:endParaRPr lang="zh-CN" altLang="en-US" sz="1400" b="1" dirty="0">
                <a:cs typeface="Arial" panose="020B0604020202020204" pitchFamily="34" charset="0"/>
              </a:endParaRPr>
            </a:p>
          </p:txBody>
        </p:sp>
        <p:sp>
          <p:nvSpPr>
            <p:cNvPr id="5" name="箭头: 上下 4">
              <a:extLst>
                <a:ext uri="{FF2B5EF4-FFF2-40B4-BE49-F238E27FC236}">
                  <a16:creationId xmlns:a16="http://schemas.microsoft.com/office/drawing/2014/main" id="{382867EE-DDF8-4CB6-AF0A-4211C906DBA4}"/>
                </a:ext>
              </a:extLst>
            </p:cNvPr>
            <p:cNvSpPr/>
            <p:nvPr/>
          </p:nvSpPr>
          <p:spPr bwMode="auto">
            <a:xfrm>
              <a:off x="3723432" y="4747514"/>
              <a:ext cx="200685" cy="376903"/>
            </a:xfrm>
            <a:prstGeom prst="upDownArrow">
              <a:avLst>
                <a:gd name="adj1" fmla="val 38612"/>
                <a:gd name="adj2" fmla="val 44306"/>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38" name="文本框 37">
              <a:extLst>
                <a:ext uri="{FF2B5EF4-FFF2-40B4-BE49-F238E27FC236}">
                  <a16:creationId xmlns:a16="http://schemas.microsoft.com/office/drawing/2014/main" id="{77AD56DC-5945-463B-A0C7-F83CE899F61D}"/>
                </a:ext>
              </a:extLst>
            </p:cNvPr>
            <p:cNvSpPr txBox="1"/>
            <p:nvPr/>
          </p:nvSpPr>
          <p:spPr bwMode="auto">
            <a:xfrm>
              <a:off x="3457105" y="5131776"/>
              <a:ext cx="718851" cy="949395"/>
            </a:xfrm>
            <a:prstGeom prst="rect">
              <a:avLst/>
            </a:prstGeom>
            <a:solidFill>
              <a:schemeClr val="bg1"/>
            </a:solidFill>
            <a:ln w="28575">
              <a:solidFill>
                <a:srgbClr val="0070C0"/>
              </a:solidFill>
              <a:miter lim="800000"/>
              <a:headEnd/>
              <a:tailEnd/>
            </a:ln>
            <a:extLst/>
          </p:spPr>
          <p:txBody>
            <a:bodyPr wrap="none" lIns="0" tIns="0" rIns="0" bIns="0" rtlCol="0" anchor="ctr" anchorCtr="0">
              <a:noAutofit/>
            </a:bodyPr>
            <a:lstStyle/>
            <a:p>
              <a:pPr algn="ctr" eaLnBrk="1" hangingPunct="1">
                <a:spcBef>
                  <a:spcPct val="0"/>
                </a:spcBef>
                <a:buFontTx/>
                <a:buNone/>
              </a:pPr>
              <a:r>
                <a:rPr lang="en-US" altLang="zh-CN" sz="1400" b="1" dirty="0" err="1">
                  <a:cs typeface="Arial" panose="020B0604020202020204" pitchFamily="34" charset="0"/>
                </a:rPr>
                <a:t>DCache</a:t>
              </a:r>
              <a:endParaRPr lang="zh-CN" altLang="en-US" sz="1400" b="1" dirty="0">
                <a:cs typeface="Arial" panose="020B0604020202020204" pitchFamily="34" charset="0"/>
              </a:endParaRPr>
            </a:p>
          </p:txBody>
        </p:sp>
      </p:grpSp>
      <p:sp>
        <p:nvSpPr>
          <p:cNvPr id="8" name="文本框 7">
            <a:extLst>
              <a:ext uri="{FF2B5EF4-FFF2-40B4-BE49-F238E27FC236}">
                <a16:creationId xmlns:a16="http://schemas.microsoft.com/office/drawing/2014/main" id="{48DCDFC1-7C60-406B-BE05-FBD3AEDEDC36}"/>
              </a:ext>
            </a:extLst>
          </p:cNvPr>
          <p:cNvSpPr txBox="1"/>
          <p:nvPr/>
        </p:nvSpPr>
        <p:spPr bwMode="auto">
          <a:xfrm>
            <a:off x="6568564" y="1466781"/>
            <a:ext cx="5386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ctr" anchorCtr="1">
            <a:spAutoFit/>
          </a:bodyPr>
          <a:lstStyle/>
          <a:p>
            <a:pPr algn="l" eaLnBrk="1" hangingPunct="1">
              <a:spcBef>
                <a:spcPct val="0"/>
              </a:spcBef>
              <a:buFontTx/>
              <a:buNone/>
            </a:pPr>
            <a:r>
              <a:rPr lang="en-US" altLang="zh-CN" dirty="0">
                <a:latin typeface="+mn-ea"/>
                <a:ea typeface="+mn-ea"/>
                <a:cs typeface="Times New Roman" panose="02020603050405020304" pitchFamily="18" charset="0"/>
              </a:rPr>
              <a:t>MEM</a:t>
            </a:r>
            <a:endParaRPr lang="zh-CN" altLang="en-US" dirty="0">
              <a:latin typeface="+mn-ea"/>
              <a:ea typeface="+mn-ea"/>
              <a:cs typeface="Times New Roman" panose="02020603050405020304" pitchFamily="18" charset="0"/>
            </a:endParaRPr>
          </a:p>
        </p:txBody>
      </p:sp>
      <p:sp>
        <p:nvSpPr>
          <p:cNvPr id="17" name="文本框 16">
            <a:extLst>
              <a:ext uri="{FF2B5EF4-FFF2-40B4-BE49-F238E27FC236}">
                <a16:creationId xmlns:a16="http://schemas.microsoft.com/office/drawing/2014/main" id="{234314D8-089E-4059-A8D1-21E64A8895F4}"/>
              </a:ext>
            </a:extLst>
          </p:cNvPr>
          <p:cNvSpPr txBox="1"/>
          <p:nvPr/>
        </p:nvSpPr>
        <p:spPr bwMode="auto">
          <a:xfrm>
            <a:off x="8053388" y="1466781"/>
            <a:ext cx="3718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ctr" anchorCtr="1">
            <a:spAutoFit/>
          </a:bodyPr>
          <a:lstStyle/>
          <a:p>
            <a:pPr algn="l" eaLnBrk="1" hangingPunct="1">
              <a:spcBef>
                <a:spcPct val="0"/>
              </a:spcBef>
              <a:buFontTx/>
              <a:buNone/>
            </a:pPr>
            <a:r>
              <a:rPr lang="en-US" altLang="zh-CN" dirty="0">
                <a:latin typeface="+mn-ea"/>
                <a:ea typeface="+mn-ea"/>
                <a:cs typeface="Times New Roman" panose="02020603050405020304" pitchFamily="18" charset="0"/>
              </a:rPr>
              <a:t>WB</a:t>
            </a:r>
            <a:endParaRPr lang="zh-CN" altLang="en-US" dirty="0">
              <a:latin typeface="+mn-ea"/>
              <a:ea typeface="+mn-ea"/>
              <a:cs typeface="Times New Roman" panose="02020603050405020304" pitchFamily="18" charset="0"/>
            </a:endParaRPr>
          </a:p>
        </p:txBody>
      </p:sp>
      <p:cxnSp>
        <p:nvCxnSpPr>
          <p:cNvPr id="3" name="直接连接符 2">
            <a:extLst>
              <a:ext uri="{FF2B5EF4-FFF2-40B4-BE49-F238E27FC236}">
                <a16:creationId xmlns:a16="http://schemas.microsoft.com/office/drawing/2014/main" id="{E404444D-52BE-4293-A1A5-1FD2C1756E2D}"/>
              </a:ext>
            </a:extLst>
          </p:cNvPr>
          <p:cNvCxnSpPr/>
          <p:nvPr/>
        </p:nvCxnSpPr>
        <p:spPr bwMode="auto">
          <a:xfrm>
            <a:off x="6309586" y="2744924"/>
            <a:ext cx="1143876" cy="0"/>
          </a:xfrm>
          <a:prstGeom prst="line">
            <a:avLst/>
          </a:prstGeom>
          <a:solidFill>
            <a:schemeClr val="accent1"/>
          </a:solidFill>
          <a:ln w="28575" cap="flat" cmpd="sng" algn="ctr">
            <a:solidFill>
              <a:srgbClr val="0070C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B21F7-EDC1-4372-B115-126B81B7A519}"/>
              </a:ext>
            </a:extLst>
          </p:cNvPr>
          <p:cNvSpPr>
            <a:spLocks noGrp="1"/>
          </p:cNvSpPr>
          <p:nvPr>
            <p:ph type="title"/>
          </p:nvPr>
        </p:nvSpPr>
        <p:spPr/>
        <p:txBody>
          <a:bodyPr/>
          <a:lstStyle/>
          <a:p>
            <a:r>
              <a:rPr lang="zh-CN" altLang="en-US" dirty="0"/>
              <a:t>直接映射</a:t>
            </a:r>
          </a:p>
        </p:txBody>
      </p:sp>
      <p:sp>
        <p:nvSpPr>
          <p:cNvPr id="4" name="日期占位符 3">
            <a:extLst>
              <a:ext uri="{FF2B5EF4-FFF2-40B4-BE49-F238E27FC236}">
                <a16:creationId xmlns:a16="http://schemas.microsoft.com/office/drawing/2014/main" id="{C08E48FE-0E9C-4C81-BAAF-BFD6FFBF97EA}"/>
              </a:ext>
            </a:extLst>
          </p:cNvPr>
          <p:cNvSpPr>
            <a:spLocks noGrp="1"/>
          </p:cNvSpPr>
          <p:nvPr>
            <p:ph type="dt" sz="half" idx="10"/>
          </p:nvPr>
        </p:nvSpPr>
        <p:spPr/>
        <p:txBody>
          <a:bodyPr/>
          <a:lstStyle/>
          <a:p>
            <a:pPr>
              <a:defRPr/>
            </a:pPr>
            <a:fld id="{3D106C1F-BF85-477C-ACC6-A102A976B92F}" type="datetime1">
              <a:rPr lang="zh-CN" altLang="en-US" smtClean="0"/>
              <a:t>2023/5/24</a:t>
            </a:fld>
            <a:endParaRPr lang="zh-CN" altLang="en-US" dirty="0"/>
          </a:p>
        </p:txBody>
      </p:sp>
      <p:sp>
        <p:nvSpPr>
          <p:cNvPr id="5" name="页脚占位符 4">
            <a:extLst>
              <a:ext uri="{FF2B5EF4-FFF2-40B4-BE49-F238E27FC236}">
                <a16:creationId xmlns:a16="http://schemas.microsoft.com/office/drawing/2014/main" id="{15347C08-0225-4B32-AA5E-0EEE28767579}"/>
              </a:ext>
            </a:extLst>
          </p:cNvPr>
          <p:cNvSpPr>
            <a:spLocks noGrp="1"/>
          </p:cNvSpPr>
          <p:nvPr>
            <p:ph type="ftr" sz="quarter" idx="11"/>
          </p:nvPr>
        </p:nvSpPr>
        <p:spPr/>
        <p:txBody>
          <a:body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灯片编号占位符 5">
            <a:extLst>
              <a:ext uri="{FF2B5EF4-FFF2-40B4-BE49-F238E27FC236}">
                <a16:creationId xmlns:a16="http://schemas.microsoft.com/office/drawing/2014/main" id="{A09C7B09-5335-4047-9680-5EA3D74F913D}"/>
              </a:ext>
            </a:extLst>
          </p:cNvPr>
          <p:cNvSpPr>
            <a:spLocks noGrp="1"/>
          </p:cNvSpPr>
          <p:nvPr>
            <p:ph type="sldNum" sz="quarter" idx="12"/>
          </p:nvPr>
        </p:nvSpPr>
        <p:spPr/>
        <p:txBody>
          <a:bodyPr/>
          <a:lstStyle/>
          <a:p>
            <a:pPr>
              <a:defRPr/>
            </a:pPr>
            <a:fld id="{9508606F-694E-4BCF-92BA-23CC96414D89}" type="slidenum">
              <a:rPr lang="en-US" altLang="zh-CN" smtClean="0"/>
              <a:pPr>
                <a:defRPr/>
              </a:pPr>
              <a:t>5</a:t>
            </a:fld>
            <a:endParaRPr lang="en-US" altLang="zh-CN"/>
          </a:p>
        </p:txBody>
      </p:sp>
      <p:grpSp>
        <p:nvGrpSpPr>
          <p:cNvPr id="7" name="组合 4">
            <a:extLst>
              <a:ext uri="{FF2B5EF4-FFF2-40B4-BE49-F238E27FC236}">
                <a16:creationId xmlns:a16="http://schemas.microsoft.com/office/drawing/2014/main" id="{2E908B37-4C26-459F-A4E0-2BD13853A6B5}"/>
              </a:ext>
            </a:extLst>
          </p:cNvPr>
          <p:cNvGrpSpPr/>
          <p:nvPr/>
        </p:nvGrpSpPr>
        <p:grpSpPr bwMode="auto">
          <a:xfrm>
            <a:off x="599281" y="1448780"/>
            <a:ext cx="7753139" cy="4600351"/>
            <a:chOff x="2341564" y="1896391"/>
            <a:chExt cx="7753138" cy="4407853"/>
          </a:xfrm>
        </p:grpSpPr>
        <p:sp>
          <p:nvSpPr>
            <p:cNvPr id="8" name="Rectangle 4">
              <a:extLst>
                <a:ext uri="{FF2B5EF4-FFF2-40B4-BE49-F238E27FC236}">
                  <a16:creationId xmlns:a16="http://schemas.microsoft.com/office/drawing/2014/main" id="{54C5FF7F-A1A4-4523-AB66-B61FA1B34CF2}"/>
                </a:ext>
              </a:extLst>
            </p:cNvPr>
            <p:cNvSpPr>
              <a:spLocks noChangeArrowheads="1"/>
            </p:cNvSpPr>
            <p:nvPr/>
          </p:nvSpPr>
          <p:spPr bwMode="auto">
            <a:xfrm>
              <a:off x="6870700" y="4127500"/>
              <a:ext cx="2794000" cy="2108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9" name="Line 5">
              <a:extLst>
                <a:ext uri="{FF2B5EF4-FFF2-40B4-BE49-F238E27FC236}">
                  <a16:creationId xmlns:a16="http://schemas.microsoft.com/office/drawing/2014/main" id="{813D383B-CBBE-44FE-8C3C-95A18A08D17E}"/>
                </a:ext>
              </a:extLst>
            </p:cNvPr>
            <p:cNvSpPr>
              <a:spLocks noChangeShapeType="1"/>
            </p:cNvSpPr>
            <p:nvPr/>
          </p:nvSpPr>
          <p:spPr bwMode="auto">
            <a:xfrm>
              <a:off x="6870700" y="4419600"/>
              <a:ext cx="2794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6">
              <a:extLst>
                <a:ext uri="{FF2B5EF4-FFF2-40B4-BE49-F238E27FC236}">
                  <a16:creationId xmlns:a16="http://schemas.microsoft.com/office/drawing/2014/main" id="{440CA91F-7AFD-4966-AEB6-9B0B35ADAA0A}"/>
                </a:ext>
              </a:extLst>
            </p:cNvPr>
            <p:cNvSpPr>
              <a:spLocks noChangeShapeType="1"/>
            </p:cNvSpPr>
            <p:nvPr/>
          </p:nvSpPr>
          <p:spPr bwMode="auto">
            <a:xfrm>
              <a:off x="6870700" y="4724400"/>
              <a:ext cx="2794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7">
              <a:extLst>
                <a:ext uri="{FF2B5EF4-FFF2-40B4-BE49-F238E27FC236}">
                  <a16:creationId xmlns:a16="http://schemas.microsoft.com/office/drawing/2014/main" id="{4AE4FC83-6282-4436-A6A6-B2C1AE441E39}"/>
                </a:ext>
              </a:extLst>
            </p:cNvPr>
            <p:cNvSpPr>
              <a:spLocks noChangeShapeType="1"/>
            </p:cNvSpPr>
            <p:nvPr/>
          </p:nvSpPr>
          <p:spPr bwMode="auto">
            <a:xfrm>
              <a:off x="6870700" y="5029200"/>
              <a:ext cx="2794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Rectangle 8">
              <a:extLst>
                <a:ext uri="{FF2B5EF4-FFF2-40B4-BE49-F238E27FC236}">
                  <a16:creationId xmlns:a16="http://schemas.microsoft.com/office/drawing/2014/main" id="{55856EA6-F7E3-475B-9005-1DF0A9D08E82}"/>
                </a:ext>
              </a:extLst>
            </p:cNvPr>
            <p:cNvSpPr>
              <a:spLocks noChangeArrowheads="1"/>
            </p:cNvSpPr>
            <p:nvPr/>
          </p:nvSpPr>
          <p:spPr bwMode="auto">
            <a:xfrm>
              <a:off x="6837363" y="2508251"/>
              <a:ext cx="1282403"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Cache Index</a:t>
              </a:r>
            </a:p>
          </p:txBody>
        </p:sp>
        <p:sp>
          <p:nvSpPr>
            <p:cNvPr id="13" name="Rectangle 9">
              <a:extLst>
                <a:ext uri="{FF2B5EF4-FFF2-40B4-BE49-F238E27FC236}">
                  <a16:creationId xmlns:a16="http://schemas.microsoft.com/office/drawing/2014/main" id="{809A933E-4B8C-4A88-958D-701CCEBED5F6}"/>
                </a:ext>
              </a:extLst>
            </p:cNvPr>
            <p:cNvSpPr>
              <a:spLocks noChangeArrowheads="1"/>
            </p:cNvSpPr>
            <p:nvPr/>
          </p:nvSpPr>
          <p:spPr bwMode="auto">
            <a:xfrm>
              <a:off x="9656764" y="4108451"/>
              <a:ext cx="28533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0</a:t>
              </a:r>
            </a:p>
          </p:txBody>
        </p:sp>
        <p:sp>
          <p:nvSpPr>
            <p:cNvPr id="14" name="Rectangle 10">
              <a:extLst>
                <a:ext uri="{FF2B5EF4-FFF2-40B4-BE49-F238E27FC236}">
                  <a16:creationId xmlns:a16="http://schemas.microsoft.com/office/drawing/2014/main" id="{C0044171-C596-43F3-8F5C-1706F1BA3A93}"/>
                </a:ext>
              </a:extLst>
            </p:cNvPr>
            <p:cNvSpPr>
              <a:spLocks noChangeArrowheads="1"/>
            </p:cNvSpPr>
            <p:nvPr/>
          </p:nvSpPr>
          <p:spPr bwMode="auto">
            <a:xfrm>
              <a:off x="9656764" y="4413251"/>
              <a:ext cx="28533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1</a:t>
              </a:r>
            </a:p>
          </p:txBody>
        </p:sp>
        <p:sp>
          <p:nvSpPr>
            <p:cNvPr id="15" name="Rectangle 11">
              <a:extLst>
                <a:ext uri="{FF2B5EF4-FFF2-40B4-BE49-F238E27FC236}">
                  <a16:creationId xmlns:a16="http://schemas.microsoft.com/office/drawing/2014/main" id="{D2D32BE2-713D-44B6-9B8D-C3B8A0D5DE08}"/>
                </a:ext>
              </a:extLst>
            </p:cNvPr>
            <p:cNvSpPr>
              <a:spLocks noChangeArrowheads="1"/>
            </p:cNvSpPr>
            <p:nvPr/>
          </p:nvSpPr>
          <p:spPr bwMode="auto">
            <a:xfrm>
              <a:off x="9656764" y="4718050"/>
              <a:ext cx="28533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2</a:t>
              </a:r>
            </a:p>
          </p:txBody>
        </p:sp>
        <p:sp>
          <p:nvSpPr>
            <p:cNvPr id="16" name="Rectangle 12">
              <a:extLst>
                <a:ext uri="{FF2B5EF4-FFF2-40B4-BE49-F238E27FC236}">
                  <a16:creationId xmlns:a16="http://schemas.microsoft.com/office/drawing/2014/main" id="{07409025-0F6E-4048-92EF-1936FA50B66B}"/>
                </a:ext>
              </a:extLst>
            </p:cNvPr>
            <p:cNvSpPr>
              <a:spLocks noChangeArrowheads="1"/>
            </p:cNvSpPr>
            <p:nvPr/>
          </p:nvSpPr>
          <p:spPr bwMode="auto">
            <a:xfrm>
              <a:off x="9656764" y="5022851"/>
              <a:ext cx="28533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3</a:t>
              </a:r>
            </a:p>
          </p:txBody>
        </p:sp>
        <p:sp>
          <p:nvSpPr>
            <p:cNvPr id="17" name="Line 13">
              <a:extLst>
                <a:ext uri="{FF2B5EF4-FFF2-40B4-BE49-F238E27FC236}">
                  <a16:creationId xmlns:a16="http://schemas.microsoft.com/office/drawing/2014/main" id="{65D1DCC7-08FA-4947-89D8-7301D8BC346E}"/>
                </a:ext>
              </a:extLst>
            </p:cNvPr>
            <p:cNvSpPr>
              <a:spLocks noChangeShapeType="1"/>
            </p:cNvSpPr>
            <p:nvPr/>
          </p:nvSpPr>
          <p:spPr bwMode="auto">
            <a:xfrm>
              <a:off x="6870700" y="5334000"/>
              <a:ext cx="2794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4">
              <a:extLst>
                <a:ext uri="{FF2B5EF4-FFF2-40B4-BE49-F238E27FC236}">
                  <a16:creationId xmlns:a16="http://schemas.microsoft.com/office/drawing/2014/main" id="{DE2C373A-1B4A-49A9-8E38-5091707DE544}"/>
                </a:ext>
              </a:extLst>
            </p:cNvPr>
            <p:cNvSpPr>
              <a:spLocks noChangeShapeType="1"/>
            </p:cNvSpPr>
            <p:nvPr/>
          </p:nvSpPr>
          <p:spPr bwMode="auto">
            <a:xfrm>
              <a:off x="6870700" y="5943600"/>
              <a:ext cx="2794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Rectangle 15">
              <a:extLst>
                <a:ext uri="{FF2B5EF4-FFF2-40B4-BE49-F238E27FC236}">
                  <a16:creationId xmlns:a16="http://schemas.microsoft.com/office/drawing/2014/main" id="{2225998D-8A47-4AF3-8EC9-17F343CA15C7}"/>
                </a:ext>
              </a:extLst>
            </p:cNvPr>
            <p:cNvSpPr>
              <a:spLocks noChangeArrowheads="1"/>
            </p:cNvSpPr>
            <p:nvPr/>
          </p:nvSpPr>
          <p:spPr bwMode="auto">
            <a:xfrm>
              <a:off x="8249351" y="5352695"/>
              <a:ext cx="285336" cy="50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rPr>
                <a:t>:</a:t>
              </a:r>
            </a:p>
          </p:txBody>
        </p:sp>
        <p:sp>
          <p:nvSpPr>
            <p:cNvPr id="20" name="Rectangle 16">
              <a:extLst>
                <a:ext uri="{FF2B5EF4-FFF2-40B4-BE49-F238E27FC236}">
                  <a16:creationId xmlns:a16="http://schemas.microsoft.com/office/drawing/2014/main" id="{37E41856-6CDB-4034-A205-3B4EADD0EE3E}"/>
                </a:ext>
              </a:extLst>
            </p:cNvPr>
            <p:cNvSpPr>
              <a:spLocks noChangeArrowheads="1"/>
            </p:cNvSpPr>
            <p:nvPr/>
          </p:nvSpPr>
          <p:spPr bwMode="auto">
            <a:xfrm>
              <a:off x="6837364" y="3803651"/>
              <a:ext cx="1253549"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 </a:t>
              </a:r>
              <a:r>
                <a:rPr lang="en-US" altLang="zh-CN" sz="1600" b="1">
                  <a:latin typeface="Times New Roman" panose="02020603050405020304" pitchFamily="18" charset="0"/>
                </a:rPr>
                <a:t>Cache Data</a:t>
              </a:r>
            </a:p>
          </p:txBody>
        </p:sp>
        <p:sp>
          <p:nvSpPr>
            <p:cNvPr id="21" name="Rectangle 17">
              <a:extLst>
                <a:ext uri="{FF2B5EF4-FFF2-40B4-BE49-F238E27FC236}">
                  <a16:creationId xmlns:a16="http://schemas.microsoft.com/office/drawing/2014/main" id="{3523CC3B-F392-4279-8CDB-E29D26EA52F7}"/>
                </a:ext>
              </a:extLst>
            </p:cNvPr>
            <p:cNvSpPr>
              <a:spLocks noChangeArrowheads="1"/>
            </p:cNvSpPr>
            <p:nvPr/>
          </p:nvSpPr>
          <p:spPr bwMode="auto">
            <a:xfrm>
              <a:off x="8894763" y="4108451"/>
              <a:ext cx="735780"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0</a:t>
              </a:r>
            </a:p>
          </p:txBody>
        </p:sp>
        <p:sp>
          <p:nvSpPr>
            <p:cNvPr id="22" name="Rectangle 18">
              <a:extLst>
                <a:ext uri="{FF2B5EF4-FFF2-40B4-BE49-F238E27FC236}">
                  <a16:creationId xmlns:a16="http://schemas.microsoft.com/office/drawing/2014/main" id="{1AD5A2C7-DBAB-4FAC-9200-5F9359C5CEE8}"/>
                </a:ext>
              </a:extLst>
            </p:cNvPr>
            <p:cNvSpPr>
              <a:spLocks noChangeArrowheads="1"/>
            </p:cNvSpPr>
            <p:nvPr/>
          </p:nvSpPr>
          <p:spPr bwMode="auto">
            <a:xfrm>
              <a:off x="2654301" y="2527300"/>
              <a:ext cx="7029027" cy="32254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23" name="Line 19">
              <a:extLst>
                <a:ext uri="{FF2B5EF4-FFF2-40B4-BE49-F238E27FC236}">
                  <a16:creationId xmlns:a16="http://schemas.microsoft.com/office/drawing/2014/main" id="{9C527F5B-71F6-4DEF-B9DF-7FF351D78946}"/>
                </a:ext>
              </a:extLst>
            </p:cNvPr>
            <p:cNvSpPr>
              <a:spLocks noChangeShapeType="1"/>
            </p:cNvSpPr>
            <p:nvPr/>
          </p:nvSpPr>
          <p:spPr bwMode="auto">
            <a:xfrm>
              <a:off x="9372600" y="3136899"/>
              <a:ext cx="0" cy="14351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0">
              <a:extLst>
                <a:ext uri="{FF2B5EF4-FFF2-40B4-BE49-F238E27FC236}">
                  <a16:creationId xmlns:a16="http://schemas.microsoft.com/office/drawing/2014/main" id="{740B47E4-B29C-40A2-B4FB-FDD2F11F0898}"/>
                </a:ext>
              </a:extLst>
            </p:cNvPr>
            <p:cNvSpPr>
              <a:spLocks noChangeShapeType="1"/>
            </p:cNvSpPr>
            <p:nvPr/>
          </p:nvSpPr>
          <p:spPr bwMode="auto">
            <a:xfrm>
              <a:off x="6781800" y="2527300"/>
              <a:ext cx="0" cy="32254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21">
              <a:extLst>
                <a:ext uri="{FF2B5EF4-FFF2-40B4-BE49-F238E27FC236}">
                  <a16:creationId xmlns:a16="http://schemas.microsoft.com/office/drawing/2014/main" id="{0F5BD427-3AB3-4F7C-B7A2-244AA981FCCE}"/>
                </a:ext>
              </a:extLst>
            </p:cNvPr>
            <p:cNvSpPr>
              <a:spLocks noChangeArrowheads="1"/>
            </p:cNvSpPr>
            <p:nvPr/>
          </p:nvSpPr>
          <p:spPr bwMode="auto">
            <a:xfrm>
              <a:off x="9429563" y="2203450"/>
              <a:ext cx="28533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rPr>
                <a:t>0</a:t>
              </a:r>
            </a:p>
          </p:txBody>
        </p:sp>
        <p:sp>
          <p:nvSpPr>
            <p:cNvPr id="26" name="Rectangle 22">
              <a:extLst>
                <a:ext uri="{FF2B5EF4-FFF2-40B4-BE49-F238E27FC236}">
                  <a16:creationId xmlns:a16="http://schemas.microsoft.com/office/drawing/2014/main" id="{67504A14-882F-4F02-923A-E944EF00159A}"/>
                </a:ext>
              </a:extLst>
            </p:cNvPr>
            <p:cNvSpPr>
              <a:spLocks noChangeArrowheads="1"/>
            </p:cNvSpPr>
            <p:nvPr/>
          </p:nvSpPr>
          <p:spPr bwMode="auto">
            <a:xfrm>
              <a:off x="8361364" y="2203450"/>
              <a:ext cx="28533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4</a:t>
              </a:r>
            </a:p>
          </p:txBody>
        </p:sp>
        <p:sp>
          <p:nvSpPr>
            <p:cNvPr id="27" name="Rectangle 23">
              <a:extLst>
                <a:ext uri="{FF2B5EF4-FFF2-40B4-BE49-F238E27FC236}">
                  <a16:creationId xmlns:a16="http://schemas.microsoft.com/office/drawing/2014/main" id="{AF7BF8A0-6788-4D4D-BA69-57D7C71022AF}"/>
                </a:ext>
              </a:extLst>
            </p:cNvPr>
            <p:cNvSpPr>
              <a:spLocks noChangeArrowheads="1"/>
            </p:cNvSpPr>
            <p:nvPr/>
          </p:nvSpPr>
          <p:spPr bwMode="auto">
            <a:xfrm>
              <a:off x="2560023" y="2203450"/>
              <a:ext cx="387928"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rPr>
                <a:t>31</a:t>
              </a:r>
            </a:p>
          </p:txBody>
        </p:sp>
        <p:sp>
          <p:nvSpPr>
            <p:cNvPr id="28" name="Rectangle 24">
              <a:extLst>
                <a:ext uri="{FF2B5EF4-FFF2-40B4-BE49-F238E27FC236}">
                  <a16:creationId xmlns:a16="http://schemas.microsoft.com/office/drawing/2014/main" id="{B1CF91DE-75E4-492A-BF25-BA8E73C55F37}"/>
                </a:ext>
              </a:extLst>
            </p:cNvPr>
            <p:cNvSpPr>
              <a:spLocks noChangeArrowheads="1"/>
            </p:cNvSpPr>
            <p:nvPr/>
          </p:nvSpPr>
          <p:spPr bwMode="auto">
            <a:xfrm>
              <a:off x="3289300" y="4127500"/>
              <a:ext cx="3251200" cy="2108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29" name="Line 25">
              <a:extLst>
                <a:ext uri="{FF2B5EF4-FFF2-40B4-BE49-F238E27FC236}">
                  <a16:creationId xmlns:a16="http://schemas.microsoft.com/office/drawing/2014/main" id="{5589E76D-D126-4A09-A570-E26F71629DCD}"/>
                </a:ext>
              </a:extLst>
            </p:cNvPr>
            <p:cNvSpPr>
              <a:spLocks noChangeShapeType="1"/>
            </p:cNvSpPr>
            <p:nvPr/>
          </p:nvSpPr>
          <p:spPr bwMode="auto">
            <a:xfrm flipH="1">
              <a:off x="3289300" y="4419600"/>
              <a:ext cx="325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6">
              <a:extLst>
                <a:ext uri="{FF2B5EF4-FFF2-40B4-BE49-F238E27FC236}">
                  <a16:creationId xmlns:a16="http://schemas.microsoft.com/office/drawing/2014/main" id="{5AFA3C42-D2BA-411E-A04D-76EB94897F46}"/>
                </a:ext>
              </a:extLst>
            </p:cNvPr>
            <p:cNvSpPr>
              <a:spLocks noChangeShapeType="1"/>
            </p:cNvSpPr>
            <p:nvPr/>
          </p:nvSpPr>
          <p:spPr bwMode="auto">
            <a:xfrm flipH="1">
              <a:off x="3289300" y="4724401"/>
              <a:ext cx="3251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7">
              <a:extLst>
                <a:ext uri="{FF2B5EF4-FFF2-40B4-BE49-F238E27FC236}">
                  <a16:creationId xmlns:a16="http://schemas.microsoft.com/office/drawing/2014/main" id="{4430A81D-CA49-4C5A-BDB2-22A37AA53104}"/>
                </a:ext>
              </a:extLst>
            </p:cNvPr>
            <p:cNvSpPr>
              <a:spLocks noChangeShapeType="1"/>
            </p:cNvSpPr>
            <p:nvPr/>
          </p:nvSpPr>
          <p:spPr bwMode="auto">
            <a:xfrm flipH="1">
              <a:off x="3298942" y="5029200"/>
              <a:ext cx="32415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8">
              <a:extLst>
                <a:ext uri="{FF2B5EF4-FFF2-40B4-BE49-F238E27FC236}">
                  <a16:creationId xmlns:a16="http://schemas.microsoft.com/office/drawing/2014/main" id="{A05880DA-FB75-4BC4-9B08-976AA2E926B6}"/>
                </a:ext>
              </a:extLst>
            </p:cNvPr>
            <p:cNvSpPr>
              <a:spLocks noChangeShapeType="1"/>
            </p:cNvSpPr>
            <p:nvPr/>
          </p:nvSpPr>
          <p:spPr bwMode="auto">
            <a:xfrm flipH="1">
              <a:off x="3298941" y="5334000"/>
              <a:ext cx="32415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9">
              <a:extLst>
                <a:ext uri="{FF2B5EF4-FFF2-40B4-BE49-F238E27FC236}">
                  <a16:creationId xmlns:a16="http://schemas.microsoft.com/office/drawing/2014/main" id="{5DCF6A6D-FF26-4A50-A33D-E7E59D2DCF29}"/>
                </a:ext>
              </a:extLst>
            </p:cNvPr>
            <p:cNvSpPr>
              <a:spLocks noChangeShapeType="1"/>
            </p:cNvSpPr>
            <p:nvPr/>
          </p:nvSpPr>
          <p:spPr bwMode="auto">
            <a:xfrm flipH="1">
              <a:off x="3263900" y="5943600"/>
              <a:ext cx="327659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Rectangle 30">
              <a:extLst>
                <a:ext uri="{FF2B5EF4-FFF2-40B4-BE49-F238E27FC236}">
                  <a16:creationId xmlns:a16="http://schemas.microsoft.com/office/drawing/2014/main" id="{A2C7EDB0-FA50-4996-8704-C4F55E4FB4FB}"/>
                </a:ext>
              </a:extLst>
            </p:cNvPr>
            <p:cNvSpPr>
              <a:spLocks noChangeArrowheads="1"/>
            </p:cNvSpPr>
            <p:nvPr/>
          </p:nvSpPr>
          <p:spPr bwMode="auto">
            <a:xfrm>
              <a:off x="4779964" y="5389563"/>
              <a:ext cx="285336" cy="50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35" name="Rectangle 31">
              <a:extLst>
                <a:ext uri="{FF2B5EF4-FFF2-40B4-BE49-F238E27FC236}">
                  <a16:creationId xmlns:a16="http://schemas.microsoft.com/office/drawing/2014/main" id="{FB3AE95B-6A24-494E-9DB4-629FF6F69E85}"/>
                </a:ext>
              </a:extLst>
            </p:cNvPr>
            <p:cNvSpPr>
              <a:spLocks noChangeArrowheads="1"/>
            </p:cNvSpPr>
            <p:nvPr/>
          </p:nvSpPr>
          <p:spPr bwMode="auto">
            <a:xfrm>
              <a:off x="3316225" y="2508251"/>
              <a:ext cx="1015664" cy="32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err="1">
                  <a:latin typeface="Times New Roman" panose="02020603050405020304" pitchFamily="18" charset="0"/>
                </a:rPr>
                <a:t>Addr</a:t>
              </a:r>
              <a:r>
                <a:rPr lang="en-US" altLang="zh-CN" sz="1600" b="1" dirty="0">
                  <a:latin typeface="Times New Roman" panose="02020603050405020304" pitchFamily="18" charset="0"/>
                </a:rPr>
                <a:t> Tag</a:t>
              </a:r>
            </a:p>
          </p:txBody>
        </p:sp>
        <p:sp>
          <p:nvSpPr>
            <p:cNvPr id="36" name="Rectangle 32">
              <a:extLst>
                <a:ext uri="{FF2B5EF4-FFF2-40B4-BE49-F238E27FC236}">
                  <a16:creationId xmlns:a16="http://schemas.microsoft.com/office/drawing/2014/main" id="{93F7135E-FCE2-416C-BD95-8057747BA0AB}"/>
                </a:ext>
              </a:extLst>
            </p:cNvPr>
            <p:cNvSpPr>
              <a:spLocks noChangeArrowheads="1"/>
            </p:cNvSpPr>
            <p:nvPr/>
          </p:nvSpPr>
          <p:spPr bwMode="auto">
            <a:xfrm>
              <a:off x="4535426" y="2508251"/>
              <a:ext cx="1489191"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rPr>
                <a:t>Example: 0x50</a:t>
              </a:r>
            </a:p>
          </p:txBody>
        </p:sp>
        <p:sp>
          <p:nvSpPr>
            <p:cNvPr id="37" name="Line 33">
              <a:extLst>
                <a:ext uri="{FF2B5EF4-FFF2-40B4-BE49-F238E27FC236}">
                  <a16:creationId xmlns:a16="http://schemas.microsoft.com/office/drawing/2014/main" id="{5C193902-9E2A-413E-912E-1EC5181C1E9E}"/>
                </a:ext>
              </a:extLst>
            </p:cNvPr>
            <p:cNvSpPr>
              <a:spLocks noChangeShapeType="1"/>
            </p:cNvSpPr>
            <p:nvPr/>
          </p:nvSpPr>
          <p:spPr bwMode="auto">
            <a:xfrm>
              <a:off x="9842500" y="4572000"/>
              <a:ext cx="252202"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Rectangle 34">
              <a:extLst>
                <a:ext uri="{FF2B5EF4-FFF2-40B4-BE49-F238E27FC236}">
                  <a16:creationId xmlns:a16="http://schemas.microsoft.com/office/drawing/2014/main" id="{C10445F6-CF09-4CB4-BC15-065B37D76941}"/>
                </a:ext>
              </a:extLst>
            </p:cNvPr>
            <p:cNvSpPr>
              <a:spLocks noChangeArrowheads="1"/>
            </p:cNvSpPr>
            <p:nvPr/>
          </p:nvSpPr>
          <p:spPr bwMode="auto">
            <a:xfrm>
              <a:off x="6989764" y="2813051"/>
              <a:ext cx="952185"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Ex: 0x01</a:t>
              </a:r>
            </a:p>
          </p:txBody>
        </p:sp>
        <p:sp>
          <p:nvSpPr>
            <p:cNvPr id="39" name="Rectangle 35">
              <a:extLst>
                <a:ext uri="{FF2B5EF4-FFF2-40B4-BE49-F238E27FC236}">
                  <a16:creationId xmlns:a16="http://schemas.microsoft.com/office/drawing/2014/main" id="{D39CF7B1-948A-4526-B6F1-FA10C2E1FEE6}"/>
                </a:ext>
              </a:extLst>
            </p:cNvPr>
            <p:cNvSpPr>
              <a:spLocks noChangeArrowheads="1"/>
            </p:cNvSpPr>
            <p:nvPr/>
          </p:nvSpPr>
          <p:spPr bwMode="auto">
            <a:xfrm>
              <a:off x="4627564" y="4413251"/>
              <a:ext cx="593112"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dirty="0">
                  <a:latin typeface="Times New Roman" panose="02020603050405020304" pitchFamily="18" charset="0"/>
                </a:rPr>
                <a:t>0</a:t>
              </a:r>
              <a:r>
                <a:rPr lang="en-US" altLang="zh-CN" sz="1600" b="1" dirty="0">
                  <a:latin typeface="Times New Roman" panose="02020603050405020304" pitchFamily="18" charset="0"/>
                </a:rPr>
                <a:t>x50</a:t>
              </a:r>
            </a:p>
          </p:txBody>
        </p:sp>
        <p:sp>
          <p:nvSpPr>
            <p:cNvPr id="40" name="Line 36">
              <a:extLst>
                <a:ext uri="{FF2B5EF4-FFF2-40B4-BE49-F238E27FC236}">
                  <a16:creationId xmlns:a16="http://schemas.microsoft.com/office/drawing/2014/main" id="{B9987824-AEB4-426D-B67F-E3194B3C9258}"/>
                </a:ext>
              </a:extLst>
            </p:cNvPr>
            <p:cNvSpPr>
              <a:spLocks noChangeShapeType="1"/>
            </p:cNvSpPr>
            <p:nvPr/>
          </p:nvSpPr>
          <p:spPr bwMode="auto">
            <a:xfrm>
              <a:off x="6198623" y="2700806"/>
              <a:ext cx="0" cy="1895941"/>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Rectangle 37">
              <a:extLst>
                <a:ext uri="{FF2B5EF4-FFF2-40B4-BE49-F238E27FC236}">
                  <a16:creationId xmlns:a16="http://schemas.microsoft.com/office/drawing/2014/main" id="{84F2DBB0-81DE-4D54-89C5-E031930FD7E2}"/>
                </a:ext>
              </a:extLst>
            </p:cNvPr>
            <p:cNvSpPr>
              <a:spLocks noChangeArrowheads="1"/>
            </p:cNvSpPr>
            <p:nvPr/>
          </p:nvSpPr>
          <p:spPr bwMode="auto">
            <a:xfrm>
              <a:off x="4269469" y="3062757"/>
              <a:ext cx="1889942" cy="63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rPr>
                <a:t>Stored as part</a:t>
              </a:r>
            </a:p>
            <a:p>
              <a:pPr eaLnBrk="1" hangingPunct="1"/>
              <a:r>
                <a:rPr lang="en-US" altLang="zh-CN" sz="1600" b="1" dirty="0">
                  <a:latin typeface="Times New Roman" panose="02020603050405020304" pitchFamily="18" charset="0"/>
                </a:rPr>
                <a:t>of the cache “state”</a:t>
              </a:r>
            </a:p>
          </p:txBody>
        </p:sp>
        <p:sp>
          <p:nvSpPr>
            <p:cNvPr id="42" name="Rectangle 38">
              <a:extLst>
                <a:ext uri="{FF2B5EF4-FFF2-40B4-BE49-F238E27FC236}">
                  <a16:creationId xmlns:a16="http://schemas.microsoft.com/office/drawing/2014/main" id="{BE705A98-B6FB-4C7E-ACCB-D288E5CF98DC}"/>
                </a:ext>
              </a:extLst>
            </p:cNvPr>
            <p:cNvSpPr>
              <a:spLocks noChangeArrowheads="1"/>
            </p:cNvSpPr>
            <p:nvPr/>
          </p:nvSpPr>
          <p:spPr bwMode="auto">
            <a:xfrm>
              <a:off x="2666829" y="4127500"/>
              <a:ext cx="325133" cy="21082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43" name="Rectangle 39">
              <a:extLst>
                <a:ext uri="{FF2B5EF4-FFF2-40B4-BE49-F238E27FC236}">
                  <a16:creationId xmlns:a16="http://schemas.microsoft.com/office/drawing/2014/main" id="{A98B6A85-5EF5-425C-AC57-3A706281B719}"/>
                </a:ext>
              </a:extLst>
            </p:cNvPr>
            <p:cNvSpPr>
              <a:spLocks noChangeArrowheads="1"/>
            </p:cNvSpPr>
            <p:nvPr/>
          </p:nvSpPr>
          <p:spPr bwMode="auto">
            <a:xfrm>
              <a:off x="2341564" y="3803651"/>
              <a:ext cx="957379"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Valid Bit</a:t>
              </a:r>
            </a:p>
          </p:txBody>
        </p:sp>
        <p:sp>
          <p:nvSpPr>
            <p:cNvPr id="44" name="Line 40">
              <a:extLst>
                <a:ext uri="{FF2B5EF4-FFF2-40B4-BE49-F238E27FC236}">
                  <a16:creationId xmlns:a16="http://schemas.microsoft.com/office/drawing/2014/main" id="{A9813B19-4588-4008-B7E3-78DFCD115F84}"/>
                </a:ext>
              </a:extLst>
            </p:cNvPr>
            <p:cNvSpPr>
              <a:spLocks noChangeShapeType="1"/>
            </p:cNvSpPr>
            <p:nvPr/>
          </p:nvSpPr>
          <p:spPr bwMode="auto">
            <a:xfrm flipH="1">
              <a:off x="2654300" y="4419600"/>
              <a:ext cx="330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1">
              <a:extLst>
                <a:ext uri="{FF2B5EF4-FFF2-40B4-BE49-F238E27FC236}">
                  <a16:creationId xmlns:a16="http://schemas.microsoft.com/office/drawing/2014/main" id="{9CCF0D31-9B9A-45A9-9DBB-FBD1381F10F4}"/>
                </a:ext>
              </a:extLst>
            </p:cNvPr>
            <p:cNvSpPr>
              <a:spLocks noChangeShapeType="1"/>
            </p:cNvSpPr>
            <p:nvPr/>
          </p:nvSpPr>
          <p:spPr bwMode="auto">
            <a:xfrm flipH="1">
              <a:off x="2654300" y="4724400"/>
              <a:ext cx="330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2">
              <a:extLst>
                <a:ext uri="{FF2B5EF4-FFF2-40B4-BE49-F238E27FC236}">
                  <a16:creationId xmlns:a16="http://schemas.microsoft.com/office/drawing/2014/main" id="{83A64C51-AB61-4E35-8FF5-7A32FA75C568}"/>
                </a:ext>
              </a:extLst>
            </p:cNvPr>
            <p:cNvSpPr>
              <a:spLocks noChangeShapeType="1"/>
            </p:cNvSpPr>
            <p:nvPr/>
          </p:nvSpPr>
          <p:spPr bwMode="auto">
            <a:xfrm flipH="1">
              <a:off x="2654300" y="5029200"/>
              <a:ext cx="330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3">
              <a:extLst>
                <a:ext uri="{FF2B5EF4-FFF2-40B4-BE49-F238E27FC236}">
                  <a16:creationId xmlns:a16="http://schemas.microsoft.com/office/drawing/2014/main" id="{7AE6F99D-C1D6-42DF-BCB3-C473CB102F45}"/>
                </a:ext>
              </a:extLst>
            </p:cNvPr>
            <p:cNvSpPr>
              <a:spLocks noChangeShapeType="1"/>
            </p:cNvSpPr>
            <p:nvPr/>
          </p:nvSpPr>
          <p:spPr bwMode="auto">
            <a:xfrm flipH="1">
              <a:off x="2654300" y="5334000"/>
              <a:ext cx="330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4">
              <a:extLst>
                <a:ext uri="{FF2B5EF4-FFF2-40B4-BE49-F238E27FC236}">
                  <a16:creationId xmlns:a16="http://schemas.microsoft.com/office/drawing/2014/main" id="{02D162B9-E207-4B14-AD6C-3BEDB770CB49}"/>
                </a:ext>
              </a:extLst>
            </p:cNvPr>
            <p:cNvSpPr>
              <a:spLocks noChangeShapeType="1"/>
            </p:cNvSpPr>
            <p:nvPr/>
          </p:nvSpPr>
          <p:spPr bwMode="auto">
            <a:xfrm flipH="1">
              <a:off x="2654300" y="5943600"/>
              <a:ext cx="330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Rectangle 45">
              <a:extLst>
                <a:ext uri="{FF2B5EF4-FFF2-40B4-BE49-F238E27FC236}">
                  <a16:creationId xmlns:a16="http://schemas.microsoft.com/office/drawing/2014/main" id="{4AB081C7-6905-42D2-B02B-950BF00C2CE0}"/>
                </a:ext>
              </a:extLst>
            </p:cNvPr>
            <p:cNvSpPr>
              <a:spLocks noChangeArrowheads="1"/>
            </p:cNvSpPr>
            <p:nvPr/>
          </p:nvSpPr>
          <p:spPr bwMode="auto">
            <a:xfrm>
              <a:off x="2677879" y="5389563"/>
              <a:ext cx="285336" cy="50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rPr>
                <a:t>:</a:t>
              </a:r>
            </a:p>
          </p:txBody>
        </p:sp>
        <p:sp>
          <p:nvSpPr>
            <p:cNvPr id="50" name="Rectangle 46">
              <a:extLst>
                <a:ext uri="{FF2B5EF4-FFF2-40B4-BE49-F238E27FC236}">
                  <a16:creationId xmlns:a16="http://schemas.microsoft.com/office/drawing/2014/main" id="{8F77B40A-EB96-4C8D-81DE-D154EB86CFCA}"/>
                </a:ext>
              </a:extLst>
            </p:cNvPr>
            <p:cNvSpPr>
              <a:spLocks noChangeArrowheads="1"/>
            </p:cNvSpPr>
            <p:nvPr/>
          </p:nvSpPr>
          <p:spPr bwMode="auto">
            <a:xfrm>
              <a:off x="9656764" y="5937250"/>
              <a:ext cx="387928"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31</a:t>
              </a:r>
            </a:p>
          </p:txBody>
        </p:sp>
        <p:sp>
          <p:nvSpPr>
            <p:cNvPr id="51" name="Line 47">
              <a:extLst>
                <a:ext uri="{FF2B5EF4-FFF2-40B4-BE49-F238E27FC236}">
                  <a16:creationId xmlns:a16="http://schemas.microsoft.com/office/drawing/2014/main" id="{F95309D3-835E-4AB8-80DF-FE91B919FE04}"/>
                </a:ext>
              </a:extLst>
            </p:cNvPr>
            <p:cNvSpPr>
              <a:spLocks noChangeShapeType="1"/>
            </p:cNvSpPr>
            <p:nvPr/>
          </p:nvSpPr>
          <p:spPr bwMode="auto">
            <a:xfrm>
              <a:off x="8915400" y="41275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Rectangle 48">
              <a:extLst>
                <a:ext uri="{FF2B5EF4-FFF2-40B4-BE49-F238E27FC236}">
                  <a16:creationId xmlns:a16="http://schemas.microsoft.com/office/drawing/2014/main" id="{5B0CF531-71CC-4AB8-AA2E-75DD99D51E55}"/>
                </a:ext>
              </a:extLst>
            </p:cNvPr>
            <p:cNvSpPr>
              <a:spLocks noChangeArrowheads="1"/>
            </p:cNvSpPr>
            <p:nvPr/>
          </p:nvSpPr>
          <p:spPr bwMode="auto">
            <a:xfrm>
              <a:off x="8132763" y="4108451"/>
              <a:ext cx="735780"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1</a:t>
              </a:r>
            </a:p>
          </p:txBody>
        </p:sp>
        <p:sp>
          <p:nvSpPr>
            <p:cNvPr id="53" name="Line 49">
              <a:extLst>
                <a:ext uri="{FF2B5EF4-FFF2-40B4-BE49-F238E27FC236}">
                  <a16:creationId xmlns:a16="http://schemas.microsoft.com/office/drawing/2014/main" id="{F5383B6A-D615-4592-BA33-048755FDDDBA}"/>
                </a:ext>
              </a:extLst>
            </p:cNvPr>
            <p:cNvSpPr>
              <a:spLocks noChangeShapeType="1"/>
            </p:cNvSpPr>
            <p:nvPr/>
          </p:nvSpPr>
          <p:spPr bwMode="auto">
            <a:xfrm>
              <a:off x="8153400" y="41275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Rectangle 50">
              <a:extLst>
                <a:ext uri="{FF2B5EF4-FFF2-40B4-BE49-F238E27FC236}">
                  <a16:creationId xmlns:a16="http://schemas.microsoft.com/office/drawing/2014/main" id="{44D34F1E-8DC8-4DE4-B2C1-D3BEFCACAFD0}"/>
                </a:ext>
              </a:extLst>
            </p:cNvPr>
            <p:cNvSpPr>
              <a:spLocks noChangeArrowheads="1"/>
            </p:cNvSpPr>
            <p:nvPr/>
          </p:nvSpPr>
          <p:spPr bwMode="auto">
            <a:xfrm>
              <a:off x="6837363" y="4108451"/>
              <a:ext cx="838372"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31</a:t>
              </a:r>
            </a:p>
          </p:txBody>
        </p:sp>
        <p:sp>
          <p:nvSpPr>
            <p:cNvPr id="55" name="Line 51">
              <a:extLst>
                <a:ext uri="{FF2B5EF4-FFF2-40B4-BE49-F238E27FC236}">
                  <a16:creationId xmlns:a16="http://schemas.microsoft.com/office/drawing/2014/main" id="{AC7D87F4-078B-4614-A32D-D4B3D16994A2}"/>
                </a:ext>
              </a:extLst>
            </p:cNvPr>
            <p:cNvSpPr>
              <a:spLocks noChangeShapeType="1"/>
            </p:cNvSpPr>
            <p:nvPr/>
          </p:nvSpPr>
          <p:spPr bwMode="auto">
            <a:xfrm>
              <a:off x="7620000" y="41275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Rectangle 52">
              <a:extLst>
                <a:ext uri="{FF2B5EF4-FFF2-40B4-BE49-F238E27FC236}">
                  <a16:creationId xmlns:a16="http://schemas.microsoft.com/office/drawing/2014/main" id="{4B1475A8-F045-49E6-975D-56BB0220E989}"/>
                </a:ext>
              </a:extLst>
            </p:cNvPr>
            <p:cNvSpPr>
              <a:spLocks noChangeArrowheads="1"/>
            </p:cNvSpPr>
            <p:nvPr/>
          </p:nvSpPr>
          <p:spPr bwMode="auto">
            <a:xfrm rot="-5400000">
              <a:off x="7741981" y="4020187"/>
              <a:ext cx="311665" cy="45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57" name="Rectangle 53">
              <a:extLst>
                <a:ext uri="{FF2B5EF4-FFF2-40B4-BE49-F238E27FC236}">
                  <a16:creationId xmlns:a16="http://schemas.microsoft.com/office/drawing/2014/main" id="{F3AB1F01-742C-4F90-B5D0-7AE2598E5816}"/>
                </a:ext>
              </a:extLst>
            </p:cNvPr>
            <p:cNvSpPr>
              <a:spLocks noChangeArrowheads="1"/>
            </p:cNvSpPr>
            <p:nvPr/>
          </p:nvSpPr>
          <p:spPr bwMode="auto">
            <a:xfrm>
              <a:off x="8894763" y="4413250"/>
              <a:ext cx="838372"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32</a:t>
              </a:r>
            </a:p>
          </p:txBody>
        </p:sp>
        <p:sp>
          <p:nvSpPr>
            <p:cNvPr id="58" name="Line 54">
              <a:extLst>
                <a:ext uri="{FF2B5EF4-FFF2-40B4-BE49-F238E27FC236}">
                  <a16:creationId xmlns:a16="http://schemas.microsoft.com/office/drawing/2014/main" id="{A39FDEEF-5DCF-47EC-8DAE-8553F0CA7AD7}"/>
                </a:ext>
              </a:extLst>
            </p:cNvPr>
            <p:cNvSpPr>
              <a:spLocks noChangeShapeType="1"/>
            </p:cNvSpPr>
            <p:nvPr/>
          </p:nvSpPr>
          <p:spPr bwMode="auto">
            <a:xfrm>
              <a:off x="8915400" y="44323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Rectangle 55">
              <a:extLst>
                <a:ext uri="{FF2B5EF4-FFF2-40B4-BE49-F238E27FC236}">
                  <a16:creationId xmlns:a16="http://schemas.microsoft.com/office/drawing/2014/main" id="{82D97FF1-192A-4137-B967-2D2839A599F7}"/>
                </a:ext>
              </a:extLst>
            </p:cNvPr>
            <p:cNvSpPr>
              <a:spLocks noChangeArrowheads="1"/>
            </p:cNvSpPr>
            <p:nvPr/>
          </p:nvSpPr>
          <p:spPr bwMode="auto">
            <a:xfrm>
              <a:off x="8132763" y="4413250"/>
              <a:ext cx="838372"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33</a:t>
              </a:r>
            </a:p>
          </p:txBody>
        </p:sp>
        <p:sp>
          <p:nvSpPr>
            <p:cNvPr id="60" name="Line 56">
              <a:extLst>
                <a:ext uri="{FF2B5EF4-FFF2-40B4-BE49-F238E27FC236}">
                  <a16:creationId xmlns:a16="http://schemas.microsoft.com/office/drawing/2014/main" id="{5AF515BE-8868-409A-A236-C94B7CE0CFC1}"/>
                </a:ext>
              </a:extLst>
            </p:cNvPr>
            <p:cNvSpPr>
              <a:spLocks noChangeShapeType="1"/>
            </p:cNvSpPr>
            <p:nvPr/>
          </p:nvSpPr>
          <p:spPr bwMode="auto">
            <a:xfrm>
              <a:off x="8153400" y="44323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Rectangle 57">
              <a:extLst>
                <a:ext uri="{FF2B5EF4-FFF2-40B4-BE49-F238E27FC236}">
                  <a16:creationId xmlns:a16="http://schemas.microsoft.com/office/drawing/2014/main" id="{3307A999-8A21-4D68-AD52-6E6560160D8A}"/>
                </a:ext>
              </a:extLst>
            </p:cNvPr>
            <p:cNvSpPr>
              <a:spLocks noChangeArrowheads="1"/>
            </p:cNvSpPr>
            <p:nvPr/>
          </p:nvSpPr>
          <p:spPr bwMode="auto">
            <a:xfrm>
              <a:off x="6837363" y="4413250"/>
              <a:ext cx="838372"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rPr>
                <a:t>Byte 63</a:t>
              </a:r>
            </a:p>
          </p:txBody>
        </p:sp>
        <p:sp>
          <p:nvSpPr>
            <p:cNvPr id="62" name="Line 58">
              <a:extLst>
                <a:ext uri="{FF2B5EF4-FFF2-40B4-BE49-F238E27FC236}">
                  <a16:creationId xmlns:a16="http://schemas.microsoft.com/office/drawing/2014/main" id="{56A2E8D8-77D3-4282-A0D6-90B921A108DE}"/>
                </a:ext>
              </a:extLst>
            </p:cNvPr>
            <p:cNvSpPr>
              <a:spLocks noChangeShapeType="1"/>
            </p:cNvSpPr>
            <p:nvPr/>
          </p:nvSpPr>
          <p:spPr bwMode="auto">
            <a:xfrm>
              <a:off x="7620000" y="44323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Rectangle 59">
              <a:extLst>
                <a:ext uri="{FF2B5EF4-FFF2-40B4-BE49-F238E27FC236}">
                  <a16:creationId xmlns:a16="http://schemas.microsoft.com/office/drawing/2014/main" id="{BE8410E7-742C-46C9-9198-3F0F1B635684}"/>
                </a:ext>
              </a:extLst>
            </p:cNvPr>
            <p:cNvSpPr>
              <a:spLocks noChangeArrowheads="1"/>
            </p:cNvSpPr>
            <p:nvPr/>
          </p:nvSpPr>
          <p:spPr bwMode="auto">
            <a:xfrm rot="-5400000">
              <a:off x="7741981" y="4324988"/>
              <a:ext cx="311665" cy="45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64" name="Rectangle 60">
              <a:extLst>
                <a:ext uri="{FF2B5EF4-FFF2-40B4-BE49-F238E27FC236}">
                  <a16:creationId xmlns:a16="http://schemas.microsoft.com/office/drawing/2014/main" id="{DC9AFDD1-C766-4CD3-B32B-75AEBC68DF88}"/>
                </a:ext>
              </a:extLst>
            </p:cNvPr>
            <p:cNvSpPr>
              <a:spLocks noChangeArrowheads="1"/>
            </p:cNvSpPr>
            <p:nvPr/>
          </p:nvSpPr>
          <p:spPr bwMode="auto">
            <a:xfrm>
              <a:off x="8742363" y="5937250"/>
              <a:ext cx="940964"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992</a:t>
              </a:r>
            </a:p>
          </p:txBody>
        </p:sp>
        <p:sp>
          <p:nvSpPr>
            <p:cNvPr id="65" name="Rectangle 61">
              <a:extLst>
                <a:ext uri="{FF2B5EF4-FFF2-40B4-BE49-F238E27FC236}">
                  <a16:creationId xmlns:a16="http://schemas.microsoft.com/office/drawing/2014/main" id="{E5E206E4-7F5B-41CD-A6A4-B0983A69DED8}"/>
                </a:ext>
              </a:extLst>
            </p:cNvPr>
            <p:cNvSpPr>
              <a:spLocks noChangeArrowheads="1"/>
            </p:cNvSpPr>
            <p:nvPr/>
          </p:nvSpPr>
          <p:spPr bwMode="auto">
            <a:xfrm>
              <a:off x="6837363" y="5937250"/>
              <a:ext cx="104355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Byte 1023</a:t>
              </a:r>
            </a:p>
          </p:txBody>
        </p:sp>
        <p:sp>
          <p:nvSpPr>
            <p:cNvPr id="66" name="Rectangle 62">
              <a:extLst>
                <a:ext uri="{FF2B5EF4-FFF2-40B4-BE49-F238E27FC236}">
                  <a16:creationId xmlns:a16="http://schemas.microsoft.com/office/drawing/2014/main" id="{F05DE8BC-E38D-4F25-A9E4-CE8284C69A72}"/>
                </a:ext>
              </a:extLst>
            </p:cNvPr>
            <p:cNvSpPr>
              <a:spLocks noChangeArrowheads="1"/>
            </p:cNvSpPr>
            <p:nvPr/>
          </p:nvSpPr>
          <p:spPr bwMode="auto">
            <a:xfrm rot="-5400000">
              <a:off x="8199181" y="5848987"/>
              <a:ext cx="311665" cy="45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67" name="Rectangle 63">
              <a:extLst>
                <a:ext uri="{FF2B5EF4-FFF2-40B4-BE49-F238E27FC236}">
                  <a16:creationId xmlns:a16="http://schemas.microsoft.com/office/drawing/2014/main" id="{CF4DBD18-DF0D-4CCC-A600-806A2A150777}"/>
                </a:ext>
              </a:extLst>
            </p:cNvPr>
            <p:cNvSpPr>
              <a:spLocks noChangeArrowheads="1"/>
            </p:cNvSpPr>
            <p:nvPr/>
          </p:nvSpPr>
          <p:spPr bwMode="auto">
            <a:xfrm>
              <a:off x="3332163" y="3803651"/>
              <a:ext cx="1150829"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 </a:t>
              </a:r>
              <a:r>
                <a:rPr lang="en-US" altLang="zh-CN" sz="1600" b="1">
                  <a:latin typeface="Times New Roman" panose="02020603050405020304" pitchFamily="18" charset="0"/>
                </a:rPr>
                <a:t>Cache Tag</a:t>
              </a:r>
            </a:p>
          </p:txBody>
        </p:sp>
        <p:sp>
          <p:nvSpPr>
            <p:cNvPr id="68" name="Line 64">
              <a:extLst>
                <a:ext uri="{FF2B5EF4-FFF2-40B4-BE49-F238E27FC236}">
                  <a16:creationId xmlns:a16="http://schemas.microsoft.com/office/drawing/2014/main" id="{36BE70FC-58F1-486E-B4ED-A2D87A87E70C}"/>
                </a:ext>
              </a:extLst>
            </p:cNvPr>
            <p:cNvSpPr>
              <a:spLocks noChangeShapeType="1"/>
            </p:cNvSpPr>
            <p:nvPr/>
          </p:nvSpPr>
          <p:spPr bwMode="auto">
            <a:xfrm>
              <a:off x="8382000" y="2527300"/>
              <a:ext cx="0" cy="32254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Rectangle 65">
              <a:extLst>
                <a:ext uri="{FF2B5EF4-FFF2-40B4-BE49-F238E27FC236}">
                  <a16:creationId xmlns:a16="http://schemas.microsoft.com/office/drawing/2014/main" id="{D088C5AB-BFA5-449B-9A6C-C981DA6E1DF7}"/>
                </a:ext>
              </a:extLst>
            </p:cNvPr>
            <p:cNvSpPr>
              <a:spLocks noChangeArrowheads="1"/>
            </p:cNvSpPr>
            <p:nvPr/>
          </p:nvSpPr>
          <p:spPr bwMode="auto">
            <a:xfrm>
              <a:off x="8725278" y="2508251"/>
              <a:ext cx="721352" cy="32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rPr>
                <a:t>Offset</a:t>
              </a:r>
            </a:p>
          </p:txBody>
        </p:sp>
        <p:sp>
          <p:nvSpPr>
            <p:cNvPr id="70" name="Rectangle 66">
              <a:extLst>
                <a:ext uri="{FF2B5EF4-FFF2-40B4-BE49-F238E27FC236}">
                  <a16:creationId xmlns:a16="http://schemas.microsoft.com/office/drawing/2014/main" id="{837F8DA9-99BF-42B5-BE81-46DCA3AA0FA8}"/>
                </a:ext>
              </a:extLst>
            </p:cNvPr>
            <p:cNvSpPr>
              <a:spLocks noChangeArrowheads="1"/>
            </p:cNvSpPr>
            <p:nvPr/>
          </p:nvSpPr>
          <p:spPr bwMode="auto">
            <a:xfrm>
              <a:off x="8589964" y="2813051"/>
              <a:ext cx="952185"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Ex: 0x00</a:t>
              </a:r>
            </a:p>
          </p:txBody>
        </p:sp>
        <p:sp>
          <p:nvSpPr>
            <p:cNvPr id="71" name="Rectangle 67">
              <a:extLst>
                <a:ext uri="{FF2B5EF4-FFF2-40B4-BE49-F238E27FC236}">
                  <a16:creationId xmlns:a16="http://schemas.microsoft.com/office/drawing/2014/main" id="{79066A9F-C4DD-4C40-8F1A-A6AC4BF5EA7D}"/>
                </a:ext>
              </a:extLst>
            </p:cNvPr>
            <p:cNvSpPr>
              <a:spLocks noChangeArrowheads="1"/>
            </p:cNvSpPr>
            <p:nvPr/>
          </p:nvSpPr>
          <p:spPr bwMode="auto">
            <a:xfrm>
              <a:off x="6761164" y="2203450"/>
              <a:ext cx="285336" cy="36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9</a:t>
              </a:r>
            </a:p>
          </p:txBody>
        </p:sp>
        <p:sp>
          <p:nvSpPr>
            <p:cNvPr id="72" name="Line 68">
              <a:extLst>
                <a:ext uri="{FF2B5EF4-FFF2-40B4-BE49-F238E27FC236}">
                  <a16:creationId xmlns:a16="http://schemas.microsoft.com/office/drawing/2014/main" id="{421D20F8-1A6E-4BA4-A1FB-13AF201D79A6}"/>
                </a:ext>
              </a:extLst>
            </p:cNvPr>
            <p:cNvSpPr>
              <a:spLocks noChangeShapeType="1"/>
            </p:cNvSpPr>
            <p:nvPr/>
          </p:nvSpPr>
          <p:spPr bwMode="auto">
            <a:xfrm>
              <a:off x="7480300" y="3429000"/>
              <a:ext cx="2614402"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69">
              <a:extLst>
                <a:ext uri="{FF2B5EF4-FFF2-40B4-BE49-F238E27FC236}">
                  <a16:creationId xmlns:a16="http://schemas.microsoft.com/office/drawing/2014/main" id="{EE005EB3-EA84-4A34-888F-BD5DC07D9F1D}"/>
                </a:ext>
              </a:extLst>
            </p:cNvPr>
            <p:cNvSpPr>
              <a:spLocks noChangeShapeType="1"/>
            </p:cNvSpPr>
            <p:nvPr/>
          </p:nvSpPr>
          <p:spPr bwMode="auto">
            <a:xfrm flipV="1">
              <a:off x="10094702" y="3416300"/>
              <a:ext cx="0" cy="115569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70">
              <a:extLst>
                <a:ext uri="{FF2B5EF4-FFF2-40B4-BE49-F238E27FC236}">
                  <a16:creationId xmlns:a16="http://schemas.microsoft.com/office/drawing/2014/main" id="{BF44055C-BFCD-44DC-9C98-AEA6B7D68E40}"/>
                </a:ext>
              </a:extLst>
            </p:cNvPr>
            <p:cNvSpPr>
              <a:spLocks noChangeShapeType="1"/>
            </p:cNvSpPr>
            <p:nvPr/>
          </p:nvSpPr>
          <p:spPr bwMode="auto">
            <a:xfrm flipV="1">
              <a:off x="7467600" y="3111500"/>
              <a:ext cx="0" cy="3302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Text Box 71">
              <a:extLst>
                <a:ext uri="{FF2B5EF4-FFF2-40B4-BE49-F238E27FC236}">
                  <a16:creationId xmlns:a16="http://schemas.microsoft.com/office/drawing/2014/main" id="{DE00EE17-0A9C-420E-8E7F-07BC11948134}"/>
                </a:ext>
              </a:extLst>
            </p:cNvPr>
            <p:cNvSpPr txBox="1">
              <a:spLocks noChangeArrowheads="1"/>
            </p:cNvSpPr>
            <p:nvPr/>
          </p:nvSpPr>
          <p:spPr bwMode="auto">
            <a:xfrm>
              <a:off x="4785259" y="1896391"/>
              <a:ext cx="1633781" cy="4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latin typeface="Arial" panose="020B0604020202020204" pitchFamily="34" charset="0"/>
                </a:rPr>
                <a:t>Block address</a:t>
              </a:r>
            </a:p>
          </p:txBody>
        </p:sp>
        <p:sp>
          <p:nvSpPr>
            <p:cNvPr id="76" name="Line 72">
              <a:extLst>
                <a:ext uri="{FF2B5EF4-FFF2-40B4-BE49-F238E27FC236}">
                  <a16:creationId xmlns:a16="http://schemas.microsoft.com/office/drawing/2014/main" id="{9962F3D4-A3F7-42D3-942E-4115051D917A}"/>
                </a:ext>
              </a:extLst>
            </p:cNvPr>
            <p:cNvSpPr>
              <a:spLocks noChangeShapeType="1"/>
            </p:cNvSpPr>
            <p:nvPr/>
          </p:nvSpPr>
          <p:spPr bwMode="auto">
            <a:xfrm>
              <a:off x="6540499" y="2099917"/>
              <a:ext cx="1831372"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73">
              <a:extLst>
                <a:ext uri="{FF2B5EF4-FFF2-40B4-BE49-F238E27FC236}">
                  <a16:creationId xmlns:a16="http://schemas.microsoft.com/office/drawing/2014/main" id="{DEF0650C-18D5-473A-AF11-190C02C324BF}"/>
                </a:ext>
              </a:extLst>
            </p:cNvPr>
            <p:cNvSpPr>
              <a:spLocks noChangeShapeType="1"/>
            </p:cNvSpPr>
            <p:nvPr/>
          </p:nvSpPr>
          <p:spPr bwMode="auto">
            <a:xfrm flipH="1">
              <a:off x="2685843" y="2099917"/>
              <a:ext cx="194172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Rectangle 35">
              <a:extLst>
                <a:ext uri="{FF2B5EF4-FFF2-40B4-BE49-F238E27FC236}">
                  <a16:creationId xmlns:a16="http://schemas.microsoft.com/office/drawing/2014/main" id="{C52F6F37-0DB0-4311-B9F5-ECDE9662E05E}"/>
                </a:ext>
              </a:extLst>
            </p:cNvPr>
            <p:cNvSpPr>
              <a:spLocks noChangeArrowheads="1"/>
            </p:cNvSpPr>
            <p:nvPr/>
          </p:nvSpPr>
          <p:spPr bwMode="auto">
            <a:xfrm>
              <a:off x="2685844" y="4402469"/>
              <a:ext cx="285336" cy="32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rPr>
                <a:t>1</a:t>
              </a:r>
            </a:p>
          </p:txBody>
        </p:sp>
      </p:grpSp>
    </p:spTree>
    <p:extLst>
      <p:ext uri="{BB962C8B-B14F-4D97-AF65-F5344CB8AC3E}">
        <p14:creationId xmlns:p14="http://schemas.microsoft.com/office/powerpoint/2010/main" val="330040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37B6E-3917-40A7-9466-29049132B834}"/>
              </a:ext>
            </a:extLst>
          </p:cNvPr>
          <p:cNvSpPr>
            <a:spLocks noGrp="1"/>
          </p:cNvSpPr>
          <p:nvPr>
            <p:ph type="title"/>
          </p:nvPr>
        </p:nvSpPr>
        <p:spPr/>
        <p:txBody>
          <a:bodyPr/>
          <a:lstStyle/>
          <a:p>
            <a:r>
              <a:rPr lang="zh-CN" altLang="en-US" dirty="0"/>
              <a:t>组相联映射</a:t>
            </a:r>
          </a:p>
        </p:txBody>
      </p:sp>
      <p:sp>
        <p:nvSpPr>
          <p:cNvPr id="4" name="日期占位符 3">
            <a:extLst>
              <a:ext uri="{FF2B5EF4-FFF2-40B4-BE49-F238E27FC236}">
                <a16:creationId xmlns:a16="http://schemas.microsoft.com/office/drawing/2014/main" id="{3B7D69DE-C743-4E63-8446-8E5BAF564042}"/>
              </a:ext>
            </a:extLst>
          </p:cNvPr>
          <p:cNvSpPr>
            <a:spLocks noGrp="1"/>
          </p:cNvSpPr>
          <p:nvPr>
            <p:ph type="dt" sz="half" idx="10"/>
          </p:nvPr>
        </p:nvSpPr>
        <p:spPr/>
        <p:txBody>
          <a:bodyPr/>
          <a:lstStyle/>
          <a:p>
            <a:pPr>
              <a:defRPr/>
            </a:pPr>
            <a:fld id="{3D106C1F-BF85-477C-ACC6-A102A976B92F}" type="datetime1">
              <a:rPr lang="zh-CN" altLang="en-US" smtClean="0"/>
              <a:t>2023/5/24</a:t>
            </a:fld>
            <a:endParaRPr lang="zh-CN" altLang="en-US" dirty="0"/>
          </a:p>
        </p:txBody>
      </p:sp>
      <p:sp>
        <p:nvSpPr>
          <p:cNvPr id="5" name="页脚占位符 4">
            <a:extLst>
              <a:ext uri="{FF2B5EF4-FFF2-40B4-BE49-F238E27FC236}">
                <a16:creationId xmlns:a16="http://schemas.microsoft.com/office/drawing/2014/main" id="{A0561382-E3EA-436A-AC26-9D16439C9EFA}"/>
              </a:ext>
            </a:extLst>
          </p:cNvPr>
          <p:cNvSpPr>
            <a:spLocks noGrp="1"/>
          </p:cNvSpPr>
          <p:nvPr>
            <p:ph type="ftr" sz="quarter" idx="11"/>
          </p:nvPr>
        </p:nvSpPr>
        <p:spPr/>
        <p:txBody>
          <a:body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灯片编号占位符 5">
            <a:extLst>
              <a:ext uri="{FF2B5EF4-FFF2-40B4-BE49-F238E27FC236}">
                <a16:creationId xmlns:a16="http://schemas.microsoft.com/office/drawing/2014/main" id="{4C99E40B-AF40-41F9-8596-96D2DC2A1CD7}"/>
              </a:ext>
            </a:extLst>
          </p:cNvPr>
          <p:cNvSpPr>
            <a:spLocks noGrp="1"/>
          </p:cNvSpPr>
          <p:nvPr>
            <p:ph type="sldNum" sz="quarter" idx="12"/>
          </p:nvPr>
        </p:nvSpPr>
        <p:spPr/>
        <p:txBody>
          <a:bodyPr/>
          <a:lstStyle/>
          <a:p>
            <a:pPr>
              <a:defRPr/>
            </a:pPr>
            <a:fld id="{9508606F-694E-4BCF-92BA-23CC96414D89}" type="slidenum">
              <a:rPr lang="en-US" altLang="zh-CN" smtClean="0"/>
              <a:pPr>
                <a:defRPr/>
              </a:pPr>
              <a:t>6</a:t>
            </a:fld>
            <a:endParaRPr lang="en-US" altLang="zh-CN"/>
          </a:p>
        </p:txBody>
      </p:sp>
      <p:grpSp>
        <p:nvGrpSpPr>
          <p:cNvPr id="103" name="组合 102">
            <a:extLst>
              <a:ext uri="{FF2B5EF4-FFF2-40B4-BE49-F238E27FC236}">
                <a16:creationId xmlns:a16="http://schemas.microsoft.com/office/drawing/2014/main" id="{5E81A1A2-9A7E-4CDB-BBDC-2749667AE1E8}"/>
              </a:ext>
            </a:extLst>
          </p:cNvPr>
          <p:cNvGrpSpPr/>
          <p:nvPr/>
        </p:nvGrpSpPr>
        <p:grpSpPr>
          <a:xfrm>
            <a:off x="463478" y="1438404"/>
            <a:ext cx="8137418" cy="4551937"/>
            <a:chOff x="463478" y="2457291"/>
            <a:chExt cx="8137418" cy="3330504"/>
          </a:xfrm>
        </p:grpSpPr>
        <p:sp>
          <p:nvSpPr>
            <p:cNvPr id="7" name="Rectangle 4">
              <a:extLst>
                <a:ext uri="{FF2B5EF4-FFF2-40B4-BE49-F238E27FC236}">
                  <a16:creationId xmlns:a16="http://schemas.microsoft.com/office/drawing/2014/main" id="{F327A133-9C82-4797-BC67-7D778CEBCE78}"/>
                </a:ext>
              </a:extLst>
            </p:cNvPr>
            <p:cNvSpPr>
              <a:spLocks noChangeArrowheads="1"/>
            </p:cNvSpPr>
            <p:nvPr/>
          </p:nvSpPr>
          <p:spPr bwMode="auto">
            <a:xfrm>
              <a:off x="2773833" y="3045346"/>
              <a:ext cx="1440071" cy="11938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8" name="Line 5">
              <a:extLst>
                <a:ext uri="{FF2B5EF4-FFF2-40B4-BE49-F238E27FC236}">
                  <a16:creationId xmlns:a16="http://schemas.microsoft.com/office/drawing/2014/main" id="{7D03A052-DCBD-4CB5-AB80-073B2A26FB7D}"/>
                </a:ext>
              </a:extLst>
            </p:cNvPr>
            <p:cNvSpPr>
              <a:spLocks noChangeShapeType="1"/>
            </p:cNvSpPr>
            <p:nvPr/>
          </p:nvSpPr>
          <p:spPr bwMode="auto">
            <a:xfrm>
              <a:off x="2773833" y="3337446"/>
              <a:ext cx="1440071"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6">
              <a:extLst>
                <a:ext uri="{FF2B5EF4-FFF2-40B4-BE49-F238E27FC236}">
                  <a16:creationId xmlns:a16="http://schemas.microsoft.com/office/drawing/2014/main" id="{837874AE-F590-42B9-B1DB-7731E4A865BA}"/>
                </a:ext>
              </a:extLst>
            </p:cNvPr>
            <p:cNvSpPr>
              <a:spLocks noChangeShapeType="1"/>
            </p:cNvSpPr>
            <p:nvPr/>
          </p:nvSpPr>
          <p:spPr bwMode="auto">
            <a:xfrm>
              <a:off x="2773833" y="3947046"/>
              <a:ext cx="1440071"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7">
              <a:extLst>
                <a:ext uri="{FF2B5EF4-FFF2-40B4-BE49-F238E27FC236}">
                  <a16:creationId xmlns:a16="http://schemas.microsoft.com/office/drawing/2014/main" id="{677C2784-850E-4FBA-B284-E592A75D2427}"/>
                </a:ext>
              </a:extLst>
            </p:cNvPr>
            <p:cNvSpPr>
              <a:spLocks noChangeArrowheads="1"/>
            </p:cNvSpPr>
            <p:nvPr/>
          </p:nvSpPr>
          <p:spPr bwMode="auto">
            <a:xfrm>
              <a:off x="2915816" y="2721496"/>
              <a:ext cx="109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rPr>
                <a:t>Cache Data</a:t>
              </a:r>
            </a:p>
          </p:txBody>
        </p:sp>
        <p:sp>
          <p:nvSpPr>
            <p:cNvPr id="11" name="Rectangle 8">
              <a:extLst>
                <a:ext uri="{FF2B5EF4-FFF2-40B4-BE49-F238E27FC236}">
                  <a16:creationId xmlns:a16="http://schemas.microsoft.com/office/drawing/2014/main" id="{AF9470AE-4AF1-4432-88F7-4B83D0D4C126}"/>
                </a:ext>
              </a:extLst>
            </p:cNvPr>
            <p:cNvSpPr>
              <a:spLocks noChangeArrowheads="1"/>
            </p:cNvSpPr>
            <p:nvPr/>
          </p:nvSpPr>
          <p:spPr bwMode="auto">
            <a:xfrm>
              <a:off x="2807804" y="3070558"/>
              <a:ext cx="1313774"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rPr>
                <a:t>Cache Block 1</a:t>
              </a:r>
            </a:p>
          </p:txBody>
        </p:sp>
        <p:sp>
          <p:nvSpPr>
            <p:cNvPr id="12" name="Rectangle 9">
              <a:extLst>
                <a:ext uri="{FF2B5EF4-FFF2-40B4-BE49-F238E27FC236}">
                  <a16:creationId xmlns:a16="http://schemas.microsoft.com/office/drawing/2014/main" id="{24FBD1D4-405D-4417-821D-E4072BC885F4}"/>
                </a:ext>
              </a:extLst>
            </p:cNvPr>
            <p:cNvSpPr>
              <a:spLocks noChangeArrowheads="1"/>
            </p:cNvSpPr>
            <p:nvPr/>
          </p:nvSpPr>
          <p:spPr bwMode="auto">
            <a:xfrm>
              <a:off x="1031812" y="3045346"/>
              <a:ext cx="1579433" cy="11938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3" name="Line 10">
              <a:extLst>
                <a:ext uri="{FF2B5EF4-FFF2-40B4-BE49-F238E27FC236}">
                  <a16:creationId xmlns:a16="http://schemas.microsoft.com/office/drawing/2014/main" id="{C2E792EF-FFA7-4B85-9B13-CEDDB6F65636}"/>
                </a:ext>
              </a:extLst>
            </p:cNvPr>
            <p:cNvSpPr>
              <a:spLocks noChangeShapeType="1"/>
            </p:cNvSpPr>
            <p:nvPr/>
          </p:nvSpPr>
          <p:spPr bwMode="auto">
            <a:xfrm flipH="1">
              <a:off x="1008585" y="3337446"/>
              <a:ext cx="162588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1">
              <a:extLst>
                <a:ext uri="{FF2B5EF4-FFF2-40B4-BE49-F238E27FC236}">
                  <a16:creationId xmlns:a16="http://schemas.microsoft.com/office/drawing/2014/main" id="{4DAF480D-AA80-4CF5-BF36-B5B8D2C85D2B}"/>
                </a:ext>
              </a:extLst>
            </p:cNvPr>
            <p:cNvSpPr>
              <a:spLocks noChangeShapeType="1"/>
            </p:cNvSpPr>
            <p:nvPr/>
          </p:nvSpPr>
          <p:spPr bwMode="auto">
            <a:xfrm flipH="1">
              <a:off x="1008585" y="3947046"/>
              <a:ext cx="162588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12">
              <a:extLst>
                <a:ext uri="{FF2B5EF4-FFF2-40B4-BE49-F238E27FC236}">
                  <a16:creationId xmlns:a16="http://schemas.microsoft.com/office/drawing/2014/main" id="{81BC15EE-F3DE-42BC-8B85-1187D73A97FD}"/>
                </a:ext>
              </a:extLst>
            </p:cNvPr>
            <p:cNvSpPr>
              <a:spLocks noChangeArrowheads="1"/>
            </p:cNvSpPr>
            <p:nvPr/>
          </p:nvSpPr>
          <p:spPr bwMode="auto">
            <a:xfrm>
              <a:off x="683408" y="3045346"/>
              <a:ext cx="185816" cy="11938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6" name="Line 13">
              <a:extLst>
                <a:ext uri="{FF2B5EF4-FFF2-40B4-BE49-F238E27FC236}">
                  <a16:creationId xmlns:a16="http://schemas.microsoft.com/office/drawing/2014/main" id="{B6D17331-899B-4598-9A7E-863148879B0F}"/>
                </a:ext>
              </a:extLst>
            </p:cNvPr>
            <p:cNvSpPr>
              <a:spLocks noChangeShapeType="1"/>
            </p:cNvSpPr>
            <p:nvPr/>
          </p:nvSpPr>
          <p:spPr bwMode="auto">
            <a:xfrm flipH="1">
              <a:off x="660181" y="3337446"/>
              <a:ext cx="23227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4">
              <a:extLst>
                <a:ext uri="{FF2B5EF4-FFF2-40B4-BE49-F238E27FC236}">
                  <a16:creationId xmlns:a16="http://schemas.microsoft.com/office/drawing/2014/main" id="{643D84DC-001F-45B1-9E39-ABE36109B95C}"/>
                </a:ext>
              </a:extLst>
            </p:cNvPr>
            <p:cNvSpPr>
              <a:spLocks noChangeShapeType="1"/>
            </p:cNvSpPr>
            <p:nvPr/>
          </p:nvSpPr>
          <p:spPr bwMode="auto">
            <a:xfrm flipH="1">
              <a:off x="660181" y="3947046"/>
              <a:ext cx="23227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Rectangle 15">
              <a:extLst>
                <a:ext uri="{FF2B5EF4-FFF2-40B4-BE49-F238E27FC236}">
                  <a16:creationId xmlns:a16="http://schemas.microsoft.com/office/drawing/2014/main" id="{6BBD60B7-4EB8-4222-9BF0-863F76E1001B}"/>
                </a:ext>
              </a:extLst>
            </p:cNvPr>
            <p:cNvSpPr>
              <a:spLocks noChangeArrowheads="1"/>
            </p:cNvSpPr>
            <p:nvPr/>
          </p:nvSpPr>
          <p:spPr bwMode="auto">
            <a:xfrm>
              <a:off x="1280050" y="2721496"/>
              <a:ext cx="100601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Cache Tag</a:t>
              </a:r>
            </a:p>
          </p:txBody>
        </p:sp>
        <p:sp>
          <p:nvSpPr>
            <p:cNvPr id="19" name="Rectangle 16">
              <a:extLst>
                <a:ext uri="{FF2B5EF4-FFF2-40B4-BE49-F238E27FC236}">
                  <a16:creationId xmlns:a16="http://schemas.microsoft.com/office/drawing/2014/main" id="{21E3AD94-7E74-4432-93E5-D09C8BCDBE92}"/>
                </a:ext>
              </a:extLst>
            </p:cNvPr>
            <p:cNvSpPr>
              <a:spLocks noChangeArrowheads="1"/>
            </p:cNvSpPr>
            <p:nvPr/>
          </p:nvSpPr>
          <p:spPr bwMode="auto">
            <a:xfrm>
              <a:off x="463478" y="2711064"/>
              <a:ext cx="58793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rPr>
                <a:t>Valid</a:t>
              </a:r>
            </a:p>
          </p:txBody>
        </p:sp>
        <p:sp>
          <p:nvSpPr>
            <p:cNvPr id="20" name="Rectangle 17">
              <a:extLst>
                <a:ext uri="{FF2B5EF4-FFF2-40B4-BE49-F238E27FC236}">
                  <a16:creationId xmlns:a16="http://schemas.microsoft.com/office/drawing/2014/main" id="{5AD229AE-7BF9-4566-891D-EB7C027D45D6}"/>
                </a:ext>
              </a:extLst>
            </p:cNvPr>
            <p:cNvSpPr>
              <a:spLocks noChangeArrowheads="1"/>
            </p:cNvSpPr>
            <p:nvPr/>
          </p:nvSpPr>
          <p:spPr bwMode="auto">
            <a:xfrm>
              <a:off x="1698136" y="3393009"/>
              <a:ext cx="26130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21" name="Rectangle 18">
              <a:extLst>
                <a:ext uri="{FF2B5EF4-FFF2-40B4-BE49-F238E27FC236}">
                  <a16:creationId xmlns:a16="http://schemas.microsoft.com/office/drawing/2014/main" id="{C82393FE-D229-4A24-90E4-D3D1A738EB99}"/>
                </a:ext>
              </a:extLst>
            </p:cNvPr>
            <p:cNvSpPr>
              <a:spLocks noChangeArrowheads="1"/>
            </p:cNvSpPr>
            <p:nvPr/>
          </p:nvSpPr>
          <p:spPr bwMode="auto">
            <a:xfrm>
              <a:off x="652923" y="3393009"/>
              <a:ext cx="26130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22" name="Rectangle 19">
              <a:extLst>
                <a:ext uri="{FF2B5EF4-FFF2-40B4-BE49-F238E27FC236}">
                  <a16:creationId xmlns:a16="http://schemas.microsoft.com/office/drawing/2014/main" id="{FBBCCAFB-735D-4920-BC74-8950E089EFE1}"/>
                </a:ext>
              </a:extLst>
            </p:cNvPr>
            <p:cNvSpPr>
              <a:spLocks noChangeArrowheads="1"/>
            </p:cNvSpPr>
            <p:nvPr/>
          </p:nvSpPr>
          <p:spPr bwMode="auto">
            <a:xfrm>
              <a:off x="3370476" y="3393009"/>
              <a:ext cx="26130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grpSp>
          <p:nvGrpSpPr>
            <p:cNvPr id="23" name="Group 20">
              <a:extLst>
                <a:ext uri="{FF2B5EF4-FFF2-40B4-BE49-F238E27FC236}">
                  <a16:creationId xmlns:a16="http://schemas.microsoft.com/office/drawing/2014/main" id="{DEB13CF6-A7F5-4766-A8B9-69B0562D6DD4}"/>
                </a:ext>
              </a:extLst>
            </p:cNvPr>
            <p:cNvGrpSpPr/>
            <p:nvPr/>
          </p:nvGrpSpPr>
          <p:grpSpPr bwMode="auto">
            <a:xfrm>
              <a:off x="4896196" y="2718321"/>
              <a:ext cx="3704700" cy="1520825"/>
              <a:chOff x="3102" y="2058"/>
              <a:chExt cx="2552" cy="958"/>
            </a:xfrm>
          </p:grpSpPr>
          <p:sp>
            <p:nvSpPr>
              <p:cNvPr id="24" name="Rectangle 21">
                <a:extLst>
                  <a:ext uri="{FF2B5EF4-FFF2-40B4-BE49-F238E27FC236}">
                    <a16:creationId xmlns:a16="http://schemas.microsoft.com/office/drawing/2014/main" id="{4437D1ED-0CBD-4C00-A810-5C9D048266B1}"/>
                  </a:ext>
                </a:extLst>
              </p:cNvPr>
              <p:cNvSpPr>
                <a:spLocks noChangeArrowheads="1"/>
              </p:cNvSpPr>
              <p:nvPr/>
            </p:nvSpPr>
            <p:spPr bwMode="auto">
              <a:xfrm>
                <a:off x="3118" y="2264"/>
                <a:ext cx="992" cy="75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25" name="Line 22">
                <a:extLst>
                  <a:ext uri="{FF2B5EF4-FFF2-40B4-BE49-F238E27FC236}">
                    <a16:creationId xmlns:a16="http://schemas.microsoft.com/office/drawing/2014/main" id="{3F58A2F2-879F-410D-AA6E-B525DD2D304E}"/>
                  </a:ext>
                </a:extLst>
              </p:cNvPr>
              <p:cNvSpPr>
                <a:spLocks noChangeShapeType="1"/>
              </p:cNvSpPr>
              <p:nvPr/>
            </p:nvSpPr>
            <p:spPr bwMode="auto">
              <a:xfrm flipH="1">
                <a:off x="3102" y="2448"/>
                <a:ext cx="10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3">
                <a:extLst>
                  <a:ext uri="{FF2B5EF4-FFF2-40B4-BE49-F238E27FC236}">
                    <a16:creationId xmlns:a16="http://schemas.microsoft.com/office/drawing/2014/main" id="{8FE6B248-D201-476A-A7D5-233CC07110C0}"/>
                  </a:ext>
                </a:extLst>
              </p:cNvPr>
              <p:cNvSpPr>
                <a:spLocks noChangeShapeType="1"/>
              </p:cNvSpPr>
              <p:nvPr/>
            </p:nvSpPr>
            <p:spPr bwMode="auto">
              <a:xfrm flipH="1">
                <a:off x="3102" y="2832"/>
                <a:ext cx="10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Rectangle 24">
                <a:extLst>
                  <a:ext uri="{FF2B5EF4-FFF2-40B4-BE49-F238E27FC236}">
                    <a16:creationId xmlns:a16="http://schemas.microsoft.com/office/drawing/2014/main" id="{FA1BB7CD-9309-446B-9C36-36035A4AF16D}"/>
                  </a:ext>
                </a:extLst>
              </p:cNvPr>
              <p:cNvSpPr>
                <a:spLocks noChangeArrowheads="1"/>
              </p:cNvSpPr>
              <p:nvPr/>
            </p:nvSpPr>
            <p:spPr bwMode="auto">
              <a:xfrm flipH="1">
                <a:off x="3233" y="2064"/>
                <a:ext cx="75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Cache Data</a:t>
                </a:r>
              </a:p>
            </p:txBody>
          </p:sp>
          <p:sp>
            <p:nvSpPr>
              <p:cNvPr id="28" name="Rectangle 25">
                <a:extLst>
                  <a:ext uri="{FF2B5EF4-FFF2-40B4-BE49-F238E27FC236}">
                    <a16:creationId xmlns:a16="http://schemas.microsoft.com/office/drawing/2014/main" id="{1303B7FC-E209-48D0-A604-E219D2D3068A}"/>
                  </a:ext>
                </a:extLst>
              </p:cNvPr>
              <p:cNvSpPr>
                <a:spLocks noChangeArrowheads="1"/>
              </p:cNvSpPr>
              <p:nvPr/>
            </p:nvSpPr>
            <p:spPr bwMode="auto">
              <a:xfrm flipH="1">
                <a:off x="3135" y="2284"/>
                <a:ext cx="9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Cache Block 0</a:t>
                </a:r>
              </a:p>
            </p:txBody>
          </p:sp>
          <p:sp>
            <p:nvSpPr>
              <p:cNvPr id="29" name="Rectangle 26">
                <a:extLst>
                  <a:ext uri="{FF2B5EF4-FFF2-40B4-BE49-F238E27FC236}">
                    <a16:creationId xmlns:a16="http://schemas.microsoft.com/office/drawing/2014/main" id="{2E71A542-9854-4213-978F-C4A5FEDB7049}"/>
                  </a:ext>
                </a:extLst>
              </p:cNvPr>
              <p:cNvSpPr>
                <a:spLocks noChangeArrowheads="1"/>
              </p:cNvSpPr>
              <p:nvPr/>
            </p:nvSpPr>
            <p:spPr bwMode="auto">
              <a:xfrm>
                <a:off x="4222" y="2264"/>
                <a:ext cx="1088" cy="75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30" name="Line 27">
                <a:extLst>
                  <a:ext uri="{FF2B5EF4-FFF2-40B4-BE49-F238E27FC236}">
                    <a16:creationId xmlns:a16="http://schemas.microsoft.com/office/drawing/2014/main" id="{2DD9D5A2-5B22-43ED-91D9-8F73DCC515B2}"/>
                  </a:ext>
                </a:extLst>
              </p:cNvPr>
              <p:cNvSpPr>
                <a:spLocks noChangeShapeType="1"/>
              </p:cNvSpPr>
              <p:nvPr/>
            </p:nvSpPr>
            <p:spPr bwMode="auto">
              <a:xfrm>
                <a:off x="4222" y="2448"/>
                <a:ext cx="108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8">
                <a:extLst>
                  <a:ext uri="{FF2B5EF4-FFF2-40B4-BE49-F238E27FC236}">
                    <a16:creationId xmlns:a16="http://schemas.microsoft.com/office/drawing/2014/main" id="{59B2ED3B-AE8A-4321-BAB3-72183299F039}"/>
                  </a:ext>
                </a:extLst>
              </p:cNvPr>
              <p:cNvSpPr>
                <a:spLocks noChangeShapeType="1"/>
              </p:cNvSpPr>
              <p:nvPr/>
            </p:nvSpPr>
            <p:spPr bwMode="auto">
              <a:xfrm>
                <a:off x="4222" y="2832"/>
                <a:ext cx="108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Rectangle 29">
                <a:extLst>
                  <a:ext uri="{FF2B5EF4-FFF2-40B4-BE49-F238E27FC236}">
                    <a16:creationId xmlns:a16="http://schemas.microsoft.com/office/drawing/2014/main" id="{858C8C04-0C48-4ECF-90D0-4BEF3EB5C0A4}"/>
                  </a:ext>
                </a:extLst>
              </p:cNvPr>
              <p:cNvSpPr>
                <a:spLocks noChangeArrowheads="1"/>
              </p:cNvSpPr>
              <p:nvPr/>
            </p:nvSpPr>
            <p:spPr bwMode="auto">
              <a:xfrm>
                <a:off x="5422" y="2264"/>
                <a:ext cx="128" cy="75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33" name="Line 30">
                <a:extLst>
                  <a:ext uri="{FF2B5EF4-FFF2-40B4-BE49-F238E27FC236}">
                    <a16:creationId xmlns:a16="http://schemas.microsoft.com/office/drawing/2014/main" id="{FAE3E66F-DE88-45F5-A6BF-6C21B3B95E8F}"/>
                  </a:ext>
                </a:extLst>
              </p:cNvPr>
              <p:cNvSpPr>
                <a:spLocks noChangeShapeType="1"/>
              </p:cNvSpPr>
              <p:nvPr/>
            </p:nvSpPr>
            <p:spPr bwMode="auto">
              <a:xfrm>
                <a:off x="5422" y="2448"/>
                <a:ext cx="12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1">
                <a:extLst>
                  <a:ext uri="{FF2B5EF4-FFF2-40B4-BE49-F238E27FC236}">
                    <a16:creationId xmlns:a16="http://schemas.microsoft.com/office/drawing/2014/main" id="{742A9BF5-861E-4E23-AE5A-0640355470C1}"/>
                  </a:ext>
                </a:extLst>
              </p:cNvPr>
              <p:cNvSpPr>
                <a:spLocks noChangeShapeType="1"/>
              </p:cNvSpPr>
              <p:nvPr/>
            </p:nvSpPr>
            <p:spPr bwMode="auto">
              <a:xfrm>
                <a:off x="5422" y="2832"/>
                <a:ext cx="12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Rectangle 32">
                <a:extLst>
                  <a:ext uri="{FF2B5EF4-FFF2-40B4-BE49-F238E27FC236}">
                    <a16:creationId xmlns:a16="http://schemas.microsoft.com/office/drawing/2014/main" id="{D6FC1AAA-92EF-43CE-94A1-75761123A5A2}"/>
                  </a:ext>
                </a:extLst>
              </p:cNvPr>
              <p:cNvSpPr>
                <a:spLocks noChangeArrowheads="1"/>
              </p:cNvSpPr>
              <p:nvPr/>
            </p:nvSpPr>
            <p:spPr bwMode="auto">
              <a:xfrm flipH="1">
                <a:off x="4392" y="2064"/>
                <a:ext cx="6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rPr>
                  <a:t>Cache Tag</a:t>
                </a:r>
              </a:p>
            </p:txBody>
          </p:sp>
          <p:sp>
            <p:nvSpPr>
              <p:cNvPr id="36" name="Rectangle 33">
                <a:extLst>
                  <a:ext uri="{FF2B5EF4-FFF2-40B4-BE49-F238E27FC236}">
                    <a16:creationId xmlns:a16="http://schemas.microsoft.com/office/drawing/2014/main" id="{2389C34C-F3A0-483F-9ABD-10A3756B4E86}"/>
                  </a:ext>
                </a:extLst>
              </p:cNvPr>
              <p:cNvSpPr>
                <a:spLocks noChangeArrowheads="1"/>
              </p:cNvSpPr>
              <p:nvPr/>
            </p:nvSpPr>
            <p:spPr bwMode="auto">
              <a:xfrm flipH="1">
                <a:off x="5249" y="2058"/>
                <a:ext cx="4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rPr>
                  <a:t>Valid</a:t>
                </a:r>
              </a:p>
            </p:txBody>
          </p:sp>
          <p:sp>
            <p:nvSpPr>
              <p:cNvPr id="37" name="Rectangle 34">
                <a:extLst>
                  <a:ext uri="{FF2B5EF4-FFF2-40B4-BE49-F238E27FC236}">
                    <a16:creationId xmlns:a16="http://schemas.microsoft.com/office/drawing/2014/main" id="{269AA37F-EDDB-4110-9554-EE60F1405BC7}"/>
                  </a:ext>
                </a:extLst>
              </p:cNvPr>
              <p:cNvSpPr>
                <a:spLocks noChangeArrowheads="1"/>
              </p:cNvSpPr>
              <p:nvPr/>
            </p:nvSpPr>
            <p:spPr bwMode="auto">
              <a:xfrm flipH="1">
                <a:off x="4669" y="2487"/>
                <a:ext cx="1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38" name="Rectangle 35">
                <a:extLst>
                  <a:ext uri="{FF2B5EF4-FFF2-40B4-BE49-F238E27FC236}">
                    <a16:creationId xmlns:a16="http://schemas.microsoft.com/office/drawing/2014/main" id="{B4B14301-00A7-437D-9E4E-10AD4528A97C}"/>
                  </a:ext>
                </a:extLst>
              </p:cNvPr>
              <p:cNvSpPr>
                <a:spLocks noChangeArrowheads="1"/>
              </p:cNvSpPr>
              <p:nvPr/>
            </p:nvSpPr>
            <p:spPr bwMode="auto">
              <a:xfrm flipH="1">
                <a:off x="5389" y="2487"/>
                <a:ext cx="1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39" name="Rectangle 36">
                <a:extLst>
                  <a:ext uri="{FF2B5EF4-FFF2-40B4-BE49-F238E27FC236}">
                    <a16:creationId xmlns:a16="http://schemas.microsoft.com/office/drawing/2014/main" id="{CFBAE0B0-D202-4C92-A6E9-E40ECC926D32}"/>
                  </a:ext>
                </a:extLst>
              </p:cNvPr>
              <p:cNvSpPr>
                <a:spLocks noChangeArrowheads="1"/>
              </p:cNvSpPr>
              <p:nvPr/>
            </p:nvSpPr>
            <p:spPr bwMode="auto">
              <a:xfrm flipH="1">
                <a:off x="3517" y="2487"/>
                <a:ext cx="18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grpSp>
        <p:sp>
          <p:nvSpPr>
            <p:cNvPr id="40" name="Line 37">
              <a:extLst>
                <a:ext uri="{FF2B5EF4-FFF2-40B4-BE49-F238E27FC236}">
                  <a16:creationId xmlns:a16="http://schemas.microsoft.com/office/drawing/2014/main" id="{523A052B-EE65-4C48-B187-89A05AB1AC70}"/>
                </a:ext>
              </a:extLst>
            </p:cNvPr>
            <p:cNvSpPr>
              <a:spLocks noChangeShapeType="1"/>
            </p:cNvSpPr>
            <p:nvPr/>
          </p:nvSpPr>
          <p:spPr bwMode="auto">
            <a:xfrm>
              <a:off x="4573922" y="2816746"/>
              <a:ext cx="0" cy="1270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8">
              <a:extLst>
                <a:ext uri="{FF2B5EF4-FFF2-40B4-BE49-F238E27FC236}">
                  <a16:creationId xmlns:a16="http://schemas.microsoft.com/office/drawing/2014/main" id="{37EBDD17-35E5-4F99-8311-B349A3B89BE8}"/>
                </a:ext>
              </a:extLst>
            </p:cNvPr>
            <p:cNvSpPr>
              <a:spLocks noChangeShapeType="1"/>
            </p:cNvSpPr>
            <p:nvPr/>
          </p:nvSpPr>
          <p:spPr bwMode="auto">
            <a:xfrm>
              <a:off x="4237132" y="4099446"/>
              <a:ext cx="673582"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Rectangle 39">
              <a:extLst>
                <a:ext uri="{FF2B5EF4-FFF2-40B4-BE49-F238E27FC236}">
                  <a16:creationId xmlns:a16="http://schemas.microsoft.com/office/drawing/2014/main" id="{85F77655-E3BD-4B09-91CC-937FB8A98692}"/>
                </a:ext>
              </a:extLst>
            </p:cNvPr>
            <p:cNvSpPr>
              <a:spLocks noChangeArrowheads="1"/>
            </p:cNvSpPr>
            <p:nvPr/>
          </p:nvSpPr>
          <p:spPr bwMode="auto">
            <a:xfrm>
              <a:off x="3712225" y="2457291"/>
              <a:ext cx="1923605" cy="24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rgbClr val="0070C0"/>
                  </a:solidFill>
                  <a:latin typeface="Times New Roman" panose="02020603050405020304" pitchFamily="18" charset="0"/>
                </a:rPr>
                <a:t>Cache Index,</a:t>
              </a:r>
              <a:r>
                <a:rPr lang="zh-CN" altLang="en-US" sz="1600" b="1" dirty="0">
                  <a:solidFill>
                    <a:srgbClr val="0070C0"/>
                  </a:solidFill>
                  <a:latin typeface="Times New Roman" panose="02020603050405020304" pitchFamily="18" charset="0"/>
                </a:rPr>
                <a:t> </a:t>
              </a:r>
              <a:r>
                <a:rPr lang="en-US" altLang="zh-CN" sz="1600" b="1" dirty="0">
                  <a:solidFill>
                    <a:srgbClr val="0070C0"/>
                  </a:solidFill>
                  <a:latin typeface="Times New Roman" panose="02020603050405020304" pitchFamily="18" charset="0"/>
                </a:rPr>
                <a:t>Offset</a:t>
              </a:r>
            </a:p>
          </p:txBody>
        </p:sp>
        <p:sp>
          <p:nvSpPr>
            <p:cNvPr id="43" name="Rectangle 40">
              <a:extLst>
                <a:ext uri="{FF2B5EF4-FFF2-40B4-BE49-F238E27FC236}">
                  <a16:creationId xmlns:a16="http://schemas.microsoft.com/office/drawing/2014/main" id="{AB95C193-8968-48E7-A292-B1E73CEEBD52}"/>
                </a:ext>
              </a:extLst>
            </p:cNvPr>
            <p:cNvSpPr>
              <a:spLocks noChangeArrowheads="1"/>
            </p:cNvSpPr>
            <p:nvPr/>
          </p:nvSpPr>
          <p:spPr bwMode="auto">
            <a:xfrm>
              <a:off x="613727" y="3807346"/>
              <a:ext cx="7920392" cy="508000"/>
            </a:xfrm>
            <a:prstGeom prst="rect">
              <a:avLst/>
            </a:prstGeom>
            <a:noFill/>
            <a:ln w="25400">
              <a:solidFill>
                <a:srgbClr val="FF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44" name="Line 41">
              <a:extLst>
                <a:ext uri="{FF2B5EF4-FFF2-40B4-BE49-F238E27FC236}">
                  <a16:creationId xmlns:a16="http://schemas.microsoft.com/office/drawing/2014/main" id="{0C09A473-4933-4C98-999A-4DBE5200C012}"/>
                </a:ext>
              </a:extLst>
            </p:cNvPr>
            <p:cNvSpPr>
              <a:spLocks noChangeShapeType="1"/>
            </p:cNvSpPr>
            <p:nvPr/>
          </p:nvSpPr>
          <p:spPr bwMode="auto">
            <a:xfrm>
              <a:off x="3470642" y="4709046"/>
              <a:ext cx="2206561"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2">
              <a:extLst>
                <a:ext uri="{FF2B5EF4-FFF2-40B4-BE49-F238E27FC236}">
                  <a16:creationId xmlns:a16="http://schemas.microsoft.com/office/drawing/2014/main" id="{D8FA1820-0DAD-4234-902C-4FA8B00B5F09}"/>
                </a:ext>
              </a:extLst>
            </p:cNvPr>
            <p:cNvSpPr>
              <a:spLocks noChangeShapeType="1"/>
            </p:cNvSpPr>
            <p:nvPr/>
          </p:nvSpPr>
          <p:spPr bwMode="auto">
            <a:xfrm>
              <a:off x="3470642" y="4721746"/>
              <a:ext cx="185816"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3">
              <a:extLst>
                <a:ext uri="{FF2B5EF4-FFF2-40B4-BE49-F238E27FC236}">
                  <a16:creationId xmlns:a16="http://schemas.microsoft.com/office/drawing/2014/main" id="{0220B140-47CE-4810-B8A6-2609F8B6CBCE}"/>
                </a:ext>
              </a:extLst>
            </p:cNvPr>
            <p:cNvSpPr>
              <a:spLocks noChangeShapeType="1"/>
            </p:cNvSpPr>
            <p:nvPr/>
          </p:nvSpPr>
          <p:spPr bwMode="auto">
            <a:xfrm>
              <a:off x="3679685" y="5013846"/>
              <a:ext cx="178847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4">
              <a:extLst>
                <a:ext uri="{FF2B5EF4-FFF2-40B4-BE49-F238E27FC236}">
                  <a16:creationId xmlns:a16="http://schemas.microsoft.com/office/drawing/2014/main" id="{B15F84A0-86D7-4528-8409-23F651E1BEEE}"/>
                </a:ext>
              </a:extLst>
            </p:cNvPr>
            <p:cNvSpPr>
              <a:spLocks noChangeShapeType="1"/>
            </p:cNvSpPr>
            <p:nvPr/>
          </p:nvSpPr>
          <p:spPr bwMode="auto">
            <a:xfrm flipH="1">
              <a:off x="5468160" y="4721746"/>
              <a:ext cx="23227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Rectangle 45">
              <a:extLst>
                <a:ext uri="{FF2B5EF4-FFF2-40B4-BE49-F238E27FC236}">
                  <a16:creationId xmlns:a16="http://schemas.microsoft.com/office/drawing/2014/main" id="{E33AF7A0-3718-4315-B1AB-9EB1E613B16D}"/>
                </a:ext>
              </a:extLst>
            </p:cNvPr>
            <p:cNvSpPr>
              <a:spLocks noChangeArrowheads="1"/>
            </p:cNvSpPr>
            <p:nvPr/>
          </p:nvSpPr>
          <p:spPr bwMode="auto">
            <a:xfrm>
              <a:off x="4346008" y="4702696"/>
              <a:ext cx="54293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Times New Roman" panose="02020603050405020304" pitchFamily="18" charset="0"/>
                </a:rPr>
                <a:t>Mux</a:t>
              </a:r>
            </a:p>
          </p:txBody>
        </p:sp>
        <p:sp>
          <p:nvSpPr>
            <p:cNvPr id="49" name="Line 46">
              <a:extLst>
                <a:ext uri="{FF2B5EF4-FFF2-40B4-BE49-F238E27FC236}">
                  <a16:creationId xmlns:a16="http://schemas.microsoft.com/office/drawing/2014/main" id="{E75606BF-93D5-4239-B769-E338F9F765AF}"/>
                </a:ext>
              </a:extLst>
            </p:cNvPr>
            <p:cNvSpPr>
              <a:spLocks noChangeShapeType="1"/>
            </p:cNvSpPr>
            <p:nvPr/>
          </p:nvSpPr>
          <p:spPr bwMode="auto">
            <a:xfrm>
              <a:off x="4016476" y="4112146"/>
              <a:ext cx="0" cy="5842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7">
              <a:extLst>
                <a:ext uri="{FF2B5EF4-FFF2-40B4-BE49-F238E27FC236}">
                  <a16:creationId xmlns:a16="http://schemas.microsoft.com/office/drawing/2014/main" id="{F9EA7EE9-2458-449A-BD3D-6ABC7B2874FC}"/>
                </a:ext>
              </a:extLst>
            </p:cNvPr>
            <p:cNvSpPr>
              <a:spLocks noChangeShapeType="1"/>
            </p:cNvSpPr>
            <p:nvPr/>
          </p:nvSpPr>
          <p:spPr bwMode="auto">
            <a:xfrm>
              <a:off x="5131369" y="4112146"/>
              <a:ext cx="0" cy="5842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Rectangle 48">
              <a:extLst>
                <a:ext uri="{FF2B5EF4-FFF2-40B4-BE49-F238E27FC236}">
                  <a16:creationId xmlns:a16="http://schemas.microsoft.com/office/drawing/2014/main" id="{729C2BCB-71BC-4C64-8D41-0FB25A17A127}"/>
                </a:ext>
              </a:extLst>
            </p:cNvPr>
            <p:cNvSpPr>
              <a:spLocks noChangeArrowheads="1"/>
            </p:cNvSpPr>
            <p:nvPr/>
          </p:nvSpPr>
          <p:spPr bwMode="auto">
            <a:xfrm>
              <a:off x="4973136" y="4675159"/>
              <a:ext cx="24969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rPr>
                <a:t>0</a:t>
              </a:r>
            </a:p>
          </p:txBody>
        </p:sp>
        <p:sp>
          <p:nvSpPr>
            <p:cNvPr id="52" name="Rectangle 49">
              <a:extLst>
                <a:ext uri="{FF2B5EF4-FFF2-40B4-BE49-F238E27FC236}">
                  <a16:creationId xmlns:a16="http://schemas.microsoft.com/office/drawing/2014/main" id="{63A7AEE0-6F9E-4559-8006-DA9C9899CC57}"/>
                </a:ext>
              </a:extLst>
            </p:cNvPr>
            <p:cNvSpPr>
              <a:spLocks noChangeArrowheads="1"/>
            </p:cNvSpPr>
            <p:nvPr/>
          </p:nvSpPr>
          <p:spPr bwMode="auto">
            <a:xfrm>
              <a:off x="3927923" y="4675159"/>
              <a:ext cx="24969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dirty="0">
                  <a:latin typeface="Times New Roman" panose="02020603050405020304" pitchFamily="18" charset="0"/>
                </a:rPr>
                <a:t>1</a:t>
              </a:r>
            </a:p>
          </p:txBody>
        </p:sp>
        <p:sp>
          <p:nvSpPr>
            <p:cNvPr id="53" name="Rectangle 50">
              <a:extLst>
                <a:ext uri="{FF2B5EF4-FFF2-40B4-BE49-F238E27FC236}">
                  <a16:creationId xmlns:a16="http://schemas.microsoft.com/office/drawing/2014/main" id="{42274DDF-59DE-407F-B422-963D365ABD43}"/>
                </a:ext>
              </a:extLst>
            </p:cNvPr>
            <p:cNvSpPr>
              <a:spLocks noChangeArrowheads="1"/>
            </p:cNvSpPr>
            <p:nvPr/>
          </p:nvSpPr>
          <p:spPr bwMode="auto">
            <a:xfrm>
              <a:off x="3579519" y="4726509"/>
              <a:ext cx="45873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rPr>
                <a:t>Sel1</a:t>
              </a:r>
            </a:p>
          </p:txBody>
        </p:sp>
        <p:sp>
          <p:nvSpPr>
            <p:cNvPr id="54" name="Rectangle 51">
              <a:extLst>
                <a:ext uri="{FF2B5EF4-FFF2-40B4-BE49-F238E27FC236}">
                  <a16:creationId xmlns:a16="http://schemas.microsoft.com/office/drawing/2014/main" id="{9398CC9B-9AC1-44E6-AFFF-D72E30A0EF22}"/>
                </a:ext>
              </a:extLst>
            </p:cNvPr>
            <p:cNvSpPr>
              <a:spLocks noChangeArrowheads="1"/>
            </p:cNvSpPr>
            <p:nvPr/>
          </p:nvSpPr>
          <p:spPr bwMode="auto">
            <a:xfrm>
              <a:off x="5112498" y="4726509"/>
              <a:ext cx="45873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rPr>
                <a:t>Sel0</a:t>
              </a:r>
            </a:p>
          </p:txBody>
        </p:sp>
        <p:sp>
          <p:nvSpPr>
            <p:cNvPr id="55" name="Line 52">
              <a:extLst>
                <a:ext uri="{FF2B5EF4-FFF2-40B4-BE49-F238E27FC236}">
                  <a16:creationId xmlns:a16="http://schemas.microsoft.com/office/drawing/2014/main" id="{F839C396-9415-4B8B-A9D3-88D4BC2EFA67}"/>
                </a:ext>
              </a:extLst>
            </p:cNvPr>
            <p:cNvSpPr>
              <a:spLocks noChangeShapeType="1"/>
            </p:cNvSpPr>
            <p:nvPr/>
          </p:nvSpPr>
          <p:spPr bwMode="auto">
            <a:xfrm>
              <a:off x="4573922" y="4993806"/>
              <a:ext cx="0" cy="736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Rectangle 53">
              <a:extLst>
                <a:ext uri="{FF2B5EF4-FFF2-40B4-BE49-F238E27FC236}">
                  <a16:creationId xmlns:a16="http://schemas.microsoft.com/office/drawing/2014/main" id="{8153BDD3-8FE3-4352-AFE7-0C7833C6ECE8}"/>
                </a:ext>
              </a:extLst>
            </p:cNvPr>
            <p:cNvSpPr>
              <a:spLocks noChangeArrowheads="1"/>
            </p:cNvSpPr>
            <p:nvPr/>
          </p:nvSpPr>
          <p:spPr bwMode="auto">
            <a:xfrm>
              <a:off x="4666396" y="5486922"/>
              <a:ext cx="604334" cy="24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rPr>
                <a:t>Data</a:t>
              </a:r>
            </a:p>
          </p:txBody>
        </p:sp>
        <p:sp>
          <p:nvSpPr>
            <p:cNvPr id="57" name="Oval 54">
              <a:extLst>
                <a:ext uri="{FF2B5EF4-FFF2-40B4-BE49-F238E27FC236}">
                  <a16:creationId xmlns:a16="http://schemas.microsoft.com/office/drawing/2014/main" id="{E8AB2C77-166B-4F25-AF98-19D285018683}"/>
                </a:ext>
              </a:extLst>
            </p:cNvPr>
            <p:cNvSpPr>
              <a:spLocks noChangeArrowheads="1"/>
            </p:cNvSpPr>
            <p:nvPr/>
          </p:nvSpPr>
          <p:spPr bwMode="auto">
            <a:xfrm>
              <a:off x="1658940" y="4569346"/>
              <a:ext cx="812943" cy="4318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grpSp>
          <p:nvGrpSpPr>
            <p:cNvPr id="58" name="Group 55">
              <a:extLst>
                <a:ext uri="{FF2B5EF4-FFF2-40B4-BE49-F238E27FC236}">
                  <a16:creationId xmlns:a16="http://schemas.microsoft.com/office/drawing/2014/main" id="{76DB866A-BB73-4264-A4AE-D6AD4C23A760}"/>
                </a:ext>
              </a:extLst>
            </p:cNvPr>
            <p:cNvGrpSpPr/>
            <p:nvPr/>
          </p:nvGrpSpPr>
          <p:grpSpPr bwMode="auto">
            <a:xfrm>
              <a:off x="2680925" y="4721752"/>
              <a:ext cx="950853" cy="450851"/>
              <a:chOff x="1576" y="3320"/>
              <a:chExt cx="655" cy="284"/>
            </a:xfrm>
          </p:grpSpPr>
          <p:grpSp>
            <p:nvGrpSpPr>
              <p:cNvPr id="59" name="Group 56">
                <a:extLst>
                  <a:ext uri="{FF2B5EF4-FFF2-40B4-BE49-F238E27FC236}">
                    <a16:creationId xmlns:a16="http://schemas.microsoft.com/office/drawing/2014/main" id="{EFB8E81E-B70F-48C9-B208-938C04E3D724}"/>
                  </a:ext>
                </a:extLst>
              </p:cNvPr>
              <p:cNvGrpSpPr/>
              <p:nvPr/>
            </p:nvGrpSpPr>
            <p:grpSpPr bwMode="auto">
              <a:xfrm>
                <a:off x="1720" y="3320"/>
                <a:ext cx="511" cy="284"/>
                <a:chOff x="1720" y="3320"/>
                <a:chExt cx="511" cy="284"/>
              </a:xfrm>
            </p:grpSpPr>
            <p:sp>
              <p:nvSpPr>
                <p:cNvPr id="62" name="Arc 57">
                  <a:extLst>
                    <a:ext uri="{FF2B5EF4-FFF2-40B4-BE49-F238E27FC236}">
                      <a16:creationId xmlns:a16="http://schemas.microsoft.com/office/drawing/2014/main" id="{0CA5AA76-0240-462A-B980-6CE05B492DBD}"/>
                    </a:ext>
                  </a:extLst>
                </p:cNvPr>
                <p:cNvSpPr/>
                <p:nvPr/>
              </p:nvSpPr>
              <p:spPr bwMode="auto">
                <a:xfrm>
                  <a:off x="1848" y="3321"/>
                  <a:ext cx="184" cy="13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3" name="Arc 58">
                  <a:extLst>
                    <a:ext uri="{FF2B5EF4-FFF2-40B4-BE49-F238E27FC236}">
                      <a16:creationId xmlns:a16="http://schemas.microsoft.com/office/drawing/2014/main" id="{9B5F9D21-C448-4262-90F1-E65566BFDD0D}"/>
                    </a:ext>
                  </a:extLst>
                </p:cNvPr>
                <p:cNvSpPr/>
                <p:nvPr/>
              </p:nvSpPr>
              <p:spPr bwMode="auto">
                <a:xfrm rot="10800000">
                  <a:off x="1857" y="3455"/>
                  <a:ext cx="174" cy="1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64" name="Line 59">
                  <a:extLst>
                    <a:ext uri="{FF2B5EF4-FFF2-40B4-BE49-F238E27FC236}">
                      <a16:creationId xmlns:a16="http://schemas.microsoft.com/office/drawing/2014/main" id="{49B6C7AA-199F-4C77-89B3-13D9FA9F4352}"/>
                    </a:ext>
                  </a:extLst>
                </p:cNvPr>
                <p:cNvSpPr>
                  <a:spLocks noChangeShapeType="1"/>
                </p:cNvSpPr>
                <p:nvPr/>
              </p:nvSpPr>
              <p:spPr bwMode="auto">
                <a:xfrm flipH="1">
                  <a:off x="1720" y="3320"/>
                  <a:ext cx="1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60">
                  <a:extLst>
                    <a:ext uri="{FF2B5EF4-FFF2-40B4-BE49-F238E27FC236}">
                      <a16:creationId xmlns:a16="http://schemas.microsoft.com/office/drawing/2014/main" id="{98DE04FD-492C-464F-8C4F-04C880648038}"/>
                    </a:ext>
                  </a:extLst>
                </p:cNvPr>
                <p:cNvSpPr>
                  <a:spLocks noChangeShapeType="1"/>
                </p:cNvSpPr>
                <p:nvPr/>
              </p:nvSpPr>
              <p:spPr bwMode="auto">
                <a:xfrm>
                  <a:off x="1728" y="3328"/>
                  <a:ext cx="0" cy="2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61">
                  <a:extLst>
                    <a:ext uri="{FF2B5EF4-FFF2-40B4-BE49-F238E27FC236}">
                      <a16:creationId xmlns:a16="http://schemas.microsoft.com/office/drawing/2014/main" id="{C83788C7-336C-47D1-B654-203C0DCA5C40}"/>
                    </a:ext>
                  </a:extLst>
                </p:cNvPr>
                <p:cNvSpPr>
                  <a:spLocks noChangeShapeType="1"/>
                </p:cNvSpPr>
                <p:nvPr/>
              </p:nvSpPr>
              <p:spPr bwMode="auto">
                <a:xfrm flipH="1">
                  <a:off x="1720" y="3604"/>
                  <a:ext cx="13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62">
                  <a:extLst>
                    <a:ext uri="{FF2B5EF4-FFF2-40B4-BE49-F238E27FC236}">
                      <a16:creationId xmlns:a16="http://schemas.microsoft.com/office/drawing/2014/main" id="{D026B026-1604-418C-A707-85527AAC421F}"/>
                    </a:ext>
                  </a:extLst>
                </p:cNvPr>
                <p:cNvSpPr>
                  <a:spLocks noChangeShapeType="1"/>
                </p:cNvSpPr>
                <p:nvPr/>
              </p:nvSpPr>
              <p:spPr bwMode="auto">
                <a:xfrm>
                  <a:off x="2031" y="3456"/>
                  <a:ext cx="2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 name="Line 63">
                <a:extLst>
                  <a:ext uri="{FF2B5EF4-FFF2-40B4-BE49-F238E27FC236}">
                    <a16:creationId xmlns:a16="http://schemas.microsoft.com/office/drawing/2014/main" id="{803DF731-9F29-4D63-841A-CC2483607CE2}"/>
                  </a:ext>
                </a:extLst>
              </p:cNvPr>
              <p:cNvSpPr>
                <a:spLocks noChangeShapeType="1"/>
              </p:cNvSpPr>
              <p:nvPr/>
            </p:nvSpPr>
            <p:spPr bwMode="auto">
              <a:xfrm flipH="1">
                <a:off x="1576" y="3371"/>
                <a:ext cx="16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64">
                <a:extLst>
                  <a:ext uri="{FF2B5EF4-FFF2-40B4-BE49-F238E27FC236}">
                    <a16:creationId xmlns:a16="http://schemas.microsoft.com/office/drawing/2014/main" id="{A323B250-148C-446C-B499-5D69A1CD3219}"/>
                  </a:ext>
                </a:extLst>
              </p:cNvPr>
              <p:cNvSpPr>
                <a:spLocks noChangeShapeType="1"/>
              </p:cNvSpPr>
              <p:nvPr/>
            </p:nvSpPr>
            <p:spPr bwMode="auto">
              <a:xfrm flipH="1">
                <a:off x="1576" y="3552"/>
                <a:ext cx="16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 name="Rectangle 65">
              <a:extLst>
                <a:ext uri="{FF2B5EF4-FFF2-40B4-BE49-F238E27FC236}">
                  <a16:creationId xmlns:a16="http://schemas.microsoft.com/office/drawing/2014/main" id="{44853E70-030B-437C-BC72-AD36317446D9}"/>
                </a:ext>
              </a:extLst>
            </p:cNvPr>
            <p:cNvSpPr>
              <a:spLocks noChangeArrowheads="1"/>
            </p:cNvSpPr>
            <p:nvPr/>
          </p:nvSpPr>
          <p:spPr bwMode="auto">
            <a:xfrm>
              <a:off x="1628437" y="4670738"/>
              <a:ext cx="897619" cy="30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dirty="0">
                  <a:latin typeface="Times New Roman" panose="02020603050405020304" pitchFamily="18" charset="0"/>
                </a:rPr>
                <a:t>Compare</a:t>
              </a:r>
            </a:p>
          </p:txBody>
        </p:sp>
        <p:sp>
          <p:nvSpPr>
            <p:cNvPr id="69" name="Line 66">
              <a:extLst>
                <a:ext uri="{FF2B5EF4-FFF2-40B4-BE49-F238E27FC236}">
                  <a16:creationId xmlns:a16="http://schemas.microsoft.com/office/drawing/2014/main" id="{EBD22723-DF15-43C5-AE08-A8F89536D769}"/>
                </a:ext>
              </a:extLst>
            </p:cNvPr>
            <p:cNvSpPr>
              <a:spLocks noChangeShapeType="1"/>
            </p:cNvSpPr>
            <p:nvPr/>
          </p:nvSpPr>
          <p:spPr bwMode="auto">
            <a:xfrm>
              <a:off x="2471883" y="4802703"/>
              <a:ext cx="232269"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67">
              <a:extLst>
                <a:ext uri="{FF2B5EF4-FFF2-40B4-BE49-F238E27FC236}">
                  <a16:creationId xmlns:a16="http://schemas.microsoft.com/office/drawing/2014/main" id="{E2399B44-957D-4DE0-B2C7-94E03CC557B8}"/>
                </a:ext>
              </a:extLst>
            </p:cNvPr>
            <p:cNvSpPr>
              <a:spLocks noChangeShapeType="1"/>
            </p:cNvSpPr>
            <p:nvPr/>
          </p:nvSpPr>
          <p:spPr bwMode="auto">
            <a:xfrm flipH="1">
              <a:off x="799542" y="5090046"/>
              <a:ext cx="190461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68">
              <a:extLst>
                <a:ext uri="{FF2B5EF4-FFF2-40B4-BE49-F238E27FC236}">
                  <a16:creationId xmlns:a16="http://schemas.microsoft.com/office/drawing/2014/main" id="{1824504F-9F42-4926-9226-067D846051B0}"/>
                </a:ext>
              </a:extLst>
            </p:cNvPr>
            <p:cNvSpPr>
              <a:spLocks noChangeShapeType="1"/>
            </p:cNvSpPr>
            <p:nvPr/>
          </p:nvSpPr>
          <p:spPr bwMode="auto">
            <a:xfrm>
              <a:off x="786280" y="4112146"/>
              <a:ext cx="0" cy="99007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69">
              <a:extLst>
                <a:ext uri="{FF2B5EF4-FFF2-40B4-BE49-F238E27FC236}">
                  <a16:creationId xmlns:a16="http://schemas.microsoft.com/office/drawing/2014/main" id="{E31787BA-BECC-4F2A-9946-01B8E1D7B5B2}"/>
                </a:ext>
              </a:extLst>
            </p:cNvPr>
            <p:cNvSpPr>
              <a:spLocks noChangeShapeType="1"/>
            </p:cNvSpPr>
            <p:nvPr/>
          </p:nvSpPr>
          <p:spPr bwMode="auto">
            <a:xfrm>
              <a:off x="2065411" y="4112146"/>
              <a:ext cx="0" cy="4572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70">
              <a:extLst>
                <a:ext uri="{FF2B5EF4-FFF2-40B4-BE49-F238E27FC236}">
                  <a16:creationId xmlns:a16="http://schemas.microsoft.com/office/drawing/2014/main" id="{BD2A45E5-945F-487F-AC25-20492D74EDDC}"/>
                </a:ext>
              </a:extLst>
            </p:cNvPr>
            <p:cNvSpPr>
              <a:spLocks noChangeShapeType="1"/>
            </p:cNvSpPr>
            <p:nvPr/>
          </p:nvSpPr>
          <p:spPr bwMode="auto">
            <a:xfrm flipH="1">
              <a:off x="1115616" y="4785246"/>
              <a:ext cx="543324"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Rectangle 71">
              <a:extLst>
                <a:ext uri="{FF2B5EF4-FFF2-40B4-BE49-F238E27FC236}">
                  <a16:creationId xmlns:a16="http://schemas.microsoft.com/office/drawing/2014/main" id="{5C9A39E2-B082-42BE-9C2F-F40DF7B027FF}"/>
                </a:ext>
              </a:extLst>
            </p:cNvPr>
            <p:cNvSpPr>
              <a:spLocks noChangeArrowheads="1"/>
            </p:cNvSpPr>
            <p:nvPr/>
          </p:nvSpPr>
          <p:spPr bwMode="auto">
            <a:xfrm>
              <a:off x="756766" y="4455045"/>
              <a:ext cx="1015664" cy="24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err="1">
                  <a:solidFill>
                    <a:srgbClr val="0070C0"/>
                  </a:solidFill>
                  <a:latin typeface="Times New Roman" panose="02020603050405020304" pitchFamily="18" charset="0"/>
                </a:rPr>
                <a:t>Addr</a:t>
              </a:r>
              <a:r>
                <a:rPr lang="en-US" altLang="zh-CN" sz="1600" b="1" dirty="0">
                  <a:solidFill>
                    <a:srgbClr val="0070C0"/>
                  </a:solidFill>
                  <a:latin typeface="Times New Roman" panose="02020603050405020304" pitchFamily="18" charset="0"/>
                </a:rPr>
                <a:t> Tag</a:t>
              </a:r>
            </a:p>
          </p:txBody>
        </p:sp>
        <p:sp>
          <p:nvSpPr>
            <p:cNvPr id="76" name="Oval 73">
              <a:extLst>
                <a:ext uri="{FF2B5EF4-FFF2-40B4-BE49-F238E27FC236}">
                  <a16:creationId xmlns:a16="http://schemas.microsoft.com/office/drawing/2014/main" id="{5CDAAC0B-5DAB-4F4D-AE3C-C08540EFD841}"/>
                </a:ext>
              </a:extLst>
            </p:cNvPr>
            <p:cNvSpPr>
              <a:spLocks noChangeArrowheads="1"/>
            </p:cNvSpPr>
            <p:nvPr/>
          </p:nvSpPr>
          <p:spPr bwMode="auto">
            <a:xfrm>
              <a:off x="6675962" y="4581525"/>
              <a:ext cx="812943" cy="4318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87" name="Arc 76">
              <a:extLst>
                <a:ext uri="{FF2B5EF4-FFF2-40B4-BE49-F238E27FC236}">
                  <a16:creationId xmlns:a16="http://schemas.microsoft.com/office/drawing/2014/main" id="{0493E027-D996-41D5-81E6-78422B42E796}"/>
                </a:ext>
              </a:extLst>
            </p:cNvPr>
            <p:cNvSpPr/>
            <p:nvPr/>
          </p:nvSpPr>
          <p:spPr bwMode="auto">
            <a:xfrm>
              <a:off x="5812447" y="4723336"/>
              <a:ext cx="261065" cy="1976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88" name="Arc 77">
              <a:extLst>
                <a:ext uri="{FF2B5EF4-FFF2-40B4-BE49-F238E27FC236}">
                  <a16:creationId xmlns:a16="http://schemas.microsoft.com/office/drawing/2014/main" id="{2651625E-1D17-45A1-A313-544400B80FD3}"/>
                </a:ext>
              </a:extLst>
            </p:cNvPr>
            <p:cNvSpPr/>
            <p:nvPr/>
          </p:nvSpPr>
          <p:spPr bwMode="auto">
            <a:xfrm rot="10800000">
              <a:off x="5809067" y="4950345"/>
              <a:ext cx="251378" cy="21748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89" name="Line 78">
              <a:extLst>
                <a:ext uri="{FF2B5EF4-FFF2-40B4-BE49-F238E27FC236}">
                  <a16:creationId xmlns:a16="http://schemas.microsoft.com/office/drawing/2014/main" id="{9E9A4492-FB97-4B58-84AC-6AB10AFD600A}"/>
                </a:ext>
              </a:extLst>
            </p:cNvPr>
            <p:cNvSpPr>
              <a:spLocks noChangeShapeType="1"/>
            </p:cNvSpPr>
            <p:nvPr/>
          </p:nvSpPr>
          <p:spPr bwMode="auto">
            <a:xfrm>
              <a:off x="6083674" y="4721225"/>
              <a:ext cx="15097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79">
              <a:extLst>
                <a:ext uri="{FF2B5EF4-FFF2-40B4-BE49-F238E27FC236}">
                  <a16:creationId xmlns:a16="http://schemas.microsoft.com/office/drawing/2014/main" id="{95E6B28F-3B4B-4155-A5C7-AA4A43EAC3AD}"/>
                </a:ext>
              </a:extLst>
            </p:cNvPr>
            <p:cNvSpPr>
              <a:spLocks noChangeShapeType="1"/>
            </p:cNvSpPr>
            <p:nvPr/>
          </p:nvSpPr>
          <p:spPr bwMode="auto">
            <a:xfrm>
              <a:off x="6246263" y="4726510"/>
              <a:ext cx="0" cy="43921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81">
              <a:extLst>
                <a:ext uri="{FF2B5EF4-FFF2-40B4-BE49-F238E27FC236}">
                  <a16:creationId xmlns:a16="http://schemas.microsoft.com/office/drawing/2014/main" id="{A584C41B-EA83-4E2D-94D9-D7F77392F24B}"/>
                </a:ext>
              </a:extLst>
            </p:cNvPr>
            <p:cNvSpPr>
              <a:spLocks noChangeShapeType="1"/>
            </p:cNvSpPr>
            <p:nvPr/>
          </p:nvSpPr>
          <p:spPr bwMode="auto">
            <a:xfrm flipH="1">
              <a:off x="5537841" y="4937646"/>
              <a:ext cx="28914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82">
              <a:extLst>
                <a:ext uri="{FF2B5EF4-FFF2-40B4-BE49-F238E27FC236}">
                  <a16:creationId xmlns:a16="http://schemas.microsoft.com/office/drawing/2014/main" id="{4213639A-BDFE-4908-913B-56E53A8566F4}"/>
                </a:ext>
              </a:extLst>
            </p:cNvPr>
            <p:cNvSpPr>
              <a:spLocks noChangeShapeType="1"/>
            </p:cNvSpPr>
            <p:nvPr/>
          </p:nvSpPr>
          <p:spPr bwMode="auto">
            <a:xfrm>
              <a:off x="6257876" y="4797425"/>
              <a:ext cx="18581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83">
              <a:extLst>
                <a:ext uri="{FF2B5EF4-FFF2-40B4-BE49-F238E27FC236}">
                  <a16:creationId xmlns:a16="http://schemas.microsoft.com/office/drawing/2014/main" id="{AA7D01E4-EB41-4151-AFFD-9E69336BAC71}"/>
                </a:ext>
              </a:extLst>
            </p:cNvPr>
            <p:cNvSpPr>
              <a:spLocks noChangeShapeType="1"/>
            </p:cNvSpPr>
            <p:nvPr/>
          </p:nvSpPr>
          <p:spPr bwMode="auto">
            <a:xfrm>
              <a:off x="6257876" y="5102225"/>
              <a:ext cx="18581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Rectangle 84">
              <a:extLst>
                <a:ext uri="{FF2B5EF4-FFF2-40B4-BE49-F238E27FC236}">
                  <a16:creationId xmlns:a16="http://schemas.microsoft.com/office/drawing/2014/main" id="{FAE3C6FF-8D92-45B0-86FA-9C65360A8A76}"/>
                </a:ext>
              </a:extLst>
            </p:cNvPr>
            <p:cNvSpPr>
              <a:spLocks noChangeArrowheads="1"/>
            </p:cNvSpPr>
            <p:nvPr/>
          </p:nvSpPr>
          <p:spPr bwMode="auto">
            <a:xfrm flipH="1">
              <a:off x="6637704" y="4681763"/>
              <a:ext cx="897619" cy="30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dirty="0">
                  <a:latin typeface="Times New Roman" panose="02020603050405020304" pitchFamily="18" charset="0"/>
                </a:rPr>
                <a:t>Compare</a:t>
              </a:r>
            </a:p>
          </p:txBody>
        </p:sp>
        <p:sp>
          <p:nvSpPr>
            <p:cNvPr id="79" name="Line 85">
              <a:extLst>
                <a:ext uri="{FF2B5EF4-FFF2-40B4-BE49-F238E27FC236}">
                  <a16:creationId xmlns:a16="http://schemas.microsoft.com/office/drawing/2014/main" id="{7EFBF265-ABEF-4FDF-95D4-DB5C3BF23969}"/>
                </a:ext>
              </a:extLst>
            </p:cNvPr>
            <p:cNvSpPr>
              <a:spLocks noChangeShapeType="1"/>
            </p:cNvSpPr>
            <p:nvPr/>
          </p:nvSpPr>
          <p:spPr bwMode="auto">
            <a:xfrm flipH="1">
              <a:off x="6443692" y="4797425"/>
              <a:ext cx="23227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86">
              <a:extLst>
                <a:ext uri="{FF2B5EF4-FFF2-40B4-BE49-F238E27FC236}">
                  <a16:creationId xmlns:a16="http://schemas.microsoft.com/office/drawing/2014/main" id="{64B41DE9-A929-4EA5-B2A5-46BBDE02AEB9}"/>
                </a:ext>
              </a:extLst>
            </p:cNvPr>
            <p:cNvSpPr>
              <a:spLocks noChangeShapeType="1"/>
            </p:cNvSpPr>
            <p:nvPr/>
          </p:nvSpPr>
          <p:spPr bwMode="auto">
            <a:xfrm>
              <a:off x="6443692" y="5102225"/>
              <a:ext cx="189299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87">
              <a:extLst>
                <a:ext uri="{FF2B5EF4-FFF2-40B4-BE49-F238E27FC236}">
                  <a16:creationId xmlns:a16="http://schemas.microsoft.com/office/drawing/2014/main" id="{7828FF45-761F-486F-A589-D50CD79D9BB9}"/>
                </a:ext>
              </a:extLst>
            </p:cNvPr>
            <p:cNvSpPr>
              <a:spLocks noChangeShapeType="1"/>
            </p:cNvSpPr>
            <p:nvPr/>
          </p:nvSpPr>
          <p:spPr bwMode="auto">
            <a:xfrm>
              <a:off x="8352420" y="4112145"/>
              <a:ext cx="0" cy="99007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88">
              <a:extLst>
                <a:ext uri="{FF2B5EF4-FFF2-40B4-BE49-F238E27FC236}">
                  <a16:creationId xmlns:a16="http://schemas.microsoft.com/office/drawing/2014/main" id="{359B92C5-0B0F-481E-9418-6E9CF2544F5F}"/>
                </a:ext>
              </a:extLst>
            </p:cNvPr>
            <p:cNvSpPr>
              <a:spLocks noChangeShapeType="1"/>
            </p:cNvSpPr>
            <p:nvPr/>
          </p:nvSpPr>
          <p:spPr bwMode="auto">
            <a:xfrm>
              <a:off x="7082433" y="4112146"/>
              <a:ext cx="0" cy="4572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89">
              <a:extLst>
                <a:ext uri="{FF2B5EF4-FFF2-40B4-BE49-F238E27FC236}">
                  <a16:creationId xmlns:a16="http://schemas.microsoft.com/office/drawing/2014/main" id="{60B9BBDD-295C-4E07-BA52-1844B49CD0F5}"/>
                </a:ext>
              </a:extLst>
            </p:cNvPr>
            <p:cNvSpPr>
              <a:spLocks noChangeShapeType="1"/>
            </p:cNvSpPr>
            <p:nvPr/>
          </p:nvSpPr>
          <p:spPr bwMode="auto">
            <a:xfrm>
              <a:off x="7512132" y="4797425"/>
              <a:ext cx="500832" cy="0"/>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Oval 90">
              <a:extLst>
                <a:ext uri="{FF2B5EF4-FFF2-40B4-BE49-F238E27FC236}">
                  <a16:creationId xmlns:a16="http://schemas.microsoft.com/office/drawing/2014/main" id="{96AC3F05-33CB-45CA-8103-BA91CCD9DE14}"/>
                </a:ext>
              </a:extLst>
            </p:cNvPr>
            <p:cNvSpPr>
              <a:spLocks noChangeArrowheads="1"/>
            </p:cNvSpPr>
            <p:nvPr/>
          </p:nvSpPr>
          <p:spPr bwMode="auto">
            <a:xfrm>
              <a:off x="3679685" y="5128505"/>
              <a:ext cx="394858" cy="35841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94" name="Rectangle 91">
              <a:extLst>
                <a:ext uri="{FF2B5EF4-FFF2-40B4-BE49-F238E27FC236}">
                  <a16:creationId xmlns:a16="http://schemas.microsoft.com/office/drawing/2014/main" id="{DFE7E0FA-59FD-43C2-B168-9C6CFF038206}"/>
                </a:ext>
              </a:extLst>
            </p:cNvPr>
            <p:cNvSpPr>
              <a:spLocks noChangeArrowheads="1"/>
            </p:cNvSpPr>
            <p:nvPr/>
          </p:nvSpPr>
          <p:spPr bwMode="auto">
            <a:xfrm>
              <a:off x="3648102" y="5205675"/>
              <a:ext cx="452048" cy="22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b="1" dirty="0">
                  <a:latin typeface="Times New Roman" panose="02020603050405020304" pitchFamily="18" charset="0"/>
                </a:rPr>
                <a:t>OR</a:t>
              </a:r>
            </a:p>
          </p:txBody>
        </p:sp>
        <p:sp>
          <p:nvSpPr>
            <p:cNvPr id="95" name="Line 92">
              <a:extLst>
                <a:ext uri="{FF2B5EF4-FFF2-40B4-BE49-F238E27FC236}">
                  <a16:creationId xmlns:a16="http://schemas.microsoft.com/office/drawing/2014/main" id="{40A9EB9A-4DEA-442D-923D-CEF54671EBCA}"/>
                </a:ext>
              </a:extLst>
            </p:cNvPr>
            <p:cNvSpPr>
              <a:spLocks noChangeShapeType="1"/>
            </p:cNvSpPr>
            <p:nvPr/>
          </p:nvSpPr>
          <p:spPr bwMode="auto">
            <a:xfrm>
              <a:off x="3455876" y="4950346"/>
              <a:ext cx="0" cy="355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Line 93">
              <a:extLst>
                <a:ext uri="{FF2B5EF4-FFF2-40B4-BE49-F238E27FC236}">
                  <a16:creationId xmlns:a16="http://schemas.microsoft.com/office/drawing/2014/main" id="{D4FB72F8-1F3C-474F-A4F6-5FCC4F598046}"/>
                </a:ext>
              </a:extLst>
            </p:cNvPr>
            <p:cNvSpPr>
              <a:spLocks noChangeShapeType="1"/>
            </p:cNvSpPr>
            <p:nvPr/>
          </p:nvSpPr>
          <p:spPr bwMode="auto">
            <a:xfrm>
              <a:off x="3455876" y="5318646"/>
              <a:ext cx="200582"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 name="Line 94">
              <a:extLst>
                <a:ext uri="{FF2B5EF4-FFF2-40B4-BE49-F238E27FC236}">
                  <a16:creationId xmlns:a16="http://schemas.microsoft.com/office/drawing/2014/main" id="{87A4433C-867E-46FF-9139-7785D26CC19A}"/>
                </a:ext>
              </a:extLst>
            </p:cNvPr>
            <p:cNvSpPr>
              <a:spLocks noChangeShapeType="1"/>
            </p:cNvSpPr>
            <p:nvPr/>
          </p:nvSpPr>
          <p:spPr bwMode="auto">
            <a:xfrm>
              <a:off x="5652120" y="4950346"/>
              <a:ext cx="0" cy="355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 name="Line 95">
              <a:extLst>
                <a:ext uri="{FF2B5EF4-FFF2-40B4-BE49-F238E27FC236}">
                  <a16:creationId xmlns:a16="http://schemas.microsoft.com/office/drawing/2014/main" id="{BD53DE27-741A-43AA-8E53-CD144DF2F4D8}"/>
                </a:ext>
              </a:extLst>
            </p:cNvPr>
            <p:cNvSpPr>
              <a:spLocks noChangeShapeType="1"/>
            </p:cNvSpPr>
            <p:nvPr/>
          </p:nvSpPr>
          <p:spPr bwMode="auto">
            <a:xfrm>
              <a:off x="4097770" y="5318646"/>
              <a:ext cx="15543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 name="Line 96">
              <a:extLst>
                <a:ext uri="{FF2B5EF4-FFF2-40B4-BE49-F238E27FC236}">
                  <a16:creationId xmlns:a16="http://schemas.microsoft.com/office/drawing/2014/main" id="{8CC5867B-2C38-4EEA-96CC-6713DB298146}"/>
                </a:ext>
              </a:extLst>
            </p:cNvPr>
            <p:cNvSpPr>
              <a:spLocks noChangeShapeType="1"/>
            </p:cNvSpPr>
            <p:nvPr/>
          </p:nvSpPr>
          <p:spPr bwMode="auto">
            <a:xfrm>
              <a:off x="3877114" y="5492392"/>
              <a:ext cx="0" cy="26536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 name="Rectangle 97">
              <a:extLst>
                <a:ext uri="{FF2B5EF4-FFF2-40B4-BE49-F238E27FC236}">
                  <a16:creationId xmlns:a16="http://schemas.microsoft.com/office/drawing/2014/main" id="{33FF427F-9EF5-46D7-953B-68572C93C8D2}"/>
                </a:ext>
              </a:extLst>
            </p:cNvPr>
            <p:cNvSpPr>
              <a:spLocks noChangeArrowheads="1"/>
            </p:cNvSpPr>
            <p:nvPr/>
          </p:nvSpPr>
          <p:spPr bwMode="auto">
            <a:xfrm>
              <a:off x="3341441" y="5541961"/>
              <a:ext cx="528539" cy="24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rPr>
                <a:t>Hit</a:t>
              </a:r>
            </a:p>
          </p:txBody>
        </p:sp>
        <p:sp>
          <p:nvSpPr>
            <p:cNvPr id="102" name="Rectangle 71">
              <a:extLst>
                <a:ext uri="{FF2B5EF4-FFF2-40B4-BE49-F238E27FC236}">
                  <a16:creationId xmlns:a16="http://schemas.microsoft.com/office/drawing/2014/main" id="{C746419E-BC55-4E0B-A4F1-8ED4FB67AB2A}"/>
                </a:ext>
              </a:extLst>
            </p:cNvPr>
            <p:cNvSpPr>
              <a:spLocks noChangeArrowheads="1"/>
            </p:cNvSpPr>
            <p:nvPr/>
          </p:nvSpPr>
          <p:spPr bwMode="auto">
            <a:xfrm>
              <a:off x="7369073" y="4480503"/>
              <a:ext cx="1015664" cy="24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err="1">
                  <a:solidFill>
                    <a:srgbClr val="0070C0"/>
                  </a:solidFill>
                  <a:latin typeface="Times New Roman" panose="02020603050405020304" pitchFamily="18" charset="0"/>
                </a:rPr>
                <a:t>Addr</a:t>
              </a:r>
              <a:r>
                <a:rPr lang="en-US" altLang="zh-CN" sz="1600" b="1" dirty="0">
                  <a:solidFill>
                    <a:srgbClr val="0070C0"/>
                  </a:solidFill>
                  <a:latin typeface="Times New Roman" panose="02020603050405020304" pitchFamily="18" charset="0"/>
                </a:rPr>
                <a:t> Tag</a:t>
              </a:r>
            </a:p>
          </p:txBody>
        </p:sp>
        <p:sp>
          <p:nvSpPr>
            <p:cNvPr id="104" name="Line 78">
              <a:extLst>
                <a:ext uri="{FF2B5EF4-FFF2-40B4-BE49-F238E27FC236}">
                  <a16:creationId xmlns:a16="http://schemas.microsoft.com/office/drawing/2014/main" id="{BB6F0C33-59EA-4C8F-BAEC-CFA7234B74DF}"/>
                </a:ext>
              </a:extLst>
            </p:cNvPr>
            <p:cNvSpPr>
              <a:spLocks noChangeShapeType="1"/>
            </p:cNvSpPr>
            <p:nvPr/>
          </p:nvSpPr>
          <p:spPr bwMode="auto">
            <a:xfrm>
              <a:off x="6060448" y="5171016"/>
              <a:ext cx="18581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92587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DFD21-CC16-47C1-B97C-288F51AE4EC1}"/>
              </a:ext>
            </a:extLst>
          </p:cNvPr>
          <p:cNvSpPr>
            <a:spLocks noGrp="1"/>
          </p:cNvSpPr>
          <p:nvPr>
            <p:ph type="title"/>
          </p:nvPr>
        </p:nvSpPr>
        <p:spPr>
          <a:xfrm>
            <a:off x="457200" y="274638"/>
            <a:ext cx="8229600" cy="1017009"/>
          </a:xfrm>
        </p:spPr>
        <p:txBody>
          <a:bodyPr/>
          <a:lstStyle/>
          <a:p>
            <a:r>
              <a:rPr lang="en-US" altLang="zh-CN" dirty="0"/>
              <a:t>Alpha 21264 Data Cache</a:t>
            </a:r>
            <a:endParaRPr lang="zh-CN" altLang="en-US" dirty="0"/>
          </a:p>
        </p:txBody>
      </p:sp>
      <p:sp>
        <p:nvSpPr>
          <p:cNvPr id="4" name="日期占位符 3">
            <a:extLst>
              <a:ext uri="{FF2B5EF4-FFF2-40B4-BE49-F238E27FC236}">
                <a16:creationId xmlns:a16="http://schemas.microsoft.com/office/drawing/2014/main" id="{EEC78EEB-E82D-40DC-B80A-38A3154E3154}"/>
              </a:ext>
            </a:extLst>
          </p:cNvPr>
          <p:cNvSpPr>
            <a:spLocks noGrp="1"/>
          </p:cNvSpPr>
          <p:nvPr>
            <p:ph type="dt" sz="half" idx="10"/>
          </p:nvPr>
        </p:nvSpPr>
        <p:spPr/>
        <p:txBody>
          <a:bodyPr/>
          <a:lstStyle/>
          <a:p>
            <a:pPr>
              <a:defRPr/>
            </a:pPr>
            <a:fld id="{3D106C1F-BF85-477C-ACC6-A102A976B92F}" type="datetime1">
              <a:rPr lang="zh-CN" altLang="en-US" smtClean="0"/>
              <a:t>2023/5/24</a:t>
            </a:fld>
            <a:endParaRPr lang="zh-CN" altLang="en-US" dirty="0"/>
          </a:p>
        </p:txBody>
      </p:sp>
      <p:sp>
        <p:nvSpPr>
          <p:cNvPr id="5" name="页脚占位符 4">
            <a:extLst>
              <a:ext uri="{FF2B5EF4-FFF2-40B4-BE49-F238E27FC236}">
                <a16:creationId xmlns:a16="http://schemas.microsoft.com/office/drawing/2014/main" id="{C1F860CA-E22C-464E-94D8-AB4599E892CB}"/>
              </a:ext>
            </a:extLst>
          </p:cNvPr>
          <p:cNvSpPr>
            <a:spLocks noGrp="1"/>
          </p:cNvSpPr>
          <p:nvPr>
            <p:ph type="ftr" sz="quarter" idx="11"/>
          </p:nvPr>
        </p:nvSpPr>
        <p:spPr/>
        <p:txBody>
          <a:bodyPr/>
          <a:lstStyle/>
          <a:p>
            <a:pPr>
              <a:defRPr/>
            </a:pPr>
            <a:r>
              <a:rPr lang="en-US" altLang="zh-CN"/>
              <a:t>2023</a:t>
            </a:r>
            <a:r>
              <a:rPr lang="zh-CN" altLang="en-US"/>
              <a:t>春</a:t>
            </a:r>
            <a:r>
              <a:rPr lang="en-US" altLang="zh-CN"/>
              <a:t>_</a:t>
            </a:r>
            <a:r>
              <a:rPr lang="zh-CN" altLang="en-US"/>
              <a:t>计算机组成原理</a:t>
            </a:r>
            <a:r>
              <a:rPr lang="en-US" altLang="zh-CN"/>
              <a:t>(H)</a:t>
            </a:r>
            <a:r>
              <a:rPr lang="zh-CN" altLang="en-US"/>
              <a:t>实验 </a:t>
            </a:r>
            <a:endParaRPr lang="zh-CN" altLang="en-US" dirty="0"/>
          </a:p>
        </p:txBody>
      </p:sp>
      <p:sp>
        <p:nvSpPr>
          <p:cNvPr id="6" name="灯片编号占位符 5">
            <a:extLst>
              <a:ext uri="{FF2B5EF4-FFF2-40B4-BE49-F238E27FC236}">
                <a16:creationId xmlns:a16="http://schemas.microsoft.com/office/drawing/2014/main" id="{155EE270-F63A-41DD-85E2-C19AA59E921E}"/>
              </a:ext>
            </a:extLst>
          </p:cNvPr>
          <p:cNvSpPr>
            <a:spLocks noGrp="1"/>
          </p:cNvSpPr>
          <p:nvPr>
            <p:ph type="sldNum" sz="quarter" idx="12"/>
          </p:nvPr>
        </p:nvSpPr>
        <p:spPr/>
        <p:txBody>
          <a:bodyPr/>
          <a:lstStyle/>
          <a:p>
            <a:pPr>
              <a:defRPr/>
            </a:pPr>
            <a:fld id="{9508606F-694E-4BCF-92BA-23CC96414D89}" type="slidenum">
              <a:rPr lang="en-US" altLang="zh-CN" smtClean="0"/>
              <a:pPr>
                <a:defRPr/>
              </a:pPr>
              <a:t>7</a:t>
            </a:fld>
            <a:endParaRPr lang="en-US" altLang="zh-CN"/>
          </a:p>
        </p:txBody>
      </p:sp>
      <p:pic>
        <p:nvPicPr>
          <p:cNvPr id="7" name="图片 6">
            <a:extLst>
              <a:ext uri="{FF2B5EF4-FFF2-40B4-BE49-F238E27FC236}">
                <a16:creationId xmlns:a16="http://schemas.microsoft.com/office/drawing/2014/main" id="{68EBB28E-588A-4F1C-B523-FDB3383FA3E8}"/>
              </a:ext>
            </a:extLst>
          </p:cNvPr>
          <p:cNvPicPr>
            <a:picLocks noChangeAspect="1"/>
          </p:cNvPicPr>
          <p:nvPr/>
        </p:nvPicPr>
        <p:blipFill>
          <a:blip r:embed="rId2"/>
          <a:stretch>
            <a:fillRect/>
          </a:stretch>
        </p:blipFill>
        <p:spPr>
          <a:xfrm>
            <a:off x="1407033" y="1412776"/>
            <a:ext cx="6329933" cy="4711320"/>
          </a:xfrm>
          <a:prstGeom prst="rect">
            <a:avLst/>
          </a:prstGeom>
        </p:spPr>
      </p:pic>
    </p:spTree>
    <p:extLst>
      <p:ext uri="{BB962C8B-B14F-4D97-AF65-F5344CB8AC3E}">
        <p14:creationId xmlns:p14="http://schemas.microsoft.com/office/powerpoint/2010/main" val="419145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BF60D-6670-4D6E-BF27-D0A2C5118282}"/>
              </a:ext>
            </a:extLst>
          </p:cNvPr>
          <p:cNvSpPr>
            <a:spLocks noGrp="1"/>
          </p:cNvSpPr>
          <p:nvPr>
            <p:ph type="title"/>
          </p:nvPr>
        </p:nvSpPr>
        <p:spPr/>
        <p:txBody>
          <a:bodyPr/>
          <a:lstStyle/>
          <a:p>
            <a:r>
              <a:rPr lang="zh-CN" altLang="en-US" dirty="0"/>
              <a:t>块式存储器</a:t>
            </a:r>
          </a:p>
        </p:txBody>
      </p:sp>
      <p:sp>
        <p:nvSpPr>
          <p:cNvPr id="3" name="内容占位符 2">
            <a:extLst>
              <a:ext uri="{FF2B5EF4-FFF2-40B4-BE49-F238E27FC236}">
                <a16:creationId xmlns:a16="http://schemas.microsoft.com/office/drawing/2014/main" id="{EC64F59E-7262-4ABA-82E4-870212F0D352}"/>
              </a:ext>
            </a:extLst>
          </p:cNvPr>
          <p:cNvSpPr>
            <a:spLocks noGrp="1"/>
          </p:cNvSpPr>
          <p:nvPr>
            <p:ph idx="1"/>
          </p:nvPr>
        </p:nvSpPr>
        <p:spPr>
          <a:xfrm>
            <a:off x="539552" y="1417638"/>
            <a:ext cx="8064896" cy="4827587"/>
          </a:xfrm>
        </p:spPr>
        <p:txBody>
          <a:bodyPr/>
          <a:lstStyle/>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module </a:t>
            </a:r>
            <a:r>
              <a:rPr lang="en-US" altLang="zh-CN" sz="1600" b="0" dirty="0" err="1">
                <a:latin typeface="Courier New" panose="02070309020205020404" pitchFamily="49" charset="0"/>
                <a:cs typeface="Courier New" panose="02070309020205020404" pitchFamily="49" charset="0"/>
              </a:rPr>
              <a:t>bram</a:t>
            </a:r>
            <a:r>
              <a:rPr lang="en-US" altLang="zh-CN" sz="1600" b="0" dirty="0">
                <a:latin typeface="Courier New" panose="02070309020205020404" pitchFamily="49" charset="0"/>
                <a:cs typeface="Courier New" panose="02070309020205020404" pitchFamily="49" charset="0"/>
              </a:rPr>
              <a:t> #(</a:t>
            </a: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    parameter DATA_WIDTH = 8,</a:t>
            </a: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              ADDR_WIDTH = 8,</a:t>
            </a: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              INIT_FILE = ""</a:t>
            </a: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a:t>
            </a: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    input </a:t>
            </a:r>
            <a:r>
              <a:rPr lang="en-US" altLang="zh-CN" sz="1600" b="0" dirty="0" err="1">
                <a:latin typeface="Courier New" panose="02070309020205020404" pitchFamily="49" charset="0"/>
                <a:cs typeface="Courier New" panose="02070309020205020404" pitchFamily="49" charset="0"/>
              </a:rPr>
              <a:t>clk</a:t>
            </a:r>
            <a:r>
              <a:rPr lang="en-US" altLang="zh-CN" sz="1600" b="0" dirty="0">
                <a:latin typeface="Courier New" panose="02070309020205020404" pitchFamily="49" charset="0"/>
                <a:cs typeface="Courier New" panose="02070309020205020404" pitchFamily="49" charset="0"/>
              </a:rPr>
              <a:t>,                    // Clock</a:t>
            </a: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    input [ADDR_WIDTH-1:0] </a:t>
            </a:r>
            <a:r>
              <a:rPr lang="en-US" altLang="zh-CN" sz="1600" b="0" dirty="0" err="1">
                <a:latin typeface="Courier New" panose="02070309020205020404" pitchFamily="49" charset="0"/>
                <a:cs typeface="Courier New" panose="02070309020205020404" pitchFamily="49" charset="0"/>
              </a:rPr>
              <a:t>addr</a:t>
            </a:r>
            <a:r>
              <a:rPr lang="en-US" altLang="zh-CN" sz="1600" b="0" dirty="0">
                <a:latin typeface="Courier New" panose="02070309020205020404" pitchFamily="49" charset="0"/>
                <a:cs typeface="Courier New" panose="02070309020205020404" pitchFamily="49" charset="0"/>
              </a:rPr>
              <a:t>,  // Address</a:t>
            </a: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    input [DATA_WIDTH-1:0] din,   // Data Input</a:t>
            </a: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    input we,                     // Write Enable</a:t>
            </a: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    output [DATA_WIDTH-1:0] </a:t>
            </a:r>
            <a:r>
              <a:rPr lang="en-US" altLang="zh-CN" sz="1600" b="0" dirty="0" err="1">
                <a:latin typeface="Courier New" panose="02070309020205020404" pitchFamily="49" charset="0"/>
                <a:cs typeface="Courier New" panose="02070309020205020404" pitchFamily="49" charset="0"/>
              </a:rPr>
              <a:t>dout</a:t>
            </a:r>
            <a:r>
              <a:rPr lang="en-US" altLang="zh-CN" sz="1600" b="0" dirty="0">
                <a:latin typeface="Courier New" panose="02070309020205020404" pitchFamily="49" charset="0"/>
                <a:cs typeface="Courier New" panose="02070309020205020404" pitchFamily="49" charset="0"/>
              </a:rPr>
              <a:t>  // Data Output</a:t>
            </a: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 </a:t>
            </a:r>
          </a:p>
          <a:p>
            <a:pPr marL="0" indent="0">
              <a:lnSpc>
                <a:spcPts val="1500"/>
              </a:lnSpc>
              <a:spcBef>
                <a:spcPts val="0"/>
              </a:spcBef>
              <a:buNone/>
            </a:pPr>
            <a:r>
              <a:rPr lang="en-US" altLang="zh-CN" sz="1600" dirty="0">
                <a:solidFill>
                  <a:srgbClr val="0070C0"/>
                </a:solidFill>
                <a:latin typeface="Courier New" panose="02070309020205020404" pitchFamily="49" charset="0"/>
                <a:cs typeface="Courier New" panose="02070309020205020404" pitchFamily="49" charset="0"/>
              </a:rPr>
              <a:t>    reg [ADDR_WIDTH-1:0] </a:t>
            </a:r>
            <a:r>
              <a:rPr lang="en-US" altLang="zh-CN" sz="1600" dirty="0" err="1">
                <a:solidFill>
                  <a:srgbClr val="0070C0"/>
                </a:solidFill>
                <a:latin typeface="Courier New" panose="02070309020205020404" pitchFamily="49" charset="0"/>
                <a:cs typeface="Courier New" panose="02070309020205020404" pitchFamily="49" charset="0"/>
              </a:rPr>
              <a:t>addr_r</a:t>
            </a:r>
            <a:r>
              <a:rPr lang="en-US" altLang="zh-CN" sz="1600" dirty="0">
                <a:solidFill>
                  <a:srgbClr val="0070C0"/>
                </a:solidFill>
                <a:latin typeface="Courier New" panose="02070309020205020404" pitchFamily="49" charset="0"/>
                <a:cs typeface="Courier New" panose="02070309020205020404" pitchFamily="49" charset="0"/>
              </a:rPr>
              <a:t>;  // Address Register</a:t>
            </a: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    reg [DATA_WIDTH-1:0] ram [0:(1 &lt;&lt; ADDR_WIDTH)-1];</a:t>
            </a:r>
          </a:p>
          <a:p>
            <a:pPr marL="0" indent="0">
              <a:lnSpc>
                <a:spcPts val="1500"/>
              </a:lnSpc>
              <a:spcBef>
                <a:spcPts val="0"/>
              </a:spcBef>
              <a:buNone/>
            </a:pPr>
            <a:endParaRPr lang="en-US" altLang="zh-CN" sz="1600" b="0" dirty="0">
              <a:latin typeface="Courier New" panose="02070309020205020404" pitchFamily="49" charset="0"/>
              <a:cs typeface="Courier New" panose="02070309020205020404" pitchFamily="49" charset="0"/>
            </a:endParaRP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    initial $</a:t>
            </a:r>
            <a:r>
              <a:rPr lang="en-US" altLang="zh-CN" sz="1600" b="0" dirty="0" err="1">
                <a:latin typeface="Courier New" panose="02070309020205020404" pitchFamily="49" charset="0"/>
                <a:cs typeface="Courier New" panose="02070309020205020404" pitchFamily="49" charset="0"/>
              </a:rPr>
              <a:t>readmemh</a:t>
            </a:r>
            <a:r>
              <a:rPr lang="en-US" altLang="zh-CN" sz="1600" b="0" dirty="0">
                <a:latin typeface="Courier New" panose="02070309020205020404" pitchFamily="49" charset="0"/>
                <a:cs typeface="Courier New" panose="02070309020205020404" pitchFamily="49" charset="0"/>
              </a:rPr>
              <a:t>(INIT_FILE, ram); // initialize memory</a:t>
            </a:r>
          </a:p>
          <a:p>
            <a:pPr marL="0" indent="0">
              <a:lnSpc>
                <a:spcPts val="1500"/>
              </a:lnSpc>
              <a:spcBef>
                <a:spcPts val="0"/>
              </a:spcBef>
              <a:buNone/>
            </a:pPr>
            <a:endParaRPr lang="en-US" altLang="zh-CN" sz="1600" b="0" dirty="0">
              <a:latin typeface="Courier New" panose="02070309020205020404" pitchFamily="49" charset="0"/>
              <a:cs typeface="Courier New" panose="02070309020205020404" pitchFamily="49" charset="0"/>
            </a:endParaRPr>
          </a:p>
          <a:p>
            <a:pPr marL="0" indent="0">
              <a:lnSpc>
                <a:spcPts val="1500"/>
              </a:lnSpc>
              <a:spcBef>
                <a:spcPts val="0"/>
              </a:spcBef>
              <a:buNone/>
            </a:pPr>
            <a:r>
              <a:rPr lang="en-US" altLang="zh-CN" sz="1600" dirty="0">
                <a:solidFill>
                  <a:srgbClr val="0070C0"/>
                </a:solidFill>
                <a:latin typeface="Courier New" panose="02070309020205020404" pitchFamily="49" charset="0"/>
                <a:cs typeface="Courier New" panose="02070309020205020404" pitchFamily="49" charset="0"/>
              </a:rPr>
              <a:t>    assign </a:t>
            </a:r>
            <a:r>
              <a:rPr lang="en-US" altLang="zh-CN" sz="1600" dirty="0" err="1">
                <a:solidFill>
                  <a:srgbClr val="0070C0"/>
                </a:solidFill>
                <a:latin typeface="Courier New" panose="02070309020205020404" pitchFamily="49" charset="0"/>
                <a:cs typeface="Courier New" panose="02070309020205020404" pitchFamily="49" charset="0"/>
              </a:rPr>
              <a:t>dout</a:t>
            </a:r>
            <a:r>
              <a:rPr lang="en-US" altLang="zh-CN" sz="1600" dirty="0">
                <a:solidFill>
                  <a:srgbClr val="0070C0"/>
                </a:solidFill>
                <a:latin typeface="Courier New" panose="02070309020205020404" pitchFamily="49" charset="0"/>
                <a:cs typeface="Courier New" panose="02070309020205020404" pitchFamily="49" charset="0"/>
              </a:rPr>
              <a:t> = ram[</a:t>
            </a:r>
            <a:r>
              <a:rPr lang="en-US" altLang="zh-CN" sz="1600" dirty="0" err="1">
                <a:solidFill>
                  <a:srgbClr val="0070C0"/>
                </a:solidFill>
                <a:latin typeface="Courier New" panose="02070309020205020404" pitchFamily="49" charset="0"/>
                <a:cs typeface="Courier New" panose="02070309020205020404" pitchFamily="49" charset="0"/>
              </a:rPr>
              <a:t>addr_r</a:t>
            </a:r>
            <a:r>
              <a:rPr lang="en-US" altLang="zh-CN" sz="1600" dirty="0">
                <a:solidFill>
                  <a:srgbClr val="0070C0"/>
                </a:solidFill>
                <a:latin typeface="Courier New" panose="02070309020205020404" pitchFamily="49" charset="0"/>
                <a:cs typeface="Courier New" panose="02070309020205020404" pitchFamily="49" charset="0"/>
              </a:rPr>
              <a:t>]; </a:t>
            </a:r>
          </a:p>
          <a:p>
            <a:pPr marL="0" indent="0">
              <a:lnSpc>
                <a:spcPts val="1500"/>
              </a:lnSpc>
              <a:spcBef>
                <a:spcPts val="0"/>
              </a:spcBef>
              <a:buNone/>
            </a:pPr>
            <a:endParaRPr lang="en-US" altLang="zh-CN" sz="1600" b="0" dirty="0">
              <a:latin typeface="Courier New" panose="02070309020205020404" pitchFamily="49" charset="0"/>
              <a:cs typeface="Courier New" panose="02070309020205020404" pitchFamily="49" charset="0"/>
            </a:endParaRP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    always @(</a:t>
            </a:r>
            <a:r>
              <a:rPr lang="en-US" altLang="zh-CN" sz="1600" b="0" dirty="0" err="1">
                <a:latin typeface="Courier New" panose="02070309020205020404" pitchFamily="49" charset="0"/>
                <a:cs typeface="Courier New" panose="02070309020205020404" pitchFamily="49" charset="0"/>
              </a:rPr>
              <a:t>posedge</a:t>
            </a:r>
            <a:r>
              <a:rPr lang="en-US" altLang="zh-CN" sz="1600" b="0" dirty="0">
                <a:latin typeface="Courier New" panose="02070309020205020404" pitchFamily="49" charset="0"/>
                <a:cs typeface="Courier New" panose="02070309020205020404" pitchFamily="49" charset="0"/>
              </a:rPr>
              <a:t> </a:t>
            </a:r>
            <a:r>
              <a:rPr lang="en-US" altLang="zh-CN" sz="1600" b="0" dirty="0" err="1">
                <a:latin typeface="Courier New" panose="02070309020205020404" pitchFamily="49" charset="0"/>
                <a:cs typeface="Courier New" panose="02070309020205020404" pitchFamily="49" charset="0"/>
              </a:rPr>
              <a:t>clk</a:t>
            </a:r>
            <a:r>
              <a:rPr lang="en-US" altLang="zh-CN" sz="1600" b="0" dirty="0">
                <a:latin typeface="Courier New" panose="02070309020205020404" pitchFamily="49" charset="0"/>
                <a:cs typeface="Courier New" panose="02070309020205020404" pitchFamily="49" charset="0"/>
              </a:rPr>
              <a:t>) begin</a:t>
            </a:r>
          </a:p>
          <a:p>
            <a:pPr marL="0" indent="0">
              <a:lnSpc>
                <a:spcPts val="1500"/>
              </a:lnSpc>
              <a:spcBef>
                <a:spcPts val="0"/>
              </a:spcBef>
              <a:buNone/>
            </a:pPr>
            <a:r>
              <a:rPr lang="en-US" altLang="zh-CN" sz="1600" dirty="0">
                <a:solidFill>
                  <a:srgbClr val="0070C0"/>
                </a:solidFill>
                <a:latin typeface="Courier New" panose="02070309020205020404" pitchFamily="49" charset="0"/>
                <a:cs typeface="Courier New" panose="02070309020205020404" pitchFamily="49" charset="0"/>
              </a:rPr>
              <a:t>        </a:t>
            </a:r>
            <a:r>
              <a:rPr lang="en-US" altLang="zh-CN" sz="1600" dirty="0" err="1">
                <a:solidFill>
                  <a:srgbClr val="0070C0"/>
                </a:solidFill>
                <a:latin typeface="Courier New" panose="02070309020205020404" pitchFamily="49" charset="0"/>
                <a:cs typeface="Courier New" panose="02070309020205020404" pitchFamily="49" charset="0"/>
              </a:rPr>
              <a:t>addr_r</a:t>
            </a:r>
            <a:r>
              <a:rPr lang="en-US" altLang="zh-CN" sz="1600" dirty="0">
                <a:solidFill>
                  <a:srgbClr val="0070C0"/>
                </a:solidFill>
                <a:latin typeface="Courier New" panose="02070309020205020404" pitchFamily="49" charset="0"/>
                <a:cs typeface="Courier New" panose="02070309020205020404" pitchFamily="49" charset="0"/>
              </a:rPr>
              <a:t> &lt;= </a:t>
            </a:r>
            <a:r>
              <a:rPr lang="en-US" altLang="zh-CN" sz="1600" dirty="0" err="1">
                <a:solidFill>
                  <a:srgbClr val="0070C0"/>
                </a:solidFill>
                <a:latin typeface="Courier New" panose="02070309020205020404" pitchFamily="49" charset="0"/>
                <a:cs typeface="Courier New" panose="02070309020205020404" pitchFamily="49" charset="0"/>
              </a:rPr>
              <a:t>addr</a:t>
            </a:r>
            <a:r>
              <a:rPr lang="en-US" altLang="zh-CN" sz="1600" dirty="0">
                <a:solidFill>
                  <a:srgbClr val="0070C0"/>
                </a:solidFill>
                <a:latin typeface="Courier New" panose="02070309020205020404" pitchFamily="49" charset="0"/>
                <a:cs typeface="Courier New" panose="02070309020205020404" pitchFamily="49" charset="0"/>
              </a:rPr>
              <a:t>;</a:t>
            </a: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        if (we) ram[</a:t>
            </a:r>
            <a:r>
              <a:rPr lang="en-US" altLang="zh-CN" sz="1600" b="0" dirty="0" err="1">
                <a:latin typeface="Courier New" panose="02070309020205020404" pitchFamily="49" charset="0"/>
                <a:cs typeface="Courier New" panose="02070309020205020404" pitchFamily="49" charset="0"/>
              </a:rPr>
              <a:t>addr</a:t>
            </a:r>
            <a:r>
              <a:rPr lang="en-US" altLang="zh-CN" sz="1600" b="0" dirty="0">
                <a:latin typeface="Courier New" panose="02070309020205020404" pitchFamily="49" charset="0"/>
                <a:cs typeface="Courier New" panose="02070309020205020404" pitchFamily="49" charset="0"/>
              </a:rPr>
              <a:t>] &lt;= din;</a:t>
            </a:r>
          </a:p>
          <a:p>
            <a:pPr marL="0" indent="0">
              <a:lnSpc>
                <a:spcPts val="1500"/>
              </a:lnSpc>
              <a:spcBef>
                <a:spcPts val="0"/>
              </a:spcBef>
              <a:buNone/>
            </a:pPr>
            <a:r>
              <a:rPr lang="en-US" altLang="zh-CN" sz="1600" b="0" dirty="0">
                <a:latin typeface="Courier New" panose="02070309020205020404" pitchFamily="49" charset="0"/>
                <a:cs typeface="Courier New" panose="02070309020205020404" pitchFamily="49" charset="0"/>
              </a:rPr>
              <a:t>    end</a:t>
            </a:r>
          </a:p>
          <a:p>
            <a:pPr marL="0" indent="0">
              <a:lnSpc>
                <a:spcPts val="1500"/>
              </a:lnSpc>
              <a:spcBef>
                <a:spcPts val="0"/>
              </a:spcBef>
              <a:buNone/>
            </a:pPr>
            <a:endParaRPr lang="en-US" altLang="zh-CN" sz="1600" b="0" dirty="0">
              <a:latin typeface="Courier New" panose="02070309020205020404" pitchFamily="49" charset="0"/>
              <a:cs typeface="Courier New" panose="02070309020205020404" pitchFamily="49" charset="0"/>
            </a:endParaRPr>
          </a:p>
          <a:p>
            <a:pPr marL="0" indent="0">
              <a:lnSpc>
                <a:spcPts val="1500"/>
              </a:lnSpc>
              <a:spcBef>
                <a:spcPts val="0"/>
              </a:spcBef>
              <a:buNone/>
            </a:pPr>
            <a:r>
              <a:rPr lang="en-US" altLang="zh-CN" sz="1600" b="0" dirty="0" err="1">
                <a:latin typeface="Courier New" panose="02070309020205020404" pitchFamily="49" charset="0"/>
                <a:cs typeface="Courier New" panose="02070309020205020404" pitchFamily="49" charset="0"/>
              </a:rPr>
              <a:t>endmodule</a:t>
            </a:r>
            <a:endParaRPr lang="zh-CN" altLang="en-US" sz="1600" b="0" dirty="0">
              <a:latin typeface="Courier New" panose="02070309020205020404" pitchFamily="49" charset="0"/>
              <a:cs typeface="Courier New" panose="02070309020205020404" pitchFamily="49" charset="0"/>
            </a:endParaRPr>
          </a:p>
        </p:txBody>
      </p:sp>
      <p:sp>
        <p:nvSpPr>
          <p:cNvPr id="4" name="日期占位符 3">
            <a:extLst>
              <a:ext uri="{FF2B5EF4-FFF2-40B4-BE49-F238E27FC236}">
                <a16:creationId xmlns:a16="http://schemas.microsoft.com/office/drawing/2014/main" id="{B30B5BF6-B11E-4913-8FDB-1D4612D63364}"/>
              </a:ext>
            </a:extLst>
          </p:cNvPr>
          <p:cNvSpPr>
            <a:spLocks noGrp="1"/>
          </p:cNvSpPr>
          <p:nvPr>
            <p:ph type="dt" sz="half" idx="10"/>
          </p:nvPr>
        </p:nvSpPr>
        <p:spPr/>
        <p:txBody>
          <a:bodyPr/>
          <a:lstStyle/>
          <a:p>
            <a:pPr>
              <a:defRPr/>
            </a:pPr>
            <a:fld id="{B7415B6B-A37D-4830-8FC0-3969EB6F6D6D}" type="datetime1">
              <a:rPr lang="zh-CN" altLang="en-US" smtClean="0"/>
              <a:t>2023/5/24</a:t>
            </a:fld>
            <a:endParaRPr lang="zh-CN" altLang="en-US" dirty="0"/>
          </a:p>
        </p:txBody>
      </p:sp>
      <p:sp>
        <p:nvSpPr>
          <p:cNvPr id="5" name="页脚占位符 4">
            <a:extLst>
              <a:ext uri="{FF2B5EF4-FFF2-40B4-BE49-F238E27FC236}">
                <a16:creationId xmlns:a16="http://schemas.microsoft.com/office/drawing/2014/main" id="{FA28D141-8FF2-457C-A3A9-ABE163502999}"/>
              </a:ext>
            </a:extLst>
          </p:cNvPr>
          <p:cNvSpPr>
            <a:spLocks noGrp="1"/>
          </p:cNvSpPr>
          <p:nvPr>
            <p:ph type="ftr" sz="quarter" idx="11"/>
          </p:nvPr>
        </p:nvSpPr>
        <p:spPr/>
        <p:txBody>
          <a:bodyPr/>
          <a:lstStyle/>
          <a:p>
            <a:pPr>
              <a:defRPr/>
            </a:pPr>
            <a:r>
              <a:rPr lang="en-US" altLang="zh-CN" dirty="0"/>
              <a:t>2023</a:t>
            </a:r>
            <a:r>
              <a:rPr lang="zh-CN" altLang="en-US" dirty="0"/>
              <a:t>春</a:t>
            </a:r>
            <a:r>
              <a:rPr lang="en-US" altLang="zh-CN" dirty="0"/>
              <a:t>_</a:t>
            </a:r>
            <a:r>
              <a:rPr lang="zh-CN" altLang="en-US" dirty="0"/>
              <a:t>计算机组成原理</a:t>
            </a:r>
            <a:r>
              <a:rPr lang="en-US" altLang="zh-CN" dirty="0"/>
              <a:t>(H)</a:t>
            </a:r>
            <a:r>
              <a:rPr lang="zh-CN" altLang="en-US" dirty="0"/>
              <a:t>实验 </a:t>
            </a:r>
          </a:p>
        </p:txBody>
      </p:sp>
      <p:sp>
        <p:nvSpPr>
          <p:cNvPr id="6" name="灯片编号占位符 5">
            <a:extLst>
              <a:ext uri="{FF2B5EF4-FFF2-40B4-BE49-F238E27FC236}">
                <a16:creationId xmlns:a16="http://schemas.microsoft.com/office/drawing/2014/main" id="{C2CD8A06-A665-4325-B7D9-0FFC9441BC3F}"/>
              </a:ext>
            </a:extLst>
          </p:cNvPr>
          <p:cNvSpPr>
            <a:spLocks noGrp="1"/>
          </p:cNvSpPr>
          <p:nvPr>
            <p:ph type="sldNum" sz="quarter" idx="12"/>
          </p:nvPr>
        </p:nvSpPr>
        <p:spPr/>
        <p:txBody>
          <a:bodyPr/>
          <a:lstStyle/>
          <a:p>
            <a:pPr>
              <a:defRPr/>
            </a:pPr>
            <a:fld id="{9508606F-694E-4BCF-92BA-23CC96414D89}" type="slidenum">
              <a:rPr lang="en-US" altLang="zh-CN" smtClean="0"/>
              <a:pPr>
                <a:defRPr/>
              </a:pPr>
              <a:t>8</a:t>
            </a:fld>
            <a:endParaRPr lang="en-US" altLang="zh-CN"/>
          </a:p>
        </p:txBody>
      </p:sp>
    </p:spTree>
    <p:extLst>
      <p:ext uri="{BB962C8B-B14F-4D97-AF65-F5344CB8AC3E}">
        <p14:creationId xmlns:p14="http://schemas.microsoft.com/office/powerpoint/2010/main" val="110043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C1CF98B7-31C5-456C-9C6B-7CDCF3BC727A}"/>
              </a:ext>
            </a:extLst>
          </p:cNvPr>
          <p:cNvSpPr>
            <a:spLocks noGrp="1" noChangeArrowheads="1"/>
          </p:cNvSpPr>
          <p:nvPr>
            <p:ph type="title"/>
          </p:nvPr>
        </p:nvSpPr>
        <p:spPr>
          <a:xfrm>
            <a:off x="457200" y="453864"/>
            <a:ext cx="8229600" cy="850900"/>
          </a:xfrm>
        </p:spPr>
        <p:txBody>
          <a:bodyPr/>
          <a:lstStyle/>
          <a:p>
            <a:r>
              <a:rPr lang="en-US" altLang="zh-CN" dirty="0"/>
              <a:t>Valid-Ready</a:t>
            </a:r>
            <a:r>
              <a:rPr lang="zh-CN" altLang="en-US" dirty="0"/>
              <a:t>握手协议</a:t>
            </a:r>
          </a:p>
        </p:txBody>
      </p:sp>
      <p:sp>
        <p:nvSpPr>
          <p:cNvPr id="21507" name="内容占位符 2">
            <a:extLst>
              <a:ext uri="{FF2B5EF4-FFF2-40B4-BE49-F238E27FC236}">
                <a16:creationId xmlns:a16="http://schemas.microsoft.com/office/drawing/2014/main" id="{2FC4CECF-AC52-4F1B-9B7A-998FE8B373DB}"/>
              </a:ext>
            </a:extLst>
          </p:cNvPr>
          <p:cNvSpPr>
            <a:spLocks noGrp="1" noChangeArrowheads="1"/>
          </p:cNvSpPr>
          <p:nvPr>
            <p:ph idx="1"/>
          </p:nvPr>
        </p:nvSpPr>
        <p:spPr>
          <a:xfrm>
            <a:off x="457200" y="1592796"/>
            <a:ext cx="5099049" cy="2696088"/>
          </a:xfrm>
        </p:spPr>
        <p:txBody>
          <a:bodyPr/>
          <a:lstStyle/>
          <a:p>
            <a:pPr>
              <a:spcBef>
                <a:spcPct val="0"/>
              </a:spcBef>
              <a:spcAft>
                <a:spcPts val="600"/>
              </a:spcAft>
            </a:pPr>
            <a:r>
              <a:rPr lang="zh-CN" altLang="en-US" sz="2400" b="0" dirty="0"/>
              <a:t>数据源端</a:t>
            </a:r>
            <a:r>
              <a:rPr lang="en-US" altLang="zh-CN" sz="2400" b="0" dirty="0"/>
              <a:t>A</a:t>
            </a:r>
            <a:r>
              <a:rPr lang="zh-CN" altLang="en-US" sz="2400" b="0" dirty="0"/>
              <a:t>：数据准备好，则置</a:t>
            </a:r>
            <a:r>
              <a:rPr lang="en-US" altLang="zh-CN" sz="2400" b="0" dirty="0"/>
              <a:t>valid</a:t>
            </a:r>
            <a:r>
              <a:rPr lang="zh-CN" altLang="en-US" sz="2400" b="0" dirty="0"/>
              <a:t>有效</a:t>
            </a:r>
            <a:endParaRPr lang="en-US" altLang="zh-CN" sz="2400" b="0" dirty="0"/>
          </a:p>
          <a:p>
            <a:pPr>
              <a:spcBef>
                <a:spcPct val="0"/>
              </a:spcBef>
              <a:spcAft>
                <a:spcPts val="600"/>
              </a:spcAft>
            </a:pPr>
            <a:r>
              <a:rPr lang="zh-CN" altLang="en-US" sz="2400" b="0" dirty="0"/>
              <a:t>数据目标端</a:t>
            </a:r>
            <a:r>
              <a:rPr lang="en-US" altLang="zh-CN" sz="2400" b="0" dirty="0"/>
              <a:t>B</a:t>
            </a:r>
            <a:r>
              <a:rPr lang="zh-CN" altLang="en-US" sz="2400" b="0" dirty="0"/>
              <a:t>：准备好接收数据，则置</a:t>
            </a:r>
            <a:r>
              <a:rPr lang="en-US" altLang="zh-CN" sz="2400" b="0" dirty="0"/>
              <a:t>ready</a:t>
            </a:r>
            <a:r>
              <a:rPr lang="zh-CN" altLang="en-US" sz="2400" b="0" dirty="0"/>
              <a:t>有效</a:t>
            </a:r>
            <a:endParaRPr lang="en-US" altLang="zh-CN" sz="2400" b="0" dirty="0"/>
          </a:p>
          <a:p>
            <a:pPr>
              <a:spcBef>
                <a:spcPct val="0"/>
              </a:spcBef>
              <a:spcAft>
                <a:spcPts val="600"/>
              </a:spcAft>
            </a:pPr>
            <a:r>
              <a:rPr lang="zh-CN" altLang="en-US" sz="2400" b="0" dirty="0"/>
              <a:t>在时钟采样沿</a:t>
            </a:r>
            <a:r>
              <a:rPr lang="en-US" altLang="zh-CN" sz="2400" b="0" dirty="0"/>
              <a:t>valid</a:t>
            </a:r>
            <a:r>
              <a:rPr lang="zh-CN" altLang="en-US" sz="2400" b="0" dirty="0"/>
              <a:t>和</a:t>
            </a:r>
            <a:r>
              <a:rPr lang="en-US" altLang="zh-CN" sz="2400" b="0" dirty="0"/>
              <a:t>ready</a:t>
            </a:r>
            <a:r>
              <a:rPr lang="zh-CN" altLang="en-US" sz="2400" b="0" dirty="0"/>
              <a:t>均有效时，完成数据传输</a:t>
            </a:r>
          </a:p>
        </p:txBody>
      </p:sp>
      <p:grpSp>
        <p:nvGrpSpPr>
          <p:cNvPr id="21511" name="组合 6">
            <a:extLst>
              <a:ext uri="{FF2B5EF4-FFF2-40B4-BE49-F238E27FC236}">
                <a16:creationId xmlns:a16="http://schemas.microsoft.com/office/drawing/2014/main" id="{AEB1189C-0BBF-4E09-89CE-212680CA93D6}"/>
              </a:ext>
            </a:extLst>
          </p:cNvPr>
          <p:cNvGrpSpPr>
            <a:grpSpLocks/>
          </p:cNvGrpSpPr>
          <p:nvPr/>
        </p:nvGrpSpPr>
        <p:grpSpPr bwMode="auto">
          <a:xfrm>
            <a:off x="6192180" y="1679280"/>
            <a:ext cx="1992312" cy="1950972"/>
            <a:chOff x="6126469" y="2257192"/>
            <a:chExt cx="2402322" cy="1950141"/>
          </a:xfrm>
        </p:grpSpPr>
        <p:sp>
          <p:nvSpPr>
            <p:cNvPr id="21596" name="矩形 1">
              <a:extLst>
                <a:ext uri="{FF2B5EF4-FFF2-40B4-BE49-F238E27FC236}">
                  <a16:creationId xmlns:a16="http://schemas.microsoft.com/office/drawing/2014/main" id="{487CEE4D-7AD5-4066-9D9D-6F166940F388}"/>
                </a:ext>
              </a:extLst>
            </p:cNvPr>
            <p:cNvSpPr>
              <a:spLocks noChangeArrowheads="1"/>
            </p:cNvSpPr>
            <p:nvPr/>
          </p:nvSpPr>
          <p:spPr bwMode="auto">
            <a:xfrm>
              <a:off x="6126469" y="2384884"/>
              <a:ext cx="571500" cy="1822449"/>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1597" name="TextBox 32">
              <a:extLst>
                <a:ext uri="{FF2B5EF4-FFF2-40B4-BE49-F238E27FC236}">
                  <a16:creationId xmlns:a16="http://schemas.microsoft.com/office/drawing/2014/main" id="{8C19BE43-7691-41E4-BAD9-66290ED67425}"/>
                </a:ext>
              </a:extLst>
            </p:cNvPr>
            <p:cNvSpPr txBox="1">
              <a:spLocks noChangeArrowheads="1"/>
            </p:cNvSpPr>
            <p:nvPr/>
          </p:nvSpPr>
          <p:spPr bwMode="auto">
            <a:xfrm>
              <a:off x="6990592" y="2257192"/>
              <a:ext cx="601130" cy="30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ata</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1598" name="文本框 44">
              <a:extLst>
                <a:ext uri="{FF2B5EF4-FFF2-40B4-BE49-F238E27FC236}">
                  <a16:creationId xmlns:a16="http://schemas.microsoft.com/office/drawing/2014/main" id="{3F203C51-9873-4E72-A1D1-22481AEF3E14}"/>
                </a:ext>
              </a:extLst>
            </p:cNvPr>
            <p:cNvSpPr txBox="1">
              <a:spLocks noChangeArrowheads="1"/>
            </p:cNvSpPr>
            <p:nvPr/>
          </p:nvSpPr>
          <p:spPr bwMode="auto">
            <a:xfrm>
              <a:off x="6247904" y="3069097"/>
              <a:ext cx="356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A</a:t>
              </a: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1599" name="TextBox 34">
              <a:extLst>
                <a:ext uri="{FF2B5EF4-FFF2-40B4-BE49-F238E27FC236}">
                  <a16:creationId xmlns:a16="http://schemas.microsoft.com/office/drawing/2014/main" id="{0BF60E0A-EA8D-464E-909D-1DCBB5BD3840}"/>
                </a:ext>
              </a:extLst>
            </p:cNvPr>
            <p:cNvSpPr txBox="1">
              <a:spLocks noChangeArrowheads="1"/>
            </p:cNvSpPr>
            <p:nvPr/>
          </p:nvSpPr>
          <p:spPr bwMode="auto">
            <a:xfrm>
              <a:off x="7130017" y="2863119"/>
              <a:ext cx="3698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v</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alid</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1600" name="矩形 1">
              <a:extLst>
                <a:ext uri="{FF2B5EF4-FFF2-40B4-BE49-F238E27FC236}">
                  <a16:creationId xmlns:a16="http://schemas.microsoft.com/office/drawing/2014/main" id="{73DFA103-0D44-420D-9EDD-2CF12C421B8A}"/>
                </a:ext>
              </a:extLst>
            </p:cNvPr>
            <p:cNvSpPr>
              <a:spLocks noChangeArrowheads="1"/>
            </p:cNvSpPr>
            <p:nvPr/>
          </p:nvSpPr>
          <p:spPr bwMode="auto">
            <a:xfrm>
              <a:off x="7957291" y="2384884"/>
              <a:ext cx="571500" cy="1822449"/>
            </a:xfrm>
            <a:prstGeom prst="rect">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21601" name="文本框 106">
              <a:extLst>
                <a:ext uri="{FF2B5EF4-FFF2-40B4-BE49-F238E27FC236}">
                  <a16:creationId xmlns:a16="http://schemas.microsoft.com/office/drawing/2014/main" id="{C2219B8A-9BC5-4702-923E-A895160E46C3}"/>
                </a:ext>
              </a:extLst>
            </p:cNvPr>
            <p:cNvSpPr txBox="1">
              <a:spLocks noChangeArrowheads="1"/>
            </p:cNvSpPr>
            <p:nvPr/>
          </p:nvSpPr>
          <p:spPr bwMode="auto">
            <a:xfrm>
              <a:off x="8065742" y="3119897"/>
              <a:ext cx="356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B</a:t>
              </a: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grpSp>
          <p:nvGrpSpPr>
            <p:cNvPr id="21602" name="组合 13">
              <a:extLst>
                <a:ext uri="{FF2B5EF4-FFF2-40B4-BE49-F238E27FC236}">
                  <a16:creationId xmlns:a16="http://schemas.microsoft.com/office/drawing/2014/main" id="{666CDD5E-C0C9-49D5-948D-04D4D25775F6}"/>
                </a:ext>
              </a:extLst>
            </p:cNvPr>
            <p:cNvGrpSpPr>
              <a:grpSpLocks/>
            </p:cNvGrpSpPr>
            <p:nvPr/>
          </p:nvGrpSpPr>
          <p:grpSpPr bwMode="auto">
            <a:xfrm>
              <a:off x="6688221" y="2637296"/>
              <a:ext cx="1269070" cy="1223752"/>
              <a:chOff x="7787803" y="3609404"/>
              <a:chExt cx="503238" cy="510121"/>
            </a:xfrm>
          </p:grpSpPr>
          <p:cxnSp>
            <p:nvCxnSpPr>
              <p:cNvPr id="16" name="直接连接符 15">
                <a:extLst>
                  <a:ext uri="{FF2B5EF4-FFF2-40B4-BE49-F238E27FC236}">
                    <a16:creationId xmlns:a16="http://schemas.microsoft.com/office/drawing/2014/main" id="{0A4DF8B7-A3D9-49B0-87E4-F56B728DD430}"/>
                  </a:ext>
                </a:extLst>
              </p:cNvPr>
              <p:cNvCxnSpPr>
                <a:cxnSpLocks/>
              </p:cNvCxnSpPr>
              <p:nvPr/>
            </p:nvCxnSpPr>
            <p:spPr bwMode="auto">
              <a:xfrm>
                <a:off x="7787450" y="3609683"/>
                <a:ext cx="497943" cy="0"/>
              </a:xfrm>
              <a:prstGeom prst="line">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9971675-B0A9-4F8F-B640-5609D242F3A3}"/>
                  </a:ext>
                </a:extLst>
              </p:cNvPr>
              <p:cNvCxnSpPr>
                <a:cxnSpLocks/>
              </p:cNvCxnSpPr>
              <p:nvPr/>
            </p:nvCxnSpPr>
            <p:spPr bwMode="auto">
              <a:xfrm>
                <a:off x="7792763" y="3864348"/>
                <a:ext cx="497943" cy="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568C801-F292-41AB-817E-9DFAA45268CE}"/>
                  </a:ext>
                </a:extLst>
              </p:cNvPr>
              <p:cNvCxnSpPr>
                <a:cxnSpLocks/>
              </p:cNvCxnSpPr>
              <p:nvPr/>
            </p:nvCxnSpPr>
            <p:spPr bwMode="auto">
              <a:xfrm>
                <a:off x="7787450" y="4119674"/>
                <a:ext cx="497943" cy="0"/>
              </a:xfrm>
              <a:prstGeom prst="line">
                <a:avLst/>
              </a:prstGeom>
              <a:ln w="19050">
                <a:solidFill>
                  <a:schemeClr val="tx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grpSp>
        <p:sp>
          <p:nvSpPr>
            <p:cNvPr id="21603" name="TextBox 34">
              <a:extLst>
                <a:ext uri="{FF2B5EF4-FFF2-40B4-BE49-F238E27FC236}">
                  <a16:creationId xmlns:a16="http://schemas.microsoft.com/office/drawing/2014/main" id="{D91EE1E7-72C4-4165-A043-FCAEE23EFC85}"/>
                </a:ext>
              </a:extLst>
            </p:cNvPr>
            <p:cNvSpPr txBox="1">
              <a:spLocks noChangeArrowheads="1"/>
            </p:cNvSpPr>
            <p:nvPr/>
          </p:nvSpPr>
          <p:spPr bwMode="auto">
            <a:xfrm>
              <a:off x="7156173" y="3446000"/>
              <a:ext cx="3698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eady</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21512" name="组合 2">
            <a:extLst>
              <a:ext uri="{FF2B5EF4-FFF2-40B4-BE49-F238E27FC236}">
                <a16:creationId xmlns:a16="http://schemas.microsoft.com/office/drawing/2014/main" id="{1E1549D2-59E5-437B-A095-61804D717B0C}"/>
              </a:ext>
            </a:extLst>
          </p:cNvPr>
          <p:cNvGrpSpPr>
            <a:grpSpLocks/>
          </p:cNvGrpSpPr>
          <p:nvPr/>
        </p:nvGrpSpPr>
        <p:grpSpPr bwMode="auto">
          <a:xfrm>
            <a:off x="1005915" y="4365104"/>
            <a:ext cx="7178577" cy="1612398"/>
            <a:chOff x="1005915" y="4187376"/>
            <a:chExt cx="7490385" cy="1915310"/>
          </a:xfrm>
        </p:grpSpPr>
        <p:grpSp>
          <p:nvGrpSpPr>
            <p:cNvPr id="21513" name="组合 1">
              <a:extLst>
                <a:ext uri="{FF2B5EF4-FFF2-40B4-BE49-F238E27FC236}">
                  <a16:creationId xmlns:a16="http://schemas.microsoft.com/office/drawing/2014/main" id="{EDA990D9-C710-42E6-935E-F21476E98AE6}"/>
                </a:ext>
              </a:extLst>
            </p:cNvPr>
            <p:cNvGrpSpPr>
              <a:grpSpLocks/>
            </p:cNvGrpSpPr>
            <p:nvPr/>
          </p:nvGrpSpPr>
          <p:grpSpPr bwMode="auto">
            <a:xfrm>
              <a:off x="3705225" y="4267188"/>
              <a:ext cx="3990975" cy="1835498"/>
              <a:chOff x="3705225" y="4207565"/>
              <a:chExt cx="3990975" cy="1897943"/>
            </a:xfrm>
          </p:grpSpPr>
          <p:cxnSp>
            <p:nvCxnSpPr>
              <p:cNvPr id="20" name="直接连接符 19">
                <a:extLst>
                  <a:ext uri="{FF2B5EF4-FFF2-40B4-BE49-F238E27FC236}">
                    <a16:creationId xmlns:a16="http://schemas.microsoft.com/office/drawing/2014/main" id="{6676EF2F-7B68-4122-A490-53194CE49F02}"/>
                  </a:ext>
                </a:extLst>
              </p:cNvPr>
              <p:cNvCxnSpPr>
                <a:cxnSpLocks/>
              </p:cNvCxnSpPr>
              <p:nvPr/>
            </p:nvCxnSpPr>
            <p:spPr bwMode="auto">
              <a:xfrm>
                <a:off x="7696200" y="4207565"/>
                <a:ext cx="0" cy="1897943"/>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B1B3905-C859-42B7-A0FB-F9DDAA5F0E3C}"/>
                  </a:ext>
                </a:extLst>
              </p:cNvPr>
              <p:cNvCxnSpPr>
                <a:cxnSpLocks/>
              </p:cNvCxnSpPr>
              <p:nvPr/>
            </p:nvCxnSpPr>
            <p:spPr bwMode="auto">
              <a:xfrm>
                <a:off x="6103938" y="4207565"/>
                <a:ext cx="0" cy="1897943"/>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48E79DD-9428-4389-B983-628BA7D069D0}"/>
                  </a:ext>
                </a:extLst>
              </p:cNvPr>
              <p:cNvCxnSpPr>
                <a:cxnSpLocks/>
              </p:cNvCxnSpPr>
              <p:nvPr/>
            </p:nvCxnSpPr>
            <p:spPr bwMode="auto">
              <a:xfrm>
                <a:off x="3705225" y="4207565"/>
                <a:ext cx="0" cy="1897943"/>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21514" name="TextBox 32">
              <a:extLst>
                <a:ext uri="{FF2B5EF4-FFF2-40B4-BE49-F238E27FC236}">
                  <a16:creationId xmlns:a16="http://schemas.microsoft.com/office/drawing/2014/main" id="{772BBD7A-0C7B-472A-BB8D-118DACBBBC8E}"/>
                </a:ext>
              </a:extLst>
            </p:cNvPr>
            <p:cNvSpPr txBox="1">
              <a:spLocks noChangeArrowheads="1"/>
            </p:cNvSpPr>
            <p:nvPr/>
          </p:nvSpPr>
          <p:spPr bwMode="auto">
            <a:xfrm>
              <a:off x="1005915" y="4690019"/>
              <a:ext cx="498534" cy="36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ata</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1515" name="TextBox 34">
              <a:extLst>
                <a:ext uri="{FF2B5EF4-FFF2-40B4-BE49-F238E27FC236}">
                  <a16:creationId xmlns:a16="http://schemas.microsoft.com/office/drawing/2014/main" id="{55AB3D85-A93A-4A67-8DDB-C78904A66D14}"/>
                </a:ext>
              </a:extLst>
            </p:cNvPr>
            <p:cNvSpPr txBox="1">
              <a:spLocks noChangeArrowheads="1"/>
            </p:cNvSpPr>
            <p:nvPr/>
          </p:nvSpPr>
          <p:spPr bwMode="auto">
            <a:xfrm>
              <a:off x="1056264" y="5202638"/>
              <a:ext cx="369920" cy="2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v</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alid</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1516" name="TextBox 34">
              <a:extLst>
                <a:ext uri="{FF2B5EF4-FFF2-40B4-BE49-F238E27FC236}">
                  <a16:creationId xmlns:a16="http://schemas.microsoft.com/office/drawing/2014/main" id="{AE08CBCB-3D53-4FE5-B259-13D8EA22C896}"/>
                </a:ext>
              </a:extLst>
            </p:cNvPr>
            <p:cNvSpPr txBox="1">
              <a:spLocks noChangeArrowheads="1"/>
            </p:cNvSpPr>
            <p:nvPr/>
          </p:nvSpPr>
          <p:spPr bwMode="auto">
            <a:xfrm>
              <a:off x="1092271" y="5657751"/>
              <a:ext cx="369920" cy="2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eady</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1517" name="TextBox 32">
              <a:extLst>
                <a:ext uri="{FF2B5EF4-FFF2-40B4-BE49-F238E27FC236}">
                  <a16:creationId xmlns:a16="http://schemas.microsoft.com/office/drawing/2014/main" id="{78F15741-2A73-4E7C-A660-4F6B62C00B3F}"/>
                </a:ext>
              </a:extLst>
            </p:cNvPr>
            <p:cNvSpPr txBox="1">
              <a:spLocks noChangeArrowheads="1"/>
            </p:cNvSpPr>
            <p:nvPr/>
          </p:nvSpPr>
          <p:spPr bwMode="auto">
            <a:xfrm>
              <a:off x="1120135" y="4187376"/>
              <a:ext cx="314190" cy="36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Bef>
                  <a:spcPct val="20000"/>
                </a:spcBef>
                <a:buChar char="•"/>
                <a:defRPr sz="32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lk</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nvGrpSpPr>
            <p:cNvPr id="21518" name="组合 26">
              <a:extLst>
                <a:ext uri="{FF2B5EF4-FFF2-40B4-BE49-F238E27FC236}">
                  <a16:creationId xmlns:a16="http://schemas.microsoft.com/office/drawing/2014/main" id="{CA21BA8A-2A5A-49DC-B6BB-2CCD61068C0C}"/>
                </a:ext>
              </a:extLst>
            </p:cNvPr>
            <p:cNvGrpSpPr>
              <a:grpSpLocks/>
            </p:cNvGrpSpPr>
            <p:nvPr/>
          </p:nvGrpSpPr>
          <p:grpSpPr bwMode="auto">
            <a:xfrm>
              <a:off x="1690688" y="4734726"/>
              <a:ext cx="6800850" cy="318690"/>
              <a:chOff x="1533961" y="4226118"/>
              <a:chExt cx="6800263" cy="352961"/>
            </a:xfrm>
          </p:grpSpPr>
          <p:cxnSp>
            <p:nvCxnSpPr>
              <p:cNvPr id="94" name="直接连接符 93">
                <a:extLst>
                  <a:ext uri="{FF2B5EF4-FFF2-40B4-BE49-F238E27FC236}">
                    <a16:creationId xmlns:a16="http://schemas.microsoft.com/office/drawing/2014/main" id="{4D5748CD-3011-4651-AA80-1AA1C9938F11}"/>
                  </a:ext>
                </a:extLst>
              </p:cNvPr>
              <p:cNvCxnSpPr/>
              <p:nvPr/>
            </p:nvCxnSpPr>
            <p:spPr>
              <a:xfrm>
                <a:off x="1533961" y="4226118"/>
                <a:ext cx="68002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B7B18214-2C17-4ACE-9B79-B0320E8736B6}"/>
                  </a:ext>
                </a:extLst>
              </p:cNvPr>
              <p:cNvCxnSpPr/>
              <p:nvPr/>
            </p:nvCxnSpPr>
            <p:spPr>
              <a:xfrm>
                <a:off x="1533961" y="4579077"/>
                <a:ext cx="68002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424BFBF0-26BC-4843-992C-DF61E913F119}"/>
                  </a:ext>
                </a:extLst>
              </p:cNvPr>
              <p:cNvCxnSpPr/>
              <p:nvPr/>
            </p:nvCxnSpPr>
            <p:spPr>
              <a:xfrm>
                <a:off x="2002965" y="4226118"/>
                <a:ext cx="0" cy="3529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1BBCEA88-C3E3-4C5B-B3D7-25106965E815}"/>
                  </a:ext>
                </a:extLst>
              </p:cNvPr>
              <p:cNvCxnSpPr/>
              <p:nvPr/>
            </p:nvCxnSpPr>
            <p:spPr>
              <a:xfrm>
                <a:off x="5207044" y="4226118"/>
                <a:ext cx="0" cy="3529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23355D0B-130D-43EF-82FD-9E7BEC191A16}"/>
                  </a:ext>
                </a:extLst>
              </p:cNvPr>
              <p:cNvCxnSpPr/>
              <p:nvPr/>
            </p:nvCxnSpPr>
            <p:spPr>
              <a:xfrm>
                <a:off x="6834534" y="4226118"/>
                <a:ext cx="0" cy="3529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19" name="组合 27">
              <a:extLst>
                <a:ext uri="{FF2B5EF4-FFF2-40B4-BE49-F238E27FC236}">
                  <a16:creationId xmlns:a16="http://schemas.microsoft.com/office/drawing/2014/main" id="{A70BEF88-04C9-488E-AFAD-27217A543523}"/>
                </a:ext>
              </a:extLst>
            </p:cNvPr>
            <p:cNvGrpSpPr>
              <a:grpSpLocks/>
            </p:cNvGrpSpPr>
            <p:nvPr/>
          </p:nvGrpSpPr>
          <p:grpSpPr bwMode="auto">
            <a:xfrm>
              <a:off x="1705778" y="4265612"/>
              <a:ext cx="6790522" cy="282905"/>
              <a:chOff x="2705953" y="2844595"/>
              <a:chExt cx="3209920" cy="219034"/>
            </a:xfrm>
          </p:grpSpPr>
          <p:cxnSp>
            <p:nvCxnSpPr>
              <p:cNvPr id="57" name="直接连接符 56">
                <a:extLst>
                  <a:ext uri="{FF2B5EF4-FFF2-40B4-BE49-F238E27FC236}">
                    <a16:creationId xmlns:a16="http://schemas.microsoft.com/office/drawing/2014/main" id="{DF5727CA-25C4-416E-9479-790522C890DC}"/>
                  </a:ext>
                </a:extLst>
              </p:cNvPr>
              <p:cNvCxnSpPr/>
              <p:nvPr/>
            </p:nvCxnSpPr>
            <p:spPr>
              <a:xfrm>
                <a:off x="5726767"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53C1F5B4-37BD-470A-8AF7-9981284F3008}"/>
                  </a:ext>
                </a:extLst>
              </p:cNvPr>
              <p:cNvCxnSpPr/>
              <p:nvPr/>
            </p:nvCxnSpPr>
            <p:spPr>
              <a:xfrm>
                <a:off x="2895430"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906D8654-F4EB-4DE3-9B7B-247E570FEBD1}"/>
                  </a:ext>
                </a:extLst>
              </p:cNvPr>
              <p:cNvCxnSpPr/>
              <p:nvPr/>
            </p:nvCxnSpPr>
            <p:spPr>
              <a:xfrm>
                <a:off x="3084536"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D398A6F8-00A8-48CF-B53A-32E4F02BC6A4}"/>
                  </a:ext>
                </a:extLst>
              </p:cNvPr>
              <p:cNvCxnSpPr/>
              <p:nvPr/>
            </p:nvCxnSpPr>
            <p:spPr>
              <a:xfrm>
                <a:off x="3084536"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59FB94CB-B07C-48B9-9885-C05A14AEF62B}"/>
                  </a:ext>
                </a:extLst>
              </p:cNvPr>
              <p:cNvCxnSpPr/>
              <p:nvPr/>
            </p:nvCxnSpPr>
            <p:spPr>
              <a:xfrm>
                <a:off x="2895430"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1B8CD2A-0E91-4C69-AD78-FB642369AF66}"/>
                  </a:ext>
                </a:extLst>
              </p:cNvPr>
              <p:cNvCxnSpPr/>
              <p:nvPr/>
            </p:nvCxnSpPr>
            <p:spPr>
              <a:xfrm>
                <a:off x="3273642" y="2844254"/>
                <a:ext cx="1883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6F7F07D9-2601-4AB6-BB77-FB30E288B000}"/>
                  </a:ext>
                </a:extLst>
              </p:cNvPr>
              <p:cNvCxnSpPr/>
              <p:nvPr/>
            </p:nvCxnSpPr>
            <p:spPr>
              <a:xfrm>
                <a:off x="3461997"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F318032B-30E6-4389-9EFC-025AABD8B4DC}"/>
                  </a:ext>
                </a:extLst>
              </p:cNvPr>
              <p:cNvCxnSpPr/>
              <p:nvPr/>
            </p:nvCxnSpPr>
            <p:spPr>
              <a:xfrm>
                <a:off x="3461997"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6D73C62C-40B2-481B-AC06-BBFD5C6D89A4}"/>
                  </a:ext>
                </a:extLst>
              </p:cNvPr>
              <p:cNvCxnSpPr/>
              <p:nvPr/>
            </p:nvCxnSpPr>
            <p:spPr>
              <a:xfrm>
                <a:off x="3273642"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3A805E8D-7615-4756-9E12-90F627ECE5E1}"/>
                  </a:ext>
                </a:extLst>
              </p:cNvPr>
              <p:cNvCxnSpPr/>
              <p:nvPr/>
            </p:nvCxnSpPr>
            <p:spPr>
              <a:xfrm>
                <a:off x="3651103"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E1D18EF6-8B39-4FDE-A954-8F0319B8CACA}"/>
                  </a:ext>
                </a:extLst>
              </p:cNvPr>
              <p:cNvCxnSpPr/>
              <p:nvPr/>
            </p:nvCxnSpPr>
            <p:spPr>
              <a:xfrm>
                <a:off x="3840209"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2DD448E7-FEB5-44E7-A28D-C1A21EB0B9C3}"/>
                  </a:ext>
                </a:extLst>
              </p:cNvPr>
              <p:cNvCxnSpPr/>
              <p:nvPr/>
            </p:nvCxnSpPr>
            <p:spPr>
              <a:xfrm>
                <a:off x="3840209"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39B2D52B-1292-4EB1-A1C4-9C985B4B31F4}"/>
                  </a:ext>
                </a:extLst>
              </p:cNvPr>
              <p:cNvCxnSpPr/>
              <p:nvPr/>
            </p:nvCxnSpPr>
            <p:spPr>
              <a:xfrm>
                <a:off x="3651103"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5888C63A-0941-47F4-A3BE-94A53D34BB83}"/>
                  </a:ext>
                </a:extLst>
              </p:cNvPr>
              <p:cNvCxnSpPr/>
              <p:nvPr/>
            </p:nvCxnSpPr>
            <p:spPr>
              <a:xfrm>
                <a:off x="4029315"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DDD863D6-3C8C-4141-BF43-FE6ED9ACAC7B}"/>
                  </a:ext>
                </a:extLst>
              </p:cNvPr>
              <p:cNvCxnSpPr/>
              <p:nvPr/>
            </p:nvCxnSpPr>
            <p:spPr>
              <a:xfrm>
                <a:off x="4218421"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A1B11A21-F9F4-4DCF-A37B-0F001DA568A5}"/>
                  </a:ext>
                </a:extLst>
              </p:cNvPr>
              <p:cNvCxnSpPr/>
              <p:nvPr/>
            </p:nvCxnSpPr>
            <p:spPr>
              <a:xfrm>
                <a:off x="4218421"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8A1AE651-4457-4872-AB6C-C5F8A4A305C1}"/>
                  </a:ext>
                </a:extLst>
              </p:cNvPr>
              <p:cNvCxnSpPr/>
              <p:nvPr/>
            </p:nvCxnSpPr>
            <p:spPr>
              <a:xfrm>
                <a:off x="4029315"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5A091D6D-49B3-48C0-924F-476B74AFD289}"/>
                  </a:ext>
                </a:extLst>
              </p:cNvPr>
              <p:cNvCxnSpPr/>
              <p:nvPr/>
            </p:nvCxnSpPr>
            <p:spPr>
              <a:xfrm>
                <a:off x="4407527"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DEB78A76-70F8-400C-A3B8-CB8DAAA627A5}"/>
                  </a:ext>
                </a:extLst>
              </p:cNvPr>
              <p:cNvCxnSpPr/>
              <p:nvPr/>
            </p:nvCxnSpPr>
            <p:spPr>
              <a:xfrm>
                <a:off x="4596633"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A5F04178-6BBE-43D1-AEB4-3FF5BA61C502}"/>
                  </a:ext>
                </a:extLst>
              </p:cNvPr>
              <p:cNvCxnSpPr/>
              <p:nvPr/>
            </p:nvCxnSpPr>
            <p:spPr>
              <a:xfrm>
                <a:off x="4596633" y="3060333"/>
                <a:ext cx="1883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3105EE77-4EE1-435A-BB36-21C89298C5E9}"/>
                  </a:ext>
                </a:extLst>
              </p:cNvPr>
              <p:cNvCxnSpPr/>
              <p:nvPr/>
            </p:nvCxnSpPr>
            <p:spPr>
              <a:xfrm>
                <a:off x="4407527"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C95B12B1-64D5-488C-B9D7-758A8F52EB4B}"/>
                  </a:ext>
                </a:extLst>
              </p:cNvPr>
              <p:cNvCxnSpPr/>
              <p:nvPr/>
            </p:nvCxnSpPr>
            <p:spPr>
              <a:xfrm>
                <a:off x="4784989"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32FDD1CF-FB30-485E-A595-1ACED75EC65B}"/>
                  </a:ext>
                </a:extLst>
              </p:cNvPr>
              <p:cNvCxnSpPr/>
              <p:nvPr/>
            </p:nvCxnSpPr>
            <p:spPr>
              <a:xfrm>
                <a:off x="4974095"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2F12EC16-2C91-43DE-A023-18F48BE618A6}"/>
                  </a:ext>
                </a:extLst>
              </p:cNvPr>
              <p:cNvCxnSpPr/>
              <p:nvPr/>
            </p:nvCxnSpPr>
            <p:spPr>
              <a:xfrm>
                <a:off x="4974095"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9E348992-8A99-4402-AE14-6A006262B5CB}"/>
                  </a:ext>
                </a:extLst>
              </p:cNvPr>
              <p:cNvCxnSpPr/>
              <p:nvPr/>
            </p:nvCxnSpPr>
            <p:spPr>
              <a:xfrm>
                <a:off x="4784989"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7F583889-BD21-4DB0-82A5-DF0AC8BCAA3F}"/>
                  </a:ext>
                </a:extLst>
              </p:cNvPr>
              <p:cNvCxnSpPr/>
              <p:nvPr/>
            </p:nvCxnSpPr>
            <p:spPr>
              <a:xfrm>
                <a:off x="5163201" y="284425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0591EDAA-69F1-4BE7-A489-AC016D71E431}"/>
                  </a:ext>
                </a:extLst>
              </p:cNvPr>
              <p:cNvCxnSpPr/>
              <p:nvPr/>
            </p:nvCxnSpPr>
            <p:spPr>
              <a:xfrm>
                <a:off x="5352307"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8498FB8A-95CD-41DA-BCDB-13A2C2AD4892}"/>
                  </a:ext>
                </a:extLst>
              </p:cNvPr>
              <p:cNvCxnSpPr/>
              <p:nvPr/>
            </p:nvCxnSpPr>
            <p:spPr>
              <a:xfrm>
                <a:off x="5352307"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13D8DB4C-CA5F-4710-BE07-E065CD525DAD}"/>
                  </a:ext>
                </a:extLst>
              </p:cNvPr>
              <p:cNvCxnSpPr/>
              <p:nvPr/>
            </p:nvCxnSpPr>
            <p:spPr>
              <a:xfrm>
                <a:off x="5163201" y="284425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95F4748F-E0FA-4717-9D45-26FFD2E2F868}"/>
                  </a:ext>
                </a:extLst>
              </p:cNvPr>
              <p:cNvCxnSpPr/>
              <p:nvPr/>
            </p:nvCxnSpPr>
            <p:spPr>
              <a:xfrm>
                <a:off x="5537661" y="2847174"/>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262F2579-3B1A-4D04-B3A6-7EBBA9A68689}"/>
                  </a:ext>
                </a:extLst>
              </p:cNvPr>
              <p:cNvCxnSpPr/>
              <p:nvPr/>
            </p:nvCxnSpPr>
            <p:spPr>
              <a:xfrm>
                <a:off x="5726767" y="284717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C1185A03-0CC2-44E8-8977-967DBF95D37E}"/>
                  </a:ext>
                </a:extLst>
              </p:cNvPr>
              <p:cNvCxnSpPr/>
              <p:nvPr/>
            </p:nvCxnSpPr>
            <p:spPr>
              <a:xfrm>
                <a:off x="5537661" y="2847174"/>
                <a:ext cx="0" cy="216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753AD2CE-9DEB-486E-8F58-CD1D0D4A220D}"/>
                  </a:ext>
                </a:extLst>
              </p:cNvPr>
              <p:cNvCxnSpPr/>
              <p:nvPr/>
            </p:nvCxnSpPr>
            <p:spPr>
              <a:xfrm>
                <a:off x="2706324" y="3060333"/>
                <a:ext cx="1891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20" name="组合 28">
              <a:extLst>
                <a:ext uri="{FF2B5EF4-FFF2-40B4-BE49-F238E27FC236}">
                  <a16:creationId xmlns:a16="http://schemas.microsoft.com/office/drawing/2014/main" id="{B8267AEA-CA16-4ECF-B03E-3483713D1545}"/>
                </a:ext>
              </a:extLst>
            </p:cNvPr>
            <p:cNvGrpSpPr>
              <a:grpSpLocks/>
            </p:cNvGrpSpPr>
            <p:nvPr/>
          </p:nvGrpSpPr>
          <p:grpSpPr bwMode="auto">
            <a:xfrm>
              <a:off x="1668463" y="5249525"/>
              <a:ext cx="6823075" cy="294175"/>
              <a:chOff x="1511738" y="4745050"/>
              <a:chExt cx="6822486" cy="407583"/>
            </a:xfrm>
          </p:grpSpPr>
          <p:cxnSp>
            <p:nvCxnSpPr>
              <p:cNvPr id="44" name="直接连接符 43">
                <a:extLst>
                  <a:ext uri="{FF2B5EF4-FFF2-40B4-BE49-F238E27FC236}">
                    <a16:creationId xmlns:a16="http://schemas.microsoft.com/office/drawing/2014/main" id="{AE2AD43C-DFC8-4563-9BB5-6AFD82074428}"/>
                  </a:ext>
                </a:extLst>
              </p:cNvPr>
              <p:cNvCxnSpPr>
                <a:cxnSpLocks/>
              </p:cNvCxnSpPr>
              <p:nvPr/>
            </p:nvCxnSpPr>
            <p:spPr>
              <a:xfrm>
                <a:off x="1511738" y="5152633"/>
                <a:ext cx="4912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E3111474-675D-4212-A35B-9336583E9DDE}"/>
                  </a:ext>
                </a:extLst>
              </p:cNvPr>
              <p:cNvCxnSpPr>
                <a:cxnSpLocks/>
              </p:cNvCxnSpPr>
              <p:nvPr/>
            </p:nvCxnSpPr>
            <p:spPr>
              <a:xfrm>
                <a:off x="2002965" y="4745050"/>
                <a:ext cx="1629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D6C938F9-0EC2-4FF1-8365-C2E1B9143AC6}"/>
                  </a:ext>
                </a:extLst>
              </p:cNvPr>
              <p:cNvCxnSpPr/>
              <p:nvPr/>
            </p:nvCxnSpPr>
            <p:spPr>
              <a:xfrm>
                <a:off x="2002965"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2BE470F-173D-42C6-AD99-A65981789652}"/>
                  </a:ext>
                </a:extLst>
              </p:cNvPr>
              <p:cNvCxnSpPr/>
              <p:nvPr/>
            </p:nvCxnSpPr>
            <p:spPr>
              <a:xfrm>
                <a:off x="3642969"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55CE52B1-D84F-42B9-83D1-F31C22B92A51}"/>
                  </a:ext>
                </a:extLst>
              </p:cNvPr>
              <p:cNvCxnSpPr>
                <a:cxnSpLocks/>
              </p:cNvCxnSpPr>
              <p:nvPr/>
            </p:nvCxnSpPr>
            <p:spPr>
              <a:xfrm>
                <a:off x="3642969" y="5152633"/>
                <a:ext cx="15640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BBB2CE7F-766B-4143-B68E-BEEC788F3DEE}"/>
                  </a:ext>
                </a:extLst>
              </p:cNvPr>
              <p:cNvCxnSpPr>
                <a:cxnSpLocks/>
              </p:cNvCxnSpPr>
              <p:nvPr/>
            </p:nvCxnSpPr>
            <p:spPr>
              <a:xfrm>
                <a:off x="5207044" y="4745050"/>
                <a:ext cx="8280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D34DD4CD-4AB6-4F84-88F8-7C27766FF56A}"/>
                  </a:ext>
                </a:extLst>
              </p:cNvPr>
              <p:cNvCxnSpPr/>
              <p:nvPr/>
            </p:nvCxnSpPr>
            <p:spPr>
              <a:xfrm>
                <a:off x="5207044"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13218AA8-0FD8-40B9-AEB5-064E0CCE6DEF}"/>
                  </a:ext>
                </a:extLst>
              </p:cNvPr>
              <p:cNvCxnSpPr/>
              <p:nvPr/>
            </p:nvCxnSpPr>
            <p:spPr>
              <a:xfrm>
                <a:off x="6035064"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6369040-132A-4656-9EE7-D2FDCE8884DC}"/>
                  </a:ext>
                </a:extLst>
              </p:cNvPr>
              <p:cNvCxnSpPr>
                <a:cxnSpLocks/>
              </p:cNvCxnSpPr>
              <p:nvPr/>
            </p:nvCxnSpPr>
            <p:spPr>
              <a:xfrm>
                <a:off x="6035064" y="5147408"/>
                <a:ext cx="8181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782E8E0B-0C3E-4CA1-AAE6-45F6690F9CEB}"/>
                  </a:ext>
                </a:extLst>
              </p:cNvPr>
              <p:cNvCxnSpPr>
                <a:cxnSpLocks/>
              </p:cNvCxnSpPr>
              <p:nvPr/>
            </p:nvCxnSpPr>
            <p:spPr>
              <a:xfrm>
                <a:off x="6853214" y="4745050"/>
                <a:ext cx="7748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2A4AE85C-5420-4642-A842-BEF92ED9E245}"/>
                  </a:ext>
                </a:extLst>
              </p:cNvPr>
              <p:cNvCxnSpPr/>
              <p:nvPr/>
            </p:nvCxnSpPr>
            <p:spPr>
              <a:xfrm>
                <a:off x="6843211"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F8FEB5A5-A4D7-4732-ADF9-B912476754F1}"/>
                  </a:ext>
                </a:extLst>
              </p:cNvPr>
              <p:cNvCxnSpPr/>
              <p:nvPr/>
            </p:nvCxnSpPr>
            <p:spPr>
              <a:xfrm>
                <a:off x="7630011" y="4745050"/>
                <a:ext cx="0" cy="407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4A223E9C-797F-4375-B214-F2AFB77CB299}"/>
                  </a:ext>
                </a:extLst>
              </p:cNvPr>
              <p:cNvCxnSpPr>
                <a:cxnSpLocks/>
              </p:cNvCxnSpPr>
              <p:nvPr/>
            </p:nvCxnSpPr>
            <p:spPr>
              <a:xfrm>
                <a:off x="7628111" y="5147408"/>
                <a:ext cx="7061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21" name="组合 29">
              <a:extLst>
                <a:ext uri="{FF2B5EF4-FFF2-40B4-BE49-F238E27FC236}">
                  <a16:creationId xmlns:a16="http://schemas.microsoft.com/office/drawing/2014/main" id="{AFEBF486-2EDD-4EB7-AC44-25FBA921F941}"/>
                </a:ext>
              </a:extLst>
            </p:cNvPr>
            <p:cNvGrpSpPr>
              <a:grpSpLocks/>
            </p:cNvGrpSpPr>
            <p:nvPr/>
          </p:nvGrpSpPr>
          <p:grpSpPr bwMode="auto">
            <a:xfrm>
              <a:off x="1704975" y="5732276"/>
              <a:ext cx="6786563" cy="292290"/>
              <a:chOff x="1548247" y="5247927"/>
              <a:chExt cx="6785977" cy="406743"/>
            </a:xfrm>
          </p:grpSpPr>
          <p:cxnSp>
            <p:nvCxnSpPr>
              <p:cNvPr id="31" name="直接连接符 30">
                <a:extLst>
                  <a:ext uri="{FF2B5EF4-FFF2-40B4-BE49-F238E27FC236}">
                    <a16:creationId xmlns:a16="http://schemas.microsoft.com/office/drawing/2014/main" id="{95AC52B6-6BF1-4D24-876A-47C7620753AE}"/>
                  </a:ext>
                </a:extLst>
              </p:cNvPr>
              <p:cNvCxnSpPr>
                <a:cxnSpLocks/>
              </p:cNvCxnSpPr>
              <p:nvPr/>
            </p:nvCxnSpPr>
            <p:spPr>
              <a:xfrm>
                <a:off x="1548247" y="5654670"/>
                <a:ext cx="12827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A5AAC6FC-AA7C-4AEE-AFBD-49341339CDD6}"/>
                  </a:ext>
                </a:extLst>
              </p:cNvPr>
              <p:cNvCxnSpPr>
                <a:cxnSpLocks/>
              </p:cNvCxnSpPr>
              <p:nvPr/>
            </p:nvCxnSpPr>
            <p:spPr>
              <a:xfrm>
                <a:off x="2830985" y="5247927"/>
                <a:ext cx="80099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1A233002-AEE3-4E17-8214-2E28B41B313D}"/>
                  </a:ext>
                </a:extLst>
              </p:cNvPr>
              <p:cNvCxnSpPr/>
              <p:nvPr/>
            </p:nvCxnSpPr>
            <p:spPr>
              <a:xfrm>
                <a:off x="2830985"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EA186177-43B8-4C68-93B7-787D3E25464D}"/>
                  </a:ext>
                </a:extLst>
              </p:cNvPr>
              <p:cNvCxnSpPr/>
              <p:nvPr/>
            </p:nvCxnSpPr>
            <p:spPr>
              <a:xfrm>
                <a:off x="3631976"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AFD7019-EBFC-4F16-B300-C9C3F6AA5AC7}"/>
                  </a:ext>
                </a:extLst>
              </p:cNvPr>
              <p:cNvCxnSpPr>
                <a:cxnSpLocks/>
              </p:cNvCxnSpPr>
              <p:nvPr/>
            </p:nvCxnSpPr>
            <p:spPr>
              <a:xfrm>
                <a:off x="3631976" y="5646797"/>
                <a:ext cx="8190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E0B9AA03-31BD-4E2E-8DF4-032FFB2046B2}"/>
                  </a:ext>
                </a:extLst>
              </p:cNvPr>
              <p:cNvCxnSpPr>
                <a:cxnSpLocks/>
              </p:cNvCxnSpPr>
              <p:nvPr/>
            </p:nvCxnSpPr>
            <p:spPr>
              <a:xfrm>
                <a:off x="4451025" y="5247927"/>
                <a:ext cx="15840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7CF665B9-63B5-4D66-BCAD-CB3D28B502A1}"/>
                  </a:ext>
                </a:extLst>
              </p:cNvPr>
              <p:cNvCxnSpPr/>
              <p:nvPr/>
            </p:nvCxnSpPr>
            <p:spPr>
              <a:xfrm>
                <a:off x="4451025"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A9CDCB4-8AA5-417F-A39B-DAC34F8AB3EE}"/>
                  </a:ext>
                </a:extLst>
              </p:cNvPr>
              <p:cNvCxnSpPr/>
              <p:nvPr/>
            </p:nvCxnSpPr>
            <p:spPr>
              <a:xfrm>
                <a:off x="6040971"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D3BD53D6-6E51-4486-B8E9-9C996352564D}"/>
                  </a:ext>
                </a:extLst>
              </p:cNvPr>
              <p:cNvCxnSpPr>
                <a:cxnSpLocks/>
              </p:cNvCxnSpPr>
              <p:nvPr/>
            </p:nvCxnSpPr>
            <p:spPr>
              <a:xfrm>
                <a:off x="6035065" y="5646797"/>
                <a:ext cx="8181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32D7466-3B26-4C83-97DC-4875CDC505EA}"/>
                  </a:ext>
                </a:extLst>
              </p:cNvPr>
              <p:cNvCxnSpPr>
                <a:cxnSpLocks/>
              </p:cNvCxnSpPr>
              <p:nvPr/>
            </p:nvCxnSpPr>
            <p:spPr>
              <a:xfrm>
                <a:off x="6853214" y="5247927"/>
                <a:ext cx="7748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037AE247-9AC1-4175-85F7-4DC17529B96A}"/>
                  </a:ext>
                </a:extLst>
              </p:cNvPr>
              <p:cNvCxnSpPr/>
              <p:nvPr/>
            </p:nvCxnSpPr>
            <p:spPr>
              <a:xfrm>
                <a:off x="6853214"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610D4D66-0977-4B80-8F52-0080AE0F4EC0}"/>
                  </a:ext>
                </a:extLst>
              </p:cNvPr>
              <p:cNvCxnSpPr/>
              <p:nvPr/>
            </p:nvCxnSpPr>
            <p:spPr>
              <a:xfrm>
                <a:off x="7628111" y="5247927"/>
                <a:ext cx="0" cy="4067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FBEE498-5932-4837-9388-85F80874CD62}"/>
                  </a:ext>
                </a:extLst>
              </p:cNvPr>
              <p:cNvCxnSpPr>
                <a:cxnSpLocks/>
              </p:cNvCxnSpPr>
              <p:nvPr/>
            </p:nvCxnSpPr>
            <p:spPr>
              <a:xfrm>
                <a:off x="7628111" y="5646797"/>
                <a:ext cx="7061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7" name="页脚占位符 1">
            <a:extLst>
              <a:ext uri="{FF2B5EF4-FFF2-40B4-BE49-F238E27FC236}">
                <a16:creationId xmlns:a16="http://schemas.microsoft.com/office/drawing/2014/main" id="{CAF644DB-B0B4-4D7B-BCE5-7E2DA30ED6F3}"/>
              </a:ext>
            </a:extLst>
          </p:cNvPr>
          <p:cNvSpPr txBox="1">
            <a:spLocks noChangeArrowheads="1"/>
          </p:cNvSpPr>
          <p:nvPr/>
        </p:nvSpPr>
        <p:spPr bwMode="auto">
          <a:xfrm>
            <a:off x="2590800" y="6245225"/>
            <a:ext cx="4419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r" defTabSz="457200" rtl="0" eaLnBrk="1" latinLnBrk="0" hangingPunct="1">
              <a:spcBef>
                <a:spcPct val="20000"/>
              </a:spcBef>
              <a:buChar char="•"/>
              <a:defRPr sz="28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defTabSz="457200" rtl="0" eaLnBrk="1" latinLnBrk="0" hangingPunct="1">
              <a:spcBef>
                <a:spcPct val="20000"/>
              </a:spcBef>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春</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_</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计算机组成原理</a:t>
            </a:r>
            <a:r>
              <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(H)</a:t>
            </a:r>
            <a:r>
              <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实验 </a:t>
            </a:r>
          </a:p>
        </p:txBody>
      </p:sp>
      <p:sp>
        <p:nvSpPr>
          <p:cNvPr id="99" name="灯片编号占位符 2">
            <a:extLst>
              <a:ext uri="{FF2B5EF4-FFF2-40B4-BE49-F238E27FC236}">
                <a16:creationId xmlns:a16="http://schemas.microsoft.com/office/drawing/2014/main" id="{94525815-764D-446C-99AD-0780F447CCB7}"/>
              </a:ext>
            </a:extLst>
          </p:cNvPr>
          <p:cNvSpPr txBox="1">
            <a:spLocks noChangeArrowheads="1"/>
          </p:cNvSpPr>
          <p:nvPr/>
        </p:nvSpPr>
        <p:spPr>
          <a:xfrm>
            <a:off x="7010400" y="6245225"/>
            <a:ext cx="16764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457200" rtl="0" eaLnBrk="1" latinLnBrk="0" hangingPunct="1">
              <a:spcBef>
                <a:spcPct val="20000"/>
              </a:spcBef>
              <a:buChar char="•"/>
              <a:defRPr sz="28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l" defTabSz="457200" rtl="0" eaLnBrk="1" latinLnBrk="0" hangingPunct="1">
              <a:spcBef>
                <a:spcPct val="20000"/>
              </a:spcBef>
              <a:buChar char="–"/>
              <a:defRPr sz="24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457200" rtl="0" eaLnBrk="1" latinLnBrk="0" hangingPunct="1">
              <a:spcBef>
                <a:spcPct val="20000"/>
              </a:spcBef>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algn="l" defTabSz="457200" rtl="0" eaLnBrk="0" fontAlgn="base" latinLnBrk="0" hangingPunct="0">
              <a:spcBef>
                <a:spcPct val="20000"/>
              </a:spcBef>
              <a:spcAft>
                <a:spcPct val="0"/>
              </a:spcAft>
              <a:buChar char="»"/>
              <a:defRPr sz="18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7B0930E-2265-4A0B-94A4-F48B63590D63}" type="slidenum">
              <a:rPr kumimoji="0" lang="en-US" altLang="zh-CN"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
        <p:nvSpPr>
          <p:cNvPr id="101" name="日期占位符 3">
            <a:extLst>
              <a:ext uri="{FF2B5EF4-FFF2-40B4-BE49-F238E27FC236}">
                <a16:creationId xmlns:a16="http://schemas.microsoft.com/office/drawing/2014/main" id="{B31F5198-9E6B-4DD7-953C-2F435F8ED273}"/>
              </a:ext>
            </a:extLst>
          </p:cNvPr>
          <p:cNvSpPr>
            <a:spLocks noGrp="1" noChangeArrowheads="1"/>
          </p:cNvSpPr>
          <p:nvPr>
            <p:ph type="dt" sz="quarter" idx="10"/>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spcBef>
                <a:spcPct val="20000"/>
              </a:spcBef>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B8D19893-23B3-4E54-BB98-24E3DDFF2F59}" type="datetime1">
              <a:rPr kumimoji="0" lang="zh-CN" altLang="en-US" sz="16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2023/5/24</a:t>
            </a:fld>
            <a:endParaRPr kumimoji="0" lang="zh-CN" altLang="en-US" sz="1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8917820"/>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anchor="ctr" anchorCtr="1">
        <a:spAutoFit/>
      </a:bodyPr>
      <a:lstStyle>
        <a:defPPr algn="l" eaLnBrk="1" hangingPunct="1">
          <a:spcBef>
            <a:spcPct val="0"/>
          </a:spcBef>
          <a:buFontTx/>
          <a:buNone/>
          <a:defRPr sz="2000" dirty="0" smtClean="0">
            <a:cs typeface="Arial" panose="020B0604020202020204" pitchFamily="34" charset="0"/>
          </a:defRPr>
        </a:defPPr>
      </a:lstStyle>
    </a:txDef>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主题">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anchor="ctr" anchorCtr="1">
        <a:spAutoFit/>
      </a:bodyPr>
      <a:lstStyle>
        <a:defPPr algn="l" eaLnBrk="1" hangingPunct="1">
          <a:spcBef>
            <a:spcPct val="0"/>
          </a:spcBef>
          <a:buFontTx/>
          <a:buNone/>
          <a:defRPr sz="2000" dirty="0" smtClean="0">
            <a:cs typeface="Arial" panose="020B0604020202020204" pitchFamily="34" charset="0"/>
          </a:defRPr>
        </a:defPPr>
      </a:lstStyle>
    </a:txDef>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主题">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anchor="ctr" anchorCtr="1">
        <a:spAutoFit/>
      </a:bodyPr>
      <a:lstStyle>
        <a:defPPr algn="l" eaLnBrk="1" hangingPunct="1">
          <a:spcBef>
            <a:spcPct val="0"/>
          </a:spcBef>
          <a:buFontTx/>
          <a:buNone/>
          <a:defRPr sz="2000" dirty="0" smtClean="0">
            <a:cs typeface="Arial" panose="020B0604020202020204" pitchFamily="34" charset="0"/>
          </a:defRPr>
        </a:defPPr>
      </a:lstStyle>
    </a:txDef>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48302</TotalTime>
  <Words>3126</Words>
  <Application>Microsoft Office PowerPoint</Application>
  <PresentationFormat>全屏显示(4:3)</PresentationFormat>
  <Paragraphs>471</Paragraphs>
  <Slides>25</Slides>
  <Notes>8</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25</vt:i4>
      </vt:variant>
    </vt:vector>
  </HeadingPairs>
  <TitlesOfParts>
    <vt:vector size="35" baseType="lpstr">
      <vt:lpstr>等线</vt:lpstr>
      <vt:lpstr>宋体</vt:lpstr>
      <vt:lpstr>微软雅黑</vt:lpstr>
      <vt:lpstr>Arial</vt:lpstr>
      <vt:lpstr>Calibri</vt:lpstr>
      <vt:lpstr>Courier New</vt:lpstr>
      <vt:lpstr>Times New Roman</vt:lpstr>
      <vt:lpstr>Office 主题</vt:lpstr>
      <vt:lpstr>1_Office 主题</vt:lpstr>
      <vt:lpstr>2_Office 主题</vt:lpstr>
      <vt:lpstr>实验六  综合设计</vt:lpstr>
      <vt:lpstr>实验目标</vt:lpstr>
      <vt:lpstr>实验内容</vt:lpstr>
      <vt:lpstr>Dcache与DMem</vt:lpstr>
      <vt:lpstr>直接映射</vt:lpstr>
      <vt:lpstr>组相联映射</vt:lpstr>
      <vt:lpstr>Alpha 21264 Data Cache</vt:lpstr>
      <vt:lpstr>块式存储器</vt:lpstr>
      <vt:lpstr>Valid-Ready握手协议</vt:lpstr>
      <vt:lpstr>Valid-Ready握手协议 (续)</vt:lpstr>
      <vt:lpstr>IOU</vt:lpstr>
      <vt:lpstr>外设和调试单元</vt:lpstr>
      <vt:lpstr>CPU运行调试</vt:lpstr>
      <vt:lpstr>I/O端口</vt:lpstr>
      <vt:lpstr>查询式输出过程</vt:lpstr>
      <vt:lpstr>查询式输入过程</vt:lpstr>
      <vt:lpstr>开关多用途输入</vt:lpstr>
      <vt:lpstr>数码管多用途显示</vt:lpstr>
      <vt:lpstr>测试程序</vt:lpstr>
      <vt:lpstr>线性反馈移位寄存器</vt:lpstr>
      <vt:lpstr>本原多项式</vt:lpstr>
      <vt:lpstr>示例：斐波那契LFSR</vt:lpstr>
      <vt:lpstr>示例：伽罗瓦LFSR</vt:lpstr>
      <vt:lpstr>实验要求</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ZJX</dc:creator>
  <cp:lastModifiedBy>ZJX</cp:lastModifiedBy>
  <cp:revision>803</cp:revision>
  <cp:lastPrinted>1601-01-01T00:00:00Z</cp:lastPrinted>
  <dcterms:created xsi:type="dcterms:W3CDTF">1601-01-01T00:00:00Z</dcterms:created>
  <dcterms:modified xsi:type="dcterms:W3CDTF">2023-05-24T07:54:35Z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