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handoutMasterIdLst>
    <p:handoutMasterId r:id="rId15"/>
  </p:handoutMasterIdLst>
  <p:sldIdLst>
    <p:sldId id="256" r:id="rId2"/>
    <p:sldId id="1774" r:id="rId3"/>
    <p:sldId id="307" r:id="rId4"/>
    <p:sldId id="308" r:id="rId5"/>
    <p:sldId id="281" r:id="rId6"/>
    <p:sldId id="1775" r:id="rId7"/>
    <p:sldId id="309" r:id="rId8"/>
    <p:sldId id="257" r:id="rId9"/>
    <p:sldId id="1778" r:id="rId10"/>
    <p:sldId id="1780" r:id="rId11"/>
    <p:sldId id="1781" r:id="rId12"/>
    <p:sldId id="1776" r:id="rId13"/>
  </p:sldIdLst>
  <p:sldSz cx="6858000" cy="5143500"/>
  <p:notesSz cx="6858000" cy="9144000"/>
  <p:embeddedFontLst>
    <p:embeddedFont>
      <p:font typeface="Calibri" panose="020F0502020204030204" pitchFamily="34" charset="0"/>
      <p:regular r:id="rId16"/>
      <p:bold r:id="rId17"/>
      <p:italic r:id="rId18"/>
      <p:boldItalic r:id="rId19"/>
    </p:embeddedFont>
    <p:embeddedFont>
      <p:font typeface="Montserrat" panose="00000500000000000000" pitchFamily="2"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
      <p:font typeface="等线" panose="02010600030101010101" pitchFamily="2" charset="-122"/>
      <p:regular r:id="rId28"/>
      <p:bold r:id="rId29"/>
    </p:embeddedFont>
    <p:embeddedFont>
      <p:font typeface="宋体" panose="02010600030101010101" pitchFamily="2" charset="-122"/>
      <p:regular r:id="rId30"/>
    </p:embeddedFont>
    <p:embeddedFont>
      <p:font typeface="微软雅黑" panose="020B0503020204020204" pitchFamily="34" charset="-122"/>
      <p:regular r:id="rId31"/>
      <p:bold r:id="rId32"/>
    </p:embeddedFont>
    <p:embeddedFont>
      <p:font typeface="微软雅黑" panose="020B0503020204020204" pitchFamily="34" charset="-122"/>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418E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0C5E19-F7B2-4EAC-9170-22403BCCDF83}">
  <a:tblStyle styleId="{070C5E19-F7B2-4EAC-9170-22403BCCDF8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66" autoAdjust="0"/>
    <p:restoredTop sz="74507" autoAdjust="0"/>
  </p:normalViewPr>
  <p:slideViewPr>
    <p:cSldViewPr snapToGrid="0">
      <p:cViewPr varScale="1">
        <p:scale>
          <a:sx n="104" d="100"/>
          <a:sy n="104" d="100"/>
        </p:scale>
        <p:origin x="691" y="82"/>
      </p:cViewPr>
      <p:guideLst/>
    </p:cSldViewPr>
  </p:slideViewPr>
  <p:notesTextViewPr>
    <p:cViewPr>
      <p:scale>
        <a:sx n="1" d="1"/>
        <a:sy n="1" d="1"/>
      </p:scale>
      <p:origin x="0" y="0"/>
    </p:cViewPr>
  </p:notesTextViewPr>
  <p:notesViewPr>
    <p:cSldViewPr snapToGrid="0">
      <p:cViewPr varScale="1">
        <p:scale>
          <a:sx n="124" d="100"/>
          <a:sy n="124" d="100"/>
        </p:scale>
        <p:origin x="3672"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3EE8FB-F4EE-42C7-B57C-604D8C4FAFCE}" type="datetimeFigureOut">
              <a:rPr lang="zh-CN" altLang="en-US" smtClean="0"/>
              <a:t>2023/12/3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6A1734-7F9F-4F08-B819-BBBADF0BEEBE}" type="slidenum">
              <a:rPr lang="zh-CN" altLang="en-US" smtClean="0"/>
              <a:t>‹#›</a:t>
            </a:fld>
            <a:endParaRPr lang="zh-CN" altLang="en-US"/>
          </a:p>
        </p:txBody>
      </p:sp>
    </p:spTree>
    <p:extLst>
      <p:ext uri="{BB962C8B-B14F-4D97-AF65-F5344CB8AC3E}">
        <p14:creationId xmlns:p14="http://schemas.microsoft.com/office/powerpoint/2010/main" val="230862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4019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994A6F-F683-7248-90FB-BB57E45F3134}"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8097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随机梯度下降，迭代地计算梯度函数与更新权重。保护隐私的梯度下降，在计算完梯度后不是直接更新，而是对梯度加上一个噪声再进行更新</a:t>
            </a:r>
            <a:endParaRPr lang="en-US"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994A6F-F683-7248-90FB-BB57E45F3134}"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95544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注意到，在加噪之前需要对梯度进行放缩以保证每一步的敏感度小于等于一个给定的参数</a:t>
            </a:r>
            <a:r>
              <a:rPr lang="en-US" altLang="zh-CN" sz="1200" kern="1200" dirty="0">
                <a:solidFill>
                  <a:schemeClr val="tx1"/>
                </a:solidFill>
                <a:effectLst/>
                <a:latin typeface="+mn-lt"/>
                <a:ea typeface="+mn-ea"/>
                <a:cs typeface="+mn-cs"/>
              </a:rPr>
              <a: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综合每一步的隐私损失，进而可以得到整体算法的隐私损失。</a:t>
            </a:r>
            <a:r>
              <a:rPr lang="en-US" altLang="zh-CN" sz="1200" kern="1200" dirty="0">
                <a:solidFill>
                  <a:schemeClr val="tx1"/>
                </a:solidFill>
                <a:effectLst/>
                <a:latin typeface="+mn-lt"/>
                <a:ea typeface="+mn-ea"/>
                <a:cs typeface="+mn-cs"/>
              </a:rPr>
              <a:t>Composition</a:t>
            </a:r>
            <a:r>
              <a:rPr lang="zh-CN" altLang="en-US" sz="1200" kern="1200" dirty="0">
                <a:solidFill>
                  <a:schemeClr val="tx1"/>
                </a:solidFill>
                <a:effectLst/>
                <a:latin typeface="+mn-lt"/>
                <a:ea typeface="+mn-ea"/>
                <a:cs typeface="+mn-cs"/>
              </a:rPr>
              <a:t>性质（复合性质）。</a:t>
            </a:r>
            <a:endParaRPr lang="en-US"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994A6F-F683-7248-90FB-BB57E45F3134}"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21958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4486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9401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22916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9" y="0"/>
            <a:ext cx="6858000" cy="2571600"/>
          </a:xfrm>
          <a:prstGeom prst="rect">
            <a:avLst/>
          </a:prstGeom>
          <a:solidFill>
            <a:srgbClr val="418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pic>
        <p:nvPicPr>
          <p:cNvPr id="11" name="Google Shape;11;p2" descr="marco.png"/>
          <p:cNvPicPr preferRelativeResize="0"/>
          <p:nvPr userDrawn="1"/>
        </p:nvPicPr>
        <p:blipFill rotWithShape="1">
          <a:blip r:embed="rId2">
            <a:alphaModFix/>
          </a:blip>
          <a:srcRect l="2382" t="4963" r="2142" b="5173"/>
          <a:stretch/>
        </p:blipFill>
        <p:spPr>
          <a:xfrm>
            <a:off x="-8164" y="-16329"/>
            <a:ext cx="6874328" cy="5176158"/>
          </a:xfrm>
          <a:prstGeom prst="rect">
            <a:avLst/>
          </a:prstGeom>
          <a:noFill/>
          <a:ln>
            <a:noFill/>
          </a:ln>
        </p:spPr>
      </p:pic>
      <p:sp>
        <p:nvSpPr>
          <p:cNvPr id="12" name="Google Shape;12;p2"/>
          <p:cNvSpPr txBox="1">
            <a:spLocks noGrp="1"/>
          </p:cNvSpPr>
          <p:nvPr>
            <p:ph type="ctrTitle" hasCustomPrompt="1"/>
          </p:nvPr>
        </p:nvSpPr>
        <p:spPr>
          <a:xfrm>
            <a:off x="854400" y="645550"/>
            <a:ext cx="5149350" cy="192605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3600"/>
              <a:buNone/>
              <a:defRPr sz="2400">
                <a:solidFill>
                  <a:srgbClr val="FFFFFF"/>
                </a:solidFill>
                <a:latin typeface="Montserrat" panose="02010600030101010101" charset="0"/>
                <a:ea typeface="微软雅黑" panose="020B0503020204020204" pitchFamily="34" charset="-122"/>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a:r>
              <a:rPr lang="en-US" altLang="zh-CN" dirty="0" err="1"/>
              <a:t>Abc</a:t>
            </a:r>
            <a:r>
              <a:rPr lang="zh-CN" altLang="en-US" dirty="0"/>
              <a:t>标题</a:t>
            </a:r>
            <a:endParaRPr dirty="0"/>
          </a:p>
        </p:txBody>
      </p:sp>
      <p:sp>
        <p:nvSpPr>
          <p:cNvPr id="3" name="文本框 2"/>
          <p:cNvSpPr txBox="1"/>
          <p:nvPr userDrawn="1"/>
        </p:nvSpPr>
        <p:spPr>
          <a:xfrm>
            <a:off x="854400" y="2800350"/>
            <a:ext cx="5149350" cy="1600438"/>
          </a:xfrm>
          <a:prstGeom prst="rect">
            <a:avLst/>
          </a:prstGeom>
          <a:noFill/>
        </p:spPr>
        <p:txBody>
          <a:bodyPr wrap="square" rtlCol="0">
            <a:spAutoFit/>
          </a:bodyPr>
          <a:lstStyle/>
          <a:p>
            <a:endParaRPr lang="en-US" altLang="zh-CN" dirty="0">
              <a:solidFill>
                <a:schemeClr val="tx2">
                  <a:lumMod val="50000"/>
                </a:schemeClr>
              </a:solidFill>
              <a:latin typeface="Montserrat" panose="02010600030101010101" charset="0"/>
            </a:endParaRPr>
          </a:p>
          <a:p>
            <a:endParaRPr lang="en-US" altLang="zh-CN" dirty="0">
              <a:solidFill>
                <a:schemeClr val="tx2">
                  <a:lumMod val="50000"/>
                </a:schemeClr>
              </a:solidFill>
              <a:latin typeface="Montserrat" panose="02010600030101010101" charset="0"/>
            </a:endParaRPr>
          </a:p>
          <a:p>
            <a:endParaRPr lang="en-US" altLang="zh-CN" dirty="0">
              <a:solidFill>
                <a:schemeClr val="tx2">
                  <a:lumMod val="50000"/>
                </a:schemeClr>
              </a:solidFill>
              <a:latin typeface="Montserrat" panose="02010600030101010101" charset="0"/>
            </a:endParaRPr>
          </a:p>
          <a:p>
            <a:endParaRPr lang="en-US" altLang="zh-CN" dirty="0">
              <a:solidFill>
                <a:schemeClr val="tx2">
                  <a:lumMod val="50000"/>
                </a:schemeClr>
              </a:solidFill>
              <a:latin typeface="Montserrat" panose="02010600030101010101" charset="0"/>
            </a:endParaRPr>
          </a:p>
          <a:p>
            <a:endParaRPr lang="en-US" altLang="zh-CN" dirty="0">
              <a:solidFill>
                <a:schemeClr val="tx2">
                  <a:lumMod val="50000"/>
                </a:schemeClr>
              </a:solidFill>
              <a:latin typeface="Montserrat" panose="02010600030101010101" charset="0"/>
            </a:endParaRPr>
          </a:p>
          <a:p>
            <a:endParaRPr lang="en-US" altLang="zh-CN" dirty="0">
              <a:solidFill>
                <a:schemeClr val="tx2">
                  <a:lumMod val="50000"/>
                </a:schemeClr>
              </a:solidFill>
              <a:latin typeface="Montserrat" panose="02010600030101010101" charset="0"/>
            </a:endParaRPr>
          </a:p>
          <a:p>
            <a:endParaRPr lang="zh-CN" altLang="en-US" dirty="0">
              <a:solidFill>
                <a:schemeClr val="tx2">
                  <a:lumMod val="50000"/>
                </a:schemeClr>
              </a:solidFill>
              <a:latin typeface="Montserrat" panose="02010600030101010101"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userDrawn="1">
  <p:cSld name="TITLE_AND_BODY">
    <p:spTree>
      <p:nvGrpSpPr>
        <p:cNvPr id="1" name="Shape 24"/>
        <p:cNvGrpSpPr/>
        <p:nvPr/>
      </p:nvGrpSpPr>
      <p:grpSpPr>
        <a:xfrm>
          <a:off x="0" y="0"/>
          <a:ext cx="0" cy="0"/>
          <a:chOff x="0" y="0"/>
          <a:chExt cx="0" cy="0"/>
        </a:xfrm>
      </p:grpSpPr>
      <p:sp>
        <p:nvSpPr>
          <p:cNvPr id="25" name="Google Shape;25;p5"/>
          <p:cNvSpPr/>
          <p:nvPr/>
        </p:nvSpPr>
        <p:spPr>
          <a:xfrm>
            <a:off x="-19" y="0"/>
            <a:ext cx="6858000" cy="1080000"/>
          </a:xfrm>
          <a:prstGeom prst="rect">
            <a:avLst/>
          </a:prstGeom>
          <a:solidFill>
            <a:srgbClr val="418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pic>
        <p:nvPicPr>
          <p:cNvPr id="7" name="Google Shape;11;p2" descr="marco.png"/>
          <p:cNvPicPr preferRelativeResize="0"/>
          <p:nvPr userDrawn="1"/>
        </p:nvPicPr>
        <p:blipFill rotWithShape="1">
          <a:blip r:embed="rId2">
            <a:alphaModFix/>
          </a:blip>
          <a:srcRect l="2382" t="4963" r="2142" b="5173"/>
          <a:stretch/>
        </p:blipFill>
        <p:spPr>
          <a:xfrm>
            <a:off x="-8164" y="-8164"/>
            <a:ext cx="6874328" cy="5176158"/>
          </a:xfrm>
          <a:prstGeom prst="rect">
            <a:avLst/>
          </a:prstGeom>
          <a:noFill/>
          <a:ln>
            <a:noFill/>
          </a:ln>
        </p:spPr>
      </p:pic>
      <p:sp>
        <p:nvSpPr>
          <p:cNvPr id="28" name="Google Shape;28;p5"/>
          <p:cNvSpPr txBox="1">
            <a:spLocks noGrp="1"/>
          </p:cNvSpPr>
          <p:nvPr>
            <p:ph type="body" idx="1" hasCustomPrompt="1"/>
          </p:nvPr>
        </p:nvSpPr>
        <p:spPr>
          <a:xfrm>
            <a:off x="757651" y="1240971"/>
            <a:ext cx="5348475" cy="3269117"/>
          </a:xfrm>
          <a:prstGeom prst="rect">
            <a:avLst/>
          </a:prstGeom>
        </p:spPr>
        <p:txBody>
          <a:bodyPr spcFirstLastPara="1" wrap="square" lIns="91425" tIns="91425" rIns="91425" bIns="91425" anchor="t" anchorCtr="0">
            <a:noAutofit/>
          </a:bodyPr>
          <a:lstStyle>
            <a:lvl1pPr marL="288000" lvl="0" indent="-381000">
              <a:lnSpc>
                <a:spcPct val="100000"/>
              </a:lnSpc>
              <a:spcBef>
                <a:spcPts val="600"/>
              </a:spcBef>
              <a:spcAft>
                <a:spcPts val="0"/>
              </a:spcAft>
              <a:buClr>
                <a:srgbClr val="418EBD"/>
              </a:buClr>
              <a:buSzPts val="2400"/>
              <a:buChar char="»"/>
              <a:defRPr sz="1600">
                <a:solidFill>
                  <a:schemeClr val="bg2">
                    <a:lumMod val="50000"/>
                  </a:schemeClr>
                </a:solidFill>
                <a:latin typeface="Montserrat" panose="02010600030101010101" charset="0"/>
                <a:ea typeface="微软雅黑" panose="020B0503020204020204" pitchFamily="34" charset="-122"/>
              </a:defRPr>
            </a:lvl1pPr>
            <a:lvl2pPr marL="914400" lvl="1" indent="-381000">
              <a:lnSpc>
                <a:spcPct val="100000"/>
              </a:lnSpc>
              <a:spcBef>
                <a:spcPts val="600"/>
              </a:spcBef>
              <a:spcAft>
                <a:spcPts val="0"/>
              </a:spcAft>
              <a:buClr>
                <a:srgbClr val="418EBD"/>
              </a:buClr>
              <a:buSzPct val="100000"/>
              <a:buFont typeface="Arial" panose="020B0604020202020204" pitchFamily="34" charset="0"/>
              <a:buChar char="•"/>
              <a:defRPr>
                <a:solidFill>
                  <a:schemeClr val="bg2">
                    <a:lumMod val="75000"/>
                  </a:schemeClr>
                </a:solidFill>
                <a:latin typeface="Montserrat" panose="02010600030101010101" charset="0"/>
                <a:ea typeface="微软雅黑" panose="020B0503020204020204" pitchFamily="34" charset="-122"/>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r>
              <a:rPr lang="en-US" altLang="zh-CN" dirty="0"/>
              <a:t>Content</a:t>
            </a:r>
            <a:r>
              <a:rPr lang="zh-CN" altLang="en-US" dirty="0"/>
              <a:t>内容</a:t>
            </a:r>
            <a:endParaRPr lang="en-US" altLang="zh-CN" dirty="0"/>
          </a:p>
          <a:p>
            <a:pPr lvl="1"/>
            <a:r>
              <a:rPr lang="en-US" altLang="zh-CN" dirty="0"/>
              <a:t>Content</a:t>
            </a:r>
          </a:p>
          <a:p>
            <a:pPr lvl="1"/>
            <a:r>
              <a:rPr lang="en-US" altLang="zh-CN" dirty="0"/>
              <a:t>Content</a:t>
            </a:r>
          </a:p>
          <a:p>
            <a:endParaRPr dirty="0"/>
          </a:p>
        </p:txBody>
      </p:sp>
      <p:sp>
        <p:nvSpPr>
          <p:cNvPr id="8" name="Google Shape;33;p6"/>
          <p:cNvSpPr txBox="1">
            <a:spLocks noGrp="1"/>
          </p:cNvSpPr>
          <p:nvPr>
            <p:ph type="title" hasCustomPrompt="1"/>
          </p:nvPr>
        </p:nvSpPr>
        <p:spPr>
          <a:xfrm>
            <a:off x="754743" y="432706"/>
            <a:ext cx="5348475" cy="647293"/>
          </a:xfrm>
          <a:prstGeom prst="rect">
            <a:avLst/>
          </a:prstGeom>
        </p:spPr>
        <p:txBody>
          <a:bodyPr spcFirstLastPara="1" wrap="square" lIns="91425" tIns="91425" rIns="91425" bIns="91425" anchor="b" anchorCtr="0">
            <a:noAutofit/>
          </a:bodyPr>
          <a:lstStyle>
            <a:lvl1pPr lvl="0">
              <a:spcBef>
                <a:spcPts val="0"/>
              </a:spcBef>
              <a:spcAft>
                <a:spcPts val="0"/>
              </a:spcAft>
              <a:buSzPts val="1400"/>
              <a:buNone/>
              <a:defRPr sz="1800" b="1">
                <a:latin typeface="Montserrat" panose="02010600030101010101" charset="0"/>
                <a:ea typeface="微软雅黑" panose="020B0503020204020204" pitchFamily="34" charset="-122"/>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ltLang="zh-CN" dirty="0"/>
              <a:t>Title</a:t>
            </a:r>
            <a:r>
              <a:rPr lang="zh-CN" altLang="en-US" dirty="0"/>
              <a:t>标题</a:t>
            </a:r>
            <a:endParaRPr dirty="0"/>
          </a:p>
        </p:txBody>
      </p:sp>
      <p:sp>
        <p:nvSpPr>
          <p:cNvPr id="10" name="Google Shape;23;p4"/>
          <p:cNvSpPr txBox="1">
            <a:spLocks noGrp="1"/>
          </p:cNvSpPr>
          <p:nvPr>
            <p:ph type="sldNum" idx="12"/>
          </p:nvPr>
        </p:nvSpPr>
        <p:spPr>
          <a:xfrm>
            <a:off x="334716" y="4798444"/>
            <a:ext cx="6188529" cy="291318"/>
          </a:xfrm>
          <a:prstGeom prst="rect">
            <a:avLst/>
          </a:prstGeom>
        </p:spPr>
        <p:txBody>
          <a:bodyPr spcFirstLastPara="1" wrap="square" lIns="91425" tIns="91425" rIns="91425" bIns="91425" anchor="b" anchorCtr="0">
            <a:noAutofit/>
          </a:bodyPr>
          <a:lstStyle>
            <a:lvl1pPr lvl="0" algn="r" rtl="0">
              <a:buNone/>
              <a:defRPr>
                <a:solidFill>
                  <a:schemeClr val="bg1"/>
                </a:solidFill>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fld id="{00000000-1234-1234-1234-123412341234}" type="slidenum">
              <a:rPr lang="en" smtClean="0"/>
              <a:pPr/>
              <a:t>‹#›</a:t>
            </a:fld>
            <a:endParaRPr lang="e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8" name="任意多边形 7"/>
          <p:cNvSpPr>
            <a:spLocks noChangeArrowheads="1"/>
          </p:cNvSpPr>
          <p:nvPr userDrawn="1"/>
        </p:nvSpPr>
        <p:spPr bwMode="auto">
          <a:xfrm>
            <a:off x="0" y="5092031"/>
            <a:ext cx="6858000" cy="86723"/>
          </a:xfrm>
          <a:custGeom>
            <a:avLst/>
            <a:gdLst>
              <a:gd name="connsiteX0" fmla="*/ 0 w 9144000"/>
              <a:gd name="connsiteY0" fmla="*/ 0 h 130016"/>
              <a:gd name="connsiteX1" fmla="*/ 2266950 w 9144000"/>
              <a:gd name="connsiteY1" fmla="*/ 0 h 130016"/>
              <a:gd name="connsiteX2" fmla="*/ 2266951 w 9144000"/>
              <a:gd name="connsiteY2" fmla="*/ 0 h 130016"/>
              <a:gd name="connsiteX3" fmla="*/ 4572000 w 9144000"/>
              <a:gd name="connsiteY3" fmla="*/ 0 h 130016"/>
              <a:gd name="connsiteX4" fmla="*/ 6838950 w 9144000"/>
              <a:gd name="connsiteY4" fmla="*/ 0 h 130016"/>
              <a:gd name="connsiteX5" fmla="*/ 9144000 w 9144000"/>
              <a:gd name="connsiteY5" fmla="*/ 0 h 130016"/>
              <a:gd name="connsiteX6" fmla="*/ 9144000 w 9144000"/>
              <a:gd name="connsiteY6" fmla="*/ 130016 h 130016"/>
              <a:gd name="connsiteX7" fmla="*/ 6838950 w 9144000"/>
              <a:gd name="connsiteY7" fmla="*/ 130016 h 130016"/>
              <a:gd name="connsiteX8" fmla="*/ 4572000 w 9144000"/>
              <a:gd name="connsiteY8" fmla="*/ 130016 h 130016"/>
              <a:gd name="connsiteX9" fmla="*/ 2266951 w 9144000"/>
              <a:gd name="connsiteY9" fmla="*/ 130016 h 130016"/>
              <a:gd name="connsiteX10" fmla="*/ 2266950 w 9144000"/>
              <a:gd name="connsiteY10" fmla="*/ 130016 h 130016"/>
              <a:gd name="connsiteX11" fmla="*/ 0 w 9144000"/>
              <a:gd name="connsiteY11" fmla="*/ 130016 h 13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0" h="130016">
                <a:moveTo>
                  <a:pt x="0" y="0"/>
                </a:moveTo>
                <a:lnTo>
                  <a:pt x="2266950" y="0"/>
                </a:lnTo>
                <a:lnTo>
                  <a:pt x="2266951" y="0"/>
                </a:lnTo>
                <a:lnTo>
                  <a:pt x="4572000" y="0"/>
                </a:lnTo>
                <a:lnTo>
                  <a:pt x="6838950" y="0"/>
                </a:lnTo>
                <a:lnTo>
                  <a:pt x="9144000" y="0"/>
                </a:lnTo>
                <a:lnTo>
                  <a:pt x="9144000" y="130016"/>
                </a:lnTo>
                <a:lnTo>
                  <a:pt x="6838950" y="130016"/>
                </a:lnTo>
                <a:lnTo>
                  <a:pt x="4572000" y="130016"/>
                </a:lnTo>
                <a:lnTo>
                  <a:pt x="2266951" y="130016"/>
                </a:lnTo>
                <a:lnTo>
                  <a:pt x="2266950" y="130016"/>
                </a:lnTo>
                <a:lnTo>
                  <a:pt x="0" y="130016"/>
                </a:lnTo>
                <a:close/>
              </a:path>
            </a:pathLst>
          </a:custGeom>
          <a:solidFill>
            <a:schemeClr val="accent1"/>
          </a:solidFill>
          <a:ln>
            <a:noFill/>
          </a:ln>
        </p:spPr>
        <p:txBody>
          <a:bodyPr wrap="square" anchor="ctr">
            <a:noAutofit/>
          </a:bodyPr>
          <a:lstStyle/>
          <a:p>
            <a:pPr algn="ctr" eaLnBrk="1" hangingPunct="1">
              <a:buFont typeface="Arial" pitchFamily="34" charset="0"/>
              <a:buNone/>
            </a:pPr>
            <a:endParaRPr lang="zh-CN" altLang="zh-CN" sz="1350">
              <a:solidFill>
                <a:srgbClr val="FFFFFF"/>
              </a:solidFill>
              <a:latin typeface="宋体" pitchFamily="2" charset="-122"/>
              <a:sym typeface="宋体" pitchFamily="2" charset="-122"/>
            </a:endParaRPr>
          </a:p>
        </p:txBody>
      </p:sp>
      <p:sp>
        <p:nvSpPr>
          <p:cNvPr id="6" name="灯片编号占位符 5"/>
          <p:cNvSpPr>
            <a:spLocks noGrp="1"/>
          </p:cNvSpPr>
          <p:nvPr>
            <p:ph type="sldNum" sz="quarter" idx="12"/>
          </p:nvPr>
        </p:nvSpPr>
        <p:spPr>
          <a:xfrm>
            <a:off x="5257800" y="4933238"/>
            <a:ext cx="1600200" cy="273844"/>
          </a:xfrm>
        </p:spPr>
        <p:txBody>
          <a:bodyPr/>
          <a:lstStyle>
            <a:lvl1pPr>
              <a:defRPr>
                <a:solidFill>
                  <a:schemeClr val="bg1"/>
                </a:solidFill>
              </a:defRPr>
            </a:lvl1pPr>
          </a:lstStyle>
          <a:p>
            <a:fld id="{5B46943D-4D1A-4227-8E4A-4C0DFA2C8D4F}" type="slidenum">
              <a:rPr lang="zh-CN" altLang="en-US" smtClean="0"/>
              <a:pPr/>
              <a:t>‹#›</a:t>
            </a:fld>
            <a:endParaRPr lang="zh-CN" altLang="en-US" dirty="0"/>
          </a:p>
        </p:txBody>
      </p:sp>
      <p:sp>
        <p:nvSpPr>
          <p:cNvPr id="4" name="日期占位符 3"/>
          <p:cNvSpPr>
            <a:spLocks noGrp="1"/>
          </p:cNvSpPr>
          <p:nvPr>
            <p:ph type="dt" sz="half" idx="10"/>
          </p:nvPr>
        </p:nvSpPr>
        <p:spPr>
          <a:xfrm>
            <a:off x="27945" y="4941570"/>
            <a:ext cx="1600200" cy="273844"/>
          </a:xfrm>
        </p:spPr>
        <p:txBody>
          <a:bodyPr/>
          <a:lstStyle>
            <a:lvl1pPr>
              <a:defRPr>
                <a:solidFill>
                  <a:schemeClr val="bg1">
                    <a:lumMod val="95000"/>
                  </a:schemeClr>
                </a:solidFill>
              </a:defRPr>
            </a:lvl1pPr>
          </a:lstStyle>
          <a:p>
            <a:fld id="{A0F1D807-92CB-40E1-8909-FC53D865401B}" type="datetimeFigureOut">
              <a:rPr lang="zh-CN" altLang="en-US" smtClean="0"/>
              <a:pPr/>
              <a:t>2023/12/3</a:t>
            </a:fld>
            <a:endParaRPr lang="zh-CN" altLang="en-US"/>
          </a:p>
        </p:txBody>
      </p:sp>
      <p:cxnSp>
        <p:nvCxnSpPr>
          <p:cNvPr id="11" name="直接连接符 10"/>
          <p:cNvCxnSpPr/>
          <p:nvPr userDrawn="1"/>
        </p:nvCxnSpPr>
        <p:spPr>
          <a:xfrm>
            <a:off x="318826" y="722928"/>
            <a:ext cx="6566558" cy="0"/>
          </a:xfrm>
          <a:prstGeom prst="line">
            <a:avLst/>
          </a:prstGeom>
          <a:ln w="12700">
            <a:solidFill>
              <a:srgbClr val="0070C0"/>
            </a:solidFill>
          </a:ln>
        </p:spPr>
        <p:style>
          <a:lnRef idx="1">
            <a:schemeClr val="accent5"/>
          </a:lnRef>
          <a:fillRef idx="0">
            <a:schemeClr val="accent5"/>
          </a:fillRef>
          <a:effectRef idx="0">
            <a:schemeClr val="accent5"/>
          </a:effectRef>
          <a:fontRef idx="minor">
            <a:schemeClr val="tx1"/>
          </a:fontRef>
        </p:style>
      </p:cxnSp>
      <p:pic>
        <p:nvPicPr>
          <p:cNvPr id="10" name="Picture 6" descr="“中科大 logo”的图片搜索结果"/>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70105" y="228549"/>
            <a:ext cx="1852017" cy="414983"/>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组合 68"/>
          <p:cNvGrpSpPr>
            <a:grpSpLocks/>
          </p:cNvGrpSpPr>
          <p:nvPr userDrawn="1"/>
        </p:nvGrpSpPr>
        <p:grpSpPr bwMode="auto">
          <a:xfrm>
            <a:off x="88150" y="262156"/>
            <a:ext cx="270569" cy="460772"/>
            <a:chOff x="0" y="0"/>
            <a:chExt cx="563562" cy="720725"/>
          </a:xfrm>
          <a:solidFill>
            <a:srgbClr val="0070C0"/>
          </a:solidFill>
        </p:grpSpPr>
        <p:sp>
          <p:nvSpPr>
            <p:cNvPr id="16" name="Freeform 32"/>
            <p:cNvSpPr>
              <a:spLocks noChangeArrowheads="1"/>
            </p:cNvSpPr>
            <p:nvPr/>
          </p:nvSpPr>
          <p:spPr bwMode="auto">
            <a:xfrm>
              <a:off x="209550" y="0"/>
              <a:ext cx="142875" cy="720725"/>
            </a:xfrm>
            <a:custGeom>
              <a:avLst/>
              <a:gdLst>
                <a:gd name="T0" fmla="*/ 2147483646 w 64"/>
                <a:gd name="T1" fmla="*/ 2147483646 h 321"/>
                <a:gd name="T2" fmla="*/ 2147483646 w 64"/>
                <a:gd name="T3" fmla="*/ 2147483646 h 321"/>
                <a:gd name="T4" fmla="*/ 0 w 64"/>
                <a:gd name="T5" fmla="*/ 2147483646 h 321"/>
                <a:gd name="T6" fmla="*/ 0 w 64"/>
                <a:gd name="T7" fmla="*/ 2147483646 h 321"/>
                <a:gd name="T8" fmla="*/ 2147483646 w 64"/>
                <a:gd name="T9" fmla="*/ 0 h 321"/>
                <a:gd name="T10" fmla="*/ 2147483646 w 64"/>
                <a:gd name="T11" fmla="*/ 2147483646 h 321"/>
                <a:gd name="T12" fmla="*/ 2147483646 w 64"/>
                <a:gd name="T13" fmla="*/ 2147483646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788"/>
            </a:p>
          </p:txBody>
        </p:sp>
        <p:sp>
          <p:nvSpPr>
            <p:cNvPr id="17" name="Freeform 33"/>
            <p:cNvSpPr>
              <a:spLocks noChangeArrowheads="1"/>
            </p:cNvSpPr>
            <p:nvPr/>
          </p:nvSpPr>
          <p:spPr bwMode="auto">
            <a:xfrm>
              <a:off x="0" y="439737"/>
              <a:ext cx="141288" cy="280988"/>
            </a:xfrm>
            <a:custGeom>
              <a:avLst/>
              <a:gdLst>
                <a:gd name="T0" fmla="*/ 2147483646 w 63"/>
                <a:gd name="T1" fmla="*/ 2147483646 h 125"/>
                <a:gd name="T2" fmla="*/ 2147483646 w 63"/>
                <a:gd name="T3" fmla="*/ 2147483646 h 125"/>
                <a:gd name="T4" fmla="*/ 0 w 63"/>
                <a:gd name="T5" fmla="*/ 2147483646 h 125"/>
                <a:gd name="T6" fmla="*/ 0 w 63"/>
                <a:gd name="T7" fmla="*/ 2147483646 h 125"/>
                <a:gd name="T8" fmla="*/ 2147483646 w 63"/>
                <a:gd name="T9" fmla="*/ 0 h 125"/>
                <a:gd name="T10" fmla="*/ 2147483646 w 63"/>
                <a:gd name="T11" fmla="*/ 2147483646 h 125"/>
                <a:gd name="T12" fmla="*/ 2147483646 w 63"/>
                <a:gd name="T13" fmla="*/ 2147483646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788"/>
            </a:p>
          </p:txBody>
        </p:sp>
        <p:sp>
          <p:nvSpPr>
            <p:cNvPr id="18" name="Freeform 34"/>
            <p:cNvSpPr>
              <a:spLocks noChangeArrowheads="1"/>
            </p:cNvSpPr>
            <p:nvPr/>
          </p:nvSpPr>
          <p:spPr bwMode="auto">
            <a:xfrm>
              <a:off x="420687" y="231775"/>
              <a:ext cx="142875" cy="488950"/>
            </a:xfrm>
            <a:custGeom>
              <a:avLst/>
              <a:gdLst>
                <a:gd name="T0" fmla="*/ 2147483646 w 64"/>
                <a:gd name="T1" fmla="*/ 2147483646 h 218"/>
                <a:gd name="T2" fmla="*/ 2147483646 w 64"/>
                <a:gd name="T3" fmla="*/ 2147483646 h 218"/>
                <a:gd name="T4" fmla="*/ 0 w 64"/>
                <a:gd name="T5" fmla="*/ 2147483646 h 218"/>
                <a:gd name="T6" fmla="*/ 0 w 64"/>
                <a:gd name="T7" fmla="*/ 2147483646 h 218"/>
                <a:gd name="T8" fmla="*/ 2147483646 w 64"/>
                <a:gd name="T9" fmla="*/ 0 h 218"/>
                <a:gd name="T10" fmla="*/ 2147483646 w 64"/>
                <a:gd name="T11" fmla="*/ 2147483646 h 218"/>
                <a:gd name="T12" fmla="*/ 2147483646 w 64"/>
                <a:gd name="T13" fmla="*/ 214748364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788"/>
            </a:p>
          </p:txBody>
        </p:sp>
      </p:grpSp>
    </p:spTree>
    <p:extLst>
      <p:ext uri="{BB962C8B-B14F-4D97-AF65-F5344CB8AC3E}">
        <p14:creationId xmlns:p14="http://schemas.microsoft.com/office/powerpoint/2010/main" val="22475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7651" y="648725"/>
            <a:ext cx="5348475" cy="671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1pPr>
            <a:lvl2pPr lvl="1">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2pPr>
            <a:lvl3pPr lvl="2">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3pPr>
            <a:lvl4pPr lvl="3">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4pPr>
            <a:lvl5pPr lvl="4">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5pPr>
            <a:lvl6pPr lvl="5">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6pPr>
            <a:lvl7pPr lvl="6">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7pPr>
            <a:lvl8pPr lvl="7">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8pPr>
            <a:lvl9pPr lvl="8">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9pPr>
          </a:lstStyle>
          <a:p>
            <a:r>
              <a:rPr lang="zh-CN" altLang="en-US" dirty="0"/>
              <a:t>纵纹</a:t>
            </a:r>
            <a:endParaRPr dirty="0"/>
          </a:p>
        </p:txBody>
      </p:sp>
      <p:sp>
        <p:nvSpPr>
          <p:cNvPr id="7" name="Google Shape;7;p1"/>
          <p:cNvSpPr txBox="1">
            <a:spLocks noGrp="1"/>
          </p:cNvSpPr>
          <p:nvPr>
            <p:ph type="body" idx="1"/>
          </p:nvPr>
        </p:nvSpPr>
        <p:spPr>
          <a:xfrm>
            <a:off x="757651" y="1434950"/>
            <a:ext cx="5348475" cy="2780100"/>
          </a:xfrm>
          <a:prstGeom prst="rect">
            <a:avLst/>
          </a:prstGeom>
          <a:noFill/>
          <a:ln>
            <a:noFill/>
          </a:ln>
        </p:spPr>
        <p:txBody>
          <a:bodyPr spcFirstLastPara="1" wrap="square" lIns="91425" tIns="91425" rIns="91425" bIns="91425" anchor="t" anchorCtr="0">
            <a:noAutofit/>
          </a:bodyPr>
          <a:lstStyle/>
          <a:p>
            <a:pPr marL="288000" lvl="0" indent="-381000">
              <a:spcBef>
                <a:spcPts val="600"/>
              </a:spcBef>
              <a:buClr>
                <a:srgbClr val="418EBD"/>
              </a:buClr>
              <a:buSzPts val="2400"/>
              <a:buChar char="»"/>
            </a:pPr>
            <a:endParaRPr dirty="0"/>
          </a:p>
        </p:txBody>
      </p:sp>
      <p:sp>
        <p:nvSpPr>
          <p:cNvPr id="8" name="Google Shape;8;p1"/>
          <p:cNvSpPr txBox="1">
            <a:spLocks noGrp="1"/>
          </p:cNvSpPr>
          <p:nvPr>
            <p:ph type="sldNum" idx="12"/>
          </p:nvPr>
        </p:nvSpPr>
        <p:spPr>
          <a:xfrm>
            <a:off x="5824820" y="648725"/>
            <a:ext cx="411525" cy="671400"/>
          </a:xfrm>
          <a:prstGeom prst="rect">
            <a:avLst/>
          </a:prstGeom>
          <a:noFill/>
          <a:ln>
            <a:noFill/>
          </a:ln>
        </p:spPr>
        <p:txBody>
          <a:bodyPr spcFirstLastPara="1" wrap="square" lIns="91425" tIns="91425" rIns="91425" bIns="91425" anchor="b" anchorCtr="0">
            <a:noAutofit/>
          </a:bodyPr>
          <a:lstStyle>
            <a:lvl1pPr lvl="0" algn="r">
              <a:buNone/>
              <a:defRPr sz="1200">
                <a:solidFill>
                  <a:schemeClr val="lt1"/>
                </a:solidFill>
                <a:latin typeface="Montserrat" panose="02010600030101010101" charset="0"/>
                <a:ea typeface="微软雅黑" panose="020B0503020204020204" pitchFamily="34" charset="-122"/>
                <a:cs typeface="Montserrat" panose="02010600030101010101" charset="0"/>
                <a:sym typeface="Montserrat"/>
              </a:defRPr>
            </a:lvl1pPr>
            <a:lvl2pPr lvl="1" algn="r">
              <a:buNone/>
              <a:defRPr sz="1200">
                <a:solidFill>
                  <a:schemeClr val="lt1"/>
                </a:solidFill>
                <a:latin typeface="Montserrat"/>
                <a:ea typeface="Montserrat"/>
                <a:cs typeface="Montserrat"/>
                <a:sym typeface="Montserrat"/>
              </a:defRPr>
            </a:lvl2pPr>
            <a:lvl3pPr lvl="2" algn="r">
              <a:buNone/>
              <a:defRPr sz="1200">
                <a:solidFill>
                  <a:schemeClr val="lt1"/>
                </a:solidFill>
                <a:latin typeface="Montserrat"/>
                <a:ea typeface="Montserrat"/>
                <a:cs typeface="Montserrat"/>
                <a:sym typeface="Montserrat"/>
              </a:defRPr>
            </a:lvl3pPr>
            <a:lvl4pPr lvl="3" algn="r">
              <a:buNone/>
              <a:defRPr sz="1200">
                <a:solidFill>
                  <a:schemeClr val="lt1"/>
                </a:solidFill>
                <a:latin typeface="Montserrat"/>
                <a:ea typeface="Montserrat"/>
                <a:cs typeface="Montserrat"/>
                <a:sym typeface="Montserrat"/>
              </a:defRPr>
            </a:lvl4pPr>
            <a:lvl5pPr lvl="4" algn="r">
              <a:buNone/>
              <a:defRPr sz="1200">
                <a:solidFill>
                  <a:schemeClr val="lt1"/>
                </a:solidFill>
                <a:latin typeface="Montserrat"/>
                <a:ea typeface="Montserrat"/>
                <a:cs typeface="Montserrat"/>
                <a:sym typeface="Montserrat"/>
              </a:defRPr>
            </a:lvl5pPr>
            <a:lvl6pPr lvl="5" algn="r">
              <a:buNone/>
              <a:defRPr sz="1200">
                <a:solidFill>
                  <a:schemeClr val="lt1"/>
                </a:solidFill>
                <a:latin typeface="Montserrat"/>
                <a:ea typeface="Montserrat"/>
                <a:cs typeface="Montserrat"/>
                <a:sym typeface="Montserrat"/>
              </a:defRPr>
            </a:lvl6pPr>
            <a:lvl7pPr lvl="6" algn="r">
              <a:buNone/>
              <a:defRPr sz="1200">
                <a:solidFill>
                  <a:schemeClr val="lt1"/>
                </a:solidFill>
                <a:latin typeface="Montserrat"/>
                <a:ea typeface="Montserrat"/>
                <a:cs typeface="Montserrat"/>
                <a:sym typeface="Montserrat"/>
              </a:defRPr>
            </a:lvl7pPr>
            <a:lvl8pPr lvl="7" algn="r">
              <a:buNone/>
              <a:defRPr sz="1200">
                <a:solidFill>
                  <a:schemeClr val="lt1"/>
                </a:solidFill>
                <a:latin typeface="Montserrat"/>
                <a:ea typeface="Montserrat"/>
                <a:cs typeface="Montserrat"/>
                <a:sym typeface="Montserrat"/>
              </a:defRPr>
            </a:lvl8pPr>
            <a:lvl9pPr lvl="8" algn="r">
              <a:buNone/>
              <a:defRPr sz="1200">
                <a:solidFill>
                  <a:schemeClr val="lt1"/>
                </a:solidFill>
                <a:latin typeface="Montserrat"/>
                <a:ea typeface="Montserrat"/>
                <a:cs typeface="Montserrat"/>
                <a:sym typeface="Montserrat"/>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60"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418EBD"/>
          </a:solidFill>
          <a:latin typeface="微软雅黑" panose="020B0503020204020204" pitchFamily="34" charset="-122"/>
          <a:ea typeface="微软雅黑" panose="020B0503020204020204" pitchFamily="34" charset="-122"/>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dirty="0">
          <a:solidFill>
            <a:schemeClr val="bg2">
              <a:lumMod val="50000"/>
            </a:schemeClr>
          </a:solidFill>
          <a:latin typeface="Montserrat" panose="02010600030101010101" charset="0"/>
          <a:ea typeface="微软雅黑" panose="020B0503020204020204" pitchFamily="34" charset="-122"/>
          <a:cs typeface="Arial"/>
          <a:sym typeface="Source Sans Pro"/>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ctrTitle"/>
          </p:nvPr>
        </p:nvSpPr>
        <p:spPr>
          <a:xfrm>
            <a:off x="328611" y="1462087"/>
            <a:ext cx="6181725" cy="928787"/>
          </a:xfrm>
          <a:prstGeom prst="rect">
            <a:avLst/>
          </a:prstGeom>
        </p:spPr>
        <p:txBody>
          <a:bodyPr spcFirstLastPara="1" wrap="square" lIns="91425" tIns="91425" rIns="91425" bIns="91425" anchor="b" anchorCtr="0">
            <a:noAutofit/>
          </a:bodyPr>
          <a:lstStyle/>
          <a:p>
            <a:pPr algn="ctr"/>
            <a:r>
              <a:rPr lang="zh-CN" altLang="en-US" dirty="0"/>
              <a:t>数据隐私方法伦理和实践</a:t>
            </a:r>
            <a:br>
              <a:rPr lang="zh-CN" altLang="en-US" dirty="0"/>
            </a:br>
            <a:r>
              <a:rPr lang="en" altLang="zh-CN" dirty="0"/>
              <a:t>Methodology, Ethics and Practice of Data Privacy</a:t>
            </a:r>
            <a:endParaRPr lang="en-US" dirty="0"/>
          </a:p>
        </p:txBody>
      </p:sp>
      <p:sp>
        <p:nvSpPr>
          <p:cNvPr id="2" name="矩形 1"/>
          <p:cNvSpPr/>
          <p:nvPr/>
        </p:nvSpPr>
        <p:spPr>
          <a:xfrm>
            <a:off x="438149" y="3509957"/>
            <a:ext cx="5962650" cy="1175891"/>
          </a:xfrm>
          <a:prstGeom prst="rect">
            <a:avLst/>
          </a:prstGeom>
          <a:noFill/>
          <a:ln>
            <a:noFill/>
          </a:ln>
        </p:spPr>
        <p:txBody>
          <a:bodyPr spcFirstLastPara="1" wrap="square" lIns="91425" tIns="91425" rIns="91425" bIns="91425" anchor="b" anchorCtr="0">
            <a:noAutofit/>
          </a:bodyPr>
          <a:lstStyle/>
          <a:p>
            <a:pPr algn="ctr">
              <a:buClr>
                <a:srgbClr val="FFFFFF"/>
              </a:buClr>
              <a:buSzPts val="3600"/>
              <a:buFont typeface="Montserrat"/>
              <a:buNone/>
            </a:pPr>
            <a:r>
              <a:rPr lang="en-US" altLang="zh-CN" sz="1600" i="1" dirty="0">
                <a:solidFill>
                  <a:srgbClr val="418EBD"/>
                </a:solidFill>
                <a:latin typeface="Montserrat"/>
                <a:ea typeface="Montserrat"/>
                <a:cs typeface="Montserrat"/>
                <a:sym typeface="Montserrat"/>
              </a:rPr>
              <a:t>Lan Zhang</a:t>
            </a:r>
          </a:p>
          <a:p>
            <a:pPr algn="ctr">
              <a:buClr>
                <a:srgbClr val="FFFFFF"/>
              </a:buClr>
              <a:buSzPts val="3600"/>
              <a:buFont typeface="Montserrat"/>
              <a:buNone/>
            </a:pPr>
            <a:r>
              <a:rPr lang="en-US" altLang="zh-CN" i="1" dirty="0">
                <a:solidFill>
                  <a:srgbClr val="418EBD"/>
                </a:solidFill>
                <a:latin typeface="Times New Roman" panose="02020603050405020304" pitchFamily="18" charset="0"/>
                <a:ea typeface="Montserrat"/>
                <a:cs typeface="Times New Roman" panose="02020603050405020304" pitchFamily="18" charset="0"/>
                <a:sym typeface="Montserrat"/>
              </a:rPr>
              <a:t>School of Computer Science and Technology </a:t>
            </a:r>
          </a:p>
          <a:p>
            <a:pPr algn="ctr">
              <a:buClr>
                <a:srgbClr val="FFFFFF"/>
              </a:buClr>
              <a:buSzPts val="3600"/>
              <a:buFont typeface="Montserrat"/>
              <a:buNone/>
            </a:pPr>
            <a:r>
              <a:rPr lang="en-US" altLang="zh-CN" i="1" dirty="0">
                <a:solidFill>
                  <a:srgbClr val="418EBD"/>
                </a:solidFill>
                <a:latin typeface="Times New Roman" panose="02020603050405020304" pitchFamily="18" charset="0"/>
                <a:ea typeface="Montserrat"/>
                <a:cs typeface="Times New Roman" panose="02020603050405020304" pitchFamily="18" charset="0"/>
                <a:sym typeface="Montserrat"/>
              </a:rPr>
              <a:t>University of Science and Technology of China </a:t>
            </a:r>
          </a:p>
          <a:p>
            <a:pPr algn="ctr">
              <a:buClr>
                <a:srgbClr val="FFFFFF"/>
              </a:buClr>
              <a:buSzPts val="3600"/>
              <a:buFont typeface="Montserrat"/>
              <a:buNone/>
            </a:pPr>
            <a:r>
              <a:rPr lang="en-US" altLang="zh-CN" i="1" dirty="0">
                <a:solidFill>
                  <a:srgbClr val="418EBD"/>
                </a:solidFill>
                <a:latin typeface="Times New Roman" panose="02020603050405020304" pitchFamily="18" charset="0"/>
                <a:ea typeface="Montserrat"/>
                <a:cs typeface="Times New Roman" panose="02020603050405020304" pitchFamily="18" charset="0"/>
                <a:sym typeface="Montserrat"/>
              </a:rPr>
              <a:t>Fall 2023</a:t>
            </a:r>
            <a:endParaRPr lang="zh-CN" altLang="en-US" i="1" dirty="0">
              <a:solidFill>
                <a:srgbClr val="418EBD"/>
              </a:solidFill>
              <a:latin typeface="Times New Roman" panose="02020603050405020304" pitchFamily="18" charset="0"/>
              <a:ea typeface="Montserrat"/>
              <a:cs typeface="Times New Roman" panose="02020603050405020304" pitchFamily="18" charset="0"/>
              <a:sym typeface="Montserrat"/>
            </a:endParaRPr>
          </a:p>
        </p:txBody>
      </p:sp>
      <p:sp>
        <p:nvSpPr>
          <p:cNvPr id="3" name="文本框 2"/>
          <p:cNvSpPr txBox="1"/>
          <p:nvPr/>
        </p:nvSpPr>
        <p:spPr>
          <a:xfrm>
            <a:off x="328611" y="2876649"/>
            <a:ext cx="6181725" cy="40011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algn="ctr">
              <a:buClr>
                <a:srgbClr val="FFFFFF"/>
              </a:buClr>
              <a:buSzPts val="3600"/>
              <a:buFont typeface="Montserrat"/>
              <a:buNone/>
              <a:defRPr sz="2000" b="1">
                <a:solidFill>
                  <a:srgbClr val="FFFFFF"/>
                </a:solidFill>
                <a:latin typeface="Montserrat" panose="02010600030101010101" charset="0"/>
                <a:ea typeface="微软雅黑" panose="020B0503020204020204" pitchFamily="34" charset="-122"/>
                <a:cs typeface="Montserrat"/>
                <a:sym typeface="Montserrat"/>
              </a:defRPr>
            </a:lvl1pPr>
            <a:lvl2pPr>
              <a:buClr>
                <a:srgbClr val="FFFFFF"/>
              </a:buClr>
              <a:buSzPts val="3600"/>
              <a:buFont typeface="Montserrat"/>
              <a:buNone/>
              <a:defRPr sz="3600" b="1">
                <a:solidFill>
                  <a:srgbClr val="FFFFFF"/>
                </a:solidFill>
                <a:latin typeface="Montserrat"/>
                <a:ea typeface="Montserrat"/>
                <a:cs typeface="Montserrat"/>
                <a:sym typeface="Montserrat"/>
              </a:defRPr>
            </a:lvl2pPr>
            <a:lvl3pPr>
              <a:buClr>
                <a:srgbClr val="FFFFFF"/>
              </a:buClr>
              <a:buSzPts val="3600"/>
              <a:buFont typeface="Montserrat"/>
              <a:buNone/>
              <a:defRPr sz="3600" b="1">
                <a:solidFill>
                  <a:srgbClr val="FFFFFF"/>
                </a:solidFill>
                <a:latin typeface="Montserrat"/>
                <a:ea typeface="Montserrat"/>
                <a:cs typeface="Montserrat"/>
                <a:sym typeface="Montserrat"/>
              </a:defRPr>
            </a:lvl3pPr>
            <a:lvl4pPr>
              <a:buClr>
                <a:srgbClr val="FFFFFF"/>
              </a:buClr>
              <a:buSzPts val="3600"/>
              <a:buFont typeface="Montserrat"/>
              <a:buNone/>
              <a:defRPr sz="3600" b="1">
                <a:solidFill>
                  <a:srgbClr val="FFFFFF"/>
                </a:solidFill>
                <a:latin typeface="Montserrat"/>
                <a:ea typeface="Montserrat"/>
                <a:cs typeface="Montserrat"/>
                <a:sym typeface="Montserrat"/>
              </a:defRPr>
            </a:lvl4pPr>
            <a:lvl5pPr>
              <a:buClr>
                <a:srgbClr val="FFFFFF"/>
              </a:buClr>
              <a:buSzPts val="3600"/>
              <a:buFont typeface="Montserrat"/>
              <a:buNone/>
              <a:defRPr sz="3600" b="1">
                <a:solidFill>
                  <a:srgbClr val="FFFFFF"/>
                </a:solidFill>
                <a:latin typeface="Montserrat"/>
                <a:ea typeface="Montserrat"/>
                <a:cs typeface="Montserrat"/>
                <a:sym typeface="Montserrat"/>
              </a:defRPr>
            </a:lvl5pPr>
            <a:lvl6pPr>
              <a:buClr>
                <a:srgbClr val="FFFFFF"/>
              </a:buClr>
              <a:buSzPts val="3600"/>
              <a:buFont typeface="Montserrat"/>
              <a:buNone/>
              <a:defRPr sz="3600" b="1">
                <a:solidFill>
                  <a:srgbClr val="FFFFFF"/>
                </a:solidFill>
                <a:latin typeface="Montserrat"/>
                <a:ea typeface="Montserrat"/>
                <a:cs typeface="Montserrat"/>
                <a:sym typeface="Montserrat"/>
              </a:defRPr>
            </a:lvl6pPr>
            <a:lvl7pPr>
              <a:buClr>
                <a:srgbClr val="FFFFFF"/>
              </a:buClr>
              <a:buSzPts val="3600"/>
              <a:buFont typeface="Montserrat"/>
              <a:buNone/>
              <a:defRPr sz="3600" b="1">
                <a:solidFill>
                  <a:srgbClr val="FFFFFF"/>
                </a:solidFill>
                <a:latin typeface="Montserrat"/>
                <a:ea typeface="Montserrat"/>
                <a:cs typeface="Montserrat"/>
                <a:sym typeface="Montserrat"/>
              </a:defRPr>
            </a:lvl7pPr>
            <a:lvl8pPr>
              <a:buClr>
                <a:srgbClr val="FFFFFF"/>
              </a:buClr>
              <a:buSzPts val="3600"/>
              <a:buFont typeface="Montserrat"/>
              <a:buNone/>
              <a:defRPr sz="3600" b="1">
                <a:solidFill>
                  <a:srgbClr val="FFFFFF"/>
                </a:solidFill>
                <a:latin typeface="Montserrat"/>
                <a:ea typeface="Montserrat"/>
                <a:cs typeface="Montserrat"/>
                <a:sym typeface="Montserrat"/>
              </a:defRPr>
            </a:lvl8pPr>
            <a:lvl9pPr>
              <a:buClr>
                <a:srgbClr val="FFFFFF"/>
              </a:buClr>
              <a:buSzPts val="3600"/>
              <a:buFont typeface="Montserrat"/>
              <a:buNone/>
              <a:defRPr sz="3600" b="1">
                <a:solidFill>
                  <a:srgbClr val="FFFFFF"/>
                </a:solidFill>
                <a:latin typeface="Montserrat"/>
                <a:ea typeface="Montserrat"/>
                <a:cs typeface="Montserrat"/>
                <a:sym typeface="Montserrat"/>
              </a:defRPr>
            </a:lvl9pPr>
          </a:lstStyle>
          <a:p>
            <a:r>
              <a:rPr lang="zh-CN" altLang="en-US" dirty="0">
                <a:solidFill>
                  <a:schemeClr val="bg2">
                    <a:lumMod val="75000"/>
                  </a:schemeClr>
                </a:solidFill>
              </a:rPr>
              <a:t>实验一 数据隐私保护技术</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36CD9E-49B5-438B-BAEC-344FD79152AA}"/>
              </a:ext>
            </a:extLst>
          </p:cNvPr>
          <p:cNvSpPr>
            <a:spLocks noGrp="1"/>
          </p:cNvSpPr>
          <p:nvPr>
            <p:ph type="body" idx="1"/>
          </p:nvPr>
        </p:nvSpPr>
        <p:spPr>
          <a:xfrm>
            <a:off x="754741" y="1079999"/>
            <a:ext cx="5479803" cy="3309122"/>
          </a:xfrm>
        </p:spPr>
        <p:txBody>
          <a:bodyPr>
            <a:normAutofit/>
          </a:bodyPr>
          <a:lstStyle/>
          <a:p>
            <a:r>
              <a:rPr lang="zh-CN" altLang="en-US" sz="1800" dirty="0">
                <a:latin typeface="微软雅黑" panose="020B0503020204020204" pitchFamily="34" charset="-122"/>
              </a:rPr>
              <a:t>算法性质</a:t>
            </a:r>
            <a:endParaRPr lang="en-US" altLang="zh-CN" sz="1800" dirty="0">
              <a:latin typeface="微软雅黑" panose="020B0503020204020204" pitchFamily="34" charset="-122"/>
            </a:endParaRPr>
          </a:p>
          <a:p>
            <a:pPr marL="342900" indent="-342900">
              <a:buSzPct val="100000"/>
              <a:buFont typeface="+mj-lt"/>
              <a:buAutoNum type="arabicPeriod"/>
            </a:pPr>
            <a:endParaRPr lang="en-US" altLang="zh-CN" sz="1400" dirty="0">
              <a:latin typeface="微软雅黑" panose="020B0503020204020204" pitchFamily="34" charset="-122"/>
              <a:ea typeface="微软雅黑" panose="020B0503020204020204" pitchFamily="34" charset="-122"/>
            </a:endParaRPr>
          </a:p>
          <a:p>
            <a:pPr marL="342900" indent="-342900">
              <a:buSzPct val="100000"/>
              <a:buFont typeface="+mj-lt"/>
              <a:buAutoNum type="arabicPeriod"/>
            </a:pPr>
            <a:r>
              <a:rPr lang="zh-CN" altLang="en-US" sz="1400" dirty="0">
                <a:latin typeface="微软雅黑" panose="020B0503020204020204" pitchFamily="34" charset="-122"/>
                <a:ea typeface="微软雅黑" panose="020B0503020204020204" pitchFamily="34" charset="-122"/>
              </a:rPr>
              <a:t>随机性：</a:t>
            </a:r>
            <a:r>
              <a:rPr lang="en-US" altLang="zh-CN" sz="1400" dirty="0" err="1">
                <a:latin typeface="微软雅黑" panose="020B0503020204020204" pitchFamily="34" charset="-122"/>
                <a:ea typeface="微软雅黑" panose="020B0503020204020204" pitchFamily="34" charset="-122"/>
              </a:rPr>
              <a:t>ElGamal</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加密中使用了随机值，相同的明文在多次加密时产生不同的密文。</a:t>
            </a:r>
            <a:endParaRPr lang="en-US" altLang="zh-CN" sz="1400" dirty="0">
              <a:latin typeface="微软雅黑" panose="020B0503020204020204" pitchFamily="34" charset="-122"/>
            </a:endParaRPr>
          </a:p>
          <a:p>
            <a:pPr marL="342900" indent="-342900">
              <a:buSzPct val="100000"/>
              <a:buFont typeface="+mj-lt"/>
              <a:buAutoNum type="arabicPeriod"/>
            </a:pPr>
            <a:endParaRPr lang="en-US" altLang="zh-CN" sz="1400" dirty="0">
              <a:latin typeface="Calibri" panose="020F0502020204030204" pitchFamily="34" charset="0"/>
              <a:ea typeface="Calibri" panose="020F0502020204030204" pitchFamily="34" charset="0"/>
              <a:cs typeface="Calibri" panose="020F0502020204030204" pitchFamily="34" charset="0"/>
            </a:endParaRPr>
          </a:p>
          <a:p>
            <a:pPr marL="342900" indent="-342900">
              <a:buSzPct val="100000"/>
              <a:buFont typeface="+mj-lt"/>
              <a:buAutoNum type="arabicPeriod"/>
            </a:pPr>
            <a:r>
              <a:rPr lang="zh-CN" altLang="en-US" sz="1400" dirty="0">
                <a:latin typeface="Calibri" panose="020F0502020204030204" pitchFamily="34" charset="0"/>
                <a:ea typeface="Calibri" panose="020F0502020204030204" pitchFamily="34" charset="0"/>
                <a:cs typeface="Calibri" panose="020F0502020204030204" pitchFamily="34" charset="0"/>
              </a:rPr>
              <a:t>乘法同态性：</a:t>
            </a:r>
            <a:r>
              <a:rPr lang="en-US" altLang="zh-CN" sz="1400" dirty="0" err="1">
                <a:latin typeface="Calibri" panose="020F0502020204030204" pitchFamily="34" charset="0"/>
                <a:ea typeface="Calibri" panose="020F0502020204030204" pitchFamily="34" charset="0"/>
                <a:cs typeface="Calibri" panose="020F0502020204030204" pitchFamily="34" charset="0"/>
              </a:rPr>
              <a:t>ElGamal</a:t>
            </a:r>
            <a:r>
              <a:rPr lang="zh-CN" altLang="en-US" sz="1400" dirty="0">
                <a:latin typeface="Calibri" panose="020F0502020204030204" pitchFamily="34" charset="0"/>
                <a:ea typeface="Calibri" panose="020F0502020204030204" pitchFamily="34" charset="0"/>
                <a:cs typeface="Calibri" panose="020F0502020204030204" pitchFamily="34" charset="0"/>
              </a:rPr>
              <a:t>满足乘法同态性，即两个密文的乘积解密后等于对应明文的乘积。</a:t>
            </a:r>
            <a:endParaRPr lang="en-US" altLang="zh-CN" sz="1200" dirty="0">
              <a:latin typeface="Calibri" panose="020F0502020204030204" pitchFamily="34" charset="0"/>
              <a:ea typeface="Calibri" panose="020F0502020204030204" pitchFamily="34" charset="0"/>
              <a:cs typeface="Calibri" panose="020F0502020204030204" pitchFamily="34" charset="0"/>
            </a:endParaRPr>
          </a:p>
        </p:txBody>
      </p:sp>
      <p:sp>
        <p:nvSpPr>
          <p:cNvPr id="2" name="标题 1">
            <a:extLst>
              <a:ext uri="{FF2B5EF4-FFF2-40B4-BE49-F238E27FC236}">
                <a16:creationId xmlns:a16="http://schemas.microsoft.com/office/drawing/2014/main" id="{5BB964AC-17B8-49C8-8E34-D46F33E06386}"/>
              </a:ext>
            </a:extLst>
          </p:cNvPr>
          <p:cNvSpPr>
            <a:spLocks noGrp="1"/>
          </p:cNvSpPr>
          <p:nvPr>
            <p:ph type="title"/>
          </p:nvPr>
        </p:nvSpPr>
        <p:spPr/>
        <p:txBody>
          <a:bodyPr>
            <a:normAutofit/>
          </a:bodyPr>
          <a:lstStyle/>
          <a:p>
            <a:r>
              <a:rPr lang="en-US" altLang="zh-CN" sz="2025" dirty="0" err="1">
                <a:latin typeface="微软雅黑" panose="020B0503020204020204" pitchFamily="34" charset="-122"/>
                <a:ea typeface="微软雅黑" panose="020B0503020204020204" pitchFamily="34" charset="-122"/>
              </a:rPr>
              <a:t>ElGamal</a:t>
            </a:r>
            <a:r>
              <a:rPr lang="en-US" altLang="zh-CN" sz="2025" dirty="0">
                <a:latin typeface="微软雅黑" panose="020B0503020204020204" pitchFamily="34" charset="-122"/>
                <a:ea typeface="微软雅黑" panose="020B0503020204020204" pitchFamily="34" charset="-122"/>
              </a:rPr>
              <a:t> </a:t>
            </a:r>
            <a:r>
              <a:rPr lang="zh-CN" altLang="en-US" sz="2025" dirty="0">
                <a:latin typeface="微软雅黑" panose="020B0503020204020204" pitchFamily="34" charset="-122"/>
                <a:ea typeface="微软雅黑" panose="020B0503020204020204" pitchFamily="34" charset="-122"/>
              </a:rPr>
              <a:t>加密算法</a:t>
            </a:r>
          </a:p>
        </p:txBody>
      </p:sp>
    </p:spTree>
    <p:extLst>
      <p:ext uri="{BB962C8B-B14F-4D97-AF65-F5344CB8AC3E}">
        <p14:creationId xmlns:p14="http://schemas.microsoft.com/office/powerpoint/2010/main" val="389755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DCDD328-1A2C-4FF4-91DA-63ABFCE48011}"/>
              </a:ext>
            </a:extLst>
          </p:cNvPr>
          <p:cNvSpPr>
            <a:spLocks noGrp="1"/>
          </p:cNvSpPr>
          <p:nvPr>
            <p:ph type="body" idx="1"/>
          </p:nvPr>
        </p:nvSpPr>
        <p:spPr>
          <a:xfrm>
            <a:off x="754743" y="1151843"/>
            <a:ext cx="5672183" cy="3341779"/>
          </a:xfrm>
        </p:spPr>
        <p:txBody>
          <a:bodyPr/>
          <a:lstStyle/>
          <a:p>
            <a:pPr marL="342900" lvl="1" indent="-342900">
              <a:buSzPts val="2400"/>
            </a:pPr>
            <a:r>
              <a:rPr lang="zh-CN" altLang="en-US" sz="1200" dirty="0"/>
              <a:t>（</a:t>
            </a:r>
            <a:r>
              <a:rPr lang="en-US" altLang="zh-CN" sz="1200" dirty="0"/>
              <a:t>30’</a:t>
            </a:r>
            <a:r>
              <a:rPr lang="zh-CN" altLang="en-US" sz="1200" dirty="0"/>
              <a:t>）实现 </a:t>
            </a:r>
            <a:r>
              <a:rPr lang="en-US" altLang="zh-CN" sz="1200" dirty="0"/>
              <a:t>elgamal.py </a:t>
            </a:r>
            <a:r>
              <a:rPr lang="zh-CN" altLang="en-US" sz="1200" dirty="0"/>
              <a:t>代码中缺失的部分函数，保证加解密功能正确，要求添加代码注释（参考已有的注释部分）。测试不同 </a:t>
            </a:r>
            <a:r>
              <a:rPr lang="en-US" altLang="zh-CN" sz="1200" dirty="0" err="1"/>
              <a:t>key_size</a:t>
            </a:r>
            <a:r>
              <a:rPr lang="en-US" altLang="zh-CN" sz="1200" dirty="0"/>
              <a:t> </a:t>
            </a:r>
            <a:r>
              <a:rPr lang="zh-CN" altLang="en-US" sz="1200" dirty="0"/>
              <a:t>设置下三个阶段的时间开销，加解密的数据量可以酌情设置。</a:t>
            </a:r>
            <a:br>
              <a:rPr lang="en-US" altLang="zh-CN" sz="1200" dirty="0"/>
            </a:br>
            <a:br>
              <a:rPr lang="en-US" altLang="zh-CN" sz="1200" dirty="0"/>
            </a:br>
            <a:r>
              <a:rPr lang="en-US" altLang="zh-CN" sz="1200" dirty="0"/>
              <a:t>Note</a:t>
            </a:r>
            <a:r>
              <a:rPr lang="zh-CN" altLang="en-US" sz="1200" dirty="0"/>
              <a:t>： 本部分需要使用 </a:t>
            </a:r>
            <a:r>
              <a:rPr lang="en-US" altLang="zh-CN" sz="1200" dirty="0" err="1"/>
              <a:t>sympy</a:t>
            </a:r>
            <a:r>
              <a:rPr lang="en-US" altLang="zh-CN" sz="1200" dirty="0"/>
              <a:t> </a:t>
            </a:r>
            <a:r>
              <a:rPr lang="zh-CN" altLang="en-US" sz="1200" dirty="0"/>
              <a:t>库，直接使用 </a:t>
            </a:r>
            <a:r>
              <a:rPr lang="en-US" altLang="zh-CN" sz="1200" dirty="0"/>
              <a:t>pip install </a:t>
            </a:r>
            <a:r>
              <a:rPr lang="zh-CN" altLang="en-US" sz="1200" dirty="0"/>
              <a:t>即可。</a:t>
            </a:r>
            <a:endParaRPr lang="en-US" altLang="zh-CN" sz="1200" dirty="0"/>
          </a:p>
          <a:p>
            <a:pPr marL="342900" lvl="1" indent="-342900">
              <a:buSzPts val="2400"/>
            </a:pPr>
            <a:endParaRPr lang="zh-CN" altLang="en-US" sz="1200" dirty="0"/>
          </a:p>
          <a:p>
            <a:pPr marL="342900" lvl="1" indent="-342900">
              <a:buSzPts val="2400"/>
            </a:pPr>
            <a:r>
              <a:rPr lang="zh-CN" altLang="en-US" sz="1200" dirty="0"/>
              <a:t>（</a:t>
            </a:r>
            <a:r>
              <a:rPr lang="en-US" altLang="zh-CN" sz="1200" dirty="0"/>
              <a:t>15’</a:t>
            </a:r>
            <a:r>
              <a:rPr lang="zh-CN" altLang="en-US" sz="1200" dirty="0"/>
              <a:t>）验证 </a:t>
            </a:r>
            <a:r>
              <a:rPr lang="en-US" altLang="zh-CN" sz="1200" dirty="0" err="1">
                <a:latin typeface="微软雅黑" panose="020B0503020204020204" pitchFamily="34" charset="-122"/>
                <a:ea typeface="微软雅黑" panose="020B0503020204020204" pitchFamily="34" charset="-122"/>
              </a:rPr>
              <a:t>ElGamal</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算法的随机性以及乘法同态性质；</a:t>
            </a:r>
            <a:br>
              <a:rPr lang="en-US" altLang="zh-CN" sz="1200" dirty="0">
                <a:latin typeface="微软雅黑" panose="020B0503020204020204" pitchFamily="34" charset="-122"/>
                <a:ea typeface="微软雅黑" panose="020B0503020204020204" pitchFamily="34" charset="-122"/>
              </a:rPr>
            </a:br>
            <a:r>
              <a:rPr lang="zh-CN" altLang="en-US" sz="1200" dirty="0">
                <a:latin typeface="微软雅黑" panose="020B0503020204020204" pitchFamily="34" charset="-122"/>
                <a:ea typeface="微软雅黑" panose="020B0503020204020204" pitchFamily="34" charset="-122"/>
              </a:rPr>
              <a:t>对比乘法同态性质运算的时间开销，即 </a:t>
            </a:r>
            <a:r>
              <a:rPr lang="en-US" altLang="zh-CN" sz="1200" dirty="0">
                <a:latin typeface="微软雅黑" panose="020B0503020204020204" pitchFamily="34" charset="-122"/>
              </a:rPr>
              <a:t>time(decrypt([a]*[b])) </a:t>
            </a:r>
            <a:r>
              <a:rPr lang="zh-CN" altLang="en-US" sz="1200" dirty="0">
                <a:latin typeface="微软雅黑" panose="020B0503020204020204" pitchFamily="34" charset="-122"/>
              </a:rPr>
              <a:t>和 </a:t>
            </a:r>
            <a:r>
              <a:rPr lang="en-US" altLang="zh-CN" sz="1200" dirty="0">
                <a:latin typeface="微软雅黑" panose="020B0503020204020204" pitchFamily="34" charset="-122"/>
              </a:rPr>
              <a:t>time(decrypt([a])*decrypt([b]))</a:t>
            </a:r>
            <a:r>
              <a:rPr lang="zh-CN" altLang="en-US" sz="1200" dirty="0">
                <a:latin typeface="微软雅黑" panose="020B0503020204020204" pitchFamily="34" charset="-122"/>
              </a:rPr>
              <a:t>，并给出原因说明</a:t>
            </a:r>
            <a:r>
              <a:rPr lang="zh-CN" altLang="en-US" sz="1200" dirty="0"/>
              <a:t>。</a:t>
            </a:r>
            <a:endParaRPr lang="en-US" altLang="zh-CN" sz="1200" dirty="0"/>
          </a:p>
          <a:p>
            <a:pPr marL="342900" lvl="1" indent="-342900">
              <a:buSzPts val="2400"/>
            </a:pPr>
            <a:endParaRPr lang="en-US" altLang="zh-CN" sz="1200" dirty="0"/>
          </a:p>
          <a:p>
            <a:pPr marL="342900" lvl="1" indent="-342900">
              <a:buSzPts val="2400"/>
            </a:pPr>
            <a:r>
              <a:rPr lang="zh-CN" altLang="en-US" sz="1200" dirty="0"/>
              <a:t>（选做， </a:t>
            </a:r>
            <a:r>
              <a:rPr lang="en-US" altLang="zh-CN" sz="1200" dirty="0"/>
              <a:t>15’</a:t>
            </a:r>
            <a:r>
              <a:rPr lang="zh-CN" altLang="en-US" sz="1200" dirty="0"/>
              <a:t>）在大数据量的场景下，优化 </a:t>
            </a:r>
            <a:r>
              <a:rPr lang="en-US" altLang="zh-CN" sz="1200" dirty="0" err="1">
                <a:latin typeface="微软雅黑" panose="020B0503020204020204" pitchFamily="34" charset="-122"/>
                <a:ea typeface="微软雅黑" panose="020B0503020204020204" pitchFamily="34" charset="-122"/>
              </a:rPr>
              <a:t>ElGamal</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算法</a:t>
            </a:r>
            <a:r>
              <a:rPr lang="zh-CN" altLang="en-US" sz="1200" dirty="0">
                <a:latin typeface="微软雅黑" panose="020B0503020204020204" pitchFamily="34" charset="-122"/>
              </a:rPr>
              <a:t>加解密的时间开销</a:t>
            </a:r>
            <a:r>
              <a:rPr lang="zh-CN" altLang="en-US" sz="1200" dirty="0"/>
              <a:t>。可考虑的方案：预计算、批量加密和解密、</a:t>
            </a:r>
            <a:r>
              <a:rPr lang="en-US" altLang="zh-CN" sz="1200" dirty="0"/>
              <a:t>python </a:t>
            </a:r>
            <a:r>
              <a:rPr lang="zh-CN" altLang="en-US" sz="1200" dirty="0"/>
              <a:t>并行计算。请给出方案说明以及方案有效性的证明。</a:t>
            </a:r>
            <a:endParaRPr lang="en-US" altLang="zh-CN" sz="1200" dirty="0"/>
          </a:p>
          <a:p>
            <a:pPr marL="342900" lvl="1" indent="-342900">
              <a:buSzPts val="2400"/>
            </a:pPr>
            <a:endParaRPr lang="en-US" altLang="zh-CN" sz="1200" dirty="0"/>
          </a:p>
          <a:p>
            <a:pPr marL="342900" lvl="1" indent="-342900">
              <a:buSzPts val="2400"/>
            </a:pPr>
            <a:r>
              <a:rPr lang="zh-CN" altLang="en-US" sz="1200" dirty="0"/>
              <a:t>实验报告： 证明代码有效性以及完成题目要求即可，报告以 </a:t>
            </a:r>
            <a:r>
              <a:rPr lang="en-US" altLang="zh-CN" sz="1200" dirty="0"/>
              <a:t>pdf </a:t>
            </a:r>
            <a:r>
              <a:rPr lang="zh-CN" altLang="en-US" sz="1200" dirty="0"/>
              <a:t>的格式提交。</a:t>
            </a:r>
            <a:endParaRPr lang="en-US" altLang="zh-CN" sz="1200" dirty="0"/>
          </a:p>
        </p:txBody>
      </p:sp>
      <p:sp>
        <p:nvSpPr>
          <p:cNvPr id="2" name="标题 1">
            <a:extLst>
              <a:ext uri="{FF2B5EF4-FFF2-40B4-BE49-F238E27FC236}">
                <a16:creationId xmlns:a16="http://schemas.microsoft.com/office/drawing/2014/main" id="{8A832E2C-B0BD-48A2-8064-5431BF9C792F}"/>
              </a:ext>
            </a:extLst>
          </p:cNvPr>
          <p:cNvSpPr>
            <a:spLocks noGrp="1"/>
          </p:cNvSpPr>
          <p:nvPr>
            <p:ph type="title"/>
          </p:nvPr>
        </p:nvSpPr>
        <p:spPr/>
        <p:txBody>
          <a:bodyPr>
            <a:normAutofit/>
          </a:bodyPr>
          <a:lstStyle/>
          <a:p>
            <a:r>
              <a:rPr lang="zh-CN" altLang="en-US" dirty="0"/>
              <a:t>实验要求二</a:t>
            </a:r>
          </a:p>
        </p:txBody>
      </p:sp>
    </p:spTree>
    <p:extLst>
      <p:ext uri="{BB962C8B-B14F-4D97-AF65-F5344CB8AC3E}">
        <p14:creationId xmlns:p14="http://schemas.microsoft.com/office/powerpoint/2010/main" val="66478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6"/>
          <p:cNvSpPr txBox="1">
            <a:spLocks noGrp="1"/>
          </p:cNvSpPr>
          <p:nvPr>
            <p:ph type="body" idx="1"/>
          </p:nvPr>
        </p:nvSpPr>
        <p:spPr>
          <a:xfrm>
            <a:off x="324400" y="1339700"/>
            <a:ext cx="5730000" cy="2780100"/>
          </a:xfrm>
          <a:prstGeom prst="rect">
            <a:avLst/>
          </a:prstGeom>
        </p:spPr>
        <p:txBody>
          <a:bodyPr spcFirstLastPara="1" wrap="square" lIns="91425" tIns="91425" rIns="91425" bIns="91425" anchor="t" anchorCtr="0">
            <a:noAutofit/>
          </a:bodyPr>
          <a:lstStyle/>
          <a:p>
            <a:pPr marL="0" indent="0">
              <a:buNone/>
            </a:pPr>
            <a:r>
              <a:rPr lang="en" sz="3600" b="1" dirty="0"/>
              <a:t>Any questions?</a:t>
            </a:r>
            <a:endParaRPr sz="3600" b="1" dirty="0"/>
          </a:p>
          <a:p>
            <a:pPr marL="0" indent="0">
              <a:buNone/>
            </a:pPr>
            <a:endParaRPr dirty="0"/>
          </a:p>
          <a:p>
            <a:endParaRPr dirty="0"/>
          </a:p>
        </p:txBody>
      </p:sp>
      <p:sp>
        <p:nvSpPr>
          <p:cNvPr id="300" name="Google Shape;300;p36"/>
          <p:cNvSpPr txBox="1">
            <a:spLocks noGrp="1"/>
          </p:cNvSpPr>
          <p:nvPr>
            <p:ph type="title"/>
          </p:nvPr>
        </p:nvSpPr>
        <p:spPr>
          <a:xfrm>
            <a:off x="324400" y="423862"/>
            <a:ext cx="6181175" cy="658661"/>
          </a:xfrm>
          <a:prstGeom prst="rect">
            <a:avLst/>
          </a:prstGeom>
        </p:spPr>
        <p:txBody>
          <a:bodyPr spcFirstLastPara="1" wrap="square" lIns="91425" tIns="91425" rIns="91425" bIns="91425" anchor="b" anchorCtr="0">
            <a:noAutofit/>
          </a:bodyPr>
          <a:lstStyle/>
          <a:p>
            <a:r>
              <a:rPr lang="en" dirty="0"/>
              <a:t>THANKS!</a:t>
            </a:r>
            <a:endParaRPr dirty="0"/>
          </a:p>
        </p:txBody>
      </p:sp>
      <p:pic>
        <p:nvPicPr>
          <p:cNvPr id="301" name="Google Shape;301;p36" descr="photo-1434030216411-0b793f4b4173.jpg"/>
          <p:cNvPicPr preferRelativeResize="0"/>
          <p:nvPr/>
        </p:nvPicPr>
        <p:blipFill>
          <a:blip r:embed="rId3">
            <a:alphaModFix/>
          </a:blip>
          <a:stretch>
            <a:fillRect/>
          </a:stretch>
        </p:blipFill>
        <p:spPr>
          <a:xfrm>
            <a:off x="4286250" y="1595241"/>
            <a:ext cx="2066925" cy="2400497"/>
          </a:xfrm>
          <a:prstGeom prst="rect">
            <a:avLst/>
          </a:prstGeom>
          <a:noFill/>
          <a:ln>
            <a:noFill/>
          </a:ln>
        </p:spPr>
      </p:pic>
    </p:spTree>
    <p:extLst>
      <p:ext uri="{BB962C8B-B14F-4D97-AF65-F5344CB8AC3E}">
        <p14:creationId xmlns:p14="http://schemas.microsoft.com/office/powerpoint/2010/main" val="3192097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ctrTitle"/>
          </p:nvPr>
        </p:nvSpPr>
        <p:spPr>
          <a:xfrm>
            <a:off x="622935" y="2025274"/>
            <a:ext cx="6181725" cy="928787"/>
          </a:xfrm>
          <a:prstGeom prst="rect">
            <a:avLst/>
          </a:prstGeom>
        </p:spPr>
        <p:txBody>
          <a:bodyPr spcFirstLastPara="1" wrap="square" lIns="91425" tIns="91425" rIns="91425" bIns="91425" anchor="b" anchorCtr="0">
            <a:noAutofit/>
          </a:bodyPr>
          <a:lstStyle/>
          <a:p>
            <a:r>
              <a:rPr lang="en-US" altLang="zh-CN" dirty="0"/>
              <a:t>1.</a:t>
            </a:r>
            <a:r>
              <a:rPr lang="zh-CN" altLang="en-US" dirty="0"/>
              <a:t> </a:t>
            </a:r>
            <a:r>
              <a:rPr lang="en-US" altLang="zh-CN" dirty="0"/>
              <a:t>Privacy Preserving </a:t>
            </a:r>
            <a:br>
              <a:rPr lang="en-US" altLang="zh-CN" dirty="0"/>
            </a:br>
            <a:r>
              <a:rPr lang="en-US" altLang="zh-CN" dirty="0"/>
              <a:t>   Logistics Regression</a:t>
            </a:r>
            <a:br>
              <a:rPr lang="zh-CN" altLang="en-US" dirty="0"/>
            </a:br>
            <a:endParaRPr lang="en-US" dirty="0"/>
          </a:p>
        </p:txBody>
      </p:sp>
    </p:spTree>
    <p:extLst>
      <p:ext uri="{BB962C8B-B14F-4D97-AF65-F5344CB8AC3E}">
        <p14:creationId xmlns:p14="http://schemas.microsoft.com/office/powerpoint/2010/main" val="3921091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754743" y="1237859"/>
            <a:ext cx="5554617" cy="29742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8588" indent="-128588" defTabSz="514350">
              <a:spcBef>
                <a:spcPts val="563"/>
              </a:spcBef>
              <a:buClrTx/>
              <a:defRPr/>
            </a:pPr>
            <a:r>
              <a:rPr lang="zh-CN" altLang="en-US" sz="1575" dirty="0">
                <a:solidFill>
                  <a:prstClr val="black"/>
                </a:solidFill>
                <a:latin typeface="Calibri" panose="020F0502020204030204"/>
                <a:ea typeface="宋体" panose="02010600030101010101" pitchFamily="2" charset="-122"/>
              </a:rPr>
              <a:t>模型介绍</a:t>
            </a:r>
            <a:endParaRPr lang="en-US" altLang="zh-CN" sz="1575" dirty="0">
              <a:solidFill>
                <a:prstClr val="black"/>
              </a:solidFill>
              <a:latin typeface="Calibri" panose="020F0502020204030204"/>
              <a:ea typeface="宋体" panose="02010600030101010101" pitchFamily="2" charset="-122"/>
            </a:endParaRPr>
          </a:p>
          <a:p>
            <a:pPr marL="0" indent="0" defTabSz="514350">
              <a:spcBef>
                <a:spcPts val="563"/>
              </a:spcBef>
              <a:buClrTx/>
              <a:buNone/>
              <a:defRPr/>
            </a:pPr>
            <a:br>
              <a:rPr lang="en-US" altLang="zh-CN" sz="1575" dirty="0">
                <a:solidFill>
                  <a:prstClr val="black"/>
                </a:solidFill>
                <a:latin typeface="Calibri" panose="020F0502020204030204"/>
                <a:ea typeface="宋体" panose="02010600030101010101" pitchFamily="2" charset="-122"/>
              </a:rPr>
            </a:br>
            <a:br>
              <a:rPr lang="en-US" altLang="zh-CN" sz="1575" dirty="0">
                <a:solidFill>
                  <a:prstClr val="black"/>
                </a:solidFill>
                <a:latin typeface="Calibri" panose="020F0502020204030204"/>
                <a:ea typeface="宋体" panose="02010600030101010101" pitchFamily="2" charset="-122"/>
              </a:rPr>
            </a:br>
            <a:endParaRPr lang="en-US" altLang="zh-CN" sz="1575" dirty="0">
              <a:solidFill>
                <a:prstClr val="black"/>
              </a:solidFill>
              <a:latin typeface="Calibri" panose="020F0502020204030204"/>
              <a:ea typeface="宋体" panose="02010600030101010101" pitchFamily="2" charset="-122"/>
            </a:endParaRPr>
          </a:p>
          <a:p>
            <a:pPr marL="128588" indent="-128588" defTabSz="514350">
              <a:spcBef>
                <a:spcPts val="563"/>
              </a:spcBef>
              <a:buClrTx/>
              <a:defRPr/>
            </a:pPr>
            <a:endParaRPr lang="en-US" altLang="zh-CN" sz="1575" dirty="0">
              <a:solidFill>
                <a:prstClr val="black"/>
              </a:solidFill>
              <a:latin typeface="Calibri" panose="020F0502020204030204"/>
              <a:ea typeface="宋体" panose="02010600030101010101" pitchFamily="2" charset="-122"/>
            </a:endParaRPr>
          </a:p>
          <a:p>
            <a:pPr marL="128588" indent="-128588" defTabSz="514350">
              <a:spcBef>
                <a:spcPts val="563"/>
              </a:spcBef>
              <a:buClrTx/>
              <a:defRPr/>
            </a:pPr>
            <a:endParaRPr lang="en-US" altLang="zh-CN" sz="1575" dirty="0">
              <a:solidFill>
                <a:prstClr val="black"/>
              </a:solidFill>
              <a:latin typeface="Calibri" panose="020F0502020204030204"/>
              <a:ea typeface="宋体" panose="02010600030101010101" pitchFamily="2" charset="-122"/>
            </a:endParaRPr>
          </a:p>
          <a:p>
            <a:pPr marL="257175" lvl="1" indent="0" defTabSz="514350">
              <a:spcBef>
                <a:spcPts val="281"/>
              </a:spcBef>
              <a:buClr>
                <a:prstClr val="black"/>
              </a:buClr>
              <a:buSzPct val="100000"/>
              <a:buNone/>
              <a:defRPr/>
            </a:pPr>
            <a:endParaRPr kumimoji="1" lang="en-US" altLang="zh-CN" sz="1575" dirty="0">
              <a:solidFill>
                <a:prstClr val="black"/>
              </a:solidFill>
              <a:latin typeface="Microsoft YaHei" charset="-122"/>
              <a:ea typeface="Microsoft YaHei" charset="-122"/>
              <a:cs typeface="Microsoft YaHei" charset="-122"/>
            </a:endParaRPr>
          </a:p>
          <a:p>
            <a:pPr marL="385763" lvl="1" indent="-128588" defTabSz="514350">
              <a:spcBef>
                <a:spcPts val="281"/>
              </a:spcBef>
              <a:buClr>
                <a:prstClr val="black"/>
              </a:buClr>
              <a:buSzPct val="100000"/>
              <a:buFont typeface="Arial" charset="0"/>
              <a:buChar char="•"/>
              <a:defRPr/>
            </a:pPr>
            <a:endParaRPr kumimoji="1" lang="en-US" altLang="zh-CN" sz="1575" dirty="0">
              <a:solidFill>
                <a:prstClr val="black"/>
              </a:solidFill>
              <a:latin typeface="Microsoft YaHei" charset="-122"/>
              <a:ea typeface="Microsoft YaHei" charset="-122"/>
              <a:cs typeface="Microsoft YaHei" charset="-122"/>
            </a:endParaRPr>
          </a:p>
          <a:p>
            <a:pPr marL="385763" lvl="1" indent="-128588" defTabSz="514350">
              <a:spcBef>
                <a:spcPts val="281"/>
              </a:spcBef>
              <a:buClr>
                <a:prstClr val="black"/>
              </a:buClr>
              <a:buSzPct val="100000"/>
              <a:buFont typeface="Arial" charset="0"/>
              <a:buChar char="•"/>
              <a:defRPr/>
            </a:pPr>
            <a:endParaRPr kumimoji="1" lang="en-US" altLang="zh-CN" sz="1575" dirty="0">
              <a:solidFill>
                <a:prstClr val="black"/>
              </a:solidFill>
              <a:latin typeface="Microsoft YaHei" charset="-122"/>
              <a:ea typeface="Microsoft YaHei" charset="-122"/>
              <a:cs typeface="Microsoft YaHei" charset="-122"/>
            </a:endParaRPr>
          </a:p>
          <a:p>
            <a:pPr marL="385763" lvl="1" indent="-128588" defTabSz="514350">
              <a:spcBef>
                <a:spcPts val="281"/>
              </a:spcBef>
              <a:buClr>
                <a:prstClr val="black"/>
              </a:buClr>
              <a:buSzPct val="100000"/>
              <a:buFont typeface="Arial" charset="0"/>
              <a:buChar char="•"/>
              <a:defRPr/>
            </a:pPr>
            <a:endParaRPr kumimoji="1" lang="en-US" altLang="zh-CN" sz="1575" dirty="0">
              <a:solidFill>
                <a:prstClr val="black"/>
              </a:solidFill>
              <a:latin typeface="Microsoft YaHei" charset="-122"/>
              <a:ea typeface="Microsoft YaHei" charset="-122"/>
              <a:cs typeface="Microsoft YaHei" charset="-122"/>
            </a:endParaRPr>
          </a:p>
          <a:p>
            <a:pPr marL="257175" indent="-257175" defTabSz="514350">
              <a:spcBef>
                <a:spcPts val="563"/>
              </a:spcBef>
              <a:buClr>
                <a:srgbClr val="FF0000"/>
              </a:buClr>
              <a:buSzPct val="50000"/>
              <a:buFont typeface="Wingdings" charset="2"/>
              <a:buChar char="l"/>
              <a:defRPr/>
            </a:pPr>
            <a:endParaRPr kumimoji="1" lang="en-US" altLang="zh-CN" sz="1800" dirty="0">
              <a:solidFill>
                <a:prstClr val="black"/>
              </a:solidFill>
              <a:latin typeface="Microsoft YaHei" charset="-122"/>
              <a:ea typeface="Microsoft YaHei" charset="-122"/>
              <a:cs typeface="Microsoft YaHei" charset="-122"/>
            </a:endParaRPr>
          </a:p>
          <a:p>
            <a:pPr marL="128588" indent="-128588" defTabSz="514350">
              <a:spcBef>
                <a:spcPts val="563"/>
              </a:spcBef>
              <a:buClr>
                <a:prstClr val="black"/>
              </a:buClr>
              <a:buSzPct val="100000"/>
              <a:buFont typeface="Arial" charset="0"/>
              <a:buChar char="•"/>
              <a:defRPr/>
            </a:pPr>
            <a:endParaRPr kumimoji="1" lang="en-US" altLang="zh-CN" sz="1800" dirty="0">
              <a:solidFill>
                <a:prstClr val="black"/>
              </a:solidFill>
              <a:latin typeface="Microsoft YaHei" charset="-122"/>
              <a:ea typeface="Microsoft YaHei" charset="-122"/>
              <a:cs typeface="Microsoft YaHei" charset="-122"/>
            </a:endParaRPr>
          </a:p>
          <a:p>
            <a:pPr marL="257175" indent="-257175" defTabSz="514350">
              <a:spcBef>
                <a:spcPts val="563"/>
              </a:spcBef>
              <a:buClr>
                <a:srgbClr val="FF0000"/>
              </a:buClr>
              <a:buSzPct val="50000"/>
              <a:buFont typeface="Wingdings" charset="2"/>
              <a:buChar char="l"/>
              <a:defRPr/>
            </a:pPr>
            <a:endParaRPr kumimoji="1" lang="en-US" altLang="zh-CN" sz="1800" dirty="0">
              <a:solidFill>
                <a:prstClr val="black"/>
              </a:solidFill>
              <a:latin typeface="Microsoft YaHei" charset="-122"/>
              <a:ea typeface="Microsoft YaHei" charset="-122"/>
              <a:cs typeface="Microsoft YaHei" charset="-122"/>
            </a:endParaRPr>
          </a:p>
          <a:p>
            <a:pPr marL="128588" indent="-128588" defTabSz="514350">
              <a:spcBef>
                <a:spcPts val="563"/>
              </a:spcBef>
              <a:buClrTx/>
              <a:defRPr/>
            </a:pPr>
            <a:endParaRPr kumimoji="1" lang="zh-CN" altLang="en-US" sz="1575" dirty="0">
              <a:solidFill>
                <a:prstClr val="black"/>
              </a:solidFill>
              <a:latin typeface="Calibri" panose="020F0502020204030204"/>
              <a:ea typeface="宋体" panose="02010600030101010101" pitchFamily="2" charset="-122"/>
            </a:endParaRPr>
          </a:p>
        </p:txBody>
      </p:sp>
      <p:sp>
        <p:nvSpPr>
          <p:cNvPr id="3" name="标题 3">
            <a:extLst>
              <a:ext uri="{FF2B5EF4-FFF2-40B4-BE49-F238E27FC236}">
                <a16:creationId xmlns:a16="http://schemas.microsoft.com/office/drawing/2014/main" id="{0C7D625E-2448-00A5-2867-DB8F9C8FA22B}"/>
              </a:ext>
            </a:extLst>
          </p:cNvPr>
          <p:cNvSpPr txBox="1">
            <a:spLocks/>
          </p:cNvSpPr>
          <p:nvPr/>
        </p:nvSpPr>
        <p:spPr>
          <a:xfrm>
            <a:off x="754743" y="432706"/>
            <a:ext cx="5348475" cy="6472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Montserrat"/>
              <a:buNone/>
              <a:defRPr sz="1800" b="1" i="0" u="none" strike="noStrike" cap="none">
                <a:solidFill>
                  <a:schemeClr val="lt1"/>
                </a:solidFill>
                <a:latin typeface="Montserrat" panose="02010600030101010101" charset="0"/>
                <a:ea typeface="微软雅黑" panose="020B0503020204020204" pitchFamily="34" charset="-122"/>
                <a:cs typeface="Montserrat"/>
                <a:sym typeface="Montserrat"/>
              </a:defRPr>
            </a:lvl1pPr>
            <a:lvl2pPr marR="0" lvl="1" algn="l" rtl="0">
              <a:lnSpc>
                <a:spcPct val="100000"/>
              </a:lnSpc>
              <a:spcBef>
                <a:spcPts val="0"/>
              </a:spcBef>
              <a:spcAft>
                <a:spcPts val="0"/>
              </a:spcAft>
              <a:buClr>
                <a:schemeClr val="lt1"/>
              </a:buClr>
              <a:buSzPts val="1400"/>
              <a:buFont typeface="Montserrat"/>
              <a:buNone/>
              <a:defRPr sz="1400" b="1"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1400"/>
              <a:buFont typeface="Montserrat"/>
              <a:buNone/>
              <a:defRPr sz="1400" b="1"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1400"/>
              <a:buFont typeface="Montserrat"/>
              <a:buNone/>
              <a:defRPr sz="1400" b="1"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1400"/>
              <a:buFont typeface="Montserrat"/>
              <a:buNone/>
              <a:defRPr sz="1400" b="1"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1400"/>
              <a:buFont typeface="Montserrat"/>
              <a:buNone/>
              <a:defRPr sz="1400" b="1"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1400"/>
              <a:buFont typeface="Montserrat"/>
              <a:buNone/>
              <a:defRPr sz="1400" b="1"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1400"/>
              <a:buFont typeface="Montserrat"/>
              <a:buNone/>
              <a:defRPr sz="1400" b="1"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1400"/>
              <a:buFont typeface="Montserrat"/>
              <a:buNone/>
              <a:defRPr sz="1400" b="1" i="0" u="none" strike="noStrike" cap="none">
                <a:solidFill>
                  <a:schemeClr val="lt1"/>
                </a:solidFill>
                <a:latin typeface="Montserrat"/>
                <a:ea typeface="Montserrat"/>
                <a:cs typeface="Montserrat"/>
                <a:sym typeface="Montserrat"/>
              </a:defRPr>
            </a:lvl9pPr>
          </a:lstStyle>
          <a:p>
            <a:r>
              <a:rPr lang="en-US" altLang="zh-CN" dirty="0"/>
              <a:t>Logistics Regression</a:t>
            </a:r>
            <a:endParaRPr lang="zh-CN" altLang="en-US" dirty="0"/>
          </a:p>
        </p:txBody>
      </p:sp>
      <p:pic>
        <p:nvPicPr>
          <p:cNvPr id="7" name="Picture 6" descr="逻辑回归模型介绍&#10;">
            <a:extLst>
              <a:ext uri="{FF2B5EF4-FFF2-40B4-BE49-F238E27FC236}">
                <a16:creationId xmlns:a16="http://schemas.microsoft.com/office/drawing/2014/main" id="{9035F480-D10D-491D-82E6-FFD6FEC209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957" y="1644446"/>
            <a:ext cx="5017261" cy="2836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805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471488" y="1380918"/>
            <a:ext cx="5915025" cy="29742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8588" indent="-128588" defTabSz="514350">
              <a:spcBef>
                <a:spcPts val="563"/>
              </a:spcBef>
              <a:buClrTx/>
              <a:defRPr/>
            </a:pPr>
            <a:r>
              <a:rPr lang="en-US" altLang="zh-CN" sz="1575" dirty="0">
                <a:solidFill>
                  <a:prstClr val="black"/>
                </a:solidFill>
                <a:latin typeface="Calibri" panose="020F0502020204030204"/>
                <a:ea typeface="宋体" panose="02010600030101010101" pitchFamily="2" charset="-122"/>
              </a:rPr>
              <a:t>Stochastic gradient decent (SGD)</a:t>
            </a:r>
          </a:p>
          <a:p>
            <a:pPr marL="128588" indent="-128588" defTabSz="514350">
              <a:spcBef>
                <a:spcPts val="563"/>
              </a:spcBef>
              <a:buClrTx/>
              <a:defRPr/>
            </a:pPr>
            <a:endParaRPr lang="en-US" altLang="zh-CN" sz="1575" dirty="0">
              <a:solidFill>
                <a:prstClr val="black"/>
              </a:solidFill>
              <a:latin typeface="Calibri" panose="020F0502020204030204"/>
              <a:ea typeface="宋体" panose="02010600030101010101" pitchFamily="2" charset="-122"/>
            </a:endParaRPr>
          </a:p>
          <a:p>
            <a:pPr marL="128588" indent="-128588" defTabSz="514350">
              <a:spcBef>
                <a:spcPts val="563"/>
              </a:spcBef>
              <a:buClrTx/>
              <a:defRPr/>
            </a:pPr>
            <a:endParaRPr lang="en-US" altLang="zh-CN" sz="1575" dirty="0">
              <a:solidFill>
                <a:prstClr val="black"/>
              </a:solidFill>
              <a:latin typeface="Calibri" panose="020F0502020204030204"/>
              <a:ea typeface="宋体" panose="02010600030101010101" pitchFamily="2" charset="-122"/>
            </a:endParaRPr>
          </a:p>
          <a:p>
            <a:pPr marL="128588" indent="-128588" defTabSz="514350">
              <a:spcBef>
                <a:spcPts val="563"/>
              </a:spcBef>
              <a:buClrTx/>
              <a:defRPr/>
            </a:pPr>
            <a:r>
              <a:rPr lang="en-US" altLang="zh-CN" sz="1575" dirty="0">
                <a:solidFill>
                  <a:prstClr val="black"/>
                </a:solidFill>
                <a:latin typeface="Calibri" panose="020F0502020204030204"/>
                <a:ea typeface="宋体" panose="02010600030101010101" pitchFamily="2" charset="-122"/>
              </a:rPr>
              <a:t>Differentially Private SGD (DP SGD)</a:t>
            </a:r>
            <a:br>
              <a:rPr lang="en-US" altLang="zh-CN" sz="1575" dirty="0">
                <a:solidFill>
                  <a:prstClr val="black"/>
                </a:solidFill>
                <a:latin typeface="Calibri" panose="020F0502020204030204"/>
                <a:ea typeface="宋体" panose="02010600030101010101" pitchFamily="2" charset="-122"/>
              </a:rPr>
            </a:br>
            <a:br>
              <a:rPr lang="en-US" altLang="zh-CN" sz="1575" dirty="0">
                <a:solidFill>
                  <a:prstClr val="black"/>
                </a:solidFill>
                <a:latin typeface="Calibri" panose="020F0502020204030204"/>
                <a:ea typeface="宋体" panose="02010600030101010101" pitchFamily="2" charset="-122"/>
              </a:rPr>
            </a:br>
            <a:endParaRPr lang="en-US" altLang="zh-CN" sz="1575" dirty="0">
              <a:solidFill>
                <a:prstClr val="black"/>
              </a:solidFill>
              <a:latin typeface="Calibri" panose="020F0502020204030204"/>
              <a:ea typeface="宋体" panose="02010600030101010101" pitchFamily="2" charset="-122"/>
            </a:endParaRPr>
          </a:p>
          <a:p>
            <a:pPr marL="128588" indent="-128588" defTabSz="514350">
              <a:spcBef>
                <a:spcPts val="563"/>
              </a:spcBef>
              <a:buClrTx/>
              <a:defRPr/>
            </a:pPr>
            <a:endParaRPr lang="en-US" altLang="zh-CN" sz="1575" dirty="0">
              <a:solidFill>
                <a:prstClr val="black"/>
              </a:solidFill>
              <a:latin typeface="Calibri" panose="020F0502020204030204"/>
              <a:ea typeface="宋体" panose="02010600030101010101" pitchFamily="2" charset="-122"/>
            </a:endParaRPr>
          </a:p>
          <a:p>
            <a:pPr marL="128588" indent="-128588" defTabSz="514350">
              <a:spcBef>
                <a:spcPts val="563"/>
              </a:spcBef>
              <a:buClrTx/>
              <a:defRPr/>
            </a:pPr>
            <a:endParaRPr lang="en-US" altLang="zh-CN" sz="1575" dirty="0">
              <a:solidFill>
                <a:prstClr val="black"/>
              </a:solidFill>
              <a:latin typeface="Calibri" panose="020F0502020204030204"/>
              <a:ea typeface="宋体" panose="02010600030101010101" pitchFamily="2" charset="-122"/>
            </a:endParaRPr>
          </a:p>
          <a:p>
            <a:pPr marL="257175" lvl="1" indent="0" defTabSz="514350">
              <a:spcBef>
                <a:spcPts val="281"/>
              </a:spcBef>
              <a:buClr>
                <a:prstClr val="black"/>
              </a:buClr>
              <a:buSzPct val="100000"/>
              <a:buNone/>
              <a:defRPr/>
            </a:pPr>
            <a:endParaRPr kumimoji="1" lang="en-US" altLang="zh-CN" sz="1575" dirty="0">
              <a:solidFill>
                <a:prstClr val="black"/>
              </a:solidFill>
              <a:latin typeface="Microsoft YaHei" charset="-122"/>
              <a:ea typeface="Microsoft YaHei" charset="-122"/>
              <a:cs typeface="Microsoft YaHei" charset="-122"/>
            </a:endParaRPr>
          </a:p>
          <a:p>
            <a:pPr marL="385763" lvl="1" indent="-128588" defTabSz="514350">
              <a:spcBef>
                <a:spcPts val="281"/>
              </a:spcBef>
              <a:buClr>
                <a:prstClr val="black"/>
              </a:buClr>
              <a:buSzPct val="100000"/>
              <a:buFont typeface="Arial" charset="0"/>
              <a:buChar char="•"/>
              <a:defRPr/>
            </a:pPr>
            <a:endParaRPr kumimoji="1" lang="en-US" altLang="zh-CN" sz="1575" dirty="0">
              <a:solidFill>
                <a:prstClr val="black"/>
              </a:solidFill>
              <a:latin typeface="Microsoft YaHei" charset="-122"/>
              <a:ea typeface="Microsoft YaHei" charset="-122"/>
              <a:cs typeface="Microsoft YaHei" charset="-122"/>
            </a:endParaRPr>
          </a:p>
          <a:p>
            <a:pPr marL="385763" lvl="1" indent="-128588" defTabSz="514350">
              <a:spcBef>
                <a:spcPts val="281"/>
              </a:spcBef>
              <a:buClr>
                <a:prstClr val="black"/>
              </a:buClr>
              <a:buSzPct val="100000"/>
              <a:buFont typeface="Arial" charset="0"/>
              <a:buChar char="•"/>
              <a:defRPr/>
            </a:pPr>
            <a:endParaRPr kumimoji="1" lang="en-US" altLang="zh-CN" sz="1575" dirty="0">
              <a:solidFill>
                <a:prstClr val="black"/>
              </a:solidFill>
              <a:latin typeface="Microsoft YaHei" charset="-122"/>
              <a:ea typeface="Microsoft YaHei" charset="-122"/>
              <a:cs typeface="Microsoft YaHei" charset="-122"/>
            </a:endParaRPr>
          </a:p>
          <a:p>
            <a:pPr marL="385763" lvl="1" indent="-128588" defTabSz="514350">
              <a:spcBef>
                <a:spcPts val="281"/>
              </a:spcBef>
              <a:buClr>
                <a:prstClr val="black"/>
              </a:buClr>
              <a:buSzPct val="100000"/>
              <a:buFont typeface="Arial" charset="0"/>
              <a:buChar char="•"/>
              <a:defRPr/>
            </a:pPr>
            <a:endParaRPr kumimoji="1" lang="en-US" altLang="zh-CN" sz="1575" dirty="0">
              <a:solidFill>
                <a:prstClr val="black"/>
              </a:solidFill>
              <a:latin typeface="Microsoft YaHei" charset="-122"/>
              <a:ea typeface="Microsoft YaHei" charset="-122"/>
              <a:cs typeface="Microsoft YaHei" charset="-122"/>
            </a:endParaRPr>
          </a:p>
          <a:p>
            <a:pPr marL="257175" indent="-257175" defTabSz="514350">
              <a:spcBef>
                <a:spcPts val="563"/>
              </a:spcBef>
              <a:buClr>
                <a:srgbClr val="FF0000"/>
              </a:buClr>
              <a:buSzPct val="50000"/>
              <a:buFont typeface="Wingdings" charset="2"/>
              <a:buChar char="l"/>
              <a:defRPr/>
            </a:pPr>
            <a:endParaRPr kumimoji="1" lang="en-US" altLang="zh-CN" sz="1800" dirty="0">
              <a:solidFill>
                <a:prstClr val="black"/>
              </a:solidFill>
              <a:latin typeface="Microsoft YaHei" charset="-122"/>
              <a:ea typeface="Microsoft YaHei" charset="-122"/>
              <a:cs typeface="Microsoft YaHei" charset="-122"/>
            </a:endParaRPr>
          </a:p>
          <a:p>
            <a:pPr marL="128588" indent="-128588" defTabSz="514350">
              <a:spcBef>
                <a:spcPts val="563"/>
              </a:spcBef>
              <a:buClr>
                <a:prstClr val="black"/>
              </a:buClr>
              <a:buSzPct val="100000"/>
              <a:buFont typeface="Arial" charset="0"/>
              <a:buChar char="•"/>
              <a:defRPr/>
            </a:pPr>
            <a:endParaRPr kumimoji="1" lang="en-US" altLang="zh-CN" sz="1800" dirty="0">
              <a:solidFill>
                <a:prstClr val="black"/>
              </a:solidFill>
              <a:latin typeface="Microsoft YaHei" charset="-122"/>
              <a:ea typeface="Microsoft YaHei" charset="-122"/>
              <a:cs typeface="Microsoft YaHei" charset="-122"/>
            </a:endParaRPr>
          </a:p>
          <a:p>
            <a:pPr marL="257175" indent="-257175" defTabSz="514350">
              <a:spcBef>
                <a:spcPts val="563"/>
              </a:spcBef>
              <a:buClr>
                <a:srgbClr val="FF0000"/>
              </a:buClr>
              <a:buSzPct val="50000"/>
              <a:buFont typeface="Wingdings" charset="2"/>
              <a:buChar char="l"/>
              <a:defRPr/>
            </a:pPr>
            <a:endParaRPr kumimoji="1" lang="en-US" altLang="zh-CN" sz="1800" dirty="0">
              <a:solidFill>
                <a:prstClr val="black"/>
              </a:solidFill>
              <a:latin typeface="Microsoft YaHei" charset="-122"/>
              <a:ea typeface="Microsoft YaHei" charset="-122"/>
              <a:cs typeface="Microsoft YaHei" charset="-122"/>
            </a:endParaRPr>
          </a:p>
          <a:p>
            <a:pPr marL="128588" indent="-128588" defTabSz="514350">
              <a:spcBef>
                <a:spcPts val="563"/>
              </a:spcBef>
              <a:buClrTx/>
              <a:defRPr/>
            </a:pPr>
            <a:endParaRPr kumimoji="1" lang="zh-CN" altLang="en-US" sz="1575" dirty="0">
              <a:solidFill>
                <a:prstClr val="black"/>
              </a:solidFill>
              <a:latin typeface="Calibri" panose="020F0502020204030204"/>
              <a:ea typeface="宋体" panose="02010600030101010101" pitchFamily="2" charset="-122"/>
            </a:endParaRPr>
          </a:p>
        </p:txBody>
      </p:sp>
      <p:pic>
        <p:nvPicPr>
          <p:cNvPr id="6" name="图片 5">
            <a:extLst>
              <a:ext uri="{FF2B5EF4-FFF2-40B4-BE49-F238E27FC236}">
                <a16:creationId xmlns:a16="http://schemas.microsoft.com/office/drawing/2014/main" id="{30B1E3AF-2DBE-44DB-A479-609FF3C2FECB}"/>
              </a:ext>
            </a:extLst>
          </p:cNvPr>
          <p:cNvPicPr>
            <a:picLocks noChangeAspect="1"/>
          </p:cNvPicPr>
          <p:nvPr/>
        </p:nvPicPr>
        <p:blipFill>
          <a:blip r:embed="rId3"/>
          <a:stretch>
            <a:fillRect/>
          </a:stretch>
        </p:blipFill>
        <p:spPr>
          <a:xfrm>
            <a:off x="716055" y="1675877"/>
            <a:ext cx="5425889" cy="516059"/>
          </a:xfrm>
          <a:prstGeom prst="rect">
            <a:avLst/>
          </a:prstGeom>
        </p:spPr>
      </p:pic>
      <p:pic>
        <p:nvPicPr>
          <p:cNvPr id="7" name="图片 6">
            <a:extLst>
              <a:ext uri="{FF2B5EF4-FFF2-40B4-BE49-F238E27FC236}">
                <a16:creationId xmlns:a16="http://schemas.microsoft.com/office/drawing/2014/main" id="{CDC1CD26-8238-47EE-9BE3-0BDB8B7FBD81}"/>
              </a:ext>
            </a:extLst>
          </p:cNvPr>
          <p:cNvPicPr>
            <a:picLocks noChangeAspect="1"/>
          </p:cNvPicPr>
          <p:nvPr/>
        </p:nvPicPr>
        <p:blipFill>
          <a:blip r:embed="rId4"/>
          <a:stretch>
            <a:fillRect/>
          </a:stretch>
        </p:blipFill>
        <p:spPr>
          <a:xfrm>
            <a:off x="716054" y="2571750"/>
            <a:ext cx="5425890" cy="1424572"/>
          </a:xfrm>
          <a:prstGeom prst="rect">
            <a:avLst/>
          </a:prstGeom>
        </p:spPr>
      </p:pic>
      <p:grpSp>
        <p:nvGrpSpPr>
          <p:cNvPr id="9" name="组合 8">
            <a:extLst>
              <a:ext uri="{FF2B5EF4-FFF2-40B4-BE49-F238E27FC236}">
                <a16:creationId xmlns:a16="http://schemas.microsoft.com/office/drawing/2014/main" id="{902D06ED-AD74-420C-B186-A3DE7583B9B1}"/>
              </a:ext>
            </a:extLst>
          </p:cNvPr>
          <p:cNvGrpSpPr/>
          <p:nvPr/>
        </p:nvGrpSpPr>
        <p:grpSpPr>
          <a:xfrm>
            <a:off x="338615" y="4091260"/>
            <a:ext cx="2570471" cy="558901"/>
            <a:chOff x="418809" y="4124685"/>
            <a:chExt cx="3970690" cy="938461"/>
          </a:xfrm>
        </p:grpSpPr>
        <p:sp>
          <p:nvSpPr>
            <p:cNvPr id="10" name="矩形 9">
              <a:extLst>
                <a:ext uri="{FF2B5EF4-FFF2-40B4-BE49-F238E27FC236}">
                  <a16:creationId xmlns:a16="http://schemas.microsoft.com/office/drawing/2014/main" id="{58F2FE86-B5BC-4E81-9539-15689BF6D13A}"/>
                </a:ext>
              </a:extLst>
            </p:cNvPr>
            <p:cNvSpPr/>
            <p:nvPr/>
          </p:nvSpPr>
          <p:spPr>
            <a:xfrm>
              <a:off x="960499" y="4345457"/>
              <a:ext cx="3429000" cy="717689"/>
            </a:xfrm>
            <a:prstGeom prst="rect">
              <a:avLst/>
            </a:prstGeom>
          </p:spPr>
          <p:txBody>
            <a:bodyPr>
              <a:spAutoFit/>
            </a:bodyPr>
            <a:lstStyle/>
            <a:p>
              <a:pPr defTabSz="514350">
                <a:buClrTx/>
                <a:defRPr/>
              </a:pPr>
              <a:r>
                <a:rPr lang="en-US" altLang="zh-CN" sz="506" kern="1200" dirty="0">
                  <a:solidFill>
                    <a:prstClr val="black">
                      <a:lumMod val="50000"/>
                    </a:prstClr>
                  </a:solidFill>
                  <a:latin typeface="Open Sans"/>
                  <a:ea typeface="宋体" panose="02010600030101010101" pitchFamily="2" charset="-122"/>
                  <a:cs typeface="+mn-cs"/>
                </a:rPr>
                <a:t>Martín Abadi, Andy Chu, Ian J. Goodfellow, H. Brendan McMahan, Ilya Mironov, Kunal Talwar, Li Zhang:</a:t>
              </a:r>
            </a:p>
            <a:p>
              <a:pPr defTabSz="514350">
                <a:buClrTx/>
                <a:defRPr/>
              </a:pPr>
              <a:r>
                <a:rPr lang="en-US" altLang="zh-CN" sz="506" kern="1200" dirty="0">
                  <a:solidFill>
                    <a:prstClr val="black">
                      <a:lumMod val="50000"/>
                    </a:prstClr>
                  </a:solidFill>
                  <a:latin typeface="Open Sans"/>
                  <a:ea typeface="宋体" panose="02010600030101010101" pitchFamily="2" charset="-122"/>
                  <a:cs typeface="+mn-cs"/>
                </a:rPr>
                <a:t>Deep Learning with Differential Privacy. ACM Conference on Computer and Communications Security 2016: 308-318</a:t>
              </a:r>
              <a:endParaRPr lang="zh-CN" altLang="en-US" sz="506" kern="1200" dirty="0">
                <a:solidFill>
                  <a:prstClr val="black">
                    <a:lumMod val="50000"/>
                  </a:prstClr>
                </a:solidFill>
                <a:latin typeface="Calibri" panose="020F0502020204030204"/>
                <a:ea typeface="宋体" panose="02010600030101010101" pitchFamily="2" charset="-122"/>
                <a:cs typeface="+mn-cs"/>
              </a:endParaRPr>
            </a:p>
          </p:txBody>
        </p:sp>
        <p:cxnSp>
          <p:nvCxnSpPr>
            <p:cNvPr id="11" name="直接连接符 10">
              <a:extLst>
                <a:ext uri="{FF2B5EF4-FFF2-40B4-BE49-F238E27FC236}">
                  <a16:creationId xmlns:a16="http://schemas.microsoft.com/office/drawing/2014/main" id="{4A1D93E4-9609-46F1-AD09-1B8A18232D9F}"/>
                </a:ext>
              </a:extLst>
            </p:cNvPr>
            <p:cNvCxnSpPr/>
            <p:nvPr/>
          </p:nvCxnSpPr>
          <p:spPr>
            <a:xfrm>
              <a:off x="418809" y="4124685"/>
              <a:ext cx="2080086"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 name="标题 3">
            <a:extLst>
              <a:ext uri="{FF2B5EF4-FFF2-40B4-BE49-F238E27FC236}">
                <a16:creationId xmlns:a16="http://schemas.microsoft.com/office/drawing/2014/main" id="{C46BE437-F6EF-4611-A2A3-95D1C1ABBEEE}"/>
              </a:ext>
            </a:extLst>
          </p:cNvPr>
          <p:cNvSpPr>
            <a:spLocks noGrp="1"/>
          </p:cNvSpPr>
          <p:nvPr>
            <p:ph type="title"/>
          </p:nvPr>
        </p:nvSpPr>
        <p:spPr/>
        <p:txBody>
          <a:bodyPr/>
          <a:lstStyle/>
          <a:p>
            <a:r>
              <a:rPr lang="en-US" altLang="zh-CN" dirty="0"/>
              <a:t>General DP SGD</a:t>
            </a:r>
            <a:endParaRPr lang="zh-CN" altLang="en-US" dirty="0"/>
          </a:p>
        </p:txBody>
      </p:sp>
    </p:spTree>
    <p:extLst>
      <p:ext uri="{BB962C8B-B14F-4D97-AF65-F5344CB8AC3E}">
        <p14:creationId xmlns:p14="http://schemas.microsoft.com/office/powerpoint/2010/main" val="1377743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4F3DB38-FC99-49AB-A50A-19E63F7B2FFB}"/>
              </a:ext>
            </a:extLst>
          </p:cNvPr>
          <p:cNvPicPr>
            <a:picLocks noChangeAspect="1"/>
          </p:cNvPicPr>
          <p:nvPr/>
        </p:nvPicPr>
        <p:blipFill>
          <a:blip r:embed="rId3"/>
          <a:stretch>
            <a:fillRect/>
          </a:stretch>
        </p:blipFill>
        <p:spPr>
          <a:xfrm>
            <a:off x="388544" y="1391656"/>
            <a:ext cx="3266675" cy="2670545"/>
          </a:xfrm>
          <a:prstGeom prst="rect">
            <a:avLst/>
          </a:prstGeom>
        </p:spPr>
      </p:pic>
      <p:sp>
        <p:nvSpPr>
          <p:cNvPr id="4" name="标题 3">
            <a:extLst>
              <a:ext uri="{FF2B5EF4-FFF2-40B4-BE49-F238E27FC236}">
                <a16:creationId xmlns:a16="http://schemas.microsoft.com/office/drawing/2014/main" id="{C31A73F3-0603-4BC9-BB8F-7F00004EF153}"/>
              </a:ext>
            </a:extLst>
          </p:cNvPr>
          <p:cNvSpPr>
            <a:spLocks noGrp="1"/>
          </p:cNvSpPr>
          <p:nvPr>
            <p:ph type="title"/>
          </p:nvPr>
        </p:nvSpPr>
        <p:spPr/>
        <p:txBody>
          <a:bodyPr/>
          <a:lstStyle/>
          <a:p>
            <a:r>
              <a:rPr lang="en-US" altLang="zh-CN" dirty="0"/>
              <a:t>PPLR using DP-SGD</a:t>
            </a:r>
            <a:endParaRPr lang="zh-CN" altLang="en-US" dirty="0"/>
          </a:p>
        </p:txBody>
      </p:sp>
      <p:pic>
        <p:nvPicPr>
          <p:cNvPr id="9" name="图片 8">
            <a:extLst>
              <a:ext uri="{FF2B5EF4-FFF2-40B4-BE49-F238E27FC236}">
                <a16:creationId xmlns:a16="http://schemas.microsoft.com/office/drawing/2014/main" id="{3CC56A6B-DD76-495C-8330-8260798F9AD3}"/>
              </a:ext>
            </a:extLst>
          </p:cNvPr>
          <p:cNvPicPr>
            <a:picLocks noChangeAspect="1"/>
          </p:cNvPicPr>
          <p:nvPr/>
        </p:nvPicPr>
        <p:blipFill>
          <a:blip r:embed="rId4"/>
          <a:stretch>
            <a:fillRect/>
          </a:stretch>
        </p:blipFill>
        <p:spPr>
          <a:xfrm>
            <a:off x="3859410" y="1487597"/>
            <a:ext cx="2558348" cy="2478661"/>
          </a:xfrm>
          <a:prstGeom prst="rect">
            <a:avLst/>
          </a:prstGeom>
        </p:spPr>
      </p:pic>
    </p:spTree>
    <p:extLst>
      <p:ext uri="{BB962C8B-B14F-4D97-AF65-F5344CB8AC3E}">
        <p14:creationId xmlns:p14="http://schemas.microsoft.com/office/powerpoint/2010/main" val="591633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DCDD328-1A2C-4FF4-91DA-63ABFCE48011}"/>
              </a:ext>
            </a:extLst>
          </p:cNvPr>
          <p:cNvSpPr>
            <a:spLocks noGrp="1"/>
          </p:cNvSpPr>
          <p:nvPr>
            <p:ph type="body" idx="1"/>
          </p:nvPr>
        </p:nvSpPr>
        <p:spPr>
          <a:xfrm>
            <a:off x="754743" y="1595369"/>
            <a:ext cx="5554137" cy="1952762"/>
          </a:xfrm>
        </p:spPr>
        <p:txBody>
          <a:bodyPr/>
          <a:lstStyle/>
          <a:p>
            <a:pPr marL="342900" lvl="1" indent="-342900">
              <a:buSzPts val="2400"/>
            </a:pPr>
            <a:r>
              <a:rPr lang="zh-CN" altLang="en-US" sz="1200" dirty="0"/>
              <a:t>（</a:t>
            </a:r>
            <a:r>
              <a:rPr lang="en-US" altLang="zh-CN" sz="1200" dirty="0"/>
              <a:t>20’</a:t>
            </a:r>
            <a:r>
              <a:rPr lang="zh-CN" altLang="en-US" sz="1200" dirty="0"/>
              <a:t>）填充实验代码中的缺失部分，正确实现 </a:t>
            </a:r>
            <a:r>
              <a:rPr lang="en-US" altLang="zh-CN" sz="1200" dirty="0"/>
              <a:t>DP-SGD </a:t>
            </a:r>
            <a:r>
              <a:rPr lang="zh-CN" altLang="en-US" sz="1200" dirty="0"/>
              <a:t>加噪机制（需要安装 </a:t>
            </a:r>
            <a:r>
              <a:rPr lang="en-US" altLang="zh-CN" sz="1200" dirty="0" err="1"/>
              <a:t>numpy</a:t>
            </a:r>
            <a:r>
              <a:rPr lang="zh-CN" altLang="en-US" sz="1200" dirty="0"/>
              <a:t> 包）。</a:t>
            </a:r>
            <a:endParaRPr lang="en-US" altLang="zh-CN" sz="1200" dirty="0"/>
          </a:p>
          <a:p>
            <a:pPr marL="342900" lvl="1" indent="-342900">
              <a:buSzPts val="2400"/>
            </a:pPr>
            <a:endParaRPr lang="zh-CN" altLang="en-US" sz="1200" dirty="0"/>
          </a:p>
          <a:p>
            <a:pPr marL="342900" lvl="1" indent="-342900">
              <a:buSzPts val="2400"/>
            </a:pPr>
            <a:r>
              <a:rPr lang="zh-CN" altLang="en-US" sz="1200" dirty="0"/>
              <a:t>（</a:t>
            </a:r>
            <a:r>
              <a:rPr lang="en-US" altLang="zh-CN" sz="1200" dirty="0"/>
              <a:t>20’</a:t>
            </a:r>
            <a:r>
              <a:rPr lang="zh-CN" altLang="en-US" sz="1200" dirty="0"/>
              <a:t>） 验证不同差分隐私预算下对于模型效果的影响（需要根据 </a:t>
            </a:r>
            <a:r>
              <a:rPr lang="en-US" altLang="zh-CN" sz="1200" dirty="0"/>
              <a:t>epsilon </a:t>
            </a:r>
            <a:r>
              <a:rPr lang="zh-CN" altLang="en-US" sz="1200" dirty="0"/>
              <a:t>和 </a:t>
            </a:r>
            <a:r>
              <a:rPr lang="en-US" altLang="zh-CN" sz="1200" dirty="0"/>
              <a:t>delta </a:t>
            </a:r>
            <a:r>
              <a:rPr lang="zh-CN" altLang="en-US" sz="1200" dirty="0"/>
              <a:t>计算出对应的隐私预算）；探究相同的总隐私消耗量下，不同的迭代轮数对于模型效果的影响。</a:t>
            </a:r>
            <a:endParaRPr lang="en-US" altLang="zh-CN" sz="1200" dirty="0"/>
          </a:p>
          <a:p>
            <a:pPr marL="0" lvl="1" indent="0">
              <a:buSzPts val="2400"/>
              <a:buNone/>
            </a:pPr>
            <a:endParaRPr lang="en-US" altLang="zh-CN" sz="1200" dirty="0"/>
          </a:p>
          <a:p>
            <a:pPr marL="342900" lvl="1" indent="-342900">
              <a:buSzPts val="2400"/>
            </a:pPr>
            <a:r>
              <a:rPr lang="zh-CN" altLang="en-US" sz="1200" dirty="0"/>
              <a:t>实验报告： 说明代码实现方法，给出不同参数设置下的实验评估结果，报告以 </a:t>
            </a:r>
            <a:r>
              <a:rPr lang="en-US" altLang="zh-CN" sz="1200" dirty="0"/>
              <a:t>pdf </a:t>
            </a:r>
            <a:r>
              <a:rPr lang="zh-CN" altLang="en-US" sz="1200" dirty="0"/>
              <a:t>的格式提交。</a:t>
            </a:r>
            <a:endParaRPr lang="en-US" altLang="zh-CN" sz="1200" dirty="0"/>
          </a:p>
        </p:txBody>
      </p:sp>
      <p:sp>
        <p:nvSpPr>
          <p:cNvPr id="2" name="标题 1">
            <a:extLst>
              <a:ext uri="{FF2B5EF4-FFF2-40B4-BE49-F238E27FC236}">
                <a16:creationId xmlns:a16="http://schemas.microsoft.com/office/drawing/2014/main" id="{8A832E2C-B0BD-48A2-8064-5431BF9C792F}"/>
              </a:ext>
            </a:extLst>
          </p:cNvPr>
          <p:cNvSpPr>
            <a:spLocks noGrp="1"/>
          </p:cNvSpPr>
          <p:nvPr>
            <p:ph type="title"/>
          </p:nvPr>
        </p:nvSpPr>
        <p:spPr/>
        <p:txBody>
          <a:bodyPr>
            <a:normAutofit/>
          </a:bodyPr>
          <a:lstStyle/>
          <a:p>
            <a:r>
              <a:rPr lang="zh-CN" altLang="en-US" dirty="0"/>
              <a:t>实验要求一</a:t>
            </a:r>
          </a:p>
        </p:txBody>
      </p:sp>
    </p:spTree>
    <p:extLst>
      <p:ext uri="{BB962C8B-B14F-4D97-AF65-F5344CB8AC3E}">
        <p14:creationId xmlns:p14="http://schemas.microsoft.com/office/powerpoint/2010/main" val="498021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ctrTitle"/>
          </p:nvPr>
        </p:nvSpPr>
        <p:spPr>
          <a:xfrm>
            <a:off x="676275" y="1545214"/>
            <a:ext cx="6181725" cy="928787"/>
          </a:xfrm>
          <a:prstGeom prst="rect">
            <a:avLst/>
          </a:prstGeom>
        </p:spPr>
        <p:txBody>
          <a:bodyPr spcFirstLastPara="1" wrap="square" lIns="91425" tIns="91425" rIns="91425" bIns="91425" anchor="b" anchorCtr="0">
            <a:noAutofit/>
          </a:bodyPr>
          <a:lstStyle/>
          <a:p>
            <a:r>
              <a:rPr lang="en-US" altLang="zh-CN" dirty="0"/>
              <a:t>2.</a:t>
            </a:r>
            <a:r>
              <a:rPr lang="zh-CN" altLang="en-US" dirty="0"/>
              <a:t> </a:t>
            </a:r>
            <a:r>
              <a:rPr lang="en-US" altLang="zh-CN" dirty="0" err="1"/>
              <a:t>ElGamal</a:t>
            </a:r>
            <a:r>
              <a:rPr lang="en-US" altLang="zh-CN" dirty="0"/>
              <a:t> </a:t>
            </a:r>
            <a:r>
              <a:rPr lang="zh-CN" altLang="en-US" dirty="0"/>
              <a:t>加密算法</a:t>
            </a:r>
            <a:endParaRPr lang="en-US" dirty="0"/>
          </a:p>
        </p:txBody>
      </p:sp>
    </p:spTree>
    <p:extLst>
      <p:ext uri="{BB962C8B-B14F-4D97-AF65-F5344CB8AC3E}">
        <p14:creationId xmlns:p14="http://schemas.microsoft.com/office/powerpoint/2010/main" val="2002200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36CD9E-49B5-438B-BAEC-344FD79152AA}"/>
              </a:ext>
            </a:extLst>
          </p:cNvPr>
          <p:cNvSpPr>
            <a:spLocks noGrp="1"/>
          </p:cNvSpPr>
          <p:nvPr>
            <p:ph type="body" idx="1"/>
          </p:nvPr>
        </p:nvSpPr>
        <p:spPr>
          <a:xfrm>
            <a:off x="754741" y="1079999"/>
            <a:ext cx="5479803" cy="3309122"/>
          </a:xfrm>
        </p:spPr>
        <p:txBody>
          <a:bodyPr>
            <a:normAutofit fontScale="92500" lnSpcReduction="10000"/>
          </a:bodyPr>
          <a:lstStyle/>
          <a:p>
            <a:r>
              <a:rPr lang="zh-CN" altLang="en-US" sz="1800" dirty="0">
                <a:latin typeface="微软雅黑" panose="020B0503020204020204" pitchFamily="34" charset="-122"/>
              </a:rPr>
              <a:t>算法介绍</a:t>
            </a:r>
            <a:endParaRPr lang="en-US" altLang="zh-CN" sz="1800" dirty="0">
              <a:latin typeface="微软雅黑" panose="020B0503020204020204" pitchFamily="34" charset="-122"/>
            </a:endParaRPr>
          </a:p>
          <a:p>
            <a:pPr marL="342900" indent="-342900">
              <a:buSzPct val="100000"/>
              <a:buFont typeface="+mj-lt"/>
              <a:buAutoNum type="arabicPeriod"/>
            </a:pPr>
            <a:endParaRPr lang="en-US" altLang="zh-CN" sz="1400" dirty="0">
              <a:latin typeface="微软雅黑" panose="020B0503020204020204" pitchFamily="34" charset="-122"/>
              <a:ea typeface="微软雅黑" panose="020B0503020204020204" pitchFamily="34" charset="-122"/>
            </a:endParaRPr>
          </a:p>
          <a:p>
            <a:pPr marL="342900" indent="-342900">
              <a:buSzPct val="100000"/>
              <a:buFont typeface="+mj-lt"/>
              <a:buAutoNum type="arabicPeriod"/>
            </a:pPr>
            <a:r>
              <a:rPr lang="en-US" altLang="zh-CN" sz="1400" dirty="0" err="1">
                <a:latin typeface="微软雅黑" panose="020B0503020204020204" pitchFamily="34" charset="-122"/>
                <a:ea typeface="微软雅黑" panose="020B0503020204020204" pitchFamily="34" charset="-122"/>
              </a:rPr>
              <a:t>ElGamal</a:t>
            </a:r>
            <a:r>
              <a:rPr lang="zh-CN" altLang="en-US" sz="1400" dirty="0">
                <a:latin typeface="微软雅黑" panose="020B0503020204020204" pitchFamily="34" charset="-122"/>
                <a:ea typeface="微软雅黑" panose="020B0503020204020204" pitchFamily="34" charset="-122"/>
              </a:rPr>
              <a:t>加密算法是一种公钥加密算法，由</a:t>
            </a:r>
            <a:r>
              <a:rPr lang="en-US" altLang="zh-CN" sz="1400" dirty="0">
                <a:latin typeface="微软雅黑" panose="020B0503020204020204" pitchFamily="34" charset="-122"/>
                <a:ea typeface="微软雅黑" panose="020B0503020204020204" pitchFamily="34" charset="-122"/>
              </a:rPr>
              <a:t>Taher </a:t>
            </a:r>
            <a:r>
              <a:rPr lang="en-US" altLang="zh-CN" sz="1400" dirty="0" err="1">
                <a:latin typeface="微软雅黑" panose="020B0503020204020204" pitchFamily="34" charset="-122"/>
                <a:ea typeface="微软雅黑" panose="020B0503020204020204" pitchFamily="34" charset="-122"/>
              </a:rPr>
              <a:t>ElGamal</a:t>
            </a:r>
            <a:r>
              <a:rPr lang="zh-CN" altLang="en-US" sz="1400" dirty="0">
                <a:latin typeface="微软雅黑" panose="020B0503020204020204" pitchFamily="34" charset="-122"/>
                <a:ea typeface="微软雅黑" panose="020B0503020204020204" pitchFamily="34" charset="-122"/>
              </a:rPr>
              <a:t>于</a:t>
            </a:r>
            <a:r>
              <a:rPr lang="en-US" altLang="zh-CN" sz="1400" dirty="0">
                <a:latin typeface="微软雅黑" panose="020B0503020204020204" pitchFamily="34" charset="-122"/>
                <a:ea typeface="微软雅黑" panose="020B0503020204020204" pitchFamily="34" charset="-122"/>
              </a:rPr>
              <a:t>1985</a:t>
            </a:r>
            <a:r>
              <a:rPr lang="zh-CN" altLang="en-US" sz="1400" dirty="0">
                <a:latin typeface="微软雅黑" panose="020B0503020204020204" pitchFamily="34" charset="-122"/>
                <a:ea typeface="微软雅黑" panose="020B0503020204020204" pitchFamily="34" charset="-122"/>
              </a:rPr>
              <a:t>年提出。它提供了一种保护通信隐私的方法，允许数据在发送方使用接收方的公钥进行加密，并由接收方使用其私钥进行解密。</a:t>
            </a:r>
            <a:endParaRPr lang="en-US" altLang="zh-CN" sz="1400" dirty="0">
              <a:latin typeface="微软雅黑" panose="020B0503020204020204" pitchFamily="34" charset="-122"/>
              <a:ea typeface="微软雅黑" panose="020B0503020204020204" pitchFamily="34" charset="-122"/>
            </a:endParaRPr>
          </a:p>
          <a:p>
            <a:pPr marL="626400" lvl="1" indent="0">
              <a:buNone/>
            </a:pPr>
            <a:endParaRPr lang="en-US" altLang="zh-CN" sz="1200" dirty="0">
              <a:latin typeface="微软雅黑" panose="020B0503020204020204" pitchFamily="34" charset="-122"/>
            </a:endParaRPr>
          </a:p>
          <a:p>
            <a:pPr marL="342900" indent="-342900">
              <a:buSzPct val="100000"/>
              <a:buFont typeface="+mj-lt"/>
              <a:buAutoNum type="arabicPeriod"/>
            </a:pPr>
            <a:r>
              <a:rPr lang="en-US" altLang="zh-CN" sz="1400" dirty="0" err="1">
                <a:latin typeface="微软雅黑" panose="020B0503020204020204" pitchFamily="34" charset="-122"/>
                <a:ea typeface="微软雅黑" panose="020B0503020204020204" pitchFamily="34" charset="-122"/>
              </a:rPr>
              <a:t>ElGamal</a:t>
            </a:r>
            <a:r>
              <a:rPr lang="zh-CN" altLang="en-US" sz="1400" dirty="0">
                <a:latin typeface="微软雅黑" panose="020B0503020204020204" pitchFamily="34" charset="-122"/>
                <a:ea typeface="微软雅黑" panose="020B0503020204020204" pitchFamily="34" charset="-122"/>
              </a:rPr>
              <a:t>算法的安全性基于计算离散对数的困难性</a:t>
            </a:r>
            <a:r>
              <a:rPr lang="zh-CN" altLang="en-US" sz="1400" dirty="0">
                <a:latin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342900" indent="-342900">
              <a:buSzPct val="100000"/>
              <a:buFont typeface="+mj-lt"/>
              <a:buAutoNum type="arabicPeriod"/>
            </a:pPr>
            <a:endParaRPr lang="en-US" altLang="zh-CN" sz="1400" dirty="0">
              <a:latin typeface="微软雅黑" panose="020B0503020204020204" pitchFamily="34" charset="-122"/>
              <a:ea typeface="微软雅黑" panose="020B0503020204020204" pitchFamily="34" charset="-122"/>
            </a:endParaRPr>
          </a:p>
          <a:p>
            <a:pPr marL="342900" indent="-342900">
              <a:buSzPct val="100000"/>
              <a:buFont typeface="+mj-lt"/>
              <a:buAutoNum type="arabicPeriod"/>
            </a:pPr>
            <a:r>
              <a:rPr lang="zh-CN" altLang="en-US" sz="1400" dirty="0">
                <a:latin typeface="微软雅黑" panose="020B0503020204020204" pitchFamily="34" charset="-122"/>
              </a:rPr>
              <a:t>论文：</a:t>
            </a:r>
            <a:r>
              <a:rPr lang="en-US" altLang="zh-CN" sz="1400" dirty="0" err="1">
                <a:latin typeface="Calibri" panose="020F0502020204030204" pitchFamily="34" charset="0"/>
                <a:ea typeface="Calibri" panose="020F0502020204030204" pitchFamily="34" charset="0"/>
                <a:cs typeface="Calibri" panose="020F0502020204030204" pitchFamily="34" charset="0"/>
              </a:rPr>
              <a:t>ElGamal</a:t>
            </a:r>
            <a:r>
              <a:rPr lang="en-US" altLang="zh-CN" sz="1400" dirty="0">
                <a:latin typeface="Calibri" panose="020F0502020204030204" pitchFamily="34" charset="0"/>
                <a:ea typeface="Calibri" panose="020F0502020204030204" pitchFamily="34" charset="0"/>
                <a:cs typeface="Calibri" panose="020F0502020204030204" pitchFamily="34" charset="0"/>
              </a:rPr>
              <a:t>, Taher. "A public key cryptosystem and a signature scheme based on discrete logarithms." IEEE transactions on information theory 31.4 (1985): 469-472.</a:t>
            </a:r>
          </a:p>
          <a:p>
            <a:pPr marL="342900" indent="-342900">
              <a:buSzPct val="100000"/>
              <a:buFont typeface="+mj-lt"/>
              <a:buAutoNum type="arabicPeriod"/>
            </a:pPr>
            <a:endParaRPr lang="en-US" altLang="zh-CN" sz="1400" dirty="0">
              <a:latin typeface="Calibri" panose="020F0502020204030204" pitchFamily="34" charset="0"/>
              <a:ea typeface="Calibri" panose="020F0502020204030204" pitchFamily="34" charset="0"/>
              <a:cs typeface="Calibri" panose="020F0502020204030204" pitchFamily="34" charset="0"/>
            </a:endParaRPr>
          </a:p>
          <a:p>
            <a:pPr marL="342900" indent="-342900">
              <a:buSzPct val="100000"/>
              <a:buFont typeface="+mj-lt"/>
              <a:buAutoNum type="arabicPeriod"/>
            </a:pPr>
            <a:r>
              <a:rPr lang="en-US" altLang="zh-CN" sz="1400" dirty="0">
                <a:latin typeface="Calibri" panose="020F0502020204030204" pitchFamily="34" charset="0"/>
                <a:ea typeface="Calibri" panose="020F0502020204030204" pitchFamily="34" charset="0"/>
                <a:cs typeface="Calibri" panose="020F0502020204030204" pitchFamily="34" charset="0"/>
              </a:rPr>
              <a:t>Wiki</a:t>
            </a:r>
            <a:r>
              <a:rPr lang="zh-CN" altLang="en-US" sz="1400" dirty="0">
                <a:latin typeface="Calibri" panose="020F0502020204030204" pitchFamily="34" charset="0"/>
                <a:ea typeface="Calibri" panose="020F0502020204030204" pitchFamily="34" charset="0"/>
                <a:cs typeface="Calibri" panose="020F0502020204030204" pitchFamily="34" charset="0"/>
              </a:rPr>
              <a:t>：</a:t>
            </a:r>
            <a:r>
              <a:rPr lang="en-US" altLang="zh-CN" sz="1400" dirty="0">
                <a:latin typeface="Calibri" panose="020F0502020204030204" pitchFamily="34" charset="0"/>
                <a:ea typeface="Calibri" panose="020F0502020204030204" pitchFamily="34" charset="0"/>
                <a:cs typeface="Calibri" panose="020F0502020204030204" pitchFamily="34" charset="0"/>
              </a:rPr>
              <a:t>https://en.wikipedia.org/wiki/ElGamal_encryption</a:t>
            </a:r>
            <a:endParaRPr lang="en-US" altLang="zh-CN" sz="1200" dirty="0">
              <a:latin typeface="Calibri" panose="020F0502020204030204" pitchFamily="34" charset="0"/>
              <a:ea typeface="Calibri" panose="020F0502020204030204" pitchFamily="34" charset="0"/>
              <a:cs typeface="Calibri" panose="020F0502020204030204" pitchFamily="34" charset="0"/>
            </a:endParaRPr>
          </a:p>
        </p:txBody>
      </p:sp>
      <p:sp>
        <p:nvSpPr>
          <p:cNvPr id="2" name="标题 1">
            <a:extLst>
              <a:ext uri="{FF2B5EF4-FFF2-40B4-BE49-F238E27FC236}">
                <a16:creationId xmlns:a16="http://schemas.microsoft.com/office/drawing/2014/main" id="{5BB964AC-17B8-49C8-8E34-D46F33E06386}"/>
              </a:ext>
            </a:extLst>
          </p:cNvPr>
          <p:cNvSpPr>
            <a:spLocks noGrp="1"/>
          </p:cNvSpPr>
          <p:nvPr>
            <p:ph type="title"/>
          </p:nvPr>
        </p:nvSpPr>
        <p:spPr/>
        <p:txBody>
          <a:bodyPr>
            <a:normAutofit/>
          </a:bodyPr>
          <a:lstStyle/>
          <a:p>
            <a:r>
              <a:rPr lang="en-US" altLang="zh-CN" sz="2025" dirty="0" err="1">
                <a:latin typeface="微软雅黑" panose="020B0503020204020204" pitchFamily="34" charset="-122"/>
                <a:ea typeface="微软雅黑" panose="020B0503020204020204" pitchFamily="34" charset="-122"/>
              </a:rPr>
              <a:t>ElGamal</a:t>
            </a:r>
            <a:r>
              <a:rPr lang="en-US" altLang="zh-CN" sz="2025" dirty="0">
                <a:latin typeface="微软雅黑" panose="020B0503020204020204" pitchFamily="34" charset="-122"/>
                <a:ea typeface="微软雅黑" panose="020B0503020204020204" pitchFamily="34" charset="-122"/>
              </a:rPr>
              <a:t> </a:t>
            </a:r>
            <a:r>
              <a:rPr lang="zh-CN" altLang="en-US" sz="2025" dirty="0">
                <a:latin typeface="微软雅黑" panose="020B0503020204020204" pitchFamily="34" charset="-122"/>
                <a:ea typeface="微软雅黑" panose="020B0503020204020204" pitchFamily="34" charset="-122"/>
              </a:rPr>
              <a:t>加密算法</a:t>
            </a:r>
          </a:p>
        </p:txBody>
      </p:sp>
    </p:spTree>
    <p:extLst>
      <p:ext uri="{BB962C8B-B14F-4D97-AF65-F5344CB8AC3E}">
        <p14:creationId xmlns:p14="http://schemas.microsoft.com/office/powerpoint/2010/main" val="65101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36CD9E-49B5-438B-BAEC-344FD79152AA}"/>
              </a:ext>
            </a:extLst>
          </p:cNvPr>
          <p:cNvSpPr>
            <a:spLocks noGrp="1"/>
          </p:cNvSpPr>
          <p:nvPr>
            <p:ph type="body" idx="1"/>
          </p:nvPr>
        </p:nvSpPr>
        <p:spPr>
          <a:xfrm>
            <a:off x="754741" y="1079999"/>
            <a:ext cx="5479803" cy="3309122"/>
          </a:xfrm>
        </p:spPr>
        <p:txBody>
          <a:bodyPr>
            <a:normAutofit/>
          </a:bodyPr>
          <a:lstStyle/>
          <a:p>
            <a:r>
              <a:rPr lang="zh-CN" altLang="en-US" sz="1800" dirty="0">
                <a:latin typeface="微软雅黑" panose="020B0503020204020204" pitchFamily="34" charset="-122"/>
              </a:rPr>
              <a:t>基本步骤</a:t>
            </a:r>
            <a:endParaRPr lang="en-US" altLang="zh-CN" sz="1200" dirty="0">
              <a:latin typeface="微软雅黑" panose="020B0503020204020204" pitchFamily="34" charset="-122"/>
            </a:endParaRPr>
          </a:p>
        </p:txBody>
      </p:sp>
      <p:sp>
        <p:nvSpPr>
          <p:cNvPr id="2" name="标题 1">
            <a:extLst>
              <a:ext uri="{FF2B5EF4-FFF2-40B4-BE49-F238E27FC236}">
                <a16:creationId xmlns:a16="http://schemas.microsoft.com/office/drawing/2014/main" id="{5BB964AC-17B8-49C8-8E34-D46F33E06386}"/>
              </a:ext>
            </a:extLst>
          </p:cNvPr>
          <p:cNvSpPr>
            <a:spLocks noGrp="1"/>
          </p:cNvSpPr>
          <p:nvPr>
            <p:ph type="title"/>
          </p:nvPr>
        </p:nvSpPr>
        <p:spPr/>
        <p:txBody>
          <a:bodyPr>
            <a:normAutofit/>
          </a:bodyPr>
          <a:lstStyle/>
          <a:p>
            <a:r>
              <a:rPr lang="en-US" altLang="zh-CN" sz="2025" dirty="0" err="1">
                <a:latin typeface="微软雅黑" panose="020B0503020204020204" pitchFamily="34" charset="-122"/>
                <a:ea typeface="微软雅黑" panose="020B0503020204020204" pitchFamily="34" charset="-122"/>
              </a:rPr>
              <a:t>ElGamal</a:t>
            </a:r>
            <a:r>
              <a:rPr lang="en-US" altLang="zh-CN" sz="2025" dirty="0">
                <a:latin typeface="微软雅黑" panose="020B0503020204020204" pitchFamily="34" charset="-122"/>
                <a:ea typeface="微软雅黑" panose="020B0503020204020204" pitchFamily="34" charset="-122"/>
              </a:rPr>
              <a:t> </a:t>
            </a:r>
            <a:r>
              <a:rPr lang="zh-CN" altLang="en-US" sz="2025" dirty="0">
                <a:latin typeface="微软雅黑" panose="020B0503020204020204" pitchFamily="34" charset="-122"/>
                <a:ea typeface="微软雅黑" panose="020B0503020204020204" pitchFamily="34" charset="-122"/>
              </a:rPr>
              <a:t>加密算法</a:t>
            </a:r>
          </a:p>
        </p:txBody>
      </p:sp>
      <p:pic>
        <p:nvPicPr>
          <p:cNvPr id="9" name="图片 8">
            <a:extLst>
              <a:ext uri="{FF2B5EF4-FFF2-40B4-BE49-F238E27FC236}">
                <a16:creationId xmlns:a16="http://schemas.microsoft.com/office/drawing/2014/main" id="{92DBB8D2-5207-4718-9EE0-94C8D2FB2B84}"/>
              </a:ext>
            </a:extLst>
          </p:cNvPr>
          <p:cNvPicPr>
            <a:picLocks noChangeAspect="1"/>
          </p:cNvPicPr>
          <p:nvPr/>
        </p:nvPicPr>
        <p:blipFill>
          <a:blip r:embed="rId3"/>
          <a:stretch>
            <a:fillRect/>
          </a:stretch>
        </p:blipFill>
        <p:spPr>
          <a:xfrm>
            <a:off x="1062191" y="1589302"/>
            <a:ext cx="3718815" cy="3121492"/>
          </a:xfrm>
          <a:prstGeom prst="rect">
            <a:avLst/>
          </a:prstGeom>
        </p:spPr>
      </p:pic>
    </p:spTree>
    <p:extLst>
      <p:ext uri="{BB962C8B-B14F-4D97-AF65-F5344CB8AC3E}">
        <p14:creationId xmlns:p14="http://schemas.microsoft.com/office/powerpoint/2010/main" val="259919096"/>
      </p:ext>
    </p:extLst>
  </p:cSld>
  <p:clrMapOvr>
    <a:masterClrMapping/>
  </p:clrMapOvr>
</p:sld>
</file>

<file path=ppt/theme/theme1.xml><?xml version="1.0" encoding="utf-8"?>
<a:theme xmlns:a="http://schemas.openxmlformats.org/drawingml/2006/main" name="Gremio template">
  <a:themeElements>
    <a:clrScheme name="Custom 347">
      <a:dk1>
        <a:srgbClr val="25516C"/>
      </a:dk1>
      <a:lt1>
        <a:srgbClr val="FFFFFF"/>
      </a:lt1>
      <a:dk2>
        <a:srgbClr val="666666"/>
      </a:dk2>
      <a:lt2>
        <a:srgbClr val="CCCCCC"/>
      </a:lt2>
      <a:accent1>
        <a:srgbClr val="00BEF2"/>
      </a:accent1>
      <a:accent2>
        <a:srgbClr val="2D82B0"/>
      </a:accent2>
      <a:accent3>
        <a:srgbClr val="25516C"/>
      </a:accent3>
      <a:accent4>
        <a:srgbClr val="67D6E9"/>
      </a:accent4>
      <a:accent5>
        <a:srgbClr val="41A2B3"/>
      </a:accent5>
      <a:accent6>
        <a:srgbClr val="0C8196"/>
      </a:accent6>
      <a:hlink>
        <a:srgbClr val="2D82B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2408</TotalTime>
  <Words>686</Words>
  <Application>Microsoft Office PowerPoint</Application>
  <PresentationFormat>自定义</PresentationFormat>
  <Paragraphs>76</Paragraphs>
  <Slides>12</Slides>
  <Notes>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Wingdings</vt:lpstr>
      <vt:lpstr>Arial</vt:lpstr>
      <vt:lpstr>Open Sans</vt:lpstr>
      <vt:lpstr>Montserrat</vt:lpstr>
      <vt:lpstr>Times New Roman</vt:lpstr>
      <vt:lpstr>宋体</vt:lpstr>
      <vt:lpstr>微软雅黑</vt:lpstr>
      <vt:lpstr>Calibri</vt:lpstr>
      <vt:lpstr>等线</vt:lpstr>
      <vt:lpstr>微软雅黑</vt:lpstr>
      <vt:lpstr>Gremio template</vt:lpstr>
      <vt:lpstr>数据隐私方法伦理和实践 Methodology, Ethics and Practice of Data Privacy</vt:lpstr>
      <vt:lpstr>1. Privacy Preserving     Logistics Regression </vt:lpstr>
      <vt:lpstr>PowerPoint 演示文稿</vt:lpstr>
      <vt:lpstr>General DP SGD</vt:lpstr>
      <vt:lpstr>PPLR using DP-SGD</vt:lpstr>
      <vt:lpstr>实验要求一</vt:lpstr>
      <vt:lpstr>2. ElGamal 加密算法</vt:lpstr>
      <vt:lpstr>ElGamal 加密算法</vt:lpstr>
      <vt:lpstr>ElGamal 加密算法</vt:lpstr>
      <vt:lpstr>ElGamal 加密算法</vt:lpstr>
      <vt:lpstr>实验要求二</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Boodoo</dc:creator>
  <cp:lastModifiedBy>程 浩然</cp:lastModifiedBy>
  <cp:revision>113</cp:revision>
  <dcterms:modified xsi:type="dcterms:W3CDTF">2023-12-03T06:07:39Z</dcterms:modified>
</cp:coreProperties>
</file>