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310" r:id="rId3"/>
    <p:sldId id="1770" r:id="rId4"/>
    <p:sldId id="1771" r:id="rId5"/>
    <p:sldId id="1772" r:id="rId6"/>
    <p:sldId id="1773" r:id="rId7"/>
    <p:sldId id="279" r:id="rId8"/>
  </p:sldIdLst>
  <p:sldSz cx="6858000" cy="5143500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宋体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418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C5E19-F7B2-4EAC-9170-22403BCCDF83}">
  <a:tblStyle styleId="{070C5E19-F7B2-4EAC-9170-22403BCCD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7" autoAdjust="0"/>
    <p:restoredTop sz="94648"/>
  </p:normalViewPr>
  <p:slideViewPr>
    <p:cSldViewPr snapToGrid="0">
      <p:cViewPr varScale="1">
        <p:scale>
          <a:sx n="147" d="100"/>
          <a:sy n="147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36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E8FB-F4EE-42C7-B57C-604D8C4FAFC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1734-7F9F-4F08-B819-BBBADF0B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2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7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2571600"/>
          </a:xfrm>
          <a:prstGeom prst="rect">
            <a:avLst/>
          </a:prstGeom>
          <a:solidFill>
            <a:srgbClr val="418E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1" name="Google Shape;11;p2" descr="marco.png"/>
          <p:cNvPicPr preferRelativeResize="0"/>
          <p:nvPr userDrawn="1"/>
        </p:nvPicPr>
        <p:blipFill rotWithShape="1">
          <a:blip r:embed="rId2">
            <a:alphaModFix/>
          </a:blip>
          <a:srcRect l="2382" t="4963" r="2142" b="5173"/>
          <a:stretch/>
        </p:blipFill>
        <p:spPr>
          <a:xfrm>
            <a:off x="-8164" y="-16329"/>
            <a:ext cx="6874328" cy="517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854400" y="645550"/>
            <a:ext cx="5149350" cy="192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400">
                <a:solidFill>
                  <a:srgbClr val="FFFFFF"/>
                </a:solidFill>
                <a:latin typeface="Montserrat" panose="02010600030101010101" charset="0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 altLang="zh-CN" dirty="0" err="1"/>
              <a:t>Abc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54400" y="2800350"/>
            <a:ext cx="5149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zh-CN" altLang="en-US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9" y="0"/>
            <a:ext cx="6858000" cy="1080000"/>
          </a:xfrm>
          <a:prstGeom prst="rect">
            <a:avLst/>
          </a:prstGeom>
          <a:solidFill>
            <a:srgbClr val="418E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7" name="Google Shape;11;p2" descr="marco.png"/>
          <p:cNvPicPr preferRelativeResize="0"/>
          <p:nvPr userDrawn="1"/>
        </p:nvPicPr>
        <p:blipFill rotWithShape="1">
          <a:blip r:embed="rId2">
            <a:alphaModFix/>
          </a:blip>
          <a:srcRect l="2382" t="4963" r="2142" b="5173"/>
          <a:stretch/>
        </p:blipFill>
        <p:spPr>
          <a:xfrm>
            <a:off x="-8164" y="-8164"/>
            <a:ext cx="6874328" cy="517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body" idx="1" hasCustomPrompt="1"/>
          </p:nvPr>
        </p:nvSpPr>
        <p:spPr>
          <a:xfrm>
            <a:off x="757651" y="1240971"/>
            <a:ext cx="5348475" cy="3269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88000" lvl="0" indent="-381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ts val="2400"/>
              <a:buChar char="»"/>
              <a:defRPr sz="1600">
                <a:solidFill>
                  <a:schemeClr val="bg2">
                    <a:lumMod val="50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</a:defRPr>
            </a:lvl1pPr>
            <a:lvl2pPr marL="914400" lvl="1" indent="-381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r>
              <a:rPr lang="en-US" altLang="zh-CN" dirty="0"/>
              <a:t>Content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Content</a:t>
            </a:r>
          </a:p>
          <a:p>
            <a:endParaRPr dirty="0"/>
          </a:p>
        </p:txBody>
      </p:sp>
      <p:sp>
        <p:nvSpPr>
          <p:cNvPr id="8" name="Google Shape;33;p6"/>
          <p:cNvSpPr txBox="1">
            <a:spLocks noGrp="1"/>
          </p:cNvSpPr>
          <p:nvPr>
            <p:ph type="title" hasCustomPrompt="1"/>
          </p:nvPr>
        </p:nvSpPr>
        <p:spPr>
          <a:xfrm>
            <a:off x="754743" y="432706"/>
            <a:ext cx="5348475" cy="647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Montserrat" panose="02010600030101010101" charset="0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dirty="0"/>
              <a:t>Title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10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334716" y="4798444"/>
            <a:ext cx="6188529" cy="291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>
                <a:solidFill>
                  <a:schemeClr val="bg1"/>
                </a:solidFill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5092031"/>
            <a:ext cx="6858000" cy="86723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57800" y="4933238"/>
            <a:ext cx="16002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7945" y="4941570"/>
            <a:ext cx="1600200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0F1D807-92CB-40E1-8909-FC53D865401B}" type="datetimeFigureOut">
              <a:rPr lang="zh-CN" altLang="en-US" smtClean="0"/>
              <a:pPr/>
              <a:t>2023-12-28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8826" y="722928"/>
            <a:ext cx="656655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6" descr="“中科大 logo”的图片搜索结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05" y="228549"/>
            <a:ext cx="1852017" cy="4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68"/>
          <p:cNvGrpSpPr>
            <a:grpSpLocks/>
          </p:cNvGrpSpPr>
          <p:nvPr userDrawn="1"/>
        </p:nvGrpSpPr>
        <p:grpSpPr bwMode="auto">
          <a:xfrm>
            <a:off x="88150" y="262156"/>
            <a:ext cx="270569" cy="460772"/>
            <a:chOff x="0" y="0"/>
            <a:chExt cx="563562" cy="720725"/>
          </a:xfrm>
          <a:solidFill>
            <a:srgbClr val="0070C0"/>
          </a:solidFill>
        </p:grpSpPr>
        <p:sp>
          <p:nvSpPr>
            <p:cNvPr id="16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2147483646 w 64"/>
                <a:gd name="T1" fmla="*/ 2147483646 h 321"/>
                <a:gd name="T2" fmla="*/ 2147483646 w 64"/>
                <a:gd name="T3" fmla="*/ 2147483646 h 321"/>
                <a:gd name="T4" fmla="*/ 0 w 64"/>
                <a:gd name="T5" fmla="*/ 2147483646 h 321"/>
                <a:gd name="T6" fmla="*/ 0 w 64"/>
                <a:gd name="T7" fmla="*/ 2147483646 h 321"/>
                <a:gd name="T8" fmla="*/ 2147483646 w 64"/>
                <a:gd name="T9" fmla="*/ 0 h 321"/>
                <a:gd name="T10" fmla="*/ 2147483646 w 64"/>
                <a:gd name="T11" fmla="*/ 2147483646 h 321"/>
                <a:gd name="T12" fmla="*/ 2147483646 w 64"/>
                <a:gd name="T13" fmla="*/ 2147483646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  <p:sp>
          <p:nvSpPr>
            <p:cNvPr id="17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2147483646 w 63"/>
                <a:gd name="T1" fmla="*/ 2147483646 h 125"/>
                <a:gd name="T2" fmla="*/ 2147483646 w 63"/>
                <a:gd name="T3" fmla="*/ 2147483646 h 125"/>
                <a:gd name="T4" fmla="*/ 0 w 63"/>
                <a:gd name="T5" fmla="*/ 2147483646 h 125"/>
                <a:gd name="T6" fmla="*/ 0 w 63"/>
                <a:gd name="T7" fmla="*/ 2147483646 h 125"/>
                <a:gd name="T8" fmla="*/ 2147483646 w 63"/>
                <a:gd name="T9" fmla="*/ 0 h 125"/>
                <a:gd name="T10" fmla="*/ 2147483646 w 63"/>
                <a:gd name="T11" fmla="*/ 2147483646 h 125"/>
                <a:gd name="T12" fmla="*/ 2147483646 w 63"/>
                <a:gd name="T13" fmla="*/ 2147483646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  <p:sp>
          <p:nvSpPr>
            <p:cNvPr id="18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2147483646 w 64"/>
                <a:gd name="T1" fmla="*/ 2147483646 h 218"/>
                <a:gd name="T2" fmla="*/ 2147483646 w 64"/>
                <a:gd name="T3" fmla="*/ 2147483646 h 218"/>
                <a:gd name="T4" fmla="*/ 0 w 64"/>
                <a:gd name="T5" fmla="*/ 2147483646 h 218"/>
                <a:gd name="T6" fmla="*/ 0 w 64"/>
                <a:gd name="T7" fmla="*/ 2147483646 h 218"/>
                <a:gd name="T8" fmla="*/ 2147483646 w 64"/>
                <a:gd name="T9" fmla="*/ 0 h 218"/>
                <a:gd name="T10" fmla="*/ 2147483646 w 64"/>
                <a:gd name="T11" fmla="*/ 2147483646 h 218"/>
                <a:gd name="T12" fmla="*/ 2147483646 w 64"/>
                <a:gd name="T13" fmla="*/ 214748364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</p:grpSp>
    </p:spTree>
    <p:extLst>
      <p:ext uri="{BB962C8B-B14F-4D97-AF65-F5344CB8AC3E}">
        <p14:creationId xmlns:p14="http://schemas.microsoft.com/office/powerpoint/2010/main" val="2247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7651" y="648725"/>
            <a:ext cx="5348475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zh-CN" altLang="en-US" dirty="0"/>
              <a:t>纵纹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7651" y="1434950"/>
            <a:ext cx="5348475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000" lvl="0" indent="-381000">
              <a:spcBef>
                <a:spcPts val="600"/>
              </a:spcBef>
              <a:buClr>
                <a:srgbClr val="418EBD"/>
              </a:buClr>
              <a:buSzPts val="2400"/>
              <a:buChar char="»"/>
            </a:pP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824820" y="648725"/>
            <a:ext cx="411525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 panose="02010600030101010101" charset="0"/>
                <a:ea typeface="微软雅黑" panose="020B0503020204020204" pitchFamily="34" charset="-122"/>
                <a:cs typeface="Montserrat" panose="02010600030101010101" charset="0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18EBD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 dirty="0">
          <a:solidFill>
            <a:schemeClr val="bg2">
              <a:lumMod val="50000"/>
            </a:schemeClr>
          </a:solidFill>
          <a:latin typeface="Montserrat" panose="02010600030101010101" charset="0"/>
          <a:ea typeface="微软雅黑" panose="020B0503020204020204" pitchFamily="34" charset="-122"/>
          <a:cs typeface="Arial"/>
          <a:sym typeface="Source Sans Pro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28611" y="1462087"/>
            <a:ext cx="6181725" cy="928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CN" altLang="en-US" dirty="0"/>
              <a:t>数据隐私方法伦理和实践</a:t>
            </a:r>
            <a:br>
              <a:rPr lang="zh-CN" altLang="en-US" dirty="0"/>
            </a:br>
            <a:r>
              <a:rPr lang="en" altLang="zh-CN" dirty="0"/>
              <a:t>Methodology, Ethics and Practice of Data Privacy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438149" y="3509957"/>
            <a:ext cx="5962650" cy="11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sz="1600" i="1" dirty="0">
                <a:solidFill>
                  <a:srgbClr val="418EBD"/>
                </a:solidFill>
                <a:latin typeface="Montserrat"/>
                <a:ea typeface="Montserrat"/>
                <a:cs typeface="Montserrat"/>
                <a:sym typeface="Montserrat"/>
              </a:rPr>
              <a:t>Lan Zhang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School of Computer Science and Technology 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University of Science and Technology of China 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Fall 2023</a:t>
            </a:r>
            <a:endParaRPr lang="zh-CN" altLang="en-US" i="1" dirty="0">
              <a:solidFill>
                <a:srgbClr val="418EB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611" y="2876649"/>
            <a:ext cx="61817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rgbClr val="FFFFFF"/>
              </a:buClr>
              <a:buSzPts val="3600"/>
              <a:buFont typeface="Montserrat"/>
              <a:buNone/>
              <a:defRPr sz="2000" b="1">
                <a:solidFill>
                  <a:srgbClr val="FFFFFF"/>
                </a:solidFill>
                <a:latin typeface="Montserrat" panose="02010600030101010101" charset="0"/>
                <a:ea typeface="微软雅黑" panose="020B0503020204020204" pitchFamily="34" charset="-122"/>
                <a:cs typeface="Montserrat"/>
                <a:sym typeface="Montserrat"/>
              </a:defRPr>
            </a:lvl1pPr>
            <a:lvl2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实验二 隐私保护的机器学习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676275" y="1545214"/>
            <a:ext cx="6181725" cy="928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dirty="0"/>
              <a:t>纵向联邦逻辑回归模型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6CD9E-49B5-438B-BAEC-344FD791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741" y="1079998"/>
            <a:ext cx="5479803" cy="121431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</a:rPr>
              <a:t>联邦学习 </a:t>
            </a:r>
            <a:r>
              <a:rPr lang="en-US" altLang="zh-CN" sz="1800" dirty="0">
                <a:latin typeface="微软雅黑" panose="020B0503020204020204" pitchFamily="34" charset="-122"/>
              </a:rPr>
              <a:t>(</a:t>
            </a:r>
            <a:r>
              <a:rPr lang="en" altLang="zh-CN" sz="1800" dirty="0">
                <a:latin typeface="微软雅黑" panose="020B0503020204020204" pitchFamily="34" charset="-122"/>
              </a:rPr>
              <a:t>Federated Learning</a:t>
            </a:r>
            <a:r>
              <a:rPr lang="en-US" altLang="zh-CN" sz="1800" dirty="0">
                <a:latin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一种分布式机器学习范式，在隐私数据不出域的前提下通过交换模型参数或者梯度，联合多方训练模型，共建的模型由多方共享。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B964AC-17B8-49C8-8E34-D46F33E0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联邦学习简介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A1F9D6-2DD1-4A70-9F55-C837C7E02875}"/>
              </a:ext>
            </a:extLst>
          </p:cNvPr>
          <p:cNvGrpSpPr/>
          <p:nvPr/>
        </p:nvGrpSpPr>
        <p:grpSpPr>
          <a:xfrm>
            <a:off x="920075" y="2402377"/>
            <a:ext cx="2679335" cy="1978429"/>
            <a:chOff x="471228" y="2218646"/>
            <a:chExt cx="3472062" cy="2547353"/>
          </a:xfrm>
        </p:grpSpPr>
        <p:pic>
          <p:nvPicPr>
            <p:cNvPr id="4" name="Picture 2" descr="Introduction to FLOWER.. Building your own Federated Learning… | by Ankita  Sinha | Nerd For Tech | Medium">
              <a:extLst>
                <a:ext uri="{FF2B5EF4-FFF2-40B4-BE49-F238E27FC236}">
                  <a16:creationId xmlns:a16="http://schemas.microsoft.com/office/drawing/2014/main" id="{14491CC2-343A-6607-BBFA-E1C74894E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9" y="2218646"/>
              <a:ext cx="3470841" cy="2093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214432-2215-6BAB-69DF-0CB964DE7B3E}"/>
                </a:ext>
              </a:extLst>
            </p:cNvPr>
            <p:cNvSpPr/>
            <p:nvPr/>
          </p:nvSpPr>
          <p:spPr>
            <a:xfrm>
              <a:off x="1291622" y="4311924"/>
              <a:ext cx="1832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Cross-device</a:t>
              </a:r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FL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7676BD5-9BB8-AE85-94DF-2589829A3A9E}"/>
                </a:ext>
              </a:extLst>
            </p:cNvPr>
            <p:cNvSpPr/>
            <p:nvPr/>
          </p:nvSpPr>
          <p:spPr>
            <a:xfrm>
              <a:off x="471228" y="2218646"/>
              <a:ext cx="3341576" cy="2547353"/>
            </a:xfrm>
            <a:prstGeom prst="round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BA9853-E78F-6834-6007-3BC504FA71D9}"/>
              </a:ext>
            </a:extLst>
          </p:cNvPr>
          <p:cNvGrpSpPr/>
          <p:nvPr/>
        </p:nvGrpSpPr>
        <p:grpSpPr>
          <a:xfrm>
            <a:off x="3700104" y="2402377"/>
            <a:ext cx="2578641" cy="1978429"/>
            <a:chOff x="471228" y="2218646"/>
            <a:chExt cx="3341576" cy="25473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5FF906-E62C-A662-83A7-F73CD926829F}"/>
                </a:ext>
              </a:extLst>
            </p:cNvPr>
            <p:cNvSpPr/>
            <p:nvPr/>
          </p:nvSpPr>
          <p:spPr>
            <a:xfrm>
              <a:off x="1385677" y="4311924"/>
              <a:ext cx="1512675" cy="39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Cross-silo</a:t>
              </a:r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FL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166D1E91-321D-3491-8F0D-C262B61DCBA7}"/>
                </a:ext>
              </a:extLst>
            </p:cNvPr>
            <p:cNvSpPr/>
            <p:nvPr/>
          </p:nvSpPr>
          <p:spPr>
            <a:xfrm>
              <a:off x="471228" y="2218646"/>
              <a:ext cx="3341576" cy="2547353"/>
            </a:xfrm>
            <a:prstGeom prst="round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15" name="Picture 4" descr="Federated learning architecture applied in a hospital setting. | Download  Scientific Diagram">
            <a:extLst>
              <a:ext uri="{FF2B5EF4-FFF2-40B4-BE49-F238E27FC236}">
                <a16:creationId xmlns:a16="http://schemas.microsoft.com/office/drawing/2014/main" id="{3FD56639-D198-362B-9187-A569A5F9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06" y="2507041"/>
            <a:ext cx="2347738" cy="14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6CD9E-49B5-438B-BAEC-344FD791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741" y="1079998"/>
            <a:ext cx="5479803" cy="121431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</a:rPr>
              <a:t>纵向联邦学习 </a:t>
            </a:r>
            <a:r>
              <a:rPr lang="en-US" altLang="zh-CN" sz="1800" dirty="0">
                <a:latin typeface="微软雅黑" panose="020B0503020204020204" pitchFamily="34" charset="-122"/>
              </a:rPr>
              <a:t>(Vertical</a:t>
            </a:r>
            <a:r>
              <a:rPr lang="zh-CN" altLang="en-US" sz="1800" dirty="0">
                <a:latin typeface="微软雅黑" panose="020B0503020204020204" pitchFamily="34" charset="-122"/>
              </a:rPr>
              <a:t> </a:t>
            </a:r>
            <a:r>
              <a:rPr lang="en" altLang="zh-CN" sz="1800" dirty="0">
                <a:latin typeface="微软雅黑" panose="020B0503020204020204" pitchFamily="34" charset="-122"/>
              </a:rPr>
              <a:t>FL</a:t>
            </a:r>
            <a:r>
              <a:rPr lang="en-US" altLang="zh-CN" sz="1800" dirty="0">
                <a:latin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一种在工业界落地十分广泛的联合训练模型的模式，通过密码学、多方安全计算、差分隐私等隐私保护技术，能实现数据“可用不可见”，提升业务效能。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B964AC-17B8-49C8-8E34-D46F33E0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联邦学习简介</a:t>
            </a:r>
          </a:p>
        </p:txBody>
      </p:sp>
      <p:pic>
        <p:nvPicPr>
          <p:cNvPr id="25" name="Picture 6" descr="Bank Questionnaire (Gov. Doc&amp;#39;s Not Included) - REI Property Management">
            <a:extLst>
              <a:ext uri="{FF2B5EF4-FFF2-40B4-BE49-F238E27FC236}">
                <a16:creationId xmlns:a16="http://schemas.microsoft.com/office/drawing/2014/main" id="{2412D0C7-0B2C-8DAD-5CF5-6ACE3E8F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1" y="2541185"/>
            <a:ext cx="1318616" cy="98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Tencent Acquires Turtle Rock Studios | Business Wire">
            <a:extLst>
              <a:ext uri="{FF2B5EF4-FFF2-40B4-BE49-F238E27FC236}">
                <a16:creationId xmlns:a16="http://schemas.microsoft.com/office/drawing/2014/main" id="{D8510F0F-ADCB-685E-F252-C5CB8C32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33" y="2564292"/>
            <a:ext cx="1113114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BABA-RM Stock Price and Chart — MOEX:BABA-RM — TradingView">
            <a:extLst>
              <a:ext uri="{FF2B5EF4-FFF2-40B4-BE49-F238E27FC236}">
                <a16:creationId xmlns:a16="http://schemas.microsoft.com/office/drawing/2014/main" id="{2DDF11EF-225E-E633-2D9D-5DF0AFD1E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t="27631" r="6666" b="27536"/>
          <a:stretch/>
        </p:blipFill>
        <p:spPr bwMode="auto">
          <a:xfrm>
            <a:off x="2298768" y="2942452"/>
            <a:ext cx="1013043" cy="2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ByteDance (@BytedanceTalk) / Twitter">
            <a:extLst>
              <a:ext uri="{FF2B5EF4-FFF2-40B4-BE49-F238E27FC236}">
                <a16:creationId xmlns:a16="http://schemas.microsoft.com/office/drawing/2014/main" id="{3C156DF8-8C96-8B48-2FF0-ADD5D070F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21815"/>
          <a:stretch/>
        </p:blipFill>
        <p:spPr bwMode="auto">
          <a:xfrm>
            <a:off x="2509109" y="3269193"/>
            <a:ext cx="603350" cy="2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Free Icon | Ads">
            <a:extLst>
              <a:ext uri="{FF2B5EF4-FFF2-40B4-BE49-F238E27FC236}">
                <a16:creationId xmlns:a16="http://schemas.microsoft.com/office/drawing/2014/main" id="{781A0F6C-44C3-5060-7856-07DCF504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17" y="2599771"/>
            <a:ext cx="962123" cy="9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Taobao: Empower E-Commerce Web with OceanBase - Alibaba Cloud Case Study">
            <a:extLst>
              <a:ext uri="{FF2B5EF4-FFF2-40B4-BE49-F238E27FC236}">
                <a16:creationId xmlns:a16="http://schemas.microsoft.com/office/drawing/2014/main" id="{573AC6A6-51B9-FEAF-D768-4F2D80A8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62" y="3076108"/>
            <a:ext cx="408768" cy="3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京东-不负每一份热爱- Programu zilizo kwenye Google Play">
            <a:extLst>
              <a:ext uri="{FF2B5EF4-FFF2-40B4-BE49-F238E27FC236}">
                <a16:creationId xmlns:a16="http://schemas.microsoft.com/office/drawing/2014/main" id="{919E8B9E-2D08-21AA-A870-AE62031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56" y="2833455"/>
            <a:ext cx="397967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a beginner guide to : 抖音 douyin | Chinese School Amino Amino">
            <a:extLst>
              <a:ext uri="{FF2B5EF4-FFF2-40B4-BE49-F238E27FC236}">
                <a16:creationId xmlns:a16="http://schemas.microsoft.com/office/drawing/2014/main" id="{42533B06-EFB9-A764-A72F-957E22381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4" t="6897" r="17759" b="5809"/>
          <a:stretch/>
        </p:blipFill>
        <p:spPr bwMode="auto">
          <a:xfrm>
            <a:off x="5257862" y="2568292"/>
            <a:ext cx="408768" cy="3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4AF06D8C-3517-16DC-C448-83B965F86832}"/>
              </a:ext>
            </a:extLst>
          </p:cNvPr>
          <p:cNvGrpSpPr/>
          <p:nvPr/>
        </p:nvGrpSpPr>
        <p:grpSpPr>
          <a:xfrm>
            <a:off x="920075" y="2402377"/>
            <a:ext cx="2578641" cy="1978429"/>
            <a:chOff x="471228" y="2218646"/>
            <a:chExt cx="3341576" cy="254735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6DE7401-0674-5457-44DA-621CE222C4B2}"/>
                </a:ext>
              </a:extLst>
            </p:cNvPr>
            <p:cNvSpPr/>
            <p:nvPr/>
          </p:nvSpPr>
          <p:spPr>
            <a:xfrm>
              <a:off x="1608030" y="4023618"/>
              <a:ext cx="1169923" cy="6736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精准营销</a:t>
              </a:r>
              <a:endPara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精准放贷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6EF1F740-41E9-D2BB-7FB8-6970E3DA9768}"/>
                </a:ext>
              </a:extLst>
            </p:cNvPr>
            <p:cNvSpPr/>
            <p:nvPr/>
          </p:nvSpPr>
          <p:spPr>
            <a:xfrm>
              <a:off x="471228" y="2218646"/>
              <a:ext cx="3341576" cy="2547353"/>
            </a:xfrm>
            <a:prstGeom prst="round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0ACDB9-D9A5-5B0F-FAA0-DA5746422B4E}"/>
              </a:ext>
            </a:extLst>
          </p:cNvPr>
          <p:cNvGrpSpPr/>
          <p:nvPr/>
        </p:nvGrpSpPr>
        <p:grpSpPr>
          <a:xfrm>
            <a:off x="3700104" y="2402377"/>
            <a:ext cx="2578641" cy="1978429"/>
            <a:chOff x="471228" y="2218646"/>
            <a:chExt cx="3341576" cy="254735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447D6AC-60DD-B16B-4B79-4768DA80263B}"/>
                </a:ext>
              </a:extLst>
            </p:cNvPr>
            <p:cNvSpPr/>
            <p:nvPr/>
          </p:nvSpPr>
          <p:spPr>
            <a:xfrm>
              <a:off x="1518623" y="4020610"/>
              <a:ext cx="1246784" cy="6736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提升 </a:t>
              </a:r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CTR</a:t>
              </a:r>
            </a:p>
            <a:p>
              <a:r>
                <a: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提升 </a:t>
              </a:r>
              <a:r>
                <a: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ROI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BBD73FBC-DA65-A4D9-87FA-1225E4BA5DDD}"/>
                </a:ext>
              </a:extLst>
            </p:cNvPr>
            <p:cNvSpPr/>
            <p:nvPr/>
          </p:nvSpPr>
          <p:spPr>
            <a:xfrm>
              <a:off x="471228" y="2218646"/>
              <a:ext cx="3341576" cy="2547353"/>
            </a:xfrm>
            <a:prstGeom prst="round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0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6CD9E-49B5-438B-BAEC-344FD791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741" y="1079998"/>
            <a:ext cx="5479803" cy="121431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</a:rPr>
              <a:t>纵向联邦逻辑回归模型 </a:t>
            </a:r>
            <a:r>
              <a:rPr lang="en-US" altLang="zh-CN" sz="1800" dirty="0">
                <a:latin typeface="微软雅黑" panose="020B0503020204020204" pitchFamily="34" charset="-122"/>
              </a:rPr>
              <a:t>(VFL-LR)</a:t>
            </a:r>
          </a:p>
          <a:p>
            <a:pPr lvl="1"/>
            <a:r>
              <a: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基于 </a:t>
            </a:r>
            <a:r>
              <a:rPr lang="en-US" altLang="zh-CN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Paillier</a:t>
            </a:r>
            <a:r>
              <a: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同态加密实现的纵向联邦场景下的逻辑回归模型。</a:t>
            </a:r>
            <a:endParaRPr lang="en-US" altLang="zh-CN" sz="1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参考论文：</a:t>
            </a:r>
            <a:r>
              <a:rPr lang="en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Yang S, Ren B, Zhou X, et al. Parallel distributed logistic regression for vertical federated learning without third-party coordinator[J]. </a:t>
            </a:r>
            <a:r>
              <a:rPr lang="en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arXiv</a:t>
            </a:r>
            <a:r>
              <a:rPr lang="en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preprint arXiv:1911.09824, 2019.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zh-CN" altLang="en-US" sz="1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B964AC-17B8-49C8-8E34-D46F33E0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纵向联邦学习模型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6391F-8407-4095-62A1-28B52F4F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2" y="2308168"/>
            <a:ext cx="5871614" cy="2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DD328-1A2C-4FF4-91DA-63ABFCE4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743" y="1079999"/>
            <a:ext cx="5554137" cy="3392248"/>
          </a:xfrm>
        </p:spPr>
        <p:txBody>
          <a:bodyPr/>
          <a:lstStyle/>
          <a:p>
            <a:pPr marL="342900" lvl="1" indent="-342900">
              <a:buSzPts val="2400"/>
            </a:pPr>
            <a:r>
              <a:rPr lang="zh-CN" altLang="en-US" sz="1200" dirty="0"/>
              <a:t>（</a:t>
            </a:r>
            <a:r>
              <a:rPr lang="en-US" altLang="zh-CN" sz="1200" dirty="0"/>
              <a:t>50`</a:t>
            </a:r>
            <a:r>
              <a:rPr lang="zh-CN" altLang="en-US" sz="1200" dirty="0"/>
              <a:t>）基于 </a:t>
            </a:r>
            <a:r>
              <a:rPr lang="en-US" altLang="zh-CN" sz="1200" dirty="0" err="1"/>
              <a:t>paillier</a:t>
            </a:r>
            <a:r>
              <a:rPr lang="zh-CN" altLang="en-US" sz="1200" dirty="0"/>
              <a:t> 同态加密实现 </a:t>
            </a:r>
            <a:r>
              <a:rPr lang="en-US" altLang="zh-CN" sz="1200" dirty="0"/>
              <a:t>VFL-LR</a:t>
            </a:r>
            <a:r>
              <a:rPr lang="zh-CN" altLang="en-US" sz="1200" dirty="0"/>
              <a:t> 算法，保护训练中间变量，避免产生隐私泄露。补全模型训练过程中的前向及反向传播的具体代码，记录 </a:t>
            </a:r>
            <a:r>
              <a:rPr lang="en-US" altLang="zh-CN" sz="1200" dirty="0"/>
              <a:t>cancer</a:t>
            </a:r>
            <a:r>
              <a:rPr lang="zh-CN" altLang="en-US" sz="1200" dirty="0"/>
              <a:t> 数据集在训练过程中的</a:t>
            </a:r>
            <a:r>
              <a:rPr lang="en-US" altLang="zh-CN" sz="1200" dirty="0"/>
              <a:t>loss</a:t>
            </a:r>
            <a:r>
              <a:rPr lang="zh-CN" altLang="en-US" sz="1200" dirty="0"/>
              <a:t>及</a:t>
            </a:r>
            <a:r>
              <a:rPr lang="en-US" altLang="zh-CN" sz="1200" dirty="0"/>
              <a:t>acc</a:t>
            </a:r>
            <a:r>
              <a:rPr lang="zh-CN" altLang="en-US" sz="1200" dirty="0"/>
              <a:t>变化。</a:t>
            </a:r>
            <a:endParaRPr lang="en-US" altLang="zh-CN" sz="1200" dirty="0"/>
          </a:p>
          <a:p>
            <a:pPr marL="342900" lvl="1" indent="-342900">
              <a:buSzPts val="2400"/>
            </a:pPr>
            <a:r>
              <a:rPr lang="zh-CN" altLang="en-US" sz="1200" dirty="0"/>
              <a:t>（</a:t>
            </a:r>
            <a:r>
              <a:rPr lang="en-US" altLang="zh-CN" sz="1200" dirty="0"/>
              <a:t>20`</a:t>
            </a:r>
            <a:r>
              <a:rPr lang="zh-CN" altLang="en-US" sz="1200" dirty="0"/>
              <a:t>）请说明代码中 </a:t>
            </a:r>
            <a:r>
              <a:rPr lang="en-US" altLang="zh-CN" sz="1200" dirty="0"/>
              <a:t>scale </a:t>
            </a:r>
            <a:r>
              <a:rPr lang="zh-CN" altLang="en-US" sz="1200" dirty="0"/>
              <a:t>函数的原理及作用。</a:t>
            </a:r>
            <a:endParaRPr lang="en-US" altLang="zh-CN" sz="1200" dirty="0"/>
          </a:p>
          <a:p>
            <a:pPr marL="342900" lvl="1" indent="-342900">
              <a:buSzPts val="2400"/>
            </a:pPr>
            <a:r>
              <a:rPr lang="zh-CN" altLang="en-US" sz="1200" dirty="0"/>
              <a:t>（</a:t>
            </a:r>
            <a:r>
              <a:rPr lang="en-US" altLang="zh-CN" sz="1200" dirty="0"/>
              <a:t>20`</a:t>
            </a:r>
            <a:r>
              <a:rPr lang="zh-CN" altLang="en-US" sz="1200" dirty="0"/>
              <a:t>）当前代码在每个 </a:t>
            </a:r>
            <a:r>
              <a:rPr lang="en-US" altLang="zh-CN" sz="1200" dirty="0"/>
              <a:t>epoch </a:t>
            </a:r>
            <a:r>
              <a:rPr lang="zh-CN" altLang="en-US" sz="1200" dirty="0"/>
              <a:t>开始时使用 </a:t>
            </a:r>
            <a:r>
              <a:rPr lang="en-US" altLang="zh-CN" sz="1200" dirty="0"/>
              <a:t>epoch </a:t>
            </a:r>
            <a:r>
              <a:rPr lang="zh-CN" altLang="en-US" sz="1200" dirty="0"/>
              <a:t>值作为随机数种子，请说明含义，并实现另一种方式以达到相同的目的。</a:t>
            </a:r>
            <a:endParaRPr lang="en-US" altLang="zh-CN" sz="1200" dirty="0"/>
          </a:p>
          <a:p>
            <a:pPr marL="342900" lvl="1" indent="-342900">
              <a:buSzPts val="2400"/>
            </a:pPr>
            <a:r>
              <a:rPr lang="zh-CN" altLang="en-US" sz="1200" dirty="0"/>
              <a:t>（</a:t>
            </a:r>
            <a:r>
              <a:rPr lang="en-US" altLang="zh-CN" sz="1200" dirty="0"/>
              <a:t>10`</a:t>
            </a:r>
            <a:r>
              <a:rPr lang="zh-CN" altLang="en-US" sz="1200" dirty="0"/>
              <a:t>）开放题：试分析</a:t>
            </a:r>
            <a:r>
              <a:rPr lang="en-US" altLang="zh-CN" sz="1200" dirty="0"/>
              <a:t>VFL-LR</a:t>
            </a:r>
            <a:r>
              <a:rPr lang="zh-CN" altLang="en-US" sz="1200" dirty="0"/>
              <a:t>训练流程中潜在的隐私泄露风险，并简要说明可能的保护方式</a:t>
            </a:r>
            <a:endParaRPr lang="en-US" altLang="zh-CN" sz="1200" dirty="0"/>
          </a:p>
          <a:p>
            <a:pPr marL="342900" lvl="1" indent="-342900">
              <a:buSzPts val="2400"/>
            </a:pPr>
            <a:endParaRPr lang="en-US" altLang="zh-CN" sz="1200" dirty="0"/>
          </a:p>
          <a:p>
            <a:pPr marL="342900" lvl="1" indent="-342900">
              <a:buSzPts val="2400"/>
            </a:pPr>
            <a:r>
              <a:rPr lang="zh-CN" altLang="en-US" sz="1200" dirty="0"/>
              <a:t>实验报告： 说明代码实现方法，简要给出实验结果说明，可以证明有效性即可。</a:t>
            </a:r>
            <a:endParaRPr lang="en-US" altLang="zh-CN" sz="1200" dirty="0"/>
          </a:p>
          <a:p>
            <a:pPr marL="342900" lvl="1" indent="-342900">
              <a:buSzPts val="2400"/>
            </a:pPr>
            <a:endParaRPr lang="en-US" altLang="zh-CN" sz="1200" dirty="0"/>
          </a:p>
          <a:p>
            <a:pPr marL="342900" lvl="1" indent="-342900">
              <a:buSzPts val="2400"/>
            </a:pPr>
            <a:endParaRPr lang="en-US" altLang="zh-CN" sz="300" dirty="0"/>
          </a:p>
          <a:p>
            <a:pPr marL="0" lvl="1" indent="0">
              <a:buSzPts val="2400"/>
              <a:buNone/>
            </a:pPr>
            <a:r>
              <a:rPr lang="en-US" altLang="zh-CN" sz="1200" b="1" dirty="0"/>
              <a:t>Note</a:t>
            </a:r>
            <a:r>
              <a:rPr lang="zh-CN" altLang="en-US" sz="1200" b="1" dirty="0"/>
              <a:t>：本部分实验涉及到通信加密等额外组件，该部分内容实验不要求掌握，可以直接使用我们提供的代码。</a:t>
            </a:r>
            <a:endParaRPr lang="en-US" altLang="zh-CN" sz="1200" b="1" dirty="0"/>
          </a:p>
          <a:p>
            <a:pPr marL="0" lvl="1" indent="0">
              <a:buSzPts val="2400"/>
              <a:buNone/>
            </a:pPr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832E2C-B0BD-48A2-8064-5431BF9C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62143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24400" y="133970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324400" y="423862"/>
            <a:ext cx="6181175" cy="658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pic>
        <p:nvPicPr>
          <p:cNvPr id="301" name="Google Shape;301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595241"/>
            <a:ext cx="2066925" cy="240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CCCCCC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391</Words>
  <Application>Microsoft Office PowerPoint</Application>
  <PresentationFormat>自定义</PresentationFormat>
  <Paragraphs>35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宋体</vt:lpstr>
      <vt:lpstr>Arial</vt:lpstr>
      <vt:lpstr>Montserrat</vt:lpstr>
      <vt:lpstr>Times New Roman</vt:lpstr>
      <vt:lpstr>Gremio template</vt:lpstr>
      <vt:lpstr>数据隐私方法伦理和实践 Methodology, Ethics and Practice of Data Privacy</vt:lpstr>
      <vt:lpstr>纵向联邦逻辑回归模型</vt:lpstr>
      <vt:lpstr>联邦学习简介</vt:lpstr>
      <vt:lpstr>联邦学习简介</vt:lpstr>
      <vt:lpstr>纵向联邦学习模型</vt:lpstr>
      <vt:lpstr>实验内容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Boodoo</dc:creator>
  <cp:lastModifiedBy>Apple Py</cp:lastModifiedBy>
  <cp:revision>80</cp:revision>
  <dcterms:modified xsi:type="dcterms:W3CDTF">2023-12-28T12:54:03Z</dcterms:modified>
</cp:coreProperties>
</file>