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05246-62F1-41B4-9002-83F6EEC40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91CEFB-DCC8-4D8B-80C7-30BF6419C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13FF35-A257-40DB-8621-2462E526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C63D-C3F8-47B8-97B8-5998DF2A945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89016-050C-4123-85C3-5D41F4C4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900E7-8566-4ED0-837C-FD331C93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C407-3A81-4B83-A038-C846808E3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93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858E5-725A-4153-BEAD-0C880298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F1D075-DA1A-4D4B-BF09-EEE415ADE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042A1-B62E-49A7-A937-A33810FE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C63D-C3F8-47B8-97B8-5998DF2A945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90DAB-487C-4837-9761-52470D62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9313C-AD40-4EE8-A2B1-60DFCCAB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C407-3A81-4B83-A038-C846808E3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3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559A8C-973C-4884-8284-0F5697EDC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3AD4E6-D48E-4360-8770-9972864E8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07B73-E6D7-43FB-887D-B279E67F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C63D-C3F8-47B8-97B8-5998DF2A945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8A068-36DB-44CA-9BD7-29E8EBEF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CE3BE-C8B1-4C71-AC4F-2B868607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C407-3A81-4B83-A038-C846808E3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97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AE7B2-6E1C-44EA-B168-229CA55C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B1D05-DBFD-4481-8A1D-411E53B87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931F9D-85F9-4ABE-A00D-363C3457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C63D-C3F8-47B8-97B8-5998DF2A945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7EF1C1-EDD5-425E-A509-6EB3C8B9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F2EC8-38F9-44AD-9658-81E67F5D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C407-3A81-4B83-A038-C846808E3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59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FCFA3-2128-4F50-A961-A7BDA1EE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71C7AB-784D-4E40-9EC7-FDAED87E9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2A909-C91E-43B5-805B-FE85C4A1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C63D-C3F8-47B8-97B8-5998DF2A945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C6E2D-9198-42A4-9CB2-5DB0837B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683AC-4D13-45ED-B346-49A2BCB6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C407-3A81-4B83-A038-C846808E3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68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48532-2022-46C7-B892-EFA16388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75140-F1FA-4024-A8E4-9D0F461A0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4A9868-7F54-468F-890A-0912354F2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6FE457-B973-4B42-AFDA-FED8996D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C63D-C3F8-47B8-97B8-5998DF2A945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CA0C7B-30DA-4A7D-B929-4A824856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D482D2-A732-448F-9461-313A199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C407-3A81-4B83-A038-C846808E3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42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66BE4-3F4A-4BE6-9445-8B7D2BD4E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998928-1CFE-4F90-9015-86E987F5A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048051-B318-453D-A0BB-71B71583E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A8513A-3A66-4111-9E55-1806C15FE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07EE92-E862-4EB6-A9CE-E21D6F54D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1CCB62-50A0-485F-B48C-289404C4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C63D-C3F8-47B8-97B8-5998DF2A945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769C4B-30F6-48DC-B4A7-1ECDBD63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E98C37-BBD4-44E7-A6F6-E0FA297C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C407-3A81-4B83-A038-C846808E3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4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BD653-D521-4CDA-97E6-B6556B07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4557E8-25CA-46D8-A214-F7966AE9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C63D-C3F8-47B8-97B8-5998DF2A945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A46383-D997-488F-AF13-58F74724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B0B1AE-0957-4840-8F6F-5BE36BD6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C407-3A81-4B83-A038-C846808E3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37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519241-B2F1-498D-9C1D-4A1E4ADC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C63D-C3F8-47B8-97B8-5998DF2A945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5DBFF1-9BA3-49CA-B10B-3CC1CB8D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65335B-EBEC-4633-B554-831F51D6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C407-3A81-4B83-A038-C846808E3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5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63A3B-739E-46AD-96BF-81DC0C095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3347E-18CD-49A9-8FFC-3B3852A1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1E7DD2-A52E-4B16-85A3-5DF12114E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3DD03E-5683-48D4-B099-B5A991AE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C63D-C3F8-47B8-97B8-5998DF2A945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759E44-E23F-4EEB-8C09-0B01F240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AFA821-6328-4574-AD6E-20A89492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C407-3A81-4B83-A038-C846808E3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70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5DAC9-F611-48AC-8259-51E25E94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E606A7-6AF4-4C2B-B6D7-E9A81287C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878429-8224-4E35-9DFB-D92BF37D2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59C06C-BCB6-4677-B7A9-1DC2D58C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C63D-C3F8-47B8-97B8-5998DF2A945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69DA19-2FA6-49F9-B2DF-C96B27CB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F9626A-33F7-492F-99A6-6B60CBCA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C407-3A81-4B83-A038-C846808E3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16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C663AB-F53C-4D91-909F-F6AC78E6B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7D593A-8447-4D78-AC09-DC35B0357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5C55C-042E-40C6-9711-B81533056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1C63D-C3F8-47B8-97B8-5998DF2A945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9838E-509F-41DC-9516-D9051984A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1A8266-F46D-47C7-8FD6-F48C748C6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1C407-3A81-4B83-A038-C846808E3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42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847A7-651F-4ADB-A402-D7255604C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第二次作业答案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72EA10-1969-4FD0-BA2C-6E498071C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赵泽安</a:t>
            </a:r>
          </a:p>
        </p:txBody>
      </p:sp>
    </p:spTree>
    <p:extLst>
      <p:ext uri="{BB962C8B-B14F-4D97-AF65-F5344CB8AC3E}">
        <p14:creationId xmlns:p14="http://schemas.microsoft.com/office/powerpoint/2010/main" val="147640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8A3279A-3455-4D48-811C-8BDF0FA4F0B8}"/>
                  </a:ext>
                </a:extLst>
              </p:cNvPr>
              <p:cNvSpPr/>
              <p:nvPr/>
            </p:nvSpPr>
            <p:spPr>
              <a:xfrm>
                <a:off x="1920537" y="490465"/>
                <a:ext cx="844858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2.1 </a:t>
                </a:r>
                <a:r>
                  <a:rPr lang="zh-CN" altLang="en-US" dirty="0"/>
                  <a:t>已知氢原子的电离能为 </a:t>
                </a:r>
                <a:r>
                  <a:rPr lang="en-US" altLang="zh-CN" dirty="0"/>
                  <a:t>13.6eV</a:t>
                </a:r>
                <a:r>
                  <a:rPr lang="zh-CN" altLang="en-US" dirty="0"/>
                  <a:t>，求 </a:t>
                </a:r>
                <a:r>
                  <a:rPr lang="en-US" altLang="zh-CN" dirty="0"/>
                  <a:t>B</a:t>
                </a:r>
                <a:r>
                  <a:rPr lang="en-US" altLang="zh-CN" baseline="30000" dirty="0"/>
                  <a:t>4+ </a:t>
                </a:r>
                <a:r>
                  <a:rPr lang="zh-CN" altLang="en-US" dirty="0"/>
                  <a:t>离子从 </a:t>
                </a:r>
                <a:r>
                  <a:rPr lang="en-US" altLang="zh-CN" dirty="0"/>
                  <a:t>n = 2 </a:t>
                </a:r>
                <a:r>
                  <a:rPr lang="zh-CN" altLang="en-US" dirty="0"/>
                  <a:t>能级跃迁到基态的辐射能量、波长。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−13.6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2 −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1 = 255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l-GR" altLang="zh-CN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h𝑐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= 4.87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8A3279A-3455-4D48-811C-8BDF0FA4F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537" y="490465"/>
                <a:ext cx="8448580" cy="1477328"/>
              </a:xfrm>
              <a:prstGeom prst="rect">
                <a:avLst/>
              </a:prstGeom>
              <a:blipFill>
                <a:blip r:embed="rId2"/>
                <a:stretch>
                  <a:fillRect l="-577" t="-2058" b="-2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32E82F0-88CE-462A-B36D-B9E31B1596CC}"/>
                  </a:ext>
                </a:extLst>
              </p:cNvPr>
              <p:cNvSpPr/>
              <p:nvPr/>
            </p:nvSpPr>
            <p:spPr>
              <a:xfrm>
                <a:off x="1920537" y="2257121"/>
                <a:ext cx="844858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2.4 </a:t>
                </a:r>
                <a:r>
                  <a:rPr lang="zh-CN" altLang="en-US" dirty="0"/>
                  <a:t>要使处于基态的氢原子受激发后，能发射莱曼系最长波长的谱线，则至少需向 氢原子提供多少能量？ 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= −13.6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× ( 1/22 −1/12 ) = 10.2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32E82F0-88CE-462A-B36D-B9E31B159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537" y="2257121"/>
                <a:ext cx="8448580" cy="923330"/>
              </a:xfrm>
              <a:prstGeom prst="rect">
                <a:avLst/>
              </a:prstGeom>
              <a:blipFill>
                <a:blip r:embed="rId3"/>
                <a:stretch>
                  <a:fillRect l="-577" t="-3289" b="-4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A51EEBF-D674-4A93-B11C-A9153F492D60}"/>
                  </a:ext>
                </a:extLst>
              </p:cNvPr>
              <p:cNvSpPr/>
              <p:nvPr/>
            </p:nvSpPr>
            <p:spPr>
              <a:xfrm>
                <a:off x="1920537" y="3429000"/>
                <a:ext cx="8448581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2.6 </a:t>
                </a:r>
                <a:r>
                  <a:rPr lang="zh-CN" altLang="en-US" dirty="0"/>
                  <a:t>设氢原子原来是静止的。当氢原子从 </a:t>
                </a:r>
                <a:r>
                  <a:rPr lang="en-US" altLang="zh-CN" dirty="0"/>
                  <a:t>n = 4 </a:t>
                </a:r>
                <a:r>
                  <a:rPr lang="zh-CN" altLang="en-US" dirty="0"/>
                  <a:t>的态跃迁到基态时，给出原子的反 冲速度、发射光子的波长，与不考虑反冲时的光子波长对比。 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= −13.6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× ( 1/42 −1/12 ) = 12.75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0.511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𝑚𝑒𝑉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不考虑相对论效应</a:t>
                </a:r>
                <a:endParaRPr lang="en-US" altLang="zh-CN" dirty="0"/>
              </a:p>
              <a:p>
                <a:r>
                  <a:rPr lang="zh-CN" altLang="en-US" dirty="0"/>
                  <a:t>考虑反冲时，氢原子动能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baseline="-25000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1/2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baseline="-25000" dirty="0" err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，发射光子能量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h𝑐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 </a:t>
                </a:r>
                <a:endParaRPr lang="en-US" altLang="zh-CN" dirty="0"/>
              </a:p>
              <a:p>
                <a:r>
                  <a:rPr lang="zh-CN" altLang="en-US" dirty="0"/>
                  <a:t>由能量守恒和动量守恒， 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 baseline="-25000" dirty="0" err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𝑚𝑣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可得原子反冲速度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4.07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，发射的光子波长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97.2425105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zh-CN" altLang="en-US" dirty="0"/>
                  <a:t>。 </a:t>
                </a:r>
                <a:endParaRPr lang="en-US" altLang="zh-CN" dirty="0"/>
              </a:p>
              <a:p>
                <a:r>
                  <a:rPr lang="zh-CN" altLang="en-US" dirty="0"/>
                  <a:t>不考虑反冲时，发射的光子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波长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′ =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h𝑐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97.2425086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zh-CN" altLang="en-US" dirty="0"/>
                  <a:t>。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′ = 1.9 × 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zh-CN" altLang="en-US" dirty="0"/>
                  <a:t>，故反冲对发射光子波长的影响可忽略不计。</a:t>
                </a: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A51EEBF-D674-4A93-B11C-A9153F492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537" y="3429000"/>
                <a:ext cx="8448581" cy="3139321"/>
              </a:xfrm>
              <a:prstGeom prst="rect">
                <a:avLst/>
              </a:prstGeom>
              <a:blipFill>
                <a:blip r:embed="rId4"/>
                <a:stretch>
                  <a:fillRect l="-577" t="-1167" b="-2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61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56346D2-13DA-4ADB-AE17-82CADE16947C}"/>
                  </a:ext>
                </a:extLst>
              </p:cNvPr>
              <p:cNvSpPr/>
              <p:nvPr/>
            </p:nvSpPr>
            <p:spPr>
              <a:xfrm>
                <a:off x="2326546" y="1045862"/>
                <a:ext cx="6096000" cy="9469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/>
                  <a:t>3.1 </a:t>
                </a:r>
                <a:r>
                  <a:rPr lang="zh-CN" altLang="en-US" dirty="0"/>
                  <a:t>当电子的德布罗意波长与可见光波长 </a:t>
                </a:r>
                <a:r>
                  <a:rPr lang="en-US" altLang="zh-CN" dirty="0"/>
                  <a:t>(λ = 550nm) </a:t>
                </a:r>
                <a:r>
                  <a:rPr lang="zh-CN" altLang="en-US" dirty="0"/>
                  <a:t>相同时，求它的动能是多 少电子伏。 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 baseline="-25000" dirty="0" err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 baseline="30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i="1" baseline="30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 baseline="30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 4.98 × 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56346D2-13DA-4ADB-AE17-82CADE1694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546" y="1045862"/>
                <a:ext cx="6096000" cy="946991"/>
              </a:xfrm>
              <a:prstGeom prst="rect">
                <a:avLst/>
              </a:prstGeom>
              <a:blipFill>
                <a:blip r:embed="rId2"/>
                <a:stretch>
                  <a:fillRect l="-900" t="-3871" b="-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5CD5E3-3B73-4DDF-B2B8-520C200479DE}"/>
                  </a:ext>
                </a:extLst>
              </p:cNvPr>
              <p:cNvSpPr/>
              <p:nvPr/>
            </p:nvSpPr>
            <p:spPr>
              <a:xfrm>
                <a:off x="2267823" y="2475571"/>
                <a:ext cx="8579142" cy="33497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3.2 </a:t>
                </a:r>
                <a:r>
                  <a:rPr lang="zh-CN" altLang="en-US" dirty="0"/>
                  <a:t>显微镜可以分辨的最小尺寸，约为光波的波长。电子显微镜的电子束能量为 </a:t>
                </a:r>
                <a:r>
                  <a:rPr lang="en-US" altLang="zh-CN" dirty="0"/>
                  <a:t>50keV</a:t>
                </a:r>
                <a:r>
                  <a:rPr lang="zh-CN" altLang="en-US" dirty="0"/>
                  <a:t>，计算这种电子显微镜的最高分辨本领。 </a:t>
                </a:r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），不考虑相对论效应</a:t>
                </a:r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=5.49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𝑝𝑚</m:t>
                      </m:r>
                    </m:oMath>
                  </m:oMathPara>
                </a14:m>
                <a:endParaRPr lang="en-US" altLang="zh-CN" dirty="0"/>
              </a:p>
              <a:p>
                <a:pPr algn="ctr"/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），考虑相对论效应（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50keV </a:t>
                </a:r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0.511MeV</a:t>
                </a:r>
                <a:r>
                  <a:rPr lang="zh-CN" altLang="en-US" dirty="0"/>
                  <a:t>大小相差不到两个数量级）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=5.36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𝑝𝑚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5CD5E3-3B73-4DDF-B2B8-520C20047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823" y="2475571"/>
                <a:ext cx="8579142" cy="3349763"/>
              </a:xfrm>
              <a:prstGeom prst="rect">
                <a:avLst/>
              </a:prstGeom>
              <a:blipFill>
                <a:blip r:embed="rId3"/>
                <a:stretch>
                  <a:fillRect l="-569" t="-909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34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924CA35-40E4-4ACF-9C9A-7A0A57CD1304}"/>
                  </a:ext>
                </a:extLst>
              </p:cNvPr>
              <p:cNvSpPr/>
              <p:nvPr/>
            </p:nvSpPr>
            <p:spPr>
              <a:xfrm>
                <a:off x="1990986" y="792246"/>
                <a:ext cx="8824914" cy="2990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3.4 </a:t>
                </a:r>
                <a:r>
                  <a:rPr lang="zh-CN" altLang="en-US" dirty="0"/>
                  <a:t>设一个二维量子系统在 </a:t>
                </a:r>
                <a:r>
                  <a:rPr lang="en-US" altLang="zh-CN" dirty="0"/>
                  <a:t>t = 0 </a:t>
                </a:r>
                <a:r>
                  <a:rPr lang="zh-CN" altLang="en-US" dirty="0"/>
                  <a:t>时的波函数为 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i="1" dirty="0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l-GR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= 0</m:t>
                          </m:r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  <m:t>𝑖𝑦</m:t>
                          </m:r>
                        </m:e>
                      </m:d>
                      <m:func>
                        <m:func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 baseline="3000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 + </m:t>
                                  </m:r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i="1" baseline="3000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求几率密度。</a:t>
                </a:r>
                <a:endParaRPr lang="en-US" altLang="zh-CN" dirty="0"/>
              </a:p>
              <a:p>
                <a:r>
                  <a:rPr lang="zh-CN" altLang="en-US" dirty="0"/>
                  <a:t>归一化常数 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∫∫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l-GR" altLang="zh-CN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l-GR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= 0)|2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𝑑𝑥𝑑𝑦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= ∫∫(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baseline="30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baseline="30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) 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⁡{−2(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)}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𝑑𝑥𝑑𝑦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 ∫∫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i="1" baseline="30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𝑟𝑑𝑟𝑑</m:t>
                      </m:r>
                      <m:r>
                        <a:rPr lang="el-GR" altLang="zh-CN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l-GR" altLang="zh-CN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）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d>
                        <m:dPr>
                          <m:begChr m:val="|"/>
                          <m:endChr m:val="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num>
                            <m:den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l-GR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几率密度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l-GR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= 0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l-GR" altLang="zh-CN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l-GR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CN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l-GR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= 0</m:t>
                            </m:r>
                          </m:e>
                        </m:d>
                      </m:e>
                    </m:d>
                    <m:r>
                      <a:rPr lang="en-US" altLang="zh-CN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i="1" baseline="30000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/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l-GR" altLang="zh-CN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l-GR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) 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⁡{−2(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)}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924CA35-40E4-4ACF-9C9A-7A0A57CD1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986" y="792246"/>
                <a:ext cx="8824914" cy="2990627"/>
              </a:xfrm>
              <a:prstGeom prst="rect">
                <a:avLst/>
              </a:prstGeom>
              <a:blipFill>
                <a:blip r:embed="rId2"/>
                <a:stretch>
                  <a:fillRect l="-622" t="-1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29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359</Words>
  <Application>Microsoft Office PowerPoint</Application>
  <PresentationFormat>宽屏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第二次作业答案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第二次作业答案</dc:title>
  <dc:creator>Quantum111215</dc:creator>
  <cp:lastModifiedBy>赵泽安</cp:lastModifiedBy>
  <cp:revision>13</cp:revision>
  <dcterms:created xsi:type="dcterms:W3CDTF">2023-04-13T07:40:15Z</dcterms:created>
  <dcterms:modified xsi:type="dcterms:W3CDTF">2023-04-21T06:36:08Z</dcterms:modified>
</cp:coreProperties>
</file>