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560F-0DBE-4E44-B39F-4577D344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0E150-9E76-49B1-AC83-25A5A26F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A1449-6172-4E83-9281-27567E13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97196-80ED-4F54-95E4-DD662E56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EDA88-842E-4E04-9B61-FF8CBA7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8119F-085C-4FC3-816F-01033BC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38A9B-40E6-4C6D-846D-DAB1844C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C5D93-BF7B-420F-B901-D3614A3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F570C-6379-4D7A-959B-A532E38D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AC0A7-4194-4756-80FF-73E51CA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CDB353-66FB-4756-B657-97D2AC32E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4875C-4AB4-47AE-8C72-79CB6777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E853F-829C-4A8E-B6C4-94AC409A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A30F2-48FD-4F4B-B47C-49C2E837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53B80-4C32-496E-85B0-EEE08E0A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EE0FD-22BF-4652-AF19-89546E20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C41E5-FD33-4EA2-A507-737390F3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FECB-2868-4953-8B0A-6E86FB36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EA1DC-A92D-470B-8C00-A341E4E2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E4EB8-D1C8-447F-8E82-674C725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9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D0E6-D6CA-4E26-926B-248F3240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FF552-4813-45D8-94BE-BAFBC831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DE3CD-FF7F-408E-B3D3-495A3B66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B8124-4A66-4FE3-9F55-EA1DD039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DCC98-AA38-4D3A-9AD7-0F27E16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2F3E-24A9-4BBB-B8FA-219420EB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37D71-E340-4DA8-93E9-6BBBDB9C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16B20-4E12-469F-9B5E-F4763829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DBF24-869E-41DA-BB92-00EF4BED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322F1-65A9-4B39-AD1C-E6C957A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0F151-557D-4F3B-97B9-64F39A53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3E5A-930D-4322-9E40-42320D2D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24195-71D5-43CC-9188-4F65A20B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AC049-47FB-4394-AD62-A09CA87C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39D18-DEBD-4EF2-BCE5-6001366C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F6FA0-780F-4158-87D8-6FF891AD0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04DF5-EF6F-4350-BCF5-B5A21B57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DFFDF-6695-45E4-ABAB-4BA80D83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CE57E-C7B4-4B84-8981-59271DD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9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B8F09-43A0-46F4-A1EB-2642889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66CE8-8785-49ED-939F-24F13928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177FC-B1FE-4F62-B9A7-28B94A2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33C2B-6305-4A11-BB71-ED3931A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A4DCE-8448-47EB-99AB-051570BF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D8C37E-2BB3-4060-B9AF-60CFB5E7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64F3-5696-468E-BC08-DD6FC65E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8B27-5E90-4BED-A918-0AFDE0C2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87B17-81F6-4420-AD18-6306D14B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A285C-6796-4ACC-9411-E657CED9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6F46E-61DE-44A8-BA01-E3ACE80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236A1-D567-4BAE-B011-3E6BC9D3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717E4-5DBE-40D6-A810-671F70FC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9F641-7530-461E-8CB0-9020CD19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725E0-BAD9-4D07-B904-D10286C38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FDB5F-1335-413C-86C4-B7F43F63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4275C-332F-42BD-B861-FECAD31C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0DE3B-DD6D-4534-943D-6FF9C75B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D2DE-AD8D-4C11-A454-370DC763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7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568061-8D46-4E92-A3B1-02E3E74E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5F00-10B4-46E4-93B0-9EB3BD21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236FB-FCF4-483F-AEE8-2F5F1CE9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6B21-A730-48D5-A99E-E309A82A7F7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7C39A-06E5-4575-91CC-589B44EC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4E28F-0E20-4934-8F3E-2068CE67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E355-0B52-41F1-85A6-D7A3DC1D0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3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BD3C-42D9-4EAE-8C51-09C4F1FAA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zh-CN" altLang="en-US" dirty="0"/>
              <a:t>第六次作业答案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7285F-0039-40D6-AEB9-7D307F131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赵泽安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4F1D68-1886-46E6-91FD-42F0E79990B2}"/>
              </a:ext>
            </a:extLst>
          </p:cNvPr>
          <p:cNvSpPr txBox="1"/>
          <p:nvPr/>
        </p:nvSpPr>
        <p:spPr>
          <a:xfrm>
            <a:off x="1296140" y="585018"/>
            <a:ext cx="9436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，设矩阵</a:t>
            </a:r>
            <a:r>
              <a:rPr lang="en-US" altLang="zh-CN" dirty="0"/>
              <a:t>A,B,C</a:t>
            </a:r>
            <a:r>
              <a:rPr lang="zh-CN" altLang="en-US" dirty="0"/>
              <a:t>均为</a:t>
            </a:r>
            <a:r>
              <a:rPr lang="en-US" altLang="zh-CN" dirty="0"/>
              <a:t>2×2</a:t>
            </a:r>
            <a:r>
              <a:rPr lang="zh-CN" altLang="en-US" dirty="0"/>
              <a:t>的厄密矩阵，从而</a:t>
            </a:r>
            <a:r>
              <a:rPr lang="en-US" altLang="zh-CN" dirty="0"/>
              <a:t>..</a:t>
            </a:r>
          </a:p>
          <a:p>
            <a:pPr algn="ctr"/>
            <a:r>
              <a:rPr lang="en-US" altLang="zh-CN" dirty="0"/>
              <a:t>[B,C]=BC-CB=</a:t>
            </a:r>
            <a:r>
              <a:rPr lang="en-US" altLang="zh-CN" dirty="0" err="1"/>
              <a:t>iA</a:t>
            </a:r>
            <a:endParaRPr lang="en-US" altLang="zh-CN" dirty="0"/>
          </a:p>
          <a:p>
            <a:pPr algn="ctr"/>
            <a:r>
              <a:rPr lang="zh-CN" altLang="en-US" dirty="0"/>
              <a:t>左乘</a:t>
            </a:r>
            <a:r>
              <a:rPr lang="en-US" altLang="zh-CN" dirty="0"/>
              <a:t>B</a:t>
            </a:r>
            <a:r>
              <a:rPr lang="zh-CN" altLang="en-US" dirty="0"/>
              <a:t>得</a:t>
            </a:r>
            <a:r>
              <a:rPr lang="en-US" altLang="zh-CN" dirty="0"/>
              <a:t>BBC-BCB=</a:t>
            </a:r>
            <a:r>
              <a:rPr lang="en-US" altLang="zh-CN" dirty="0" err="1"/>
              <a:t>iBA</a:t>
            </a:r>
            <a:r>
              <a:rPr lang="en-US" altLang="zh-CN" dirty="0"/>
              <a:t>=C-BCB</a:t>
            </a:r>
          </a:p>
          <a:p>
            <a:pPr algn="ctr"/>
            <a:r>
              <a:rPr lang="zh-CN" altLang="en-US" dirty="0"/>
              <a:t>右乘</a:t>
            </a:r>
            <a:r>
              <a:rPr lang="en-US" altLang="zh-CN" dirty="0"/>
              <a:t>B</a:t>
            </a:r>
            <a:r>
              <a:rPr lang="zh-CN" altLang="en-US" dirty="0"/>
              <a:t>得</a:t>
            </a:r>
            <a:r>
              <a:rPr lang="en-US" altLang="zh-CN" dirty="0"/>
              <a:t>BCB-CBB=</a:t>
            </a:r>
            <a:r>
              <a:rPr lang="en-US" altLang="zh-CN" dirty="0" err="1"/>
              <a:t>iAB</a:t>
            </a:r>
            <a:r>
              <a:rPr lang="en-US" altLang="zh-CN" dirty="0"/>
              <a:t>=BCB-C</a:t>
            </a:r>
          </a:p>
          <a:p>
            <a:pPr algn="ctr"/>
            <a:r>
              <a:rPr lang="zh-CN" altLang="en-US" dirty="0"/>
              <a:t>两式相加得</a:t>
            </a:r>
            <a:r>
              <a:rPr lang="en-US" altLang="zh-CN" dirty="0" err="1"/>
              <a:t>i</a:t>
            </a:r>
            <a:r>
              <a:rPr lang="zh-CN" altLang="en-US" dirty="0"/>
              <a:t>（</a:t>
            </a:r>
            <a:r>
              <a:rPr lang="en-US" altLang="zh-CN" dirty="0"/>
              <a:t>AB+BA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</a:p>
          <a:p>
            <a:pPr algn="ctr"/>
            <a:r>
              <a:rPr lang="zh-CN" altLang="en-US" dirty="0"/>
              <a:t>即</a:t>
            </a:r>
            <a:r>
              <a:rPr lang="en-US" altLang="zh-CN" dirty="0"/>
              <a:t>AB+BA=0,</a:t>
            </a:r>
            <a:r>
              <a:rPr lang="zh-CN" altLang="en-US" dirty="0"/>
              <a:t>同理可得</a:t>
            </a:r>
            <a:r>
              <a:rPr lang="en-US" altLang="zh-CN" dirty="0"/>
              <a:t>AC+CA=0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06EA216-204E-4E3F-B0EC-D943AC228CB8}"/>
                  </a:ext>
                </a:extLst>
              </p:cNvPr>
              <p:cNvSpPr txBox="1"/>
              <p:nvPr/>
            </p:nvSpPr>
            <p:spPr>
              <a:xfrm>
                <a:off x="1296140" y="3429000"/>
                <a:ext cx="8593584" cy="2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zh-CN" altLang="en-US" dirty="0"/>
                  <a:t>，若</a:t>
                </a:r>
                <a:r>
                  <a:rPr lang="en-US" altLang="zh-CN" dirty="0"/>
                  <a:t>2×2</a:t>
                </a:r>
                <a:r>
                  <a:rPr lang="zh-CN" altLang="en-US" dirty="0"/>
                  <a:t>的矩阵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）：因为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，解得本征值为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，在本征矢下可以写为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begChr m:val="|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+0∗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1,0</a:t>
                </a:r>
                <a:r>
                  <a:rPr lang="zh-CN" altLang="en-US" dirty="0"/>
                  <a:t>为本征值，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为对应的本征矢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06EA216-204E-4E3F-B0EC-D943AC228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40" y="3429000"/>
                <a:ext cx="8593584" cy="2646430"/>
              </a:xfrm>
              <a:prstGeom prst="rect">
                <a:avLst/>
              </a:prstGeom>
              <a:blipFill>
                <a:blip r:embed="rId2"/>
                <a:stretch>
                  <a:fillRect l="-639" t="-1382" b="-18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5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DAF82D-CBFA-49CF-9180-E9ACB8013197}"/>
                  </a:ext>
                </a:extLst>
              </p:cNvPr>
              <p:cNvSpPr txBox="1"/>
              <p:nvPr/>
            </p:nvSpPr>
            <p:spPr>
              <a:xfrm>
                <a:off x="1420426" y="390617"/>
                <a:ext cx="8211844" cy="1956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/>
                  <a:t>为三维矢量，利用泡利算符</a:t>
                </a:r>
                <a:r>
                  <a:rPr lang="en-US" altLang="zh-CN" dirty="0"/>
                  <a:t>..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左式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已知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左式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DAF82D-CBFA-49CF-9180-E9ACB801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26" y="390617"/>
                <a:ext cx="8211844" cy="1956305"/>
              </a:xfrm>
              <a:prstGeom prst="rect">
                <a:avLst/>
              </a:prstGeom>
              <a:blipFill>
                <a:blip r:embed="rId2"/>
                <a:stretch>
                  <a:fillRect l="-594" t="-4673" b="-17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934CB8-6F1D-4FEB-A351-B3E0BA3BD81F}"/>
                  </a:ext>
                </a:extLst>
              </p:cNvPr>
              <p:cNvSpPr txBox="1"/>
              <p:nvPr/>
            </p:nvSpPr>
            <p:spPr>
              <a:xfrm>
                <a:off x="1420426" y="2908896"/>
                <a:ext cx="7457242" cy="364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zh-CN" altLang="en-US" dirty="0"/>
                  <a:t>，证明等式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根据指数函数的泰勒展开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代入上面公式得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934CB8-6F1D-4FEB-A351-B3E0BA3B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26" y="2908896"/>
                <a:ext cx="7457242" cy="3642216"/>
              </a:xfrm>
              <a:prstGeom prst="rect">
                <a:avLst/>
              </a:prstGeom>
              <a:blipFill>
                <a:blip r:embed="rId3"/>
                <a:stretch>
                  <a:fillRect l="-654" t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9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3E44D-3CAC-4EA4-BC2C-586D1335676E}"/>
                  </a:ext>
                </a:extLst>
              </p:cNvPr>
              <p:cNvSpPr txBox="1"/>
              <p:nvPr/>
            </p:nvSpPr>
            <p:spPr>
              <a:xfrm>
                <a:off x="1313895" y="264540"/>
                <a:ext cx="9694416" cy="397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7,</a:t>
                </a:r>
                <a:r>
                  <a:rPr lang="zh-CN" altLang="en-US" sz="1600" dirty="0"/>
                  <a:t>设电子处在自旋态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求解的本征值为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对应本征态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对应本征态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可能测量本征值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对应概率为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↑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co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可能测量本征值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对应概率为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si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33E44D-3CAC-4EA4-BC2C-586D13356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95" y="264540"/>
                <a:ext cx="9694416" cy="3972562"/>
              </a:xfrm>
              <a:prstGeom prst="rect">
                <a:avLst/>
              </a:prstGeom>
              <a:blipFill>
                <a:blip r:embed="rId2"/>
                <a:stretch>
                  <a:fillRect l="-377" t="-13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8F9AAD-CD47-4DE4-9032-C5C665D1700D}"/>
                  </a:ext>
                </a:extLst>
              </p:cNvPr>
              <p:cNvSpPr txBox="1"/>
              <p:nvPr/>
            </p:nvSpPr>
            <p:spPr>
              <a:xfrm>
                <a:off x="1313895" y="4316910"/>
                <a:ext cx="5788241" cy="1799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9,</a:t>
                </a:r>
                <a:r>
                  <a:rPr lang="zh-CN" altLang="en-US" sz="1600" dirty="0"/>
                  <a:t>原子态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1600" dirty="0"/>
                  <a:t>对应的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1600" dirty="0"/>
                  <a:t>取值是多少？</a:t>
                </a:r>
                <a:r>
                  <a:rPr lang="en-US" altLang="zh-CN" sz="1600" dirty="0"/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或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8F9AAD-CD47-4DE4-9032-C5C665D1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95" y="4316910"/>
                <a:ext cx="5788241" cy="1799788"/>
              </a:xfrm>
              <a:prstGeom prst="rect">
                <a:avLst/>
              </a:prstGeom>
              <a:blipFill>
                <a:blip r:embed="rId3"/>
                <a:stretch>
                  <a:fillRect l="-632" t="-7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82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95CDFF-5503-4E10-9CD1-0EB4382FE240}"/>
                  </a:ext>
                </a:extLst>
              </p:cNvPr>
              <p:cNvSpPr txBox="1"/>
              <p:nvPr/>
            </p:nvSpPr>
            <p:spPr>
              <a:xfrm>
                <a:off x="1420427" y="337363"/>
                <a:ext cx="9028590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11,</a:t>
                </a:r>
                <a:r>
                  <a:rPr lang="zh-CN" altLang="en-US" sz="1600" dirty="0"/>
                  <a:t>氢原子处于激发态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600" dirty="0"/>
                  <a:t>，若考虑自旋轨道耦合</a:t>
                </a:r>
                <a:r>
                  <a:rPr lang="en-US" altLang="zh-CN" sz="1600" dirty="0"/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=0,1;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b="0" dirty="0"/>
              </a:p>
              <a:p>
                <a:r>
                  <a:rPr lang="zh-CN" altLang="en-US" sz="1600" dirty="0"/>
                  <a:t>所以存在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2,0,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2,1,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2,1,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600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95CDFF-5503-4E10-9CD1-0EB4382F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27" y="337363"/>
                <a:ext cx="9028590" cy="1491114"/>
              </a:xfrm>
              <a:prstGeom prst="rect">
                <a:avLst/>
              </a:prstGeom>
              <a:blipFill>
                <a:blip r:embed="rId2"/>
                <a:stretch>
                  <a:fillRect l="-33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E8D6AF-7DC3-42FE-8103-D5370A9ABA3B}"/>
                  </a:ext>
                </a:extLst>
              </p:cNvPr>
              <p:cNvSpPr txBox="1"/>
              <p:nvPr/>
            </p:nvSpPr>
            <p:spPr>
              <a:xfrm>
                <a:off x="1420427" y="3984713"/>
                <a:ext cx="8859915" cy="273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12,</a:t>
                </a:r>
                <a:r>
                  <a:rPr lang="zh-CN" altLang="en-US" sz="1600" dirty="0"/>
                  <a:t>两个自旋为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/>
                  <a:t>的粒子组成复合系统，粒子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处在算符本征值</a:t>
                </a:r>
                <a:r>
                  <a:rPr lang="en-US" altLang="zh-CN" sz="1600" dirty="0"/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↑↑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↑↑</m:t>
                              </m:r>
                            </m:e>
                          </m:d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</m:d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所以总自旋为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E8D6AF-7DC3-42FE-8103-D5370A9AB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27" y="3984713"/>
                <a:ext cx="8859915" cy="2735429"/>
              </a:xfrm>
              <a:prstGeom prst="rect">
                <a:avLst/>
              </a:prstGeom>
              <a:blipFill>
                <a:blip r:embed="rId3"/>
                <a:stretch>
                  <a:fillRect l="-344" t="-12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32C9B1-E4D4-4CE7-8A44-829E3F581320}"/>
              </a:ext>
            </a:extLst>
          </p:cNvPr>
          <p:cNvCxnSpPr/>
          <p:nvPr/>
        </p:nvCxnSpPr>
        <p:spPr>
          <a:xfrm>
            <a:off x="1837678" y="1526964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3016B4B-62F9-4107-BCA8-D3C64C25A1EA}"/>
              </a:ext>
            </a:extLst>
          </p:cNvPr>
          <p:cNvCxnSpPr/>
          <p:nvPr/>
        </p:nvCxnSpPr>
        <p:spPr>
          <a:xfrm>
            <a:off x="3644283" y="1772009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6165D7-B53C-4B6C-B420-E0AA1FDA4F83}"/>
              </a:ext>
            </a:extLst>
          </p:cNvPr>
          <p:cNvCxnSpPr/>
          <p:nvPr/>
        </p:nvCxnSpPr>
        <p:spPr>
          <a:xfrm>
            <a:off x="3644283" y="2121769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B5D039-7587-4689-951D-49579689EFD7}"/>
              </a:ext>
            </a:extLst>
          </p:cNvPr>
          <p:cNvCxnSpPr/>
          <p:nvPr/>
        </p:nvCxnSpPr>
        <p:spPr>
          <a:xfrm>
            <a:off x="3426781" y="1526964"/>
            <a:ext cx="217502" cy="2450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CBA0B7A-A854-4E43-9D74-DBD6189B0D19}"/>
              </a:ext>
            </a:extLst>
          </p:cNvPr>
          <p:cNvCxnSpPr>
            <a:cxnSpLocks/>
          </p:cNvCxnSpPr>
          <p:nvPr/>
        </p:nvCxnSpPr>
        <p:spPr>
          <a:xfrm>
            <a:off x="3429001" y="1526963"/>
            <a:ext cx="224160" cy="6070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06ABF5-EFB2-4DF3-9B33-8F9D3166240E}"/>
                  </a:ext>
                </a:extLst>
              </p:cNvPr>
              <p:cNvSpPr txBox="1"/>
              <p:nvPr/>
            </p:nvSpPr>
            <p:spPr>
              <a:xfrm>
                <a:off x="1828800" y="1631988"/>
                <a:ext cx="15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06ABF5-EFB2-4DF3-9B33-8F9D3166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31988"/>
                <a:ext cx="15891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13F5B6-87F5-42E7-A0B6-BEBC077B4D3E}"/>
                  </a:ext>
                </a:extLst>
              </p:cNvPr>
              <p:cNvSpPr txBox="1"/>
              <p:nvPr/>
            </p:nvSpPr>
            <p:spPr>
              <a:xfrm>
                <a:off x="4712933" y="1417678"/>
                <a:ext cx="158910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13F5B6-87F5-42E7-A0B6-BEBC077B4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33" y="1417678"/>
                <a:ext cx="1589103" cy="4956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196556-86E9-42B0-A5A1-2AD8D4E62B98}"/>
                  </a:ext>
                </a:extLst>
              </p:cNvPr>
              <p:cNvSpPr txBox="1"/>
              <p:nvPr/>
            </p:nvSpPr>
            <p:spPr>
              <a:xfrm>
                <a:off x="4712933" y="1873944"/>
                <a:ext cx="158910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196556-86E9-42B0-A5A1-2AD8D4E6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33" y="1873944"/>
                <a:ext cx="1589103" cy="49564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81DEADC-CBC6-41F6-A0C5-C4DEB62D5E2F}"/>
              </a:ext>
            </a:extLst>
          </p:cNvPr>
          <p:cNvCxnSpPr/>
          <p:nvPr/>
        </p:nvCxnSpPr>
        <p:spPr>
          <a:xfrm>
            <a:off x="6684515" y="1526964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41D699E-DE1B-4F8D-98B7-6D682ADF4BED}"/>
              </a:ext>
            </a:extLst>
          </p:cNvPr>
          <p:cNvCxnSpPr/>
          <p:nvPr/>
        </p:nvCxnSpPr>
        <p:spPr>
          <a:xfrm>
            <a:off x="8491120" y="1772009"/>
            <a:ext cx="158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E894522-03B8-4CDC-96F1-531A86577E0C}"/>
              </a:ext>
            </a:extLst>
          </p:cNvPr>
          <p:cNvCxnSpPr/>
          <p:nvPr/>
        </p:nvCxnSpPr>
        <p:spPr>
          <a:xfrm>
            <a:off x="8273618" y="1526964"/>
            <a:ext cx="217502" cy="2450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F6EB19-2E41-43D1-9CDA-4207F391705F}"/>
                  </a:ext>
                </a:extLst>
              </p:cNvPr>
              <p:cNvSpPr txBox="1"/>
              <p:nvPr/>
            </p:nvSpPr>
            <p:spPr>
              <a:xfrm>
                <a:off x="6675637" y="1631988"/>
                <a:ext cx="1589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F6EB19-2E41-43D1-9CDA-4207F3917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37" y="1631988"/>
                <a:ext cx="15891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5D28FF8-41DC-483E-8411-69F20C1DBED2}"/>
                  </a:ext>
                </a:extLst>
              </p:cNvPr>
              <p:cNvSpPr txBox="1"/>
              <p:nvPr/>
            </p:nvSpPr>
            <p:spPr>
              <a:xfrm>
                <a:off x="9559770" y="1417678"/>
                <a:ext cx="1589103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5D28FF8-41DC-483E-8411-69F20C1DB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770" y="1417678"/>
                <a:ext cx="1589103" cy="5142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FD20C1C-1894-4ECA-9545-9F42F53BDFA1}"/>
                  </a:ext>
                </a:extLst>
              </p:cNvPr>
              <p:cNvSpPr txBox="1"/>
              <p:nvPr/>
            </p:nvSpPr>
            <p:spPr>
              <a:xfrm>
                <a:off x="1518082" y="2131196"/>
                <a:ext cx="6973038" cy="155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=−3.4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≈5.3×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4.505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FD20C1C-1894-4ECA-9545-9F42F53B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2131196"/>
                <a:ext cx="6973038" cy="1554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6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AEB6C6E-977F-47F0-B56E-10F0123F2649}"/>
                  </a:ext>
                </a:extLst>
              </p:cNvPr>
              <p:cNvSpPr txBox="1"/>
              <p:nvPr/>
            </p:nvSpPr>
            <p:spPr>
              <a:xfrm>
                <a:off x="1535837" y="3429000"/>
                <a:ext cx="10360240" cy="28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14,</a:t>
                </a:r>
                <a:r>
                  <a:rPr lang="zh-CN" altLang="en-US" dirty="0"/>
                  <a:t>氦原子核外两个电子基态都占据</a:t>
                </a:r>
                <a:r>
                  <a:rPr lang="en-US" altLang="zh-CN" dirty="0"/>
                  <a:t>1s</a:t>
                </a:r>
                <a:r>
                  <a:rPr lang="zh-CN" altLang="en-US" dirty="0"/>
                  <a:t>轨道。</a:t>
                </a:r>
                <a:endParaRPr lang="en-US" altLang="zh-CN" dirty="0"/>
              </a:p>
              <a:p>
                <a:r>
                  <a:rPr lang="en-US" altLang="zh-CN" dirty="0"/>
                  <a:t> a</a:t>
                </a:r>
                <a:r>
                  <a:rPr lang="zh-CN" altLang="en-US" dirty="0"/>
                  <a:t>，若不考虑电子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电子之间的库伦作用，则利用氢原子的基态能</a:t>
                </a:r>
                <a:r>
                  <a:rPr lang="en-US" altLang="zh-CN" dirty="0"/>
                  <a:t>..</a:t>
                </a:r>
              </a:p>
              <a:p>
                <a:r>
                  <a:rPr lang="en-US" altLang="zh-CN" dirty="0"/>
                  <a:t> b,</a:t>
                </a:r>
                <a:r>
                  <a:rPr lang="zh-CN" altLang="en-US" dirty="0"/>
                  <a:t>若考虑电子件的库伦作用，则库伦作用对应的基态能量修正是多少？</a:t>
                </a:r>
                <a:r>
                  <a:rPr lang="en-US" altLang="zh-CN" dirty="0"/>
                  <a:t>..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−13.6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=2×4×−13.6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=−108.8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波函数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选取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基态波函数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又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=34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具体求解过程可参考氦原子基态求解（下一页</a:t>
                </a:r>
                <a:r>
                  <a:rPr lang="en-US" altLang="zh-CN" dirty="0" err="1" smtClean="0"/>
                  <a:t>ppt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AEB6C6E-977F-47F0-B56E-10F0123F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37" y="3429000"/>
                <a:ext cx="10360240" cy="2876365"/>
              </a:xfrm>
              <a:prstGeom prst="rect">
                <a:avLst/>
              </a:prstGeom>
              <a:blipFill>
                <a:blip r:embed="rId2"/>
                <a:stretch>
                  <a:fillRect l="-530" t="-1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54E4AE-5FEE-4548-9617-F15A9CF852A1}"/>
                  </a:ext>
                </a:extLst>
              </p:cNvPr>
              <p:cNvSpPr txBox="1"/>
              <p:nvPr/>
            </p:nvSpPr>
            <p:spPr>
              <a:xfrm>
                <a:off x="1535837" y="319596"/>
                <a:ext cx="9472474" cy="271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13,</a:t>
                </a:r>
                <a:r>
                  <a:rPr lang="zh-CN" altLang="en-US" dirty="0"/>
                  <a:t>自旋交换算符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/>
                  <a:t>可以对两自旋系统的自旋状态实现交换操作</a:t>
                </a:r>
                <a:r>
                  <a:rPr lang="en-US" altLang="zh-CN" dirty="0"/>
                  <a:t>..</a:t>
                </a:r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，结合题目的另外两个公式</a:t>
                </a:r>
                <a:endParaRPr lang="en-US" altLang="zh-CN" dirty="0"/>
              </a:p>
              <a:p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54E4AE-5FEE-4548-9617-F15A9CF8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37" y="319596"/>
                <a:ext cx="9472474" cy="2715615"/>
              </a:xfrm>
              <a:prstGeom prst="rect">
                <a:avLst/>
              </a:prstGeom>
              <a:blipFill>
                <a:blip r:embed="rId3"/>
                <a:stretch>
                  <a:fillRect l="-579" t="-6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25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61" y="0"/>
            <a:ext cx="5142496" cy="6858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7379855" y="3057236"/>
            <a:ext cx="794327" cy="120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74182" y="2932606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高斯定理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44509" y="102523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参考教材：量子力学教程</a:t>
            </a:r>
            <a:endParaRPr lang="en-US" altLang="zh-CN" dirty="0" smtClean="0"/>
          </a:p>
          <a:p>
            <a:r>
              <a:rPr lang="zh-CN" altLang="en-US" dirty="0"/>
              <a:t>周世勋</a:t>
            </a:r>
          </a:p>
        </p:txBody>
      </p:sp>
    </p:spTree>
    <p:extLst>
      <p:ext uri="{BB962C8B-B14F-4D97-AF65-F5344CB8AC3E}">
        <p14:creationId xmlns:p14="http://schemas.microsoft.com/office/powerpoint/2010/main" val="25557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219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第六次作业答案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第六次作业答案</dc:title>
  <dc:creator>Quantum111215</dc:creator>
  <cp:lastModifiedBy>赵泽安</cp:lastModifiedBy>
  <cp:revision>29</cp:revision>
  <dcterms:created xsi:type="dcterms:W3CDTF">2023-06-09T09:48:54Z</dcterms:created>
  <dcterms:modified xsi:type="dcterms:W3CDTF">2023-06-15T12:16:46Z</dcterms:modified>
</cp:coreProperties>
</file>