
<file path=[Content_Types].xml><?xml version="1.0" encoding="utf-8"?>
<Types xmlns="http://schemas.openxmlformats.org/package/2006/content-types">
  <Default Extension="fntdata" ContentType="application/x-fontdata"/>
  <Default Extension="gif" ContentType="image/gif"/>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0"/>
  </p:notesMasterIdLst>
  <p:sldIdLst>
    <p:sldId id="256" r:id="rId2"/>
    <p:sldId id="257" r:id="rId3"/>
    <p:sldId id="294" r:id="rId4"/>
    <p:sldId id="259" r:id="rId5"/>
    <p:sldId id="260" r:id="rId6"/>
    <p:sldId id="261" r:id="rId7"/>
    <p:sldId id="262" r:id="rId8"/>
    <p:sldId id="263" r:id="rId9"/>
    <p:sldId id="264" r:id="rId10"/>
    <p:sldId id="265" r:id="rId11"/>
    <p:sldId id="266" r:id="rId12"/>
    <p:sldId id="267" r:id="rId13"/>
    <p:sldId id="268" r:id="rId14"/>
    <p:sldId id="269" r:id="rId15"/>
    <p:sldId id="275" r:id="rId16"/>
    <p:sldId id="272" r:id="rId17"/>
    <p:sldId id="273" r:id="rId18"/>
    <p:sldId id="270" r:id="rId19"/>
    <p:sldId id="271"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8288000" cy="10287000"/>
  <p:notesSz cx="6858000" cy="9144000"/>
  <p:embeddedFontLst>
    <p:embeddedFont>
      <p:font typeface="Aileron Bold" pitchFamily="2" charset="77"/>
      <p:regular r:id="rId41"/>
      <p:bold r:id="rId42"/>
    </p:embeddedFont>
    <p:embeddedFont>
      <p:font typeface="Anonymous Pro" panose="02060609030202000504" pitchFamily="49" charset="0"/>
      <p:regular r:id="rId43"/>
    </p:embeddedFont>
    <p:embeddedFont>
      <p:font typeface="Anonymous Pro Bold" panose="02060809030202000504" pitchFamily="49" charset="0"/>
      <p:regular r:id="rId44"/>
      <p:bold r:id="rId45"/>
    </p:embeddedFont>
    <p:embeddedFont>
      <p:font typeface="Barlow" pitchFamily="2" charset="77"/>
      <p:regular r:id="rId46"/>
      <p:bold r:id="rId47"/>
      <p:italic r:id="rId48"/>
      <p:boldItalic r:id="rId49"/>
    </p:embeddedFont>
    <p:embeddedFont>
      <p:font typeface="Barlow Semi-Bold" pitchFamily="2" charset="77"/>
      <p:regular r:id="rId50"/>
      <p:bold r:id="rId51"/>
    </p:embeddedFont>
    <p:embeddedFont>
      <p:font typeface="Calibri" panose="020F0502020204030204" pitchFamily="34" charset="0"/>
      <p:regular r:id="rId52"/>
      <p:bold r:id="rId53"/>
      <p:italic r:id="rId54"/>
      <p:boldItalic r:id="rId55"/>
    </p:embeddedFont>
    <p:embeddedFont>
      <p:font typeface="Horizon" panose="02000500000000000000" pitchFamily="2" charset="77"/>
      <p:regular r:id="rId56"/>
      <p:bold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52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4565" autoAdjust="0"/>
  </p:normalViewPr>
  <p:slideViewPr>
    <p:cSldViewPr>
      <p:cViewPr>
        <p:scale>
          <a:sx n="60" d="100"/>
          <a:sy n="60" d="100"/>
        </p:scale>
        <p:origin x="1400" y="4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14.09.2023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Avis revolutionized the car rental industry in 1963 by becoming the first company to offer unlimited mileage, allowing customers to embark on longer road trips without worrying about additional charges. Just like Avis,  data analysis can help car rental companies make informed decisions and drive success by customer preferences, optimizing fleet management, and improving overall operational efficiency.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9/14/23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3.sv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5.svg"/><Relationship Id="rId7" Type="http://schemas.openxmlformats.org/officeDocument/2006/relationships/image" Target="../media/image27.sv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3.sv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svg"/><Relationship Id="rId7" Type="http://schemas.openxmlformats.org/officeDocument/2006/relationships/image" Target="../media/image27.sv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3.svg"/><Relationship Id="rId4" Type="http://schemas.openxmlformats.org/officeDocument/2006/relationships/image" Target="../media/image22.png"/><Relationship Id="rId9" Type="http://schemas.openxmlformats.org/officeDocument/2006/relationships/image" Target="../media/image29.sv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30.jpe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2.mp4"/><Relationship Id="rId1" Type="http://schemas.microsoft.com/office/2007/relationships/media" Target="../media/media2.mp4"/><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3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0"/>
                </a:moveTo>
                <a:lnTo>
                  <a:pt x="10287000" y="0"/>
                </a:lnTo>
                <a:lnTo>
                  <a:pt x="10287000" y="18288000"/>
                </a:lnTo>
                <a:lnTo>
                  <a:pt x="0" y="18288000"/>
                </a:lnTo>
                <a:lnTo>
                  <a:pt x="0" y="0"/>
                </a:lnTo>
                <a:close/>
              </a:path>
            </a:pathLst>
          </a:custGeom>
          <a:blipFill>
            <a:blip r:embed="rId2"/>
            <a:stretch>
              <a:fillRect t="-6249" b="-6249"/>
            </a:stretch>
          </a:blipFill>
        </p:spPr>
      </p:sp>
      <p:grpSp>
        <p:nvGrpSpPr>
          <p:cNvPr id="3" name="Group 3"/>
          <p:cNvGrpSpPr/>
          <p:nvPr/>
        </p:nvGrpSpPr>
        <p:grpSpPr>
          <a:xfrm>
            <a:off x="1598269" y="4496735"/>
            <a:ext cx="15091462" cy="2817567"/>
            <a:chOff x="0" y="0"/>
            <a:chExt cx="3974706" cy="742075"/>
          </a:xfrm>
        </p:grpSpPr>
        <p:sp>
          <p:nvSpPr>
            <p:cNvPr id="4" name="Freeform 4"/>
            <p:cNvSpPr/>
            <p:nvPr/>
          </p:nvSpPr>
          <p:spPr>
            <a:xfrm>
              <a:off x="0" y="0"/>
              <a:ext cx="3974706" cy="742075"/>
            </a:xfrm>
            <a:custGeom>
              <a:avLst/>
              <a:gdLst/>
              <a:ahLst/>
              <a:cxnLst/>
              <a:rect l="l" t="t" r="r" b="b"/>
              <a:pathLst>
                <a:path w="3974706" h="742075">
                  <a:moveTo>
                    <a:pt x="26163" y="0"/>
                  </a:moveTo>
                  <a:lnTo>
                    <a:pt x="3948543" y="0"/>
                  </a:lnTo>
                  <a:cubicBezTo>
                    <a:pt x="3962992" y="0"/>
                    <a:pt x="3974706" y="11714"/>
                    <a:pt x="3974706" y="26163"/>
                  </a:cubicBezTo>
                  <a:lnTo>
                    <a:pt x="3974706" y="715912"/>
                  </a:lnTo>
                  <a:cubicBezTo>
                    <a:pt x="3974706" y="730362"/>
                    <a:pt x="3962992" y="742075"/>
                    <a:pt x="3948543" y="742075"/>
                  </a:cubicBezTo>
                  <a:lnTo>
                    <a:pt x="26163" y="742075"/>
                  </a:lnTo>
                  <a:cubicBezTo>
                    <a:pt x="11714" y="742075"/>
                    <a:pt x="0" y="730362"/>
                    <a:pt x="0" y="715912"/>
                  </a:cubicBezTo>
                  <a:lnTo>
                    <a:pt x="0" y="26163"/>
                  </a:lnTo>
                  <a:cubicBezTo>
                    <a:pt x="0" y="11714"/>
                    <a:pt x="11714" y="0"/>
                    <a:pt x="26163" y="0"/>
                  </a:cubicBezTo>
                  <a:close/>
                </a:path>
              </a:pathLst>
            </a:custGeom>
            <a:solidFill>
              <a:srgbClr val="FFFFFF">
                <a:alpha val="0"/>
              </a:srgbClr>
            </a:solidFill>
            <a:ln cap="rnd">
              <a:noFill/>
              <a:round/>
            </a:ln>
          </p:spPr>
        </p:sp>
        <p:sp>
          <p:nvSpPr>
            <p:cNvPr id="5" name="TextBox 5"/>
            <p:cNvSpPr txBox="1"/>
            <p:nvPr/>
          </p:nvSpPr>
          <p:spPr>
            <a:xfrm>
              <a:off x="0" y="-114300"/>
              <a:ext cx="812800" cy="927100"/>
            </a:xfrm>
            <a:prstGeom prst="rect">
              <a:avLst/>
            </a:prstGeom>
          </p:spPr>
          <p:txBody>
            <a:bodyPr lIns="50800" tIns="50800" rIns="50800" bIns="50800" rtlCol="0" anchor="ctr"/>
            <a:lstStyle/>
            <a:p>
              <a:pPr algn="ctr">
                <a:lnSpc>
                  <a:spcPts val="3600"/>
                </a:lnSpc>
              </a:pPr>
              <a:endParaRPr/>
            </a:p>
          </p:txBody>
        </p:sp>
      </p:grpSp>
      <p:sp>
        <p:nvSpPr>
          <p:cNvPr id="6" name="Freeform 6"/>
          <p:cNvSpPr/>
          <p:nvPr/>
        </p:nvSpPr>
        <p:spPr>
          <a:xfrm>
            <a:off x="15987748" y="3118721"/>
            <a:ext cx="1029613" cy="1034787"/>
          </a:xfrm>
          <a:custGeom>
            <a:avLst/>
            <a:gdLst/>
            <a:ahLst/>
            <a:cxnLst/>
            <a:rect l="l" t="t" r="r" b="b"/>
            <a:pathLst>
              <a:path w="1029613" h="1034787">
                <a:moveTo>
                  <a:pt x="0" y="0"/>
                </a:moveTo>
                <a:lnTo>
                  <a:pt x="1029613" y="0"/>
                </a:lnTo>
                <a:lnTo>
                  <a:pt x="1029613" y="1034787"/>
                </a:lnTo>
                <a:lnTo>
                  <a:pt x="0" y="103478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1278177" y="5655878"/>
            <a:ext cx="1029613" cy="1034787"/>
          </a:xfrm>
          <a:custGeom>
            <a:avLst/>
            <a:gdLst/>
            <a:ahLst/>
            <a:cxnLst/>
            <a:rect l="l" t="t" r="r" b="b"/>
            <a:pathLst>
              <a:path w="1029613" h="1034787">
                <a:moveTo>
                  <a:pt x="0" y="0"/>
                </a:moveTo>
                <a:lnTo>
                  <a:pt x="1029613" y="0"/>
                </a:lnTo>
                <a:lnTo>
                  <a:pt x="1029613" y="1034787"/>
                </a:lnTo>
                <a:lnTo>
                  <a:pt x="0" y="103478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rot="-5400000">
            <a:off x="14761127" y="7329697"/>
            <a:ext cx="1928603" cy="1928603"/>
          </a:xfrm>
          <a:custGeom>
            <a:avLst/>
            <a:gdLst/>
            <a:ahLst/>
            <a:cxnLst/>
            <a:rect l="l" t="t" r="r" b="b"/>
            <a:pathLst>
              <a:path w="1928603" h="1928603">
                <a:moveTo>
                  <a:pt x="0" y="0"/>
                </a:moveTo>
                <a:lnTo>
                  <a:pt x="1928604" y="0"/>
                </a:lnTo>
                <a:lnTo>
                  <a:pt x="1928604" y="1928603"/>
                </a:lnTo>
                <a:lnTo>
                  <a:pt x="0" y="1928603"/>
                </a:lnTo>
                <a:lnTo>
                  <a:pt x="0" y="0"/>
                </a:lnTo>
                <a:close/>
              </a:path>
            </a:pathLst>
          </a:custGeom>
          <a:blipFill>
            <a:blip r:embed="rId5">
              <a:alphaModFix amt="74000"/>
              <a:extLst>
                <a:ext uri="{96DAC541-7B7A-43D3-8B79-37D633B846F1}">
                  <asvg:svgBlip xmlns:asvg="http://schemas.microsoft.com/office/drawing/2016/SVG/main" r:embed="rId6"/>
                </a:ext>
              </a:extLst>
            </a:blip>
            <a:stretch>
              <a:fillRect/>
            </a:stretch>
          </a:blipFill>
        </p:spPr>
      </p:sp>
      <p:sp>
        <p:nvSpPr>
          <p:cNvPr id="9" name="Freeform 9"/>
          <p:cNvSpPr/>
          <p:nvPr/>
        </p:nvSpPr>
        <p:spPr>
          <a:xfrm rot="-1079933">
            <a:off x="-5097661" y="-5035574"/>
            <a:ext cx="27567247" cy="18378165"/>
          </a:xfrm>
          <a:custGeom>
            <a:avLst/>
            <a:gdLst/>
            <a:ahLst/>
            <a:cxnLst/>
            <a:rect l="l" t="t" r="r" b="b"/>
            <a:pathLst>
              <a:path w="27567247" h="18378165">
                <a:moveTo>
                  <a:pt x="0" y="0"/>
                </a:moveTo>
                <a:lnTo>
                  <a:pt x="27567247" y="0"/>
                </a:lnTo>
                <a:lnTo>
                  <a:pt x="27567247" y="18378165"/>
                </a:lnTo>
                <a:lnTo>
                  <a:pt x="0" y="18378165"/>
                </a:lnTo>
                <a:lnTo>
                  <a:pt x="0" y="0"/>
                </a:lnTo>
                <a:close/>
              </a:path>
            </a:pathLst>
          </a:custGeom>
          <a:blipFill>
            <a:blip r:embed="rId7"/>
            <a:stretch>
              <a:fillRect/>
            </a:stretch>
          </a:blipFill>
        </p:spPr>
      </p:sp>
      <p:sp>
        <p:nvSpPr>
          <p:cNvPr id="10" name="Freeform 10"/>
          <p:cNvSpPr/>
          <p:nvPr/>
        </p:nvSpPr>
        <p:spPr>
          <a:xfrm rot="-5400000">
            <a:off x="16502554" y="8501554"/>
            <a:ext cx="756746" cy="756746"/>
          </a:xfrm>
          <a:custGeom>
            <a:avLst/>
            <a:gdLst/>
            <a:ahLst/>
            <a:cxnLst/>
            <a:rect l="l" t="t" r="r" b="b"/>
            <a:pathLst>
              <a:path w="756746" h="756746">
                <a:moveTo>
                  <a:pt x="0" y="0"/>
                </a:moveTo>
                <a:lnTo>
                  <a:pt x="756746" y="0"/>
                </a:lnTo>
                <a:lnTo>
                  <a:pt x="756746" y="756746"/>
                </a:lnTo>
                <a:lnTo>
                  <a:pt x="0" y="75674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TextBox 11"/>
          <p:cNvSpPr txBox="1"/>
          <p:nvPr/>
        </p:nvSpPr>
        <p:spPr>
          <a:xfrm>
            <a:off x="4775801" y="7040508"/>
            <a:ext cx="7820323" cy="1253490"/>
          </a:xfrm>
          <a:prstGeom prst="rect">
            <a:avLst/>
          </a:prstGeom>
        </p:spPr>
        <p:txBody>
          <a:bodyPr lIns="0" tIns="0" rIns="0" bIns="0" rtlCol="0" anchor="t">
            <a:spAutoFit/>
          </a:bodyPr>
          <a:lstStyle/>
          <a:p>
            <a:pPr algn="ctr">
              <a:lnSpc>
                <a:spcPts val="3359"/>
              </a:lnSpc>
            </a:pPr>
            <a:r>
              <a:rPr lang="en-US" sz="2400">
                <a:solidFill>
                  <a:srgbClr val="FFFFFF">
                    <a:alpha val="80784"/>
                  </a:srgbClr>
                </a:solidFill>
                <a:latin typeface="Anonymous Pro"/>
              </a:rPr>
              <a:t>Unveiling the Power of Data:</a:t>
            </a:r>
          </a:p>
          <a:p>
            <a:pPr algn="ctr">
              <a:lnSpc>
                <a:spcPts val="3359"/>
              </a:lnSpc>
            </a:pPr>
            <a:r>
              <a:rPr lang="en-US" sz="2400">
                <a:solidFill>
                  <a:srgbClr val="FFFFFF">
                    <a:alpha val="80784"/>
                  </a:srgbClr>
                </a:solidFill>
                <a:latin typeface="Anonymous Pro"/>
              </a:rPr>
              <a:t>Accelerating Success in the Rental Car Industry</a:t>
            </a:r>
          </a:p>
          <a:p>
            <a:pPr algn="ctr">
              <a:lnSpc>
                <a:spcPts val="3359"/>
              </a:lnSpc>
            </a:pPr>
            <a:endParaRPr lang="en-US" sz="2400">
              <a:solidFill>
                <a:srgbClr val="FFFFFF">
                  <a:alpha val="80784"/>
                </a:srgbClr>
              </a:solidFill>
              <a:latin typeface="Anonymous Pro"/>
            </a:endParaRPr>
          </a:p>
        </p:txBody>
      </p:sp>
      <p:sp>
        <p:nvSpPr>
          <p:cNvPr id="12" name="TextBox 12"/>
          <p:cNvSpPr txBox="1"/>
          <p:nvPr/>
        </p:nvSpPr>
        <p:spPr>
          <a:xfrm>
            <a:off x="3184768" y="3128962"/>
            <a:ext cx="11002390" cy="3943350"/>
          </a:xfrm>
          <a:prstGeom prst="rect">
            <a:avLst/>
          </a:prstGeom>
        </p:spPr>
        <p:txBody>
          <a:bodyPr lIns="0" tIns="0" rIns="0" bIns="0" rtlCol="0" anchor="t">
            <a:spAutoFit/>
          </a:bodyPr>
          <a:lstStyle/>
          <a:p>
            <a:pPr algn="ctr">
              <a:lnSpc>
                <a:spcPts val="10199"/>
              </a:lnSpc>
            </a:pPr>
            <a:r>
              <a:rPr lang="en-US" sz="8499">
                <a:solidFill>
                  <a:srgbClr val="FFFFFF"/>
                </a:solidFill>
                <a:latin typeface="Horizon"/>
              </a:rPr>
              <a:t>LaRiat Rental Car Review </a:t>
            </a:r>
          </a:p>
        </p:txBody>
      </p:sp>
      <p:sp>
        <p:nvSpPr>
          <p:cNvPr id="13" name="Freeform 13"/>
          <p:cNvSpPr/>
          <p:nvPr/>
        </p:nvSpPr>
        <p:spPr>
          <a:xfrm>
            <a:off x="7542198" y="536634"/>
            <a:ext cx="2287529" cy="2287529"/>
          </a:xfrm>
          <a:custGeom>
            <a:avLst/>
            <a:gdLst/>
            <a:ahLst/>
            <a:cxnLst/>
            <a:rect l="l" t="t" r="r" b="b"/>
            <a:pathLst>
              <a:path w="2287529" h="2287529">
                <a:moveTo>
                  <a:pt x="0" y="0"/>
                </a:moveTo>
                <a:lnTo>
                  <a:pt x="2287529" y="0"/>
                </a:lnTo>
                <a:lnTo>
                  <a:pt x="2287529" y="2287528"/>
                </a:lnTo>
                <a:lnTo>
                  <a:pt x="0" y="228752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FBF5"/>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6F179DEB-BF85-227E-4B4A-EF653FE90FE0}"/>
              </a:ext>
            </a:extLst>
          </p:cNvPr>
          <p:cNvGrpSpPr/>
          <p:nvPr/>
        </p:nvGrpSpPr>
        <p:grpSpPr>
          <a:xfrm>
            <a:off x="3900026" y="1902375"/>
            <a:ext cx="12010587" cy="1431821"/>
            <a:chOff x="3900026" y="1902375"/>
            <a:chExt cx="12010587" cy="1431821"/>
          </a:xfrm>
        </p:grpSpPr>
        <p:grpSp>
          <p:nvGrpSpPr>
            <p:cNvPr id="2" name="Group 2"/>
            <p:cNvGrpSpPr/>
            <p:nvPr/>
          </p:nvGrpSpPr>
          <p:grpSpPr>
            <a:xfrm>
              <a:off x="3900026" y="1902375"/>
              <a:ext cx="5510108" cy="1431821"/>
              <a:chOff x="0" y="0"/>
              <a:chExt cx="1451222" cy="377105"/>
            </a:xfrm>
          </p:grpSpPr>
          <p:sp>
            <p:nvSpPr>
              <p:cNvPr id="3" name="Freeform 3"/>
              <p:cNvSpPr/>
              <p:nvPr/>
            </p:nvSpPr>
            <p:spPr>
              <a:xfrm>
                <a:off x="0" y="0"/>
                <a:ext cx="1451222" cy="377105"/>
              </a:xfrm>
              <a:custGeom>
                <a:avLst/>
                <a:gdLst/>
                <a:ahLst/>
                <a:cxnLst/>
                <a:rect l="l" t="t" r="r" b="b"/>
                <a:pathLst>
                  <a:path w="1451222" h="377105">
                    <a:moveTo>
                      <a:pt x="71657" y="0"/>
                    </a:moveTo>
                    <a:lnTo>
                      <a:pt x="1379565" y="0"/>
                    </a:lnTo>
                    <a:cubicBezTo>
                      <a:pt x="1398569" y="0"/>
                      <a:pt x="1416796" y="7550"/>
                      <a:pt x="1430234" y="20988"/>
                    </a:cubicBezTo>
                    <a:cubicBezTo>
                      <a:pt x="1443672" y="34426"/>
                      <a:pt x="1451222" y="52652"/>
                      <a:pt x="1451222" y="71657"/>
                    </a:cubicBezTo>
                    <a:lnTo>
                      <a:pt x="1451222" y="305448"/>
                    </a:lnTo>
                    <a:cubicBezTo>
                      <a:pt x="1451222" y="345023"/>
                      <a:pt x="1419140" y="377105"/>
                      <a:pt x="1379565" y="377105"/>
                    </a:cubicBezTo>
                    <a:lnTo>
                      <a:pt x="71657" y="377105"/>
                    </a:lnTo>
                    <a:cubicBezTo>
                      <a:pt x="52652" y="377105"/>
                      <a:pt x="34426" y="369556"/>
                      <a:pt x="20988" y="356117"/>
                    </a:cubicBezTo>
                    <a:cubicBezTo>
                      <a:pt x="7550" y="342679"/>
                      <a:pt x="0" y="324453"/>
                      <a:pt x="0" y="305448"/>
                    </a:cubicBezTo>
                    <a:lnTo>
                      <a:pt x="0" y="71657"/>
                    </a:lnTo>
                    <a:cubicBezTo>
                      <a:pt x="0" y="52652"/>
                      <a:pt x="7550" y="34426"/>
                      <a:pt x="20988" y="20988"/>
                    </a:cubicBezTo>
                    <a:cubicBezTo>
                      <a:pt x="34426" y="7550"/>
                      <a:pt x="52652" y="0"/>
                      <a:pt x="71657" y="0"/>
                    </a:cubicBezTo>
                    <a:close/>
                  </a:path>
                </a:pathLst>
              </a:custGeom>
              <a:gradFill rotWithShape="1">
                <a:gsLst>
                  <a:gs pos="0">
                    <a:srgbClr val="FFCE9E">
                      <a:alpha val="100000"/>
                    </a:srgbClr>
                  </a:gs>
                  <a:gs pos="100000">
                    <a:srgbClr val="F35E1D">
                      <a:alpha val="100000"/>
                    </a:srgbClr>
                  </a:gs>
                </a:gsLst>
                <a:lin ang="0"/>
              </a:gradFill>
            </p:spPr>
          </p:sp>
          <p:sp>
            <p:nvSpPr>
              <p:cNvPr id="4" name="TextBox 4"/>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sp>
          <p:nvSpPr>
            <p:cNvPr id="9" name="TextBox 9"/>
            <p:cNvSpPr txBox="1"/>
            <p:nvPr/>
          </p:nvSpPr>
          <p:spPr>
            <a:xfrm>
              <a:off x="5665441" y="2268222"/>
              <a:ext cx="1923507" cy="679450"/>
            </a:xfrm>
            <a:prstGeom prst="rect">
              <a:avLst/>
            </a:prstGeom>
          </p:spPr>
          <p:txBody>
            <a:bodyPr lIns="0" tIns="0" rIns="0" bIns="0" rtlCol="0" anchor="t">
              <a:spAutoFit/>
            </a:bodyPr>
            <a:lstStyle/>
            <a:p>
              <a:pPr algn="ctr">
                <a:lnSpc>
                  <a:spcPts val="5599"/>
                </a:lnSpc>
                <a:spcBef>
                  <a:spcPct val="0"/>
                </a:spcBef>
              </a:pPr>
              <a:r>
                <a:rPr lang="en-US" sz="3999" spc="127" dirty="0">
                  <a:solidFill>
                    <a:srgbClr val="000000"/>
                  </a:solidFill>
                  <a:latin typeface="Anonymous Pro Bold"/>
                </a:rPr>
                <a:t>$5,627</a:t>
              </a:r>
            </a:p>
          </p:txBody>
        </p:sp>
        <p:grpSp>
          <p:nvGrpSpPr>
            <p:cNvPr id="13" name="Group 12">
              <a:extLst>
                <a:ext uri="{FF2B5EF4-FFF2-40B4-BE49-F238E27FC236}">
                  <a16:creationId xmlns:a16="http://schemas.microsoft.com/office/drawing/2014/main" id="{DE8FC219-3C69-9A09-5C1C-4E12DC84077B}"/>
                </a:ext>
              </a:extLst>
            </p:cNvPr>
            <p:cNvGrpSpPr/>
            <p:nvPr/>
          </p:nvGrpSpPr>
          <p:grpSpPr>
            <a:xfrm>
              <a:off x="9627272" y="2268222"/>
              <a:ext cx="6283341" cy="703654"/>
              <a:chOff x="9627272" y="2268222"/>
              <a:chExt cx="6283341" cy="703654"/>
            </a:xfrm>
          </p:grpSpPr>
          <p:sp>
            <p:nvSpPr>
              <p:cNvPr id="5" name="AutoShape 5"/>
              <p:cNvSpPr/>
              <p:nvPr/>
            </p:nvSpPr>
            <p:spPr>
              <a:xfrm>
                <a:off x="9627272" y="2635334"/>
                <a:ext cx="2869528" cy="0"/>
              </a:xfrm>
              <a:prstGeom prst="line">
                <a:avLst/>
              </a:prstGeom>
              <a:ln w="38100" cap="flat">
                <a:solidFill>
                  <a:srgbClr val="000000"/>
                </a:solidFill>
                <a:prstDash val="sysDot"/>
                <a:headEnd type="none" w="sm" len="sm"/>
                <a:tailEnd type="none" w="sm" len="sm"/>
              </a:ln>
            </p:spPr>
            <p:txBody>
              <a:bodyPr/>
              <a:lstStyle/>
              <a:p>
                <a:endParaRPr lang="en-US" dirty="0"/>
              </a:p>
            </p:txBody>
          </p:sp>
          <p:grpSp>
            <p:nvGrpSpPr>
              <p:cNvPr id="6" name="Group 6"/>
              <p:cNvGrpSpPr/>
              <p:nvPr/>
            </p:nvGrpSpPr>
            <p:grpSpPr>
              <a:xfrm>
                <a:off x="12865334" y="2268222"/>
                <a:ext cx="3045279" cy="703654"/>
                <a:chOff x="0" y="0"/>
                <a:chExt cx="802049" cy="185325"/>
              </a:xfrm>
            </p:grpSpPr>
            <p:sp>
              <p:nvSpPr>
                <p:cNvPr id="7" name="Freeform 7"/>
                <p:cNvSpPr/>
                <p:nvPr/>
              </p:nvSpPr>
              <p:spPr>
                <a:xfrm>
                  <a:off x="0" y="0"/>
                  <a:ext cx="802049" cy="185325"/>
                </a:xfrm>
                <a:custGeom>
                  <a:avLst/>
                  <a:gdLst/>
                  <a:ahLst/>
                  <a:cxnLst/>
                  <a:rect l="l" t="t" r="r" b="b"/>
                  <a:pathLst>
                    <a:path w="802049" h="185325">
                      <a:moveTo>
                        <a:pt x="92662" y="0"/>
                      </a:moveTo>
                      <a:lnTo>
                        <a:pt x="709386" y="0"/>
                      </a:lnTo>
                      <a:cubicBezTo>
                        <a:pt x="733962" y="0"/>
                        <a:pt x="757531" y="9763"/>
                        <a:pt x="774909" y="27140"/>
                      </a:cubicBezTo>
                      <a:cubicBezTo>
                        <a:pt x="792286" y="44518"/>
                        <a:pt x="802049" y="68087"/>
                        <a:pt x="802049" y="92662"/>
                      </a:cubicBezTo>
                      <a:lnTo>
                        <a:pt x="802049" y="92662"/>
                      </a:lnTo>
                      <a:cubicBezTo>
                        <a:pt x="802049" y="117238"/>
                        <a:pt x="792286" y="140807"/>
                        <a:pt x="774909" y="158184"/>
                      </a:cubicBezTo>
                      <a:cubicBezTo>
                        <a:pt x="757531" y="175562"/>
                        <a:pt x="733962" y="185325"/>
                        <a:pt x="709386" y="185325"/>
                      </a:cubicBezTo>
                      <a:lnTo>
                        <a:pt x="92662" y="185325"/>
                      </a:lnTo>
                      <a:cubicBezTo>
                        <a:pt x="68087" y="185325"/>
                        <a:pt x="44518" y="175562"/>
                        <a:pt x="27140" y="158184"/>
                      </a:cubicBezTo>
                      <a:cubicBezTo>
                        <a:pt x="9763" y="140807"/>
                        <a:pt x="0" y="117238"/>
                        <a:pt x="0" y="92662"/>
                      </a:cubicBezTo>
                      <a:lnTo>
                        <a:pt x="0" y="92662"/>
                      </a:lnTo>
                      <a:cubicBezTo>
                        <a:pt x="0" y="68087"/>
                        <a:pt x="9763" y="44518"/>
                        <a:pt x="27140" y="27140"/>
                      </a:cubicBezTo>
                      <a:cubicBezTo>
                        <a:pt x="44518" y="9763"/>
                        <a:pt x="68087" y="0"/>
                        <a:pt x="92662" y="0"/>
                      </a:cubicBezTo>
                      <a:close/>
                    </a:path>
                  </a:pathLst>
                </a:custGeom>
                <a:solidFill>
                  <a:srgbClr val="FEFBF5"/>
                </a:solidFill>
                <a:ln w="19050" cap="rnd">
                  <a:solidFill>
                    <a:srgbClr val="000000"/>
                  </a:solidFill>
                  <a:round/>
                </a:ln>
              </p:spPr>
            </p:sp>
            <p:sp>
              <p:nvSpPr>
                <p:cNvPr id="8" name="TextBox 8"/>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sp>
            <p:nvSpPr>
              <p:cNvPr id="10" name="TextBox 10"/>
              <p:cNvSpPr txBox="1"/>
              <p:nvPr/>
            </p:nvSpPr>
            <p:spPr>
              <a:xfrm>
                <a:off x="13046143" y="2427688"/>
                <a:ext cx="2724479" cy="415290"/>
              </a:xfrm>
              <a:prstGeom prst="rect">
                <a:avLst/>
              </a:prstGeom>
            </p:spPr>
            <p:txBody>
              <a:bodyPr lIns="0" tIns="0" rIns="0" bIns="0" rtlCol="0" anchor="t">
                <a:spAutoFit/>
              </a:bodyPr>
              <a:lstStyle/>
              <a:p>
                <a:pPr algn="ctr">
                  <a:lnSpc>
                    <a:spcPts val="3359"/>
                  </a:lnSpc>
                  <a:spcBef>
                    <a:spcPct val="0"/>
                  </a:spcBef>
                </a:pPr>
                <a:r>
                  <a:rPr lang="en-US" sz="2400" spc="76" dirty="0">
                    <a:solidFill>
                      <a:srgbClr val="000000"/>
                    </a:solidFill>
                    <a:latin typeface="Anonymous Pro Bold"/>
                  </a:rPr>
                  <a:t>AVG. CAR PROFIT</a:t>
                </a:r>
              </a:p>
            </p:txBody>
          </p:sp>
        </p:grpSp>
      </p:grpSp>
      <p:sp>
        <p:nvSpPr>
          <p:cNvPr id="11" name="TextBox 11"/>
          <p:cNvSpPr txBox="1"/>
          <p:nvPr/>
        </p:nvSpPr>
        <p:spPr>
          <a:xfrm>
            <a:off x="3900026" y="276225"/>
            <a:ext cx="10487949" cy="1247775"/>
          </a:xfrm>
          <a:prstGeom prst="rect">
            <a:avLst/>
          </a:prstGeom>
        </p:spPr>
        <p:txBody>
          <a:bodyPr lIns="0" tIns="0" rIns="0" bIns="0" rtlCol="0" anchor="t">
            <a:spAutoFit/>
          </a:bodyPr>
          <a:lstStyle/>
          <a:p>
            <a:pPr algn="ctr">
              <a:lnSpc>
                <a:spcPts val="9750"/>
              </a:lnSpc>
              <a:spcBef>
                <a:spcPct val="0"/>
              </a:spcBef>
            </a:pPr>
            <a:r>
              <a:rPr lang="en-US" sz="6500">
                <a:solidFill>
                  <a:srgbClr val="000000"/>
                </a:solidFill>
                <a:latin typeface="Horizon"/>
              </a:rPr>
              <a:t>01. Baseline</a:t>
            </a:r>
          </a:p>
        </p:txBody>
      </p:sp>
      <p:sp>
        <p:nvSpPr>
          <p:cNvPr id="12" name="AutoShape 12"/>
          <p:cNvSpPr/>
          <p:nvPr/>
        </p:nvSpPr>
        <p:spPr>
          <a:xfrm>
            <a:off x="1028700" y="9239250"/>
            <a:ext cx="16230600" cy="0"/>
          </a:xfrm>
          <a:prstGeom prst="line">
            <a:avLst/>
          </a:prstGeom>
          <a:ln w="19050" cap="flat">
            <a:solidFill>
              <a:srgbClr val="000000"/>
            </a:solidFill>
            <a:prstDash val="solid"/>
            <a:headEnd type="none" w="sm" len="sm"/>
            <a:tailEnd type="none" w="sm" len="sm"/>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FBF5"/>
        </a:solidFill>
        <a:effectLst/>
      </p:bgPr>
    </p:bg>
    <p:spTree>
      <p:nvGrpSpPr>
        <p:cNvPr id="1" name=""/>
        <p:cNvGrpSpPr/>
        <p:nvPr/>
      </p:nvGrpSpPr>
      <p:grpSpPr>
        <a:xfrm>
          <a:off x="0" y="0"/>
          <a:ext cx="0" cy="0"/>
          <a:chOff x="0" y="0"/>
          <a:chExt cx="0" cy="0"/>
        </a:xfrm>
      </p:grpSpPr>
      <p:grpSp>
        <p:nvGrpSpPr>
          <p:cNvPr id="2" name="Group 2"/>
          <p:cNvGrpSpPr/>
          <p:nvPr/>
        </p:nvGrpSpPr>
        <p:grpSpPr>
          <a:xfrm>
            <a:off x="3886200" y="1921718"/>
            <a:ext cx="5510108" cy="1431821"/>
            <a:chOff x="0" y="0"/>
            <a:chExt cx="1451222" cy="377105"/>
          </a:xfrm>
        </p:grpSpPr>
        <p:sp>
          <p:nvSpPr>
            <p:cNvPr id="3" name="Freeform 3"/>
            <p:cNvSpPr/>
            <p:nvPr/>
          </p:nvSpPr>
          <p:spPr>
            <a:xfrm>
              <a:off x="0" y="0"/>
              <a:ext cx="1451222" cy="377105"/>
            </a:xfrm>
            <a:custGeom>
              <a:avLst/>
              <a:gdLst/>
              <a:ahLst/>
              <a:cxnLst/>
              <a:rect l="l" t="t" r="r" b="b"/>
              <a:pathLst>
                <a:path w="1451222" h="377105">
                  <a:moveTo>
                    <a:pt x="71657" y="0"/>
                  </a:moveTo>
                  <a:lnTo>
                    <a:pt x="1379565" y="0"/>
                  </a:lnTo>
                  <a:cubicBezTo>
                    <a:pt x="1398569" y="0"/>
                    <a:pt x="1416796" y="7550"/>
                    <a:pt x="1430234" y="20988"/>
                  </a:cubicBezTo>
                  <a:cubicBezTo>
                    <a:pt x="1443672" y="34426"/>
                    <a:pt x="1451222" y="52652"/>
                    <a:pt x="1451222" y="71657"/>
                  </a:cubicBezTo>
                  <a:lnTo>
                    <a:pt x="1451222" y="305448"/>
                  </a:lnTo>
                  <a:cubicBezTo>
                    <a:pt x="1451222" y="345023"/>
                    <a:pt x="1419140" y="377105"/>
                    <a:pt x="1379565" y="377105"/>
                  </a:cubicBezTo>
                  <a:lnTo>
                    <a:pt x="71657" y="377105"/>
                  </a:lnTo>
                  <a:cubicBezTo>
                    <a:pt x="52652" y="377105"/>
                    <a:pt x="34426" y="369556"/>
                    <a:pt x="20988" y="356117"/>
                  </a:cubicBezTo>
                  <a:cubicBezTo>
                    <a:pt x="7550" y="342679"/>
                    <a:pt x="0" y="324453"/>
                    <a:pt x="0" y="305448"/>
                  </a:cubicBezTo>
                  <a:lnTo>
                    <a:pt x="0" y="71657"/>
                  </a:lnTo>
                  <a:cubicBezTo>
                    <a:pt x="0" y="52652"/>
                    <a:pt x="7550" y="34426"/>
                    <a:pt x="20988" y="20988"/>
                  </a:cubicBezTo>
                  <a:cubicBezTo>
                    <a:pt x="34426" y="7550"/>
                    <a:pt x="52652" y="0"/>
                    <a:pt x="71657" y="0"/>
                  </a:cubicBezTo>
                  <a:close/>
                </a:path>
              </a:pathLst>
            </a:custGeom>
            <a:gradFill rotWithShape="1">
              <a:gsLst>
                <a:gs pos="0">
                  <a:srgbClr val="FFCE9E">
                    <a:alpha val="50000"/>
                  </a:srgbClr>
                </a:gs>
                <a:gs pos="100000">
                  <a:srgbClr val="F35E1D">
                    <a:alpha val="50000"/>
                  </a:srgbClr>
                </a:gs>
              </a:gsLst>
              <a:lin ang="0"/>
            </a:gradFill>
          </p:spPr>
        </p:sp>
        <p:sp>
          <p:nvSpPr>
            <p:cNvPr id="4" name="TextBox 4"/>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sp>
        <p:nvSpPr>
          <p:cNvPr id="8" name="TextBox 8"/>
          <p:cNvSpPr txBox="1"/>
          <p:nvPr/>
        </p:nvSpPr>
        <p:spPr>
          <a:xfrm>
            <a:off x="5679500" y="2269328"/>
            <a:ext cx="1923507" cy="679450"/>
          </a:xfrm>
          <a:prstGeom prst="rect">
            <a:avLst/>
          </a:prstGeom>
        </p:spPr>
        <p:txBody>
          <a:bodyPr lIns="0" tIns="0" rIns="0" bIns="0" rtlCol="0" anchor="t">
            <a:spAutoFit/>
          </a:bodyPr>
          <a:lstStyle/>
          <a:p>
            <a:pPr algn="ctr">
              <a:lnSpc>
                <a:spcPts val="5599"/>
              </a:lnSpc>
              <a:spcBef>
                <a:spcPct val="0"/>
              </a:spcBef>
            </a:pPr>
            <a:r>
              <a:rPr lang="en-US" sz="3999" spc="127" dirty="0">
                <a:solidFill>
                  <a:srgbClr val="000000">
                    <a:alpha val="49804"/>
                  </a:srgbClr>
                </a:solidFill>
                <a:latin typeface="Anonymous Pro Bold"/>
              </a:rPr>
              <a:t>$5,627</a:t>
            </a:r>
          </a:p>
        </p:txBody>
      </p:sp>
      <p:sp>
        <p:nvSpPr>
          <p:cNvPr id="10" name="AutoShape 10"/>
          <p:cNvSpPr/>
          <p:nvPr/>
        </p:nvSpPr>
        <p:spPr>
          <a:xfrm flipV="1">
            <a:off x="9613446" y="2654677"/>
            <a:ext cx="2922814" cy="0"/>
          </a:xfrm>
          <a:prstGeom prst="line">
            <a:avLst/>
          </a:prstGeom>
          <a:ln w="38100" cap="flat">
            <a:solidFill>
              <a:srgbClr val="000000"/>
            </a:solidFill>
            <a:prstDash val="sysDot"/>
            <a:headEnd type="none" w="sm" len="sm"/>
            <a:tailEnd type="none" w="sm" len="sm"/>
          </a:ln>
        </p:spPr>
      </p:sp>
      <p:grpSp>
        <p:nvGrpSpPr>
          <p:cNvPr id="12" name="Group 12"/>
          <p:cNvGrpSpPr/>
          <p:nvPr/>
        </p:nvGrpSpPr>
        <p:grpSpPr>
          <a:xfrm>
            <a:off x="12887325" y="2287565"/>
            <a:ext cx="2922814" cy="703654"/>
            <a:chOff x="0" y="0"/>
            <a:chExt cx="769795" cy="185325"/>
          </a:xfrm>
        </p:grpSpPr>
        <p:sp>
          <p:nvSpPr>
            <p:cNvPr id="13" name="Freeform 13"/>
            <p:cNvSpPr/>
            <p:nvPr/>
          </p:nvSpPr>
          <p:spPr>
            <a:xfrm>
              <a:off x="0" y="0"/>
              <a:ext cx="769795" cy="185325"/>
            </a:xfrm>
            <a:custGeom>
              <a:avLst/>
              <a:gdLst/>
              <a:ahLst/>
              <a:cxnLst/>
              <a:rect l="l" t="t" r="r" b="b"/>
              <a:pathLst>
                <a:path w="769795" h="185325">
                  <a:moveTo>
                    <a:pt x="92662" y="0"/>
                  </a:moveTo>
                  <a:lnTo>
                    <a:pt x="677132" y="0"/>
                  </a:lnTo>
                  <a:cubicBezTo>
                    <a:pt x="701708" y="0"/>
                    <a:pt x="725277" y="9763"/>
                    <a:pt x="742655" y="27140"/>
                  </a:cubicBezTo>
                  <a:cubicBezTo>
                    <a:pt x="760032" y="44518"/>
                    <a:pt x="769795" y="68087"/>
                    <a:pt x="769795" y="92662"/>
                  </a:cubicBezTo>
                  <a:lnTo>
                    <a:pt x="769795" y="92662"/>
                  </a:lnTo>
                  <a:cubicBezTo>
                    <a:pt x="769795" y="117238"/>
                    <a:pt x="760032" y="140807"/>
                    <a:pt x="742655" y="158184"/>
                  </a:cubicBezTo>
                  <a:cubicBezTo>
                    <a:pt x="725277" y="175562"/>
                    <a:pt x="701708" y="185325"/>
                    <a:pt x="677132" y="185325"/>
                  </a:cubicBezTo>
                  <a:lnTo>
                    <a:pt x="92662" y="185325"/>
                  </a:lnTo>
                  <a:cubicBezTo>
                    <a:pt x="68087" y="185325"/>
                    <a:pt x="44518" y="175562"/>
                    <a:pt x="27140" y="158184"/>
                  </a:cubicBezTo>
                  <a:cubicBezTo>
                    <a:pt x="9763" y="140807"/>
                    <a:pt x="0" y="117238"/>
                    <a:pt x="0" y="92662"/>
                  </a:cubicBezTo>
                  <a:lnTo>
                    <a:pt x="0" y="92662"/>
                  </a:lnTo>
                  <a:cubicBezTo>
                    <a:pt x="0" y="68087"/>
                    <a:pt x="9763" y="44518"/>
                    <a:pt x="27140" y="27140"/>
                  </a:cubicBezTo>
                  <a:cubicBezTo>
                    <a:pt x="44518" y="9763"/>
                    <a:pt x="68087" y="0"/>
                    <a:pt x="92662" y="0"/>
                  </a:cubicBezTo>
                  <a:close/>
                </a:path>
              </a:pathLst>
            </a:custGeom>
            <a:solidFill>
              <a:srgbClr val="FEFBF5"/>
            </a:solidFill>
          </p:spPr>
        </p:sp>
        <p:sp>
          <p:nvSpPr>
            <p:cNvPr id="14" name="TextBox 14"/>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grpSp>
        <p:nvGrpSpPr>
          <p:cNvPr id="25" name="Group 24">
            <a:extLst>
              <a:ext uri="{FF2B5EF4-FFF2-40B4-BE49-F238E27FC236}">
                <a16:creationId xmlns:a16="http://schemas.microsoft.com/office/drawing/2014/main" id="{012085F0-E8B2-66A2-4BF7-B56A8AA68D73}"/>
              </a:ext>
            </a:extLst>
          </p:cNvPr>
          <p:cNvGrpSpPr/>
          <p:nvPr/>
        </p:nvGrpSpPr>
        <p:grpSpPr>
          <a:xfrm>
            <a:off x="2477861" y="3711679"/>
            <a:ext cx="13332278" cy="1431821"/>
            <a:chOff x="2477861" y="3711679"/>
            <a:chExt cx="13332278" cy="1431821"/>
          </a:xfrm>
        </p:grpSpPr>
        <p:grpSp>
          <p:nvGrpSpPr>
            <p:cNvPr id="24" name="Group 23">
              <a:extLst>
                <a:ext uri="{FF2B5EF4-FFF2-40B4-BE49-F238E27FC236}">
                  <a16:creationId xmlns:a16="http://schemas.microsoft.com/office/drawing/2014/main" id="{817CD889-C8B7-4B5F-4EAC-8432303BCF3F}"/>
                </a:ext>
              </a:extLst>
            </p:cNvPr>
            <p:cNvGrpSpPr/>
            <p:nvPr/>
          </p:nvGrpSpPr>
          <p:grpSpPr>
            <a:xfrm>
              <a:off x="2477861" y="3711679"/>
              <a:ext cx="6918447" cy="1431821"/>
              <a:chOff x="2477861" y="3711679"/>
              <a:chExt cx="6918447" cy="1431821"/>
            </a:xfrm>
          </p:grpSpPr>
          <p:grpSp>
            <p:nvGrpSpPr>
              <p:cNvPr id="5" name="Group 5"/>
              <p:cNvGrpSpPr/>
              <p:nvPr/>
            </p:nvGrpSpPr>
            <p:grpSpPr>
              <a:xfrm>
                <a:off x="2477861" y="3711679"/>
                <a:ext cx="6918447" cy="1431821"/>
                <a:chOff x="0" y="0"/>
                <a:chExt cx="1822143" cy="377105"/>
              </a:xfrm>
            </p:grpSpPr>
            <p:sp>
              <p:nvSpPr>
                <p:cNvPr id="6" name="Freeform 6"/>
                <p:cNvSpPr/>
                <p:nvPr/>
              </p:nvSpPr>
              <p:spPr>
                <a:xfrm>
                  <a:off x="0" y="0"/>
                  <a:ext cx="1822142" cy="377105"/>
                </a:xfrm>
                <a:custGeom>
                  <a:avLst/>
                  <a:gdLst/>
                  <a:ahLst/>
                  <a:cxnLst/>
                  <a:rect l="l" t="t" r="r" b="b"/>
                  <a:pathLst>
                    <a:path w="1822142" h="377105">
                      <a:moveTo>
                        <a:pt x="57070" y="0"/>
                      </a:moveTo>
                      <a:lnTo>
                        <a:pt x="1765072" y="0"/>
                      </a:lnTo>
                      <a:cubicBezTo>
                        <a:pt x="1796591" y="0"/>
                        <a:pt x="1822142" y="25551"/>
                        <a:pt x="1822142" y="57070"/>
                      </a:cubicBezTo>
                      <a:lnTo>
                        <a:pt x="1822142" y="320035"/>
                      </a:lnTo>
                      <a:cubicBezTo>
                        <a:pt x="1822142" y="351554"/>
                        <a:pt x="1796591" y="377105"/>
                        <a:pt x="1765072" y="377105"/>
                      </a:cubicBezTo>
                      <a:lnTo>
                        <a:pt x="57070" y="377105"/>
                      </a:lnTo>
                      <a:cubicBezTo>
                        <a:pt x="41934" y="377105"/>
                        <a:pt x="27418" y="371092"/>
                        <a:pt x="16716" y="360390"/>
                      </a:cubicBezTo>
                      <a:cubicBezTo>
                        <a:pt x="6013" y="349687"/>
                        <a:pt x="0" y="335171"/>
                        <a:pt x="0" y="320035"/>
                      </a:cubicBezTo>
                      <a:lnTo>
                        <a:pt x="0" y="57070"/>
                      </a:lnTo>
                      <a:cubicBezTo>
                        <a:pt x="0" y="25551"/>
                        <a:pt x="25551" y="0"/>
                        <a:pt x="57070" y="0"/>
                      </a:cubicBezTo>
                      <a:close/>
                    </a:path>
                  </a:pathLst>
                </a:custGeom>
                <a:gradFill rotWithShape="1">
                  <a:gsLst>
                    <a:gs pos="0">
                      <a:srgbClr val="FFCE9E">
                        <a:alpha val="100000"/>
                      </a:srgbClr>
                    </a:gs>
                    <a:gs pos="100000">
                      <a:srgbClr val="F35E1D">
                        <a:alpha val="100000"/>
                      </a:srgbClr>
                    </a:gs>
                  </a:gsLst>
                  <a:lin ang="0"/>
                </a:gradFill>
              </p:spPr>
            </p:sp>
            <p:sp>
              <p:nvSpPr>
                <p:cNvPr id="7" name="TextBox 7"/>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sp>
            <p:nvSpPr>
              <p:cNvPr id="9" name="TextBox 9"/>
              <p:cNvSpPr txBox="1"/>
              <p:nvPr/>
            </p:nvSpPr>
            <p:spPr>
              <a:xfrm>
                <a:off x="4521244" y="4046401"/>
                <a:ext cx="2085432" cy="679450"/>
              </a:xfrm>
              <a:prstGeom prst="rect">
                <a:avLst/>
              </a:prstGeom>
            </p:spPr>
            <p:txBody>
              <a:bodyPr lIns="0" tIns="0" rIns="0" bIns="0" rtlCol="0" anchor="t">
                <a:spAutoFit/>
              </a:bodyPr>
              <a:lstStyle/>
              <a:p>
                <a:pPr algn="ctr">
                  <a:lnSpc>
                    <a:spcPts val="5599"/>
                  </a:lnSpc>
                  <a:spcBef>
                    <a:spcPct val="0"/>
                  </a:spcBef>
                </a:pPr>
                <a:r>
                  <a:rPr lang="en-US" sz="3999" spc="127" dirty="0">
                    <a:solidFill>
                      <a:srgbClr val="000000"/>
                    </a:solidFill>
                    <a:latin typeface="Anonymous Pro Bold"/>
                  </a:rPr>
                  <a:t>$52.8 M</a:t>
                </a:r>
              </a:p>
            </p:txBody>
          </p:sp>
        </p:grpSp>
        <p:grpSp>
          <p:nvGrpSpPr>
            <p:cNvPr id="23" name="Group 22">
              <a:extLst>
                <a:ext uri="{FF2B5EF4-FFF2-40B4-BE49-F238E27FC236}">
                  <a16:creationId xmlns:a16="http://schemas.microsoft.com/office/drawing/2014/main" id="{213D70F3-99C2-05B0-6ADA-88EBC08E3BED}"/>
                </a:ext>
              </a:extLst>
            </p:cNvPr>
            <p:cNvGrpSpPr/>
            <p:nvPr/>
          </p:nvGrpSpPr>
          <p:grpSpPr>
            <a:xfrm>
              <a:off x="9613446" y="4034299"/>
              <a:ext cx="6196693" cy="703654"/>
              <a:chOff x="9613446" y="4034299"/>
              <a:chExt cx="6196693" cy="703654"/>
            </a:xfrm>
          </p:grpSpPr>
          <p:sp>
            <p:nvSpPr>
              <p:cNvPr id="11" name="AutoShape 11"/>
              <p:cNvSpPr/>
              <p:nvPr/>
            </p:nvSpPr>
            <p:spPr>
              <a:xfrm>
                <a:off x="9613446" y="4405177"/>
                <a:ext cx="2908255" cy="0"/>
              </a:xfrm>
              <a:prstGeom prst="line">
                <a:avLst/>
              </a:prstGeom>
              <a:ln w="38100" cap="flat">
                <a:solidFill>
                  <a:srgbClr val="000000"/>
                </a:solidFill>
                <a:prstDash val="sysDot"/>
                <a:headEnd type="none" w="sm" len="sm"/>
                <a:tailEnd type="none" w="sm" len="sm"/>
              </a:ln>
            </p:spPr>
          </p:sp>
          <p:grpSp>
            <p:nvGrpSpPr>
              <p:cNvPr id="15" name="Group 15"/>
              <p:cNvGrpSpPr/>
              <p:nvPr/>
            </p:nvGrpSpPr>
            <p:grpSpPr>
              <a:xfrm>
                <a:off x="12887325" y="4034299"/>
                <a:ext cx="2922814" cy="703654"/>
                <a:chOff x="0" y="0"/>
                <a:chExt cx="769795" cy="185325"/>
              </a:xfrm>
            </p:grpSpPr>
            <p:sp>
              <p:nvSpPr>
                <p:cNvPr id="16" name="Freeform 16"/>
                <p:cNvSpPr/>
                <p:nvPr/>
              </p:nvSpPr>
              <p:spPr>
                <a:xfrm>
                  <a:off x="0" y="0"/>
                  <a:ext cx="769795" cy="185325"/>
                </a:xfrm>
                <a:custGeom>
                  <a:avLst/>
                  <a:gdLst/>
                  <a:ahLst/>
                  <a:cxnLst/>
                  <a:rect l="l" t="t" r="r" b="b"/>
                  <a:pathLst>
                    <a:path w="769795" h="185325">
                      <a:moveTo>
                        <a:pt x="92662" y="0"/>
                      </a:moveTo>
                      <a:lnTo>
                        <a:pt x="677132" y="0"/>
                      </a:lnTo>
                      <a:cubicBezTo>
                        <a:pt x="701708" y="0"/>
                        <a:pt x="725277" y="9763"/>
                        <a:pt x="742655" y="27140"/>
                      </a:cubicBezTo>
                      <a:cubicBezTo>
                        <a:pt x="760032" y="44518"/>
                        <a:pt x="769795" y="68087"/>
                        <a:pt x="769795" y="92662"/>
                      </a:cubicBezTo>
                      <a:lnTo>
                        <a:pt x="769795" y="92662"/>
                      </a:lnTo>
                      <a:cubicBezTo>
                        <a:pt x="769795" y="117238"/>
                        <a:pt x="760032" y="140807"/>
                        <a:pt x="742655" y="158184"/>
                      </a:cubicBezTo>
                      <a:cubicBezTo>
                        <a:pt x="725277" y="175562"/>
                        <a:pt x="701708" y="185325"/>
                        <a:pt x="677132" y="185325"/>
                      </a:cubicBezTo>
                      <a:lnTo>
                        <a:pt x="92662" y="185325"/>
                      </a:lnTo>
                      <a:cubicBezTo>
                        <a:pt x="68087" y="185325"/>
                        <a:pt x="44518" y="175562"/>
                        <a:pt x="27140" y="158184"/>
                      </a:cubicBezTo>
                      <a:cubicBezTo>
                        <a:pt x="9763" y="140807"/>
                        <a:pt x="0" y="117238"/>
                        <a:pt x="0" y="92662"/>
                      </a:cubicBezTo>
                      <a:lnTo>
                        <a:pt x="0" y="92662"/>
                      </a:lnTo>
                      <a:cubicBezTo>
                        <a:pt x="0" y="68087"/>
                        <a:pt x="9763" y="44518"/>
                        <a:pt x="27140" y="27140"/>
                      </a:cubicBezTo>
                      <a:cubicBezTo>
                        <a:pt x="44518" y="9763"/>
                        <a:pt x="68087" y="0"/>
                        <a:pt x="92662" y="0"/>
                      </a:cubicBezTo>
                      <a:close/>
                    </a:path>
                  </a:pathLst>
                </a:custGeom>
                <a:solidFill>
                  <a:srgbClr val="FEFBF5"/>
                </a:solidFill>
                <a:ln w="19050" cap="rnd">
                  <a:solidFill>
                    <a:srgbClr val="000000"/>
                  </a:solidFill>
                  <a:round/>
                </a:ln>
              </p:spPr>
            </p:sp>
            <p:sp>
              <p:nvSpPr>
                <p:cNvPr id="17" name="TextBox 17"/>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sp>
            <p:nvSpPr>
              <p:cNvPr id="18" name="TextBox 18"/>
              <p:cNvSpPr txBox="1"/>
              <p:nvPr/>
            </p:nvSpPr>
            <p:spPr>
              <a:xfrm>
                <a:off x="13182020" y="4178481"/>
                <a:ext cx="2411909" cy="415290"/>
              </a:xfrm>
              <a:prstGeom prst="rect">
                <a:avLst/>
              </a:prstGeom>
            </p:spPr>
            <p:txBody>
              <a:bodyPr lIns="0" tIns="0" rIns="0" bIns="0" rtlCol="0" anchor="t">
                <a:spAutoFit/>
              </a:bodyPr>
              <a:lstStyle/>
              <a:p>
                <a:pPr algn="ctr">
                  <a:lnSpc>
                    <a:spcPts val="3359"/>
                  </a:lnSpc>
                  <a:spcBef>
                    <a:spcPct val="0"/>
                  </a:spcBef>
                </a:pPr>
                <a:r>
                  <a:rPr lang="en-US" sz="2400" spc="76" dirty="0">
                    <a:solidFill>
                      <a:srgbClr val="000000"/>
                    </a:solidFill>
                    <a:latin typeface="Anonymous Pro Bold"/>
                  </a:rPr>
                  <a:t>TOTAL REVENUE</a:t>
                </a:r>
              </a:p>
            </p:txBody>
          </p:sp>
        </p:grpSp>
      </p:grpSp>
      <p:sp>
        <p:nvSpPr>
          <p:cNvPr id="19" name="TextBox 19"/>
          <p:cNvSpPr txBox="1"/>
          <p:nvPr/>
        </p:nvSpPr>
        <p:spPr>
          <a:xfrm>
            <a:off x="13085661" y="2401408"/>
            <a:ext cx="2724479" cy="415290"/>
          </a:xfrm>
          <a:prstGeom prst="rect">
            <a:avLst/>
          </a:prstGeom>
        </p:spPr>
        <p:txBody>
          <a:bodyPr lIns="0" tIns="0" rIns="0" bIns="0" rtlCol="0" anchor="t">
            <a:spAutoFit/>
          </a:bodyPr>
          <a:lstStyle/>
          <a:p>
            <a:pPr algn="ctr">
              <a:lnSpc>
                <a:spcPts val="3359"/>
              </a:lnSpc>
              <a:spcBef>
                <a:spcPct val="0"/>
              </a:spcBef>
            </a:pPr>
            <a:r>
              <a:rPr lang="en-US" sz="2400" spc="76">
                <a:solidFill>
                  <a:srgbClr val="000000">
                    <a:alpha val="49804"/>
                  </a:srgbClr>
                </a:solidFill>
                <a:latin typeface="Anonymous Pro Bold"/>
              </a:rPr>
              <a:t>AVG. CAR PROFIT</a:t>
            </a:r>
          </a:p>
        </p:txBody>
      </p:sp>
      <p:sp>
        <p:nvSpPr>
          <p:cNvPr id="20" name="TextBox 20"/>
          <p:cNvSpPr txBox="1"/>
          <p:nvPr/>
        </p:nvSpPr>
        <p:spPr>
          <a:xfrm>
            <a:off x="3900026" y="276225"/>
            <a:ext cx="10487949" cy="1247775"/>
          </a:xfrm>
          <a:prstGeom prst="rect">
            <a:avLst/>
          </a:prstGeom>
        </p:spPr>
        <p:txBody>
          <a:bodyPr lIns="0" tIns="0" rIns="0" bIns="0" rtlCol="0" anchor="t">
            <a:spAutoFit/>
          </a:bodyPr>
          <a:lstStyle/>
          <a:p>
            <a:pPr algn="ctr">
              <a:lnSpc>
                <a:spcPts val="9750"/>
              </a:lnSpc>
              <a:spcBef>
                <a:spcPct val="0"/>
              </a:spcBef>
            </a:pPr>
            <a:r>
              <a:rPr lang="en-US" sz="6500">
                <a:solidFill>
                  <a:srgbClr val="000000"/>
                </a:solidFill>
                <a:latin typeface="Horizon"/>
              </a:rPr>
              <a:t>01. Baseline</a:t>
            </a:r>
          </a:p>
        </p:txBody>
      </p:sp>
      <p:sp>
        <p:nvSpPr>
          <p:cNvPr id="21" name="AutoShape 21"/>
          <p:cNvSpPr/>
          <p:nvPr/>
        </p:nvSpPr>
        <p:spPr>
          <a:xfrm>
            <a:off x="1028700" y="9239250"/>
            <a:ext cx="16230600" cy="0"/>
          </a:xfrm>
          <a:prstGeom prst="line">
            <a:avLst/>
          </a:prstGeom>
          <a:ln w="19050" cap="flat">
            <a:solidFill>
              <a:srgbClr val="000000"/>
            </a:solidFill>
            <a:prstDash val="solid"/>
            <a:headEnd type="none" w="sm" len="sm"/>
            <a:tailEnd type="none" w="sm" len="sm"/>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EFBF5"/>
        </a:solidFill>
        <a:effectLst/>
      </p:bgPr>
    </p:bg>
    <p:spTree>
      <p:nvGrpSpPr>
        <p:cNvPr id="1" name=""/>
        <p:cNvGrpSpPr/>
        <p:nvPr/>
      </p:nvGrpSpPr>
      <p:grpSpPr>
        <a:xfrm>
          <a:off x="0" y="0"/>
          <a:ext cx="0" cy="0"/>
          <a:chOff x="0" y="0"/>
          <a:chExt cx="0" cy="0"/>
        </a:xfrm>
      </p:grpSpPr>
      <p:grpSp>
        <p:nvGrpSpPr>
          <p:cNvPr id="3" name="Group 3"/>
          <p:cNvGrpSpPr/>
          <p:nvPr/>
        </p:nvGrpSpPr>
        <p:grpSpPr>
          <a:xfrm>
            <a:off x="3886201" y="1881848"/>
            <a:ext cx="5510109" cy="1431821"/>
            <a:chOff x="0" y="0"/>
            <a:chExt cx="1451222" cy="377105"/>
          </a:xfrm>
        </p:grpSpPr>
        <p:sp>
          <p:nvSpPr>
            <p:cNvPr id="4" name="Freeform 4"/>
            <p:cNvSpPr/>
            <p:nvPr/>
          </p:nvSpPr>
          <p:spPr>
            <a:xfrm>
              <a:off x="0" y="0"/>
              <a:ext cx="1451222" cy="377105"/>
            </a:xfrm>
            <a:custGeom>
              <a:avLst/>
              <a:gdLst/>
              <a:ahLst/>
              <a:cxnLst/>
              <a:rect l="l" t="t" r="r" b="b"/>
              <a:pathLst>
                <a:path w="1451222" h="377105">
                  <a:moveTo>
                    <a:pt x="71657" y="0"/>
                  </a:moveTo>
                  <a:lnTo>
                    <a:pt x="1379565" y="0"/>
                  </a:lnTo>
                  <a:cubicBezTo>
                    <a:pt x="1398569" y="0"/>
                    <a:pt x="1416796" y="7550"/>
                    <a:pt x="1430234" y="20988"/>
                  </a:cubicBezTo>
                  <a:cubicBezTo>
                    <a:pt x="1443672" y="34426"/>
                    <a:pt x="1451222" y="52652"/>
                    <a:pt x="1451222" y="71657"/>
                  </a:cubicBezTo>
                  <a:lnTo>
                    <a:pt x="1451222" y="305448"/>
                  </a:lnTo>
                  <a:cubicBezTo>
                    <a:pt x="1451222" y="345023"/>
                    <a:pt x="1419140" y="377105"/>
                    <a:pt x="1379565" y="377105"/>
                  </a:cubicBezTo>
                  <a:lnTo>
                    <a:pt x="71657" y="377105"/>
                  </a:lnTo>
                  <a:cubicBezTo>
                    <a:pt x="52652" y="377105"/>
                    <a:pt x="34426" y="369556"/>
                    <a:pt x="20988" y="356117"/>
                  </a:cubicBezTo>
                  <a:cubicBezTo>
                    <a:pt x="7550" y="342679"/>
                    <a:pt x="0" y="324453"/>
                    <a:pt x="0" y="305448"/>
                  </a:cubicBezTo>
                  <a:lnTo>
                    <a:pt x="0" y="71657"/>
                  </a:lnTo>
                  <a:cubicBezTo>
                    <a:pt x="0" y="52652"/>
                    <a:pt x="7550" y="34426"/>
                    <a:pt x="20988" y="20988"/>
                  </a:cubicBezTo>
                  <a:cubicBezTo>
                    <a:pt x="34426" y="7550"/>
                    <a:pt x="52652" y="0"/>
                    <a:pt x="71657" y="0"/>
                  </a:cubicBezTo>
                  <a:close/>
                </a:path>
              </a:pathLst>
            </a:custGeom>
            <a:gradFill rotWithShape="1">
              <a:gsLst>
                <a:gs pos="0">
                  <a:srgbClr val="FFCE9E">
                    <a:alpha val="50000"/>
                  </a:srgbClr>
                </a:gs>
                <a:gs pos="100000">
                  <a:srgbClr val="F35E1D">
                    <a:alpha val="50000"/>
                  </a:srgbClr>
                </a:gs>
              </a:gsLst>
              <a:lin ang="0"/>
            </a:gradFill>
          </p:spPr>
        </p:sp>
        <p:sp>
          <p:nvSpPr>
            <p:cNvPr id="5" name="TextBox 5"/>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2477861" y="3671809"/>
            <a:ext cx="6918448" cy="1431821"/>
            <a:chOff x="0" y="0"/>
            <a:chExt cx="1822143" cy="377105"/>
          </a:xfrm>
        </p:grpSpPr>
        <p:sp>
          <p:nvSpPr>
            <p:cNvPr id="7" name="Freeform 7"/>
            <p:cNvSpPr/>
            <p:nvPr/>
          </p:nvSpPr>
          <p:spPr>
            <a:xfrm>
              <a:off x="0" y="0"/>
              <a:ext cx="1822142" cy="377105"/>
            </a:xfrm>
            <a:custGeom>
              <a:avLst/>
              <a:gdLst/>
              <a:ahLst/>
              <a:cxnLst/>
              <a:rect l="l" t="t" r="r" b="b"/>
              <a:pathLst>
                <a:path w="1822142" h="377105">
                  <a:moveTo>
                    <a:pt x="57070" y="0"/>
                  </a:moveTo>
                  <a:lnTo>
                    <a:pt x="1765072" y="0"/>
                  </a:lnTo>
                  <a:cubicBezTo>
                    <a:pt x="1796591" y="0"/>
                    <a:pt x="1822142" y="25551"/>
                    <a:pt x="1822142" y="57070"/>
                  </a:cubicBezTo>
                  <a:lnTo>
                    <a:pt x="1822142" y="320035"/>
                  </a:lnTo>
                  <a:cubicBezTo>
                    <a:pt x="1822142" y="351554"/>
                    <a:pt x="1796591" y="377105"/>
                    <a:pt x="1765072" y="377105"/>
                  </a:cubicBezTo>
                  <a:lnTo>
                    <a:pt x="57070" y="377105"/>
                  </a:lnTo>
                  <a:cubicBezTo>
                    <a:pt x="41934" y="377105"/>
                    <a:pt x="27418" y="371092"/>
                    <a:pt x="16716" y="360390"/>
                  </a:cubicBezTo>
                  <a:cubicBezTo>
                    <a:pt x="6013" y="349687"/>
                    <a:pt x="0" y="335171"/>
                    <a:pt x="0" y="320035"/>
                  </a:cubicBezTo>
                  <a:lnTo>
                    <a:pt x="0" y="57070"/>
                  </a:lnTo>
                  <a:cubicBezTo>
                    <a:pt x="0" y="25551"/>
                    <a:pt x="25551" y="0"/>
                    <a:pt x="57070" y="0"/>
                  </a:cubicBezTo>
                  <a:close/>
                </a:path>
              </a:pathLst>
            </a:custGeom>
            <a:gradFill rotWithShape="1">
              <a:gsLst>
                <a:gs pos="0">
                  <a:srgbClr val="FFCE9E">
                    <a:alpha val="50000"/>
                  </a:srgbClr>
                </a:gs>
                <a:gs pos="100000">
                  <a:srgbClr val="F35E1D">
                    <a:alpha val="50000"/>
                  </a:srgbClr>
                </a:gs>
              </a:gsLst>
              <a:lin ang="0"/>
            </a:gradFill>
          </p:spPr>
          <p:txBody>
            <a:bodyPr/>
            <a:lstStyle/>
            <a:p>
              <a:endParaRPr lang="en-US" dirty="0"/>
            </a:p>
          </p:txBody>
        </p:sp>
        <p:sp>
          <p:nvSpPr>
            <p:cNvPr id="8" name="TextBox 8"/>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sp>
        <p:nvSpPr>
          <p:cNvPr id="12" name="TextBox 12"/>
          <p:cNvSpPr txBox="1"/>
          <p:nvPr/>
        </p:nvSpPr>
        <p:spPr>
          <a:xfrm>
            <a:off x="5679501" y="2262247"/>
            <a:ext cx="1923507" cy="660400"/>
          </a:xfrm>
          <a:prstGeom prst="rect">
            <a:avLst/>
          </a:prstGeom>
        </p:spPr>
        <p:txBody>
          <a:bodyPr lIns="0" tIns="0" rIns="0" bIns="0" rtlCol="0" anchor="t">
            <a:spAutoFit/>
          </a:bodyPr>
          <a:lstStyle/>
          <a:p>
            <a:pPr algn="ctr">
              <a:lnSpc>
                <a:spcPts val="5599"/>
              </a:lnSpc>
              <a:spcBef>
                <a:spcPct val="0"/>
              </a:spcBef>
            </a:pPr>
            <a:r>
              <a:rPr lang="en-US" sz="3999" spc="127" dirty="0">
                <a:solidFill>
                  <a:srgbClr val="000000">
                    <a:alpha val="49804"/>
                  </a:srgbClr>
                </a:solidFill>
                <a:latin typeface="Anonymous Pro Bold"/>
              </a:rPr>
              <a:t>$5,627</a:t>
            </a:r>
          </a:p>
        </p:txBody>
      </p:sp>
      <p:sp>
        <p:nvSpPr>
          <p:cNvPr id="13" name="TextBox 13"/>
          <p:cNvSpPr txBox="1"/>
          <p:nvPr/>
        </p:nvSpPr>
        <p:spPr>
          <a:xfrm>
            <a:off x="4894889" y="4052208"/>
            <a:ext cx="2085432" cy="660400"/>
          </a:xfrm>
          <a:prstGeom prst="rect">
            <a:avLst/>
          </a:prstGeom>
        </p:spPr>
        <p:txBody>
          <a:bodyPr lIns="0" tIns="0" rIns="0" bIns="0" rtlCol="0" anchor="t">
            <a:spAutoFit/>
          </a:bodyPr>
          <a:lstStyle/>
          <a:p>
            <a:pPr algn="ctr">
              <a:lnSpc>
                <a:spcPts val="5599"/>
              </a:lnSpc>
              <a:spcBef>
                <a:spcPct val="0"/>
              </a:spcBef>
            </a:pPr>
            <a:r>
              <a:rPr lang="en-US" sz="3999" spc="127" dirty="0">
                <a:solidFill>
                  <a:srgbClr val="000000">
                    <a:alpha val="49804"/>
                  </a:srgbClr>
                </a:solidFill>
                <a:latin typeface="Anonymous Pro Bold"/>
              </a:rPr>
              <a:t>$52.8 M</a:t>
            </a:r>
          </a:p>
        </p:txBody>
      </p:sp>
      <p:sp>
        <p:nvSpPr>
          <p:cNvPr id="15" name="AutoShape 15"/>
          <p:cNvSpPr/>
          <p:nvPr/>
        </p:nvSpPr>
        <p:spPr>
          <a:xfrm>
            <a:off x="9613447" y="2614808"/>
            <a:ext cx="2922815" cy="0"/>
          </a:xfrm>
          <a:prstGeom prst="line">
            <a:avLst/>
          </a:prstGeom>
          <a:ln w="50800" cap="flat">
            <a:solidFill>
              <a:srgbClr val="000000"/>
            </a:solidFill>
            <a:prstDash val="sysDot"/>
            <a:headEnd type="none" w="sm" len="sm"/>
            <a:tailEnd type="none" w="sm" len="sm"/>
          </a:ln>
        </p:spPr>
      </p:sp>
      <p:sp>
        <p:nvSpPr>
          <p:cNvPr id="16" name="AutoShape 16"/>
          <p:cNvSpPr/>
          <p:nvPr/>
        </p:nvSpPr>
        <p:spPr>
          <a:xfrm>
            <a:off x="9613447" y="4365308"/>
            <a:ext cx="2798661" cy="0"/>
          </a:xfrm>
          <a:prstGeom prst="line">
            <a:avLst/>
          </a:prstGeom>
          <a:ln w="50800" cap="flat">
            <a:solidFill>
              <a:srgbClr val="000000"/>
            </a:solidFill>
            <a:prstDash val="sysDot"/>
            <a:headEnd type="none" w="sm" len="sm"/>
            <a:tailEnd type="none" w="sm" len="sm"/>
          </a:ln>
        </p:spPr>
      </p:sp>
      <p:grpSp>
        <p:nvGrpSpPr>
          <p:cNvPr id="18" name="Group 18"/>
          <p:cNvGrpSpPr/>
          <p:nvPr/>
        </p:nvGrpSpPr>
        <p:grpSpPr>
          <a:xfrm>
            <a:off x="12887326" y="2247696"/>
            <a:ext cx="2922815" cy="703655"/>
            <a:chOff x="0" y="0"/>
            <a:chExt cx="769795" cy="185325"/>
          </a:xfrm>
        </p:grpSpPr>
        <p:sp>
          <p:nvSpPr>
            <p:cNvPr id="19" name="Freeform 19"/>
            <p:cNvSpPr/>
            <p:nvPr/>
          </p:nvSpPr>
          <p:spPr>
            <a:xfrm>
              <a:off x="0" y="0"/>
              <a:ext cx="769795" cy="185325"/>
            </a:xfrm>
            <a:custGeom>
              <a:avLst/>
              <a:gdLst/>
              <a:ahLst/>
              <a:cxnLst/>
              <a:rect l="l" t="t" r="r" b="b"/>
              <a:pathLst>
                <a:path w="769795" h="185325">
                  <a:moveTo>
                    <a:pt x="92662" y="0"/>
                  </a:moveTo>
                  <a:lnTo>
                    <a:pt x="677132" y="0"/>
                  </a:lnTo>
                  <a:cubicBezTo>
                    <a:pt x="701708" y="0"/>
                    <a:pt x="725277" y="9763"/>
                    <a:pt x="742655" y="27140"/>
                  </a:cubicBezTo>
                  <a:cubicBezTo>
                    <a:pt x="760032" y="44518"/>
                    <a:pt x="769795" y="68087"/>
                    <a:pt x="769795" y="92662"/>
                  </a:cubicBezTo>
                  <a:lnTo>
                    <a:pt x="769795" y="92662"/>
                  </a:lnTo>
                  <a:cubicBezTo>
                    <a:pt x="769795" y="117238"/>
                    <a:pt x="760032" y="140807"/>
                    <a:pt x="742655" y="158184"/>
                  </a:cubicBezTo>
                  <a:cubicBezTo>
                    <a:pt x="725277" y="175562"/>
                    <a:pt x="701708" y="185325"/>
                    <a:pt x="677132" y="185325"/>
                  </a:cubicBezTo>
                  <a:lnTo>
                    <a:pt x="92662" y="185325"/>
                  </a:lnTo>
                  <a:cubicBezTo>
                    <a:pt x="68087" y="185325"/>
                    <a:pt x="44518" y="175562"/>
                    <a:pt x="27140" y="158184"/>
                  </a:cubicBezTo>
                  <a:cubicBezTo>
                    <a:pt x="9763" y="140807"/>
                    <a:pt x="0" y="117238"/>
                    <a:pt x="0" y="92662"/>
                  </a:cubicBezTo>
                  <a:lnTo>
                    <a:pt x="0" y="92662"/>
                  </a:lnTo>
                  <a:cubicBezTo>
                    <a:pt x="0" y="68087"/>
                    <a:pt x="9763" y="44518"/>
                    <a:pt x="27140" y="27140"/>
                  </a:cubicBezTo>
                  <a:cubicBezTo>
                    <a:pt x="44518" y="9763"/>
                    <a:pt x="68087" y="0"/>
                    <a:pt x="92662" y="0"/>
                  </a:cubicBezTo>
                  <a:close/>
                </a:path>
              </a:pathLst>
            </a:custGeom>
            <a:solidFill>
              <a:srgbClr val="FEFBF5"/>
            </a:solidFill>
          </p:spPr>
        </p:sp>
        <p:sp>
          <p:nvSpPr>
            <p:cNvPr id="20" name="TextBox 20"/>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grpSp>
        <p:nvGrpSpPr>
          <p:cNvPr id="21" name="Group 21"/>
          <p:cNvGrpSpPr/>
          <p:nvPr/>
        </p:nvGrpSpPr>
        <p:grpSpPr>
          <a:xfrm>
            <a:off x="12887326" y="3994429"/>
            <a:ext cx="2922815" cy="703655"/>
            <a:chOff x="0" y="0"/>
            <a:chExt cx="769795" cy="185325"/>
          </a:xfrm>
        </p:grpSpPr>
        <p:sp>
          <p:nvSpPr>
            <p:cNvPr id="22" name="Freeform 22"/>
            <p:cNvSpPr/>
            <p:nvPr/>
          </p:nvSpPr>
          <p:spPr>
            <a:xfrm>
              <a:off x="0" y="0"/>
              <a:ext cx="769795" cy="185325"/>
            </a:xfrm>
            <a:custGeom>
              <a:avLst/>
              <a:gdLst/>
              <a:ahLst/>
              <a:cxnLst/>
              <a:rect l="l" t="t" r="r" b="b"/>
              <a:pathLst>
                <a:path w="769795" h="185325">
                  <a:moveTo>
                    <a:pt x="92662" y="0"/>
                  </a:moveTo>
                  <a:lnTo>
                    <a:pt x="677132" y="0"/>
                  </a:lnTo>
                  <a:cubicBezTo>
                    <a:pt x="701708" y="0"/>
                    <a:pt x="725277" y="9763"/>
                    <a:pt x="742655" y="27140"/>
                  </a:cubicBezTo>
                  <a:cubicBezTo>
                    <a:pt x="760032" y="44518"/>
                    <a:pt x="769795" y="68087"/>
                    <a:pt x="769795" y="92662"/>
                  </a:cubicBezTo>
                  <a:lnTo>
                    <a:pt x="769795" y="92662"/>
                  </a:lnTo>
                  <a:cubicBezTo>
                    <a:pt x="769795" y="117238"/>
                    <a:pt x="760032" y="140807"/>
                    <a:pt x="742655" y="158184"/>
                  </a:cubicBezTo>
                  <a:cubicBezTo>
                    <a:pt x="725277" y="175562"/>
                    <a:pt x="701708" y="185325"/>
                    <a:pt x="677132" y="185325"/>
                  </a:cubicBezTo>
                  <a:lnTo>
                    <a:pt x="92662" y="185325"/>
                  </a:lnTo>
                  <a:cubicBezTo>
                    <a:pt x="68087" y="185325"/>
                    <a:pt x="44518" y="175562"/>
                    <a:pt x="27140" y="158184"/>
                  </a:cubicBezTo>
                  <a:cubicBezTo>
                    <a:pt x="9763" y="140807"/>
                    <a:pt x="0" y="117238"/>
                    <a:pt x="0" y="92662"/>
                  </a:cubicBezTo>
                  <a:lnTo>
                    <a:pt x="0" y="92662"/>
                  </a:lnTo>
                  <a:cubicBezTo>
                    <a:pt x="0" y="68087"/>
                    <a:pt x="9763" y="44518"/>
                    <a:pt x="27140" y="27140"/>
                  </a:cubicBezTo>
                  <a:cubicBezTo>
                    <a:pt x="44518" y="9763"/>
                    <a:pt x="68087" y="0"/>
                    <a:pt x="92662" y="0"/>
                  </a:cubicBezTo>
                  <a:close/>
                </a:path>
              </a:pathLst>
            </a:custGeom>
            <a:solidFill>
              <a:srgbClr val="FEFBF5"/>
            </a:solidFill>
          </p:spPr>
        </p:sp>
        <p:sp>
          <p:nvSpPr>
            <p:cNvPr id="23" name="TextBox 23"/>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sp>
        <p:nvSpPr>
          <p:cNvPr id="24" name="TextBox 24"/>
          <p:cNvSpPr txBox="1"/>
          <p:nvPr/>
        </p:nvSpPr>
        <p:spPr>
          <a:xfrm>
            <a:off x="13085662" y="4165787"/>
            <a:ext cx="2411909" cy="401003"/>
          </a:xfrm>
          <a:prstGeom prst="rect">
            <a:avLst/>
          </a:prstGeom>
        </p:spPr>
        <p:txBody>
          <a:bodyPr lIns="0" tIns="0" rIns="0" bIns="0" rtlCol="0" anchor="t">
            <a:spAutoFit/>
          </a:bodyPr>
          <a:lstStyle/>
          <a:p>
            <a:pPr algn="ctr">
              <a:lnSpc>
                <a:spcPts val="3359"/>
              </a:lnSpc>
              <a:spcBef>
                <a:spcPct val="0"/>
              </a:spcBef>
            </a:pPr>
            <a:r>
              <a:rPr lang="en-US" sz="2400" spc="76" dirty="0">
                <a:solidFill>
                  <a:srgbClr val="000000">
                    <a:alpha val="49804"/>
                  </a:srgbClr>
                </a:solidFill>
                <a:latin typeface="Anonymous Pro Bold"/>
              </a:rPr>
              <a:t>TOTAL REVENUE</a:t>
            </a:r>
          </a:p>
        </p:txBody>
      </p:sp>
      <p:sp>
        <p:nvSpPr>
          <p:cNvPr id="25" name="TextBox 25"/>
          <p:cNvSpPr txBox="1"/>
          <p:nvPr/>
        </p:nvSpPr>
        <p:spPr>
          <a:xfrm>
            <a:off x="13085662" y="2375826"/>
            <a:ext cx="2724479" cy="401003"/>
          </a:xfrm>
          <a:prstGeom prst="rect">
            <a:avLst/>
          </a:prstGeom>
        </p:spPr>
        <p:txBody>
          <a:bodyPr lIns="0" tIns="0" rIns="0" bIns="0" rtlCol="0" anchor="t">
            <a:spAutoFit/>
          </a:bodyPr>
          <a:lstStyle/>
          <a:p>
            <a:pPr algn="ctr">
              <a:lnSpc>
                <a:spcPts val="3359"/>
              </a:lnSpc>
              <a:spcBef>
                <a:spcPct val="0"/>
              </a:spcBef>
            </a:pPr>
            <a:r>
              <a:rPr lang="en-US" sz="2400" spc="76" dirty="0">
                <a:solidFill>
                  <a:srgbClr val="000000">
                    <a:alpha val="49804"/>
                  </a:srgbClr>
                </a:solidFill>
                <a:latin typeface="Anonymous Pro Bold"/>
              </a:rPr>
              <a:t>AVG. CAR PROFIT</a:t>
            </a:r>
          </a:p>
        </p:txBody>
      </p:sp>
      <p:grpSp>
        <p:nvGrpSpPr>
          <p:cNvPr id="34" name="Group 33">
            <a:extLst>
              <a:ext uri="{FF2B5EF4-FFF2-40B4-BE49-F238E27FC236}">
                <a16:creationId xmlns:a16="http://schemas.microsoft.com/office/drawing/2014/main" id="{40CE6CC9-FC3F-50BD-2103-DC73E75E1B1D}"/>
              </a:ext>
            </a:extLst>
          </p:cNvPr>
          <p:cNvGrpSpPr/>
          <p:nvPr/>
        </p:nvGrpSpPr>
        <p:grpSpPr>
          <a:xfrm>
            <a:off x="2947308" y="5461771"/>
            <a:ext cx="11874987" cy="1431821"/>
            <a:chOff x="2947308" y="5461771"/>
            <a:chExt cx="11874987" cy="1431821"/>
          </a:xfrm>
        </p:grpSpPr>
        <p:grpSp>
          <p:nvGrpSpPr>
            <p:cNvPr id="32" name="Group 31">
              <a:extLst>
                <a:ext uri="{FF2B5EF4-FFF2-40B4-BE49-F238E27FC236}">
                  <a16:creationId xmlns:a16="http://schemas.microsoft.com/office/drawing/2014/main" id="{8D8033D2-9E7D-6129-736E-3F528335140C}"/>
                </a:ext>
              </a:extLst>
            </p:cNvPr>
            <p:cNvGrpSpPr/>
            <p:nvPr/>
          </p:nvGrpSpPr>
          <p:grpSpPr>
            <a:xfrm>
              <a:off x="2947308" y="5461771"/>
              <a:ext cx="6449001" cy="1431821"/>
              <a:chOff x="2947308" y="5461771"/>
              <a:chExt cx="6449001" cy="1431821"/>
            </a:xfrm>
          </p:grpSpPr>
          <p:grpSp>
            <p:nvGrpSpPr>
              <p:cNvPr id="9" name="Group 9"/>
              <p:cNvGrpSpPr/>
              <p:nvPr/>
            </p:nvGrpSpPr>
            <p:grpSpPr>
              <a:xfrm>
                <a:off x="2947308" y="5461771"/>
                <a:ext cx="6449001" cy="1431821"/>
                <a:chOff x="0" y="0"/>
                <a:chExt cx="1698502" cy="377105"/>
              </a:xfrm>
            </p:grpSpPr>
            <p:sp>
              <p:nvSpPr>
                <p:cNvPr id="10" name="Freeform 10"/>
                <p:cNvSpPr/>
                <p:nvPr/>
              </p:nvSpPr>
              <p:spPr>
                <a:xfrm>
                  <a:off x="0" y="0"/>
                  <a:ext cx="1698502" cy="377105"/>
                </a:xfrm>
                <a:custGeom>
                  <a:avLst/>
                  <a:gdLst/>
                  <a:ahLst/>
                  <a:cxnLst/>
                  <a:rect l="l" t="t" r="r" b="b"/>
                  <a:pathLst>
                    <a:path w="1698502" h="377105">
                      <a:moveTo>
                        <a:pt x="61225" y="0"/>
                      </a:moveTo>
                      <a:lnTo>
                        <a:pt x="1637278" y="0"/>
                      </a:lnTo>
                      <a:cubicBezTo>
                        <a:pt x="1653516" y="0"/>
                        <a:pt x="1669088" y="6450"/>
                        <a:pt x="1680570" y="17932"/>
                      </a:cubicBezTo>
                      <a:cubicBezTo>
                        <a:pt x="1692052" y="29414"/>
                        <a:pt x="1698502" y="44987"/>
                        <a:pt x="1698502" y="61225"/>
                      </a:cubicBezTo>
                      <a:lnTo>
                        <a:pt x="1698502" y="315880"/>
                      </a:lnTo>
                      <a:cubicBezTo>
                        <a:pt x="1698502" y="349694"/>
                        <a:pt x="1671091" y="377105"/>
                        <a:pt x="1637278" y="377105"/>
                      </a:cubicBezTo>
                      <a:lnTo>
                        <a:pt x="61225" y="377105"/>
                      </a:lnTo>
                      <a:cubicBezTo>
                        <a:pt x="27411" y="377105"/>
                        <a:pt x="0" y="349694"/>
                        <a:pt x="0" y="315880"/>
                      </a:cubicBezTo>
                      <a:lnTo>
                        <a:pt x="0" y="61225"/>
                      </a:lnTo>
                      <a:cubicBezTo>
                        <a:pt x="0" y="27411"/>
                        <a:pt x="27411" y="0"/>
                        <a:pt x="61225" y="0"/>
                      </a:cubicBezTo>
                      <a:close/>
                    </a:path>
                  </a:pathLst>
                </a:custGeom>
                <a:gradFill rotWithShape="1">
                  <a:gsLst>
                    <a:gs pos="0">
                      <a:srgbClr val="FFCE9E">
                        <a:alpha val="100000"/>
                      </a:srgbClr>
                    </a:gs>
                    <a:gs pos="100000">
                      <a:srgbClr val="F35E1D">
                        <a:alpha val="100000"/>
                      </a:srgbClr>
                    </a:gs>
                  </a:gsLst>
                  <a:lin ang="0"/>
                </a:gradFill>
              </p:spPr>
            </p:sp>
            <p:sp>
              <p:nvSpPr>
                <p:cNvPr id="11" name="TextBox 11"/>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sp>
            <p:nvSpPr>
              <p:cNvPr id="14" name="TextBox 14"/>
              <p:cNvSpPr txBox="1"/>
              <p:nvPr/>
            </p:nvSpPr>
            <p:spPr>
              <a:xfrm>
                <a:off x="4990691" y="5795008"/>
                <a:ext cx="2085432" cy="660400"/>
              </a:xfrm>
              <a:prstGeom prst="rect">
                <a:avLst/>
              </a:prstGeom>
            </p:spPr>
            <p:txBody>
              <a:bodyPr lIns="0" tIns="0" rIns="0" bIns="0" rtlCol="0" anchor="t">
                <a:spAutoFit/>
              </a:bodyPr>
              <a:lstStyle/>
              <a:p>
                <a:pPr algn="ctr">
                  <a:lnSpc>
                    <a:spcPts val="5599"/>
                  </a:lnSpc>
                  <a:spcBef>
                    <a:spcPct val="0"/>
                  </a:spcBef>
                </a:pPr>
                <a:r>
                  <a:rPr lang="en-US" sz="3999" spc="127" dirty="0">
                    <a:solidFill>
                      <a:srgbClr val="F43400"/>
                    </a:solidFill>
                    <a:latin typeface="Anonymous Pro Bold"/>
                  </a:rPr>
                  <a:t>$30.3 M</a:t>
                </a:r>
              </a:p>
            </p:txBody>
          </p:sp>
        </p:grpSp>
        <p:grpSp>
          <p:nvGrpSpPr>
            <p:cNvPr id="33" name="Group 32">
              <a:extLst>
                <a:ext uri="{FF2B5EF4-FFF2-40B4-BE49-F238E27FC236}">
                  <a16:creationId xmlns:a16="http://schemas.microsoft.com/office/drawing/2014/main" id="{F72ADB75-D279-E755-A908-B8234D930880}"/>
                </a:ext>
              </a:extLst>
            </p:cNvPr>
            <p:cNvGrpSpPr/>
            <p:nvPr/>
          </p:nvGrpSpPr>
          <p:grpSpPr>
            <a:xfrm>
              <a:off x="9613447" y="5825854"/>
              <a:ext cx="5208848" cy="703655"/>
              <a:chOff x="9613447" y="5825854"/>
              <a:chExt cx="5208848" cy="703655"/>
            </a:xfrm>
          </p:grpSpPr>
          <p:sp>
            <p:nvSpPr>
              <p:cNvPr id="17" name="AutoShape 17"/>
              <p:cNvSpPr/>
              <p:nvPr/>
            </p:nvSpPr>
            <p:spPr>
              <a:xfrm>
                <a:off x="9613447" y="6115808"/>
                <a:ext cx="2922815" cy="0"/>
              </a:xfrm>
              <a:prstGeom prst="line">
                <a:avLst/>
              </a:prstGeom>
              <a:ln w="50800" cap="flat">
                <a:solidFill>
                  <a:srgbClr val="000000"/>
                </a:solidFill>
                <a:prstDash val="sysDot"/>
                <a:headEnd type="none" w="sm" len="sm"/>
                <a:tailEnd type="none" w="sm" len="sm"/>
              </a:ln>
            </p:spPr>
            <p:txBody>
              <a:bodyPr/>
              <a:lstStyle/>
              <a:p>
                <a:endParaRPr lang="en-US" dirty="0"/>
              </a:p>
            </p:txBody>
          </p:sp>
          <p:grpSp>
            <p:nvGrpSpPr>
              <p:cNvPr id="26" name="Group 26"/>
              <p:cNvGrpSpPr/>
              <p:nvPr/>
            </p:nvGrpSpPr>
            <p:grpSpPr>
              <a:xfrm>
                <a:off x="12887326" y="5825854"/>
                <a:ext cx="1934969" cy="703655"/>
                <a:chOff x="0" y="0"/>
                <a:chExt cx="509621" cy="185325"/>
              </a:xfrm>
            </p:grpSpPr>
            <p:sp>
              <p:nvSpPr>
                <p:cNvPr id="27" name="Freeform 27"/>
                <p:cNvSpPr/>
                <p:nvPr/>
              </p:nvSpPr>
              <p:spPr>
                <a:xfrm>
                  <a:off x="0" y="0"/>
                  <a:ext cx="509621" cy="185325"/>
                </a:xfrm>
                <a:custGeom>
                  <a:avLst/>
                  <a:gdLst/>
                  <a:ahLst/>
                  <a:cxnLst/>
                  <a:rect l="l" t="t" r="r" b="b"/>
                  <a:pathLst>
                    <a:path w="509621" h="185325">
                      <a:moveTo>
                        <a:pt x="92662" y="0"/>
                      </a:moveTo>
                      <a:lnTo>
                        <a:pt x="416959" y="0"/>
                      </a:lnTo>
                      <a:cubicBezTo>
                        <a:pt x="441535" y="0"/>
                        <a:pt x="465104" y="9763"/>
                        <a:pt x="482481" y="27140"/>
                      </a:cubicBezTo>
                      <a:cubicBezTo>
                        <a:pt x="499859" y="44518"/>
                        <a:pt x="509621" y="68087"/>
                        <a:pt x="509621" y="92662"/>
                      </a:cubicBezTo>
                      <a:lnTo>
                        <a:pt x="509621" y="92662"/>
                      </a:lnTo>
                      <a:cubicBezTo>
                        <a:pt x="509621" y="117238"/>
                        <a:pt x="499859" y="140807"/>
                        <a:pt x="482481" y="158184"/>
                      </a:cubicBezTo>
                      <a:cubicBezTo>
                        <a:pt x="465104" y="175562"/>
                        <a:pt x="441535" y="185325"/>
                        <a:pt x="416959" y="185325"/>
                      </a:cubicBezTo>
                      <a:lnTo>
                        <a:pt x="92662" y="185325"/>
                      </a:lnTo>
                      <a:cubicBezTo>
                        <a:pt x="68087" y="185325"/>
                        <a:pt x="44518" y="175562"/>
                        <a:pt x="27140" y="158184"/>
                      </a:cubicBezTo>
                      <a:cubicBezTo>
                        <a:pt x="9763" y="140807"/>
                        <a:pt x="0" y="117238"/>
                        <a:pt x="0" y="92662"/>
                      </a:cubicBezTo>
                      <a:lnTo>
                        <a:pt x="0" y="92662"/>
                      </a:lnTo>
                      <a:cubicBezTo>
                        <a:pt x="0" y="68087"/>
                        <a:pt x="9763" y="44518"/>
                        <a:pt x="27140" y="27140"/>
                      </a:cubicBezTo>
                      <a:cubicBezTo>
                        <a:pt x="44518" y="9763"/>
                        <a:pt x="68087" y="0"/>
                        <a:pt x="92662" y="0"/>
                      </a:cubicBezTo>
                      <a:close/>
                    </a:path>
                  </a:pathLst>
                </a:custGeom>
                <a:solidFill>
                  <a:srgbClr val="FEFBF5"/>
                </a:solidFill>
                <a:ln w="19050" cap="rnd">
                  <a:solidFill>
                    <a:srgbClr val="F43400"/>
                  </a:solidFill>
                  <a:round/>
                </a:ln>
              </p:spPr>
            </p:sp>
            <p:sp>
              <p:nvSpPr>
                <p:cNvPr id="28" name="TextBox 28"/>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sp>
            <p:nvSpPr>
              <p:cNvPr id="29" name="TextBox 29"/>
              <p:cNvSpPr txBox="1"/>
              <p:nvPr/>
            </p:nvSpPr>
            <p:spPr>
              <a:xfrm>
                <a:off x="13085662" y="5955748"/>
                <a:ext cx="1551554" cy="401003"/>
              </a:xfrm>
              <a:prstGeom prst="rect">
                <a:avLst/>
              </a:prstGeom>
            </p:spPr>
            <p:txBody>
              <a:bodyPr lIns="0" tIns="0" rIns="0" bIns="0" rtlCol="0" anchor="t">
                <a:spAutoFit/>
              </a:bodyPr>
              <a:lstStyle/>
              <a:p>
                <a:pPr algn="ctr">
                  <a:lnSpc>
                    <a:spcPts val="3359"/>
                  </a:lnSpc>
                  <a:spcBef>
                    <a:spcPct val="0"/>
                  </a:spcBef>
                </a:pPr>
                <a:r>
                  <a:rPr lang="en-US" sz="2400" spc="76" dirty="0">
                    <a:solidFill>
                      <a:srgbClr val="F43400"/>
                    </a:solidFill>
                    <a:latin typeface="Anonymous Pro Bold"/>
                  </a:rPr>
                  <a:t>EXPENSES</a:t>
                </a:r>
              </a:p>
            </p:txBody>
          </p:sp>
        </p:grpSp>
      </p:grpSp>
      <p:sp>
        <p:nvSpPr>
          <p:cNvPr id="30" name="TextBox 30"/>
          <p:cNvSpPr txBox="1"/>
          <p:nvPr/>
        </p:nvSpPr>
        <p:spPr>
          <a:xfrm>
            <a:off x="3900026" y="276225"/>
            <a:ext cx="10487949" cy="1247775"/>
          </a:xfrm>
          <a:prstGeom prst="rect">
            <a:avLst/>
          </a:prstGeom>
        </p:spPr>
        <p:txBody>
          <a:bodyPr lIns="0" tIns="0" rIns="0" bIns="0" rtlCol="0" anchor="t">
            <a:spAutoFit/>
          </a:bodyPr>
          <a:lstStyle/>
          <a:p>
            <a:pPr algn="ctr">
              <a:lnSpc>
                <a:spcPts val="9750"/>
              </a:lnSpc>
              <a:spcBef>
                <a:spcPct val="0"/>
              </a:spcBef>
            </a:pPr>
            <a:r>
              <a:rPr lang="en-US" sz="6500">
                <a:solidFill>
                  <a:srgbClr val="000000"/>
                </a:solidFill>
                <a:latin typeface="Horizon"/>
              </a:rPr>
              <a:t>01. Baseline</a:t>
            </a:r>
          </a:p>
        </p:txBody>
      </p:sp>
      <p:sp>
        <p:nvSpPr>
          <p:cNvPr id="31" name="AutoShape 31"/>
          <p:cNvSpPr/>
          <p:nvPr/>
        </p:nvSpPr>
        <p:spPr>
          <a:xfrm>
            <a:off x="1028700" y="9239250"/>
            <a:ext cx="16230600" cy="0"/>
          </a:xfrm>
          <a:prstGeom prst="line">
            <a:avLst/>
          </a:prstGeom>
          <a:ln w="19050" cap="flat">
            <a:solidFill>
              <a:srgbClr val="000000"/>
            </a:solidFill>
            <a:prstDash val="solid"/>
            <a:headEnd type="none" w="sm" len="sm"/>
            <a:tailEnd type="none" w="sm" len="sm"/>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1+#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EFBF5"/>
        </a:solidFill>
        <a:effectLst/>
      </p:bgPr>
    </p:bg>
    <p:spTree>
      <p:nvGrpSpPr>
        <p:cNvPr id="1" name=""/>
        <p:cNvGrpSpPr/>
        <p:nvPr/>
      </p:nvGrpSpPr>
      <p:grpSpPr>
        <a:xfrm>
          <a:off x="0" y="0"/>
          <a:ext cx="0" cy="0"/>
          <a:chOff x="0" y="0"/>
          <a:chExt cx="0" cy="0"/>
        </a:xfrm>
      </p:grpSpPr>
      <p:grpSp>
        <p:nvGrpSpPr>
          <p:cNvPr id="3" name="Group 3"/>
          <p:cNvGrpSpPr/>
          <p:nvPr/>
        </p:nvGrpSpPr>
        <p:grpSpPr>
          <a:xfrm>
            <a:off x="3886201" y="1980773"/>
            <a:ext cx="5510109" cy="1431821"/>
            <a:chOff x="0" y="0"/>
            <a:chExt cx="1451222" cy="377105"/>
          </a:xfrm>
        </p:grpSpPr>
        <p:sp>
          <p:nvSpPr>
            <p:cNvPr id="4" name="Freeform 4"/>
            <p:cNvSpPr/>
            <p:nvPr/>
          </p:nvSpPr>
          <p:spPr>
            <a:xfrm>
              <a:off x="0" y="0"/>
              <a:ext cx="1451222" cy="377105"/>
            </a:xfrm>
            <a:custGeom>
              <a:avLst/>
              <a:gdLst/>
              <a:ahLst/>
              <a:cxnLst/>
              <a:rect l="l" t="t" r="r" b="b"/>
              <a:pathLst>
                <a:path w="1451222" h="377105">
                  <a:moveTo>
                    <a:pt x="71657" y="0"/>
                  </a:moveTo>
                  <a:lnTo>
                    <a:pt x="1379565" y="0"/>
                  </a:lnTo>
                  <a:cubicBezTo>
                    <a:pt x="1398569" y="0"/>
                    <a:pt x="1416796" y="7550"/>
                    <a:pt x="1430234" y="20988"/>
                  </a:cubicBezTo>
                  <a:cubicBezTo>
                    <a:pt x="1443672" y="34426"/>
                    <a:pt x="1451222" y="52652"/>
                    <a:pt x="1451222" y="71657"/>
                  </a:cubicBezTo>
                  <a:lnTo>
                    <a:pt x="1451222" y="305448"/>
                  </a:lnTo>
                  <a:cubicBezTo>
                    <a:pt x="1451222" y="345023"/>
                    <a:pt x="1419140" y="377105"/>
                    <a:pt x="1379565" y="377105"/>
                  </a:cubicBezTo>
                  <a:lnTo>
                    <a:pt x="71657" y="377105"/>
                  </a:lnTo>
                  <a:cubicBezTo>
                    <a:pt x="52652" y="377105"/>
                    <a:pt x="34426" y="369556"/>
                    <a:pt x="20988" y="356117"/>
                  </a:cubicBezTo>
                  <a:cubicBezTo>
                    <a:pt x="7550" y="342679"/>
                    <a:pt x="0" y="324453"/>
                    <a:pt x="0" y="305448"/>
                  </a:cubicBezTo>
                  <a:lnTo>
                    <a:pt x="0" y="71657"/>
                  </a:lnTo>
                  <a:cubicBezTo>
                    <a:pt x="0" y="52652"/>
                    <a:pt x="7550" y="34426"/>
                    <a:pt x="20988" y="20988"/>
                  </a:cubicBezTo>
                  <a:cubicBezTo>
                    <a:pt x="34426" y="7550"/>
                    <a:pt x="52652" y="0"/>
                    <a:pt x="71657" y="0"/>
                  </a:cubicBezTo>
                  <a:close/>
                </a:path>
              </a:pathLst>
            </a:custGeom>
            <a:gradFill rotWithShape="1">
              <a:gsLst>
                <a:gs pos="0">
                  <a:srgbClr val="FFCE9E">
                    <a:alpha val="50000"/>
                  </a:srgbClr>
                </a:gs>
                <a:gs pos="100000">
                  <a:srgbClr val="F35E1D">
                    <a:alpha val="50000"/>
                  </a:srgbClr>
                </a:gs>
              </a:gsLst>
              <a:lin ang="0"/>
            </a:gradFill>
          </p:spPr>
        </p:sp>
        <p:sp>
          <p:nvSpPr>
            <p:cNvPr id="5" name="TextBox 5"/>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2477861" y="3770734"/>
            <a:ext cx="6918448" cy="1431821"/>
            <a:chOff x="0" y="0"/>
            <a:chExt cx="1822143" cy="377105"/>
          </a:xfrm>
        </p:grpSpPr>
        <p:sp>
          <p:nvSpPr>
            <p:cNvPr id="7" name="Freeform 7"/>
            <p:cNvSpPr/>
            <p:nvPr/>
          </p:nvSpPr>
          <p:spPr>
            <a:xfrm>
              <a:off x="0" y="0"/>
              <a:ext cx="1822142" cy="377105"/>
            </a:xfrm>
            <a:custGeom>
              <a:avLst/>
              <a:gdLst/>
              <a:ahLst/>
              <a:cxnLst/>
              <a:rect l="l" t="t" r="r" b="b"/>
              <a:pathLst>
                <a:path w="1822142" h="377105">
                  <a:moveTo>
                    <a:pt x="57070" y="0"/>
                  </a:moveTo>
                  <a:lnTo>
                    <a:pt x="1765072" y="0"/>
                  </a:lnTo>
                  <a:cubicBezTo>
                    <a:pt x="1796591" y="0"/>
                    <a:pt x="1822142" y="25551"/>
                    <a:pt x="1822142" y="57070"/>
                  </a:cubicBezTo>
                  <a:lnTo>
                    <a:pt x="1822142" y="320035"/>
                  </a:lnTo>
                  <a:cubicBezTo>
                    <a:pt x="1822142" y="351554"/>
                    <a:pt x="1796591" y="377105"/>
                    <a:pt x="1765072" y="377105"/>
                  </a:cubicBezTo>
                  <a:lnTo>
                    <a:pt x="57070" y="377105"/>
                  </a:lnTo>
                  <a:cubicBezTo>
                    <a:pt x="41934" y="377105"/>
                    <a:pt x="27418" y="371092"/>
                    <a:pt x="16716" y="360390"/>
                  </a:cubicBezTo>
                  <a:cubicBezTo>
                    <a:pt x="6013" y="349687"/>
                    <a:pt x="0" y="335171"/>
                    <a:pt x="0" y="320035"/>
                  </a:cubicBezTo>
                  <a:lnTo>
                    <a:pt x="0" y="57070"/>
                  </a:lnTo>
                  <a:cubicBezTo>
                    <a:pt x="0" y="25551"/>
                    <a:pt x="25551" y="0"/>
                    <a:pt x="57070" y="0"/>
                  </a:cubicBezTo>
                  <a:close/>
                </a:path>
              </a:pathLst>
            </a:custGeom>
            <a:gradFill rotWithShape="1">
              <a:gsLst>
                <a:gs pos="0">
                  <a:srgbClr val="FFCE9E">
                    <a:alpha val="50000"/>
                  </a:srgbClr>
                </a:gs>
                <a:gs pos="100000">
                  <a:srgbClr val="F35E1D">
                    <a:alpha val="50000"/>
                  </a:srgbClr>
                </a:gs>
              </a:gsLst>
              <a:lin ang="0"/>
            </a:gradFill>
          </p:spPr>
        </p:sp>
        <p:sp>
          <p:nvSpPr>
            <p:cNvPr id="8" name="TextBox 8"/>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2947308" y="5560695"/>
            <a:ext cx="6449001" cy="1431821"/>
            <a:chOff x="0" y="0"/>
            <a:chExt cx="1698502" cy="377105"/>
          </a:xfrm>
        </p:grpSpPr>
        <p:sp>
          <p:nvSpPr>
            <p:cNvPr id="10" name="Freeform 10"/>
            <p:cNvSpPr/>
            <p:nvPr/>
          </p:nvSpPr>
          <p:spPr>
            <a:xfrm>
              <a:off x="0" y="0"/>
              <a:ext cx="1698502" cy="377105"/>
            </a:xfrm>
            <a:custGeom>
              <a:avLst/>
              <a:gdLst/>
              <a:ahLst/>
              <a:cxnLst/>
              <a:rect l="l" t="t" r="r" b="b"/>
              <a:pathLst>
                <a:path w="1698502" h="377105">
                  <a:moveTo>
                    <a:pt x="61225" y="0"/>
                  </a:moveTo>
                  <a:lnTo>
                    <a:pt x="1637278" y="0"/>
                  </a:lnTo>
                  <a:cubicBezTo>
                    <a:pt x="1653516" y="0"/>
                    <a:pt x="1669088" y="6450"/>
                    <a:pt x="1680570" y="17932"/>
                  </a:cubicBezTo>
                  <a:cubicBezTo>
                    <a:pt x="1692052" y="29414"/>
                    <a:pt x="1698502" y="44987"/>
                    <a:pt x="1698502" y="61225"/>
                  </a:cubicBezTo>
                  <a:lnTo>
                    <a:pt x="1698502" y="315880"/>
                  </a:lnTo>
                  <a:cubicBezTo>
                    <a:pt x="1698502" y="349694"/>
                    <a:pt x="1671091" y="377105"/>
                    <a:pt x="1637278" y="377105"/>
                  </a:cubicBezTo>
                  <a:lnTo>
                    <a:pt x="61225" y="377105"/>
                  </a:lnTo>
                  <a:cubicBezTo>
                    <a:pt x="27411" y="377105"/>
                    <a:pt x="0" y="349694"/>
                    <a:pt x="0" y="315880"/>
                  </a:cubicBezTo>
                  <a:lnTo>
                    <a:pt x="0" y="61225"/>
                  </a:lnTo>
                  <a:cubicBezTo>
                    <a:pt x="0" y="27411"/>
                    <a:pt x="27411" y="0"/>
                    <a:pt x="61225" y="0"/>
                  </a:cubicBezTo>
                  <a:close/>
                </a:path>
              </a:pathLst>
            </a:custGeom>
            <a:gradFill rotWithShape="1">
              <a:gsLst>
                <a:gs pos="0">
                  <a:srgbClr val="FFCE9E">
                    <a:alpha val="60000"/>
                  </a:srgbClr>
                </a:gs>
                <a:gs pos="100000">
                  <a:srgbClr val="F35E1D">
                    <a:alpha val="60000"/>
                  </a:srgbClr>
                </a:gs>
              </a:gsLst>
              <a:lin ang="0"/>
            </a:gradFill>
          </p:spPr>
        </p:sp>
        <p:sp>
          <p:nvSpPr>
            <p:cNvPr id="11" name="TextBox 11"/>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sp>
        <p:nvSpPr>
          <p:cNvPr id="15" name="TextBox 15"/>
          <p:cNvSpPr txBox="1"/>
          <p:nvPr/>
        </p:nvSpPr>
        <p:spPr>
          <a:xfrm>
            <a:off x="5679501" y="2334757"/>
            <a:ext cx="1923507" cy="660400"/>
          </a:xfrm>
          <a:prstGeom prst="rect">
            <a:avLst/>
          </a:prstGeom>
        </p:spPr>
        <p:txBody>
          <a:bodyPr lIns="0" tIns="0" rIns="0" bIns="0" rtlCol="0" anchor="t">
            <a:spAutoFit/>
          </a:bodyPr>
          <a:lstStyle/>
          <a:p>
            <a:pPr algn="ctr">
              <a:lnSpc>
                <a:spcPts val="5599"/>
              </a:lnSpc>
              <a:spcBef>
                <a:spcPct val="0"/>
              </a:spcBef>
            </a:pPr>
            <a:r>
              <a:rPr lang="en-US" sz="3999" spc="127" dirty="0">
                <a:solidFill>
                  <a:srgbClr val="000000">
                    <a:alpha val="49804"/>
                  </a:srgbClr>
                </a:solidFill>
                <a:latin typeface="Anonymous Pro Bold"/>
              </a:rPr>
              <a:t>$5,627</a:t>
            </a:r>
          </a:p>
        </p:txBody>
      </p:sp>
      <p:sp>
        <p:nvSpPr>
          <p:cNvPr id="16" name="TextBox 16"/>
          <p:cNvSpPr txBox="1"/>
          <p:nvPr/>
        </p:nvSpPr>
        <p:spPr>
          <a:xfrm>
            <a:off x="4990693" y="4097299"/>
            <a:ext cx="2085432" cy="660400"/>
          </a:xfrm>
          <a:prstGeom prst="rect">
            <a:avLst/>
          </a:prstGeom>
        </p:spPr>
        <p:txBody>
          <a:bodyPr lIns="0" tIns="0" rIns="0" bIns="0" rtlCol="0" anchor="t">
            <a:spAutoFit/>
          </a:bodyPr>
          <a:lstStyle/>
          <a:p>
            <a:pPr algn="ctr">
              <a:lnSpc>
                <a:spcPts val="5599"/>
              </a:lnSpc>
              <a:spcBef>
                <a:spcPct val="0"/>
              </a:spcBef>
            </a:pPr>
            <a:r>
              <a:rPr lang="en-US" sz="3999" spc="127" dirty="0">
                <a:solidFill>
                  <a:srgbClr val="000000">
                    <a:alpha val="49804"/>
                  </a:srgbClr>
                </a:solidFill>
                <a:latin typeface="Anonymous Pro Bold"/>
              </a:rPr>
              <a:t>$52.8 M</a:t>
            </a:r>
          </a:p>
        </p:txBody>
      </p:sp>
      <p:sp>
        <p:nvSpPr>
          <p:cNvPr id="17" name="TextBox 17"/>
          <p:cNvSpPr txBox="1"/>
          <p:nvPr/>
        </p:nvSpPr>
        <p:spPr>
          <a:xfrm>
            <a:off x="5129092" y="5941996"/>
            <a:ext cx="2085432" cy="660400"/>
          </a:xfrm>
          <a:prstGeom prst="rect">
            <a:avLst/>
          </a:prstGeom>
        </p:spPr>
        <p:txBody>
          <a:bodyPr lIns="0" tIns="0" rIns="0" bIns="0" rtlCol="0" anchor="t">
            <a:spAutoFit/>
          </a:bodyPr>
          <a:lstStyle/>
          <a:p>
            <a:pPr algn="ctr">
              <a:lnSpc>
                <a:spcPts val="5599"/>
              </a:lnSpc>
              <a:spcBef>
                <a:spcPct val="0"/>
              </a:spcBef>
            </a:pPr>
            <a:r>
              <a:rPr lang="en-US" sz="3999" spc="127" dirty="0">
                <a:solidFill>
                  <a:srgbClr val="000000">
                    <a:alpha val="60000"/>
                  </a:srgbClr>
                </a:solidFill>
                <a:latin typeface="Anonymous Pro Bold"/>
              </a:rPr>
              <a:t>$30.3 M</a:t>
            </a:r>
          </a:p>
        </p:txBody>
      </p:sp>
      <p:sp>
        <p:nvSpPr>
          <p:cNvPr id="19" name="AutoShape 19"/>
          <p:cNvSpPr/>
          <p:nvPr/>
        </p:nvSpPr>
        <p:spPr>
          <a:xfrm>
            <a:off x="9613447" y="2713732"/>
            <a:ext cx="2922815" cy="0"/>
          </a:xfrm>
          <a:prstGeom prst="line">
            <a:avLst/>
          </a:prstGeom>
          <a:ln w="50800" cap="flat">
            <a:solidFill>
              <a:srgbClr val="000000"/>
            </a:solidFill>
            <a:prstDash val="sysDot"/>
            <a:headEnd type="none" w="sm" len="sm"/>
            <a:tailEnd type="none" w="sm" len="sm"/>
          </a:ln>
        </p:spPr>
      </p:sp>
      <p:sp>
        <p:nvSpPr>
          <p:cNvPr id="20" name="AutoShape 20"/>
          <p:cNvSpPr/>
          <p:nvPr/>
        </p:nvSpPr>
        <p:spPr>
          <a:xfrm>
            <a:off x="9613447" y="4464232"/>
            <a:ext cx="2922815" cy="0"/>
          </a:xfrm>
          <a:prstGeom prst="line">
            <a:avLst/>
          </a:prstGeom>
          <a:ln w="50800" cap="flat">
            <a:solidFill>
              <a:srgbClr val="000000"/>
            </a:solidFill>
            <a:prstDash val="sysDot"/>
            <a:headEnd type="none" w="sm" len="sm"/>
            <a:tailEnd type="none" w="sm" len="sm"/>
          </a:ln>
        </p:spPr>
      </p:sp>
      <p:sp>
        <p:nvSpPr>
          <p:cNvPr id="21" name="AutoShape 21"/>
          <p:cNvSpPr/>
          <p:nvPr/>
        </p:nvSpPr>
        <p:spPr>
          <a:xfrm>
            <a:off x="9613447" y="6214733"/>
            <a:ext cx="2922815" cy="0"/>
          </a:xfrm>
          <a:prstGeom prst="line">
            <a:avLst/>
          </a:prstGeom>
          <a:ln w="50800" cap="flat">
            <a:solidFill>
              <a:srgbClr val="000000"/>
            </a:solidFill>
            <a:prstDash val="sysDot"/>
            <a:headEnd type="none" w="sm" len="sm"/>
            <a:tailEnd type="none" w="sm" len="sm"/>
          </a:ln>
        </p:spPr>
      </p:sp>
      <p:grpSp>
        <p:nvGrpSpPr>
          <p:cNvPr id="23" name="Group 23"/>
          <p:cNvGrpSpPr/>
          <p:nvPr/>
        </p:nvGrpSpPr>
        <p:grpSpPr>
          <a:xfrm>
            <a:off x="12887326" y="2346621"/>
            <a:ext cx="2922815" cy="703654"/>
            <a:chOff x="0" y="0"/>
            <a:chExt cx="769795" cy="185325"/>
          </a:xfrm>
        </p:grpSpPr>
        <p:sp>
          <p:nvSpPr>
            <p:cNvPr id="24" name="Freeform 24"/>
            <p:cNvSpPr/>
            <p:nvPr/>
          </p:nvSpPr>
          <p:spPr>
            <a:xfrm>
              <a:off x="0" y="0"/>
              <a:ext cx="769795" cy="185325"/>
            </a:xfrm>
            <a:custGeom>
              <a:avLst/>
              <a:gdLst/>
              <a:ahLst/>
              <a:cxnLst/>
              <a:rect l="l" t="t" r="r" b="b"/>
              <a:pathLst>
                <a:path w="769795" h="185325">
                  <a:moveTo>
                    <a:pt x="92662" y="0"/>
                  </a:moveTo>
                  <a:lnTo>
                    <a:pt x="677132" y="0"/>
                  </a:lnTo>
                  <a:cubicBezTo>
                    <a:pt x="701708" y="0"/>
                    <a:pt x="725277" y="9763"/>
                    <a:pt x="742655" y="27140"/>
                  </a:cubicBezTo>
                  <a:cubicBezTo>
                    <a:pt x="760032" y="44518"/>
                    <a:pt x="769795" y="68087"/>
                    <a:pt x="769795" y="92662"/>
                  </a:cubicBezTo>
                  <a:lnTo>
                    <a:pt x="769795" y="92662"/>
                  </a:lnTo>
                  <a:cubicBezTo>
                    <a:pt x="769795" y="117238"/>
                    <a:pt x="760032" y="140807"/>
                    <a:pt x="742655" y="158184"/>
                  </a:cubicBezTo>
                  <a:cubicBezTo>
                    <a:pt x="725277" y="175562"/>
                    <a:pt x="701708" y="185325"/>
                    <a:pt x="677132" y="185325"/>
                  </a:cubicBezTo>
                  <a:lnTo>
                    <a:pt x="92662" y="185325"/>
                  </a:lnTo>
                  <a:cubicBezTo>
                    <a:pt x="68087" y="185325"/>
                    <a:pt x="44518" y="175562"/>
                    <a:pt x="27140" y="158184"/>
                  </a:cubicBezTo>
                  <a:cubicBezTo>
                    <a:pt x="9763" y="140807"/>
                    <a:pt x="0" y="117238"/>
                    <a:pt x="0" y="92662"/>
                  </a:cubicBezTo>
                  <a:lnTo>
                    <a:pt x="0" y="92662"/>
                  </a:lnTo>
                  <a:cubicBezTo>
                    <a:pt x="0" y="68087"/>
                    <a:pt x="9763" y="44518"/>
                    <a:pt x="27140" y="27140"/>
                  </a:cubicBezTo>
                  <a:cubicBezTo>
                    <a:pt x="44518" y="9763"/>
                    <a:pt x="68087" y="0"/>
                    <a:pt x="92662" y="0"/>
                  </a:cubicBezTo>
                  <a:close/>
                </a:path>
              </a:pathLst>
            </a:custGeom>
            <a:solidFill>
              <a:srgbClr val="FEFBF5"/>
            </a:solidFill>
          </p:spPr>
        </p:sp>
        <p:sp>
          <p:nvSpPr>
            <p:cNvPr id="25" name="TextBox 25"/>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grpSp>
        <p:nvGrpSpPr>
          <p:cNvPr id="26" name="Group 26"/>
          <p:cNvGrpSpPr/>
          <p:nvPr/>
        </p:nvGrpSpPr>
        <p:grpSpPr>
          <a:xfrm>
            <a:off x="12887326" y="4093354"/>
            <a:ext cx="2922815" cy="703654"/>
            <a:chOff x="0" y="0"/>
            <a:chExt cx="769795" cy="185325"/>
          </a:xfrm>
        </p:grpSpPr>
        <p:sp>
          <p:nvSpPr>
            <p:cNvPr id="27" name="Freeform 27"/>
            <p:cNvSpPr/>
            <p:nvPr/>
          </p:nvSpPr>
          <p:spPr>
            <a:xfrm>
              <a:off x="0" y="0"/>
              <a:ext cx="769795" cy="185325"/>
            </a:xfrm>
            <a:custGeom>
              <a:avLst/>
              <a:gdLst/>
              <a:ahLst/>
              <a:cxnLst/>
              <a:rect l="l" t="t" r="r" b="b"/>
              <a:pathLst>
                <a:path w="769795" h="185325">
                  <a:moveTo>
                    <a:pt x="92662" y="0"/>
                  </a:moveTo>
                  <a:lnTo>
                    <a:pt x="677132" y="0"/>
                  </a:lnTo>
                  <a:cubicBezTo>
                    <a:pt x="701708" y="0"/>
                    <a:pt x="725277" y="9763"/>
                    <a:pt x="742655" y="27140"/>
                  </a:cubicBezTo>
                  <a:cubicBezTo>
                    <a:pt x="760032" y="44518"/>
                    <a:pt x="769795" y="68087"/>
                    <a:pt x="769795" y="92662"/>
                  </a:cubicBezTo>
                  <a:lnTo>
                    <a:pt x="769795" y="92662"/>
                  </a:lnTo>
                  <a:cubicBezTo>
                    <a:pt x="769795" y="117238"/>
                    <a:pt x="760032" y="140807"/>
                    <a:pt x="742655" y="158184"/>
                  </a:cubicBezTo>
                  <a:cubicBezTo>
                    <a:pt x="725277" y="175562"/>
                    <a:pt x="701708" y="185325"/>
                    <a:pt x="677132" y="185325"/>
                  </a:cubicBezTo>
                  <a:lnTo>
                    <a:pt x="92662" y="185325"/>
                  </a:lnTo>
                  <a:cubicBezTo>
                    <a:pt x="68087" y="185325"/>
                    <a:pt x="44518" y="175562"/>
                    <a:pt x="27140" y="158184"/>
                  </a:cubicBezTo>
                  <a:cubicBezTo>
                    <a:pt x="9763" y="140807"/>
                    <a:pt x="0" y="117238"/>
                    <a:pt x="0" y="92662"/>
                  </a:cubicBezTo>
                  <a:lnTo>
                    <a:pt x="0" y="92662"/>
                  </a:lnTo>
                  <a:cubicBezTo>
                    <a:pt x="0" y="68087"/>
                    <a:pt x="9763" y="44518"/>
                    <a:pt x="27140" y="27140"/>
                  </a:cubicBezTo>
                  <a:cubicBezTo>
                    <a:pt x="44518" y="9763"/>
                    <a:pt x="68087" y="0"/>
                    <a:pt x="92662" y="0"/>
                  </a:cubicBezTo>
                  <a:close/>
                </a:path>
              </a:pathLst>
            </a:custGeom>
            <a:solidFill>
              <a:srgbClr val="FEFBF5"/>
            </a:solidFill>
          </p:spPr>
        </p:sp>
        <p:sp>
          <p:nvSpPr>
            <p:cNvPr id="28" name="TextBox 28"/>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sp>
        <p:nvSpPr>
          <p:cNvPr id="29" name="TextBox 29"/>
          <p:cNvSpPr txBox="1"/>
          <p:nvPr/>
        </p:nvSpPr>
        <p:spPr>
          <a:xfrm>
            <a:off x="13085662" y="4264712"/>
            <a:ext cx="2411909" cy="401002"/>
          </a:xfrm>
          <a:prstGeom prst="rect">
            <a:avLst/>
          </a:prstGeom>
        </p:spPr>
        <p:txBody>
          <a:bodyPr lIns="0" tIns="0" rIns="0" bIns="0" rtlCol="0" anchor="t">
            <a:spAutoFit/>
          </a:bodyPr>
          <a:lstStyle/>
          <a:p>
            <a:pPr algn="ctr">
              <a:lnSpc>
                <a:spcPts val="3359"/>
              </a:lnSpc>
              <a:spcBef>
                <a:spcPct val="0"/>
              </a:spcBef>
            </a:pPr>
            <a:r>
              <a:rPr lang="en-US" sz="2400" spc="76" dirty="0">
                <a:solidFill>
                  <a:srgbClr val="000000">
                    <a:alpha val="49804"/>
                  </a:srgbClr>
                </a:solidFill>
                <a:latin typeface="Anonymous Pro Bold"/>
              </a:rPr>
              <a:t>TOTAL REVENUE</a:t>
            </a:r>
          </a:p>
        </p:txBody>
      </p:sp>
      <p:sp>
        <p:nvSpPr>
          <p:cNvPr id="30" name="TextBox 30"/>
          <p:cNvSpPr txBox="1"/>
          <p:nvPr/>
        </p:nvSpPr>
        <p:spPr>
          <a:xfrm>
            <a:off x="13085662" y="2474751"/>
            <a:ext cx="2724479" cy="401002"/>
          </a:xfrm>
          <a:prstGeom prst="rect">
            <a:avLst/>
          </a:prstGeom>
        </p:spPr>
        <p:txBody>
          <a:bodyPr lIns="0" tIns="0" rIns="0" bIns="0" rtlCol="0" anchor="t">
            <a:spAutoFit/>
          </a:bodyPr>
          <a:lstStyle/>
          <a:p>
            <a:pPr algn="ctr">
              <a:lnSpc>
                <a:spcPts val="3359"/>
              </a:lnSpc>
              <a:spcBef>
                <a:spcPct val="0"/>
              </a:spcBef>
            </a:pPr>
            <a:r>
              <a:rPr lang="en-US" sz="2400" spc="76">
                <a:solidFill>
                  <a:srgbClr val="000000">
                    <a:alpha val="49804"/>
                  </a:srgbClr>
                </a:solidFill>
                <a:latin typeface="Anonymous Pro Bold"/>
              </a:rPr>
              <a:t>AVG. CAR PROFIT</a:t>
            </a:r>
          </a:p>
        </p:txBody>
      </p:sp>
      <p:grpSp>
        <p:nvGrpSpPr>
          <p:cNvPr id="31" name="Group 31"/>
          <p:cNvGrpSpPr/>
          <p:nvPr/>
        </p:nvGrpSpPr>
        <p:grpSpPr>
          <a:xfrm>
            <a:off x="12887326" y="5924778"/>
            <a:ext cx="1404290" cy="703654"/>
            <a:chOff x="0" y="0"/>
            <a:chExt cx="369854" cy="185325"/>
          </a:xfrm>
        </p:grpSpPr>
        <p:sp>
          <p:nvSpPr>
            <p:cNvPr id="32" name="Freeform 32"/>
            <p:cNvSpPr/>
            <p:nvPr/>
          </p:nvSpPr>
          <p:spPr>
            <a:xfrm>
              <a:off x="0" y="0"/>
              <a:ext cx="369854" cy="185325"/>
            </a:xfrm>
            <a:custGeom>
              <a:avLst/>
              <a:gdLst/>
              <a:ahLst/>
              <a:cxnLst/>
              <a:rect l="l" t="t" r="r" b="b"/>
              <a:pathLst>
                <a:path w="369854" h="185325">
                  <a:moveTo>
                    <a:pt x="92662" y="0"/>
                  </a:moveTo>
                  <a:lnTo>
                    <a:pt x="277192" y="0"/>
                  </a:lnTo>
                  <a:cubicBezTo>
                    <a:pt x="301767" y="0"/>
                    <a:pt x="325336" y="9763"/>
                    <a:pt x="342714" y="27140"/>
                  </a:cubicBezTo>
                  <a:cubicBezTo>
                    <a:pt x="360092" y="44518"/>
                    <a:pt x="369854" y="68087"/>
                    <a:pt x="369854" y="92662"/>
                  </a:cubicBezTo>
                  <a:lnTo>
                    <a:pt x="369854" y="92662"/>
                  </a:lnTo>
                  <a:cubicBezTo>
                    <a:pt x="369854" y="117238"/>
                    <a:pt x="360092" y="140807"/>
                    <a:pt x="342714" y="158184"/>
                  </a:cubicBezTo>
                  <a:cubicBezTo>
                    <a:pt x="325336" y="175562"/>
                    <a:pt x="301767" y="185325"/>
                    <a:pt x="277192" y="185325"/>
                  </a:cubicBezTo>
                  <a:lnTo>
                    <a:pt x="92662" y="185325"/>
                  </a:lnTo>
                  <a:cubicBezTo>
                    <a:pt x="68087" y="185325"/>
                    <a:pt x="44518" y="175562"/>
                    <a:pt x="27140" y="158184"/>
                  </a:cubicBezTo>
                  <a:cubicBezTo>
                    <a:pt x="9763" y="140807"/>
                    <a:pt x="0" y="117238"/>
                    <a:pt x="0" y="92662"/>
                  </a:cubicBezTo>
                  <a:lnTo>
                    <a:pt x="0" y="92662"/>
                  </a:lnTo>
                  <a:cubicBezTo>
                    <a:pt x="0" y="68087"/>
                    <a:pt x="9763" y="44518"/>
                    <a:pt x="27140" y="27140"/>
                  </a:cubicBezTo>
                  <a:cubicBezTo>
                    <a:pt x="44518" y="9763"/>
                    <a:pt x="68087" y="0"/>
                    <a:pt x="92662" y="0"/>
                  </a:cubicBezTo>
                  <a:close/>
                </a:path>
              </a:pathLst>
            </a:custGeom>
            <a:solidFill>
              <a:srgbClr val="FEFBF5"/>
            </a:solidFill>
          </p:spPr>
        </p:sp>
        <p:sp>
          <p:nvSpPr>
            <p:cNvPr id="33" name="TextBox 33"/>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sp>
        <p:nvSpPr>
          <p:cNvPr id="34" name="TextBox 34"/>
          <p:cNvSpPr txBox="1"/>
          <p:nvPr/>
        </p:nvSpPr>
        <p:spPr>
          <a:xfrm>
            <a:off x="13085662" y="6054673"/>
            <a:ext cx="1776072" cy="401002"/>
          </a:xfrm>
          <a:prstGeom prst="rect">
            <a:avLst/>
          </a:prstGeom>
        </p:spPr>
        <p:txBody>
          <a:bodyPr lIns="0" tIns="0" rIns="0" bIns="0" rtlCol="0" anchor="t">
            <a:spAutoFit/>
          </a:bodyPr>
          <a:lstStyle/>
          <a:p>
            <a:pPr algn="ctr">
              <a:lnSpc>
                <a:spcPts val="3359"/>
              </a:lnSpc>
              <a:spcBef>
                <a:spcPct val="0"/>
              </a:spcBef>
            </a:pPr>
            <a:r>
              <a:rPr lang="en-US" sz="2400" spc="76">
                <a:solidFill>
                  <a:srgbClr val="000000">
                    <a:alpha val="60000"/>
                  </a:srgbClr>
                </a:solidFill>
                <a:latin typeface="Anonymous Pro Bold"/>
              </a:rPr>
              <a:t>EXPENSES</a:t>
            </a:r>
          </a:p>
        </p:txBody>
      </p:sp>
      <p:grpSp>
        <p:nvGrpSpPr>
          <p:cNvPr id="43" name="Group 42">
            <a:extLst>
              <a:ext uri="{FF2B5EF4-FFF2-40B4-BE49-F238E27FC236}">
                <a16:creationId xmlns:a16="http://schemas.microsoft.com/office/drawing/2014/main" id="{78D93E1E-9261-53A0-4E2D-6D87D7652594}"/>
              </a:ext>
            </a:extLst>
          </p:cNvPr>
          <p:cNvGrpSpPr/>
          <p:nvPr/>
        </p:nvGrpSpPr>
        <p:grpSpPr>
          <a:xfrm>
            <a:off x="3886201" y="7350656"/>
            <a:ext cx="10561700" cy="1431821"/>
            <a:chOff x="3886201" y="7350656"/>
            <a:chExt cx="10561700" cy="1431821"/>
          </a:xfrm>
        </p:grpSpPr>
        <p:grpSp>
          <p:nvGrpSpPr>
            <p:cNvPr id="41" name="Group 40">
              <a:extLst>
                <a:ext uri="{FF2B5EF4-FFF2-40B4-BE49-F238E27FC236}">
                  <a16:creationId xmlns:a16="http://schemas.microsoft.com/office/drawing/2014/main" id="{915C0AB1-9C00-706E-DAF7-4A34C9F14E0F}"/>
                </a:ext>
              </a:extLst>
            </p:cNvPr>
            <p:cNvGrpSpPr/>
            <p:nvPr/>
          </p:nvGrpSpPr>
          <p:grpSpPr>
            <a:xfrm>
              <a:off x="3886201" y="7350656"/>
              <a:ext cx="5510109" cy="1431821"/>
              <a:chOff x="3886201" y="7350656"/>
              <a:chExt cx="5510109" cy="1431821"/>
            </a:xfrm>
          </p:grpSpPr>
          <p:grpSp>
            <p:nvGrpSpPr>
              <p:cNvPr id="12" name="Group 12"/>
              <p:cNvGrpSpPr/>
              <p:nvPr/>
            </p:nvGrpSpPr>
            <p:grpSpPr>
              <a:xfrm>
                <a:off x="3886201" y="7350656"/>
                <a:ext cx="5510109" cy="1431821"/>
                <a:chOff x="0" y="0"/>
                <a:chExt cx="1451222" cy="377105"/>
              </a:xfrm>
            </p:grpSpPr>
            <p:sp>
              <p:nvSpPr>
                <p:cNvPr id="13" name="Freeform 13"/>
                <p:cNvSpPr/>
                <p:nvPr/>
              </p:nvSpPr>
              <p:spPr>
                <a:xfrm>
                  <a:off x="0" y="0"/>
                  <a:ext cx="1451222" cy="377105"/>
                </a:xfrm>
                <a:custGeom>
                  <a:avLst/>
                  <a:gdLst/>
                  <a:ahLst/>
                  <a:cxnLst/>
                  <a:rect l="l" t="t" r="r" b="b"/>
                  <a:pathLst>
                    <a:path w="1451222" h="377105">
                      <a:moveTo>
                        <a:pt x="71657" y="0"/>
                      </a:moveTo>
                      <a:lnTo>
                        <a:pt x="1379565" y="0"/>
                      </a:lnTo>
                      <a:cubicBezTo>
                        <a:pt x="1398569" y="0"/>
                        <a:pt x="1416796" y="7550"/>
                        <a:pt x="1430234" y="20988"/>
                      </a:cubicBezTo>
                      <a:cubicBezTo>
                        <a:pt x="1443672" y="34426"/>
                        <a:pt x="1451222" y="52652"/>
                        <a:pt x="1451222" y="71657"/>
                      </a:cubicBezTo>
                      <a:lnTo>
                        <a:pt x="1451222" y="305448"/>
                      </a:lnTo>
                      <a:cubicBezTo>
                        <a:pt x="1451222" y="345023"/>
                        <a:pt x="1419140" y="377105"/>
                        <a:pt x="1379565" y="377105"/>
                      </a:cubicBezTo>
                      <a:lnTo>
                        <a:pt x="71657" y="377105"/>
                      </a:lnTo>
                      <a:cubicBezTo>
                        <a:pt x="52652" y="377105"/>
                        <a:pt x="34426" y="369556"/>
                        <a:pt x="20988" y="356117"/>
                      </a:cubicBezTo>
                      <a:cubicBezTo>
                        <a:pt x="7550" y="342679"/>
                        <a:pt x="0" y="324453"/>
                        <a:pt x="0" y="305448"/>
                      </a:cubicBezTo>
                      <a:lnTo>
                        <a:pt x="0" y="71657"/>
                      </a:lnTo>
                      <a:cubicBezTo>
                        <a:pt x="0" y="52652"/>
                        <a:pt x="7550" y="34426"/>
                        <a:pt x="20988" y="20988"/>
                      </a:cubicBezTo>
                      <a:cubicBezTo>
                        <a:pt x="34426" y="7550"/>
                        <a:pt x="52652" y="0"/>
                        <a:pt x="71657" y="0"/>
                      </a:cubicBezTo>
                      <a:close/>
                    </a:path>
                  </a:pathLst>
                </a:custGeom>
                <a:gradFill rotWithShape="1">
                  <a:gsLst>
                    <a:gs pos="0">
                      <a:srgbClr val="FFCE9E">
                        <a:alpha val="100000"/>
                      </a:srgbClr>
                    </a:gs>
                    <a:gs pos="100000">
                      <a:srgbClr val="F35E1D">
                        <a:alpha val="100000"/>
                      </a:srgbClr>
                    </a:gs>
                  </a:gsLst>
                  <a:lin ang="0"/>
                </a:gradFill>
              </p:spPr>
            </p:sp>
            <p:sp>
              <p:nvSpPr>
                <p:cNvPr id="14" name="TextBox 14"/>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sp>
            <p:nvSpPr>
              <p:cNvPr id="18" name="TextBox 18"/>
              <p:cNvSpPr txBox="1"/>
              <p:nvPr/>
            </p:nvSpPr>
            <p:spPr>
              <a:xfrm>
                <a:off x="5929585" y="7635034"/>
                <a:ext cx="2085432" cy="660400"/>
              </a:xfrm>
              <a:prstGeom prst="rect">
                <a:avLst/>
              </a:prstGeom>
            </p:spPr>
            <p:txBody>
              <a:bodyPr lIns="0" tIns="0" rIns="0" bIns="0" rtlCol="0" anchor="t">
                <a:spAutoFit/>
              </a:bodyPr>
              <a:lstStyle/>
              <a:p>
                <a:pPr algn="ctr">
                  <a:lnSpc>
                    <a:spcPts val="5599"/>
                  </a:lnSpc>
                  <a:spcBef>
                    <a:spcPct val="0"/>
                  </a:spcBef>
                </a:pPr>
                <a:r>
                  <a:rPr lang="en-US" sz="3999" spc="127" dirty="0">
                    <a:solidFill>
                      <a:srgbClr val="000000"/>
                    </a:solidFill>
                    <a:latin typeface="Anonymous Pro Bold"/>
                  </a:rPr>
                  <a:t>$22.5 M</a:t>
                </a:r>
              </a:p>
            </p:txBody>
          </p:sp>
        </p:grpSp>
        <p:grpSp>
          <p:nvGrpSpPr>
            <p:cNvPr id="42" name="Group 41">
              <a:extLst>
                <a:ext uri="{FF2B5EF4-FFF2-40B4-BE49-F238E27FC236}">
                  <a16:creationId xmlns:a16="http://schemas.microsoft.com/office/drawing/2014/main" id="{CE428156-CAC9-16E4-8CBF-FE5CADF430A8}"/>
                </a:ext>
              </a:extLst>
            </p:cNvPr>
            <p:cNvGrpSpPr/>
            <p:nvPr/>
          </p:nvGrpSpPr>
          <p:grpSpPr>
            <a:xfrm>
              <a:off x="9613447" y="7535670"/>
              <a:ext cx="4834454" cy="703654"/>
              <a:chOff x="9613447" y="7535670"/>
              <a:chExt cx="4834454" cy="703654"/>
            </a:xfrm>
          </p:grpSpPr>
          <p:sp>
            <p:nvSpPr>
              <p:cNvPr id="22" name="AutoShape 22"/>
              <p:cNvSpPr/>
              <p:nvPr/>
            </p:nvSpPr>
            <p:spPr>
              <a:xfrm>
                <a:off x="9613447" y="7965233"/>
                <a:ext cx="2922815" cy="0"/>
              </a:xfrm>
              <a:prstGeom prst="line">
                <a:avLst/>
              </a:prstGeom>
              <a:ln w="50800" cap="flat">
                <a:solidFill>
                  <a:srgbClr val="000000"/>
                </a:solidFill>
                <a:prstDash val="sysDot"/>
                <a:headEnd type="none" w="sm" len="sm"/>
                <a:tailEnd type="none" w="sm" len="sm"/>
              </a:ln>
            </p:spPr>
            <p:txBody>
              <a:bodyPr/>
              <a:lstStyle/>
              <a:p>
                <a:endParaRPr lang="en-US" dirty="0"/>
              </a:p>
            </p:txBody>
          </p:sp>
          <p:grpSp>
            <p:nvGrpSpPr>
              <p:cNvPr id="35" name="Group 35"/>
              <p:cNvGrpSpPr/>
              <p:nvPr/>
            </p:nvGrpSpPr>
            <p:grpSpPr>
              <a:xfrm>
                <a:off x="12944443" y="7535670"/>
                <a:ext cx="1503458" cy="703654"/>
                <a:chOff x="0" y="0"/>
                <a:chExt cx="395972" cy="185325"/>
              </a:xfrm>
            </p:grpSpPr>
            <p:sp>
              <p:nvSpPr>
                <p:cNvPr id="36" name="Freeform 36"/>
                <p:cNvSpPr/>
                <p:nvPr/>
              </p:nvSpPr>
              <p:spPr>
                <a:xfrm>
                  <a:off x="0" y="0"/>
                  <a:ext cx="395972" cy="185325"/>
                </a:xfrm>
                <a:custGeom>
                  <a:avLst/>
                  <a:gdLst/>
                  <a:ahLst/>
                  <a:cxnLst/>
                  <a:rect l="l" t="t" r="r" b="b"/>
                  <a:pathLst>
                    <a:path w="395972" h="185325">
                      <a:moveTo>
                        <a:pt x="92662" y="0"/>
                      </a:moveTo>
                      <a:lnTo>
                        <a:pt x="303310" y="0"/>
                      </a:lnTo>
                      <a:cubicBezTo>
                        <a:pt x="327886" y="0"/>
                        <a:pt x="351455" y="9763"/>
                        <a:pt x="368832" y="27140"/>
                      </a:cubicBezTo>
                      <a:cubicBezTo>
                        <a:pt x="386210" y="44518"/>
                        <a:pt x="395972" y="68087"/>
                        <a:pt x="395972" y="92662"/>
                      </a:cubicBezTo>
                      <a:lnTo>
                        <a:pt x="395972" y="92662"/>
                      </a:lnTo>
                      <a:cubicBezTo>
                        <a:pt x="395972" y="117238"/>
                        <a:pt x="386210" y="140807"/>
                        <a:pt x="368832" y="158184"/>
                      </a:cubicBezTo>
                      <a:cubicBezTo>
                        <a:pt x="351455" y="175562"/>
                        <a:pt x="327886" y="185325"/>
                        <a:pt x="303310" y="185325"/>
                      </a:cubicBezTo>
                      <a:lnTo>
                        <a:pt x="92662" y="185325"/>
                      </a:lnTo>
                      <a:cubicBezTo>
                        <a:pt x="68087" y="185325"/>
                        <a:pt x="44518" y="175562"/>
                        <a:pt x="27140" y="158184"/>
                      </a:cubicBezTo>
                      <a:cubicBezTo>
                        <a:pt x="9763" y="140807"/>
                        <a:pt x="0" y="117238"/>
                        <a:pt x="0" y="92662"/>
                      </a:cubicBezTo>
                      <a:lnTo>
                        <a:pt x="0" y="92662"/>
                      </a:lnTo>
                      <a:cubicBezTo>
                        <a:pt x="0" y="68087"/>
                        <a:pt x="9763" y="44518"/>
                        <a:pt x="27140" y="27140"/>
                      </a:cubicBezTo>
                      <a:cubicBezTo>
                        <a:pt x="44518" y="9763"/>
                        <a:pt x="68087" y="0"/>
                        <a:pt x="92662" y="0"/>
                      </a:cubicBezTo>
                      <a:close/>
                    </a:path>
                  </a:pathLst>
                </a:custGeom>
                <a:solidFill>
                  <a:srgbClr val="FEFBF5"/>
                </a:solidFill>
                <a:ln w="19050" cap="rnd">
                  <a:solidFill>
                    <a:srgbClr val="000000"/>
                  </a:solidFill>
                  <a:round/>
                </a:ln>
              </p:spPr>
            </p:sp>
            <p:sp>
              <p:nvSpPr>
                <p:cNvPr id="37" name="TextBox 37"/>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sp>
            <p:nvSpPr>
              <p:cNvPr id="38" name="TextBox 38"/>
              <p:cNvSpPr txBox="1"/>
              <p:nvPr/>
            </p:nvSpPr>
            <p:spPr>
              <a:xfrm>
                <a:off x="13093195" y="7665564"/>
                <a:ext cx="1205954" cy="401002"/>
              </a:xfrm>
              <a:prstGeom prst="rect">
                <a:avLst/>
              </a:prstGeom>
            </p:spPr>
            <p:txBody>
              <a:bodyPr lIns="0" tIns="0" rIns="0" bIns="0" rtlCol="0" anchor="t">
                <a:spAutoFit/>
              </a:bodyPr>
              <a:lstStyle/>
              <a:p>
                <a:pPr algn="ctr">
                  <a:lnSpc>
                    <a:spcPts val="3359"/>
                  </a:lnSpc>
                  <a:spcBef>
                    <a:spcPct val="0"/>
                  </a:spcBef>
                </a:pPr>
                <a:r>
                  <a:rPr lang="en-US" sz="2400" spc="76">
                    <a:solidFill>
                      <a:srgbClr val="000000"/>
                    </a:solidFill>
                    <a:latin typeface="Anonymous Pro Bold"/>
                  </a:rPr>
                  <a:t>PROFIT</a:t>
                </a:r>
              </a:p>
            </p:txBody>
          </p:sp>
        </p:grpSp>
      </p:grpSp>
      <p:sp>
        <p:nvSpPr>
          <p:cNvPr id="39" name="TextBox 39"/>
          <p:cNvSpPr txBox="1"/>
          <p:nvPr/>
        </p:nvSpPr>
        <p:spPr>
          <a:xfrm>
            <a:off x="3900026" y="276225"/>
            <a:ext cx="10487949" cy="1247775"/>
          </a:xfrm>
          <a:prstGeom prst="rect">
            <a:avLst/>
          </a:prstGeom>
        </p:spPr>
        <p:txBody>
          <a:bodyPr lIns="0" tIns="0" rIns="0" bIns="0" rtlCol="0" anchor="t">
            <a:spAutoFit/>
          </a:bodyPr>
          <a:lstStyle/>
          <a:p>
            <a:pPr algn="ctr">
              <a:lnSpc>
                <a:spcPts val="9750"/>
              </a:lnSpc>
              <a:spcBef>
                <a:spcPct val="0"/>
              </a:spcBef>
            </a:pPr>
            <a:r>
              <a:rPr lang="en-US" sz="6500">
                <a:solidFill>
                  <a:srgbClr val="000000"/>
                </a:solidFill>
                <a:latin typeface="Horizon"/>
              </a:rPr>
              <a:t>01. Baseline</a:t>
            </a:r>
          </a:p>
        </p:txBody>
      </p:sp>
      <p:sp>
        <p:nvSpPr>
          <p:cNvPr id="40" name="AutoShape 40"/>
          <p:cNvSpPr/>
          <p:nvPr/>
        </p:nvSpPr>
        <p:spPr>
          <a:xfrm>
            <a:off x="1028700" y="9239250"/>
            <a:ext cx="16230600" cy="0"/>
          </a:xfrm>
          <a:prstGeom prst="line">
            <a:avLst/>
          </a:prstGeom>
          <a:ln w="19050" cap="flat">
            <a:solidFill>
              <a:srgbClr val="000000"/>
            </a:solidFill>
            <a:prstDash val="solid"/>
            <a:headEnd type="none" w="sm" len="sm"/>
            <a:tailEnd type="none" w="sm" len="sm"/>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1+#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5F0">
                <a:alpha val="100000"/>
              </a:srgbClr>
            </a:gs>
            <a:gs pos="33333">
              <a:srgbClr val="FFD3C8">
                <a:alpha val="100000"/>
              </a:srgbClr>
            </a:gs>
            <a:gs pos="66667">
              <a:srgbClr val="E0D3D2">
                <a:alpha val="100000"/>
              </a:srgbClr>
            </a:gs>
            <a:gs pos="100000">
              <a:srgbClr val="FF9078">
                <a:alpha val="100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2"/>
          <p:cNvSpPr txBox="1"/>
          <p:nvPr/>
        </p:nvSpPr>
        <p:spPr>
          <a:xfrm>
            <a:off x="5955375" y="3895725"/>
            <a:ext cx="6377250" cy="1247775"/>
          </a:xfrm>
          <a:prstGeom prst="rect">
            <a:avLst/>
          </a:prstGeom>
        </p:spPr>
        <p:txBody>
          <a:bodyPr lIns="0" tIns="0" rIns="0" bIns="0" rtlCol="0" anchor="t">
            <a:spAutoFit/>
          </a:bodyPr>
          <a:lstStyle/>
          <a:p>
            <a:pPr algn="ctr">
              <a:lnSpc>
                <a:spcPts val="9750"/>
              </a:lnSpc>
              <a:spcBef>
                <a:spcPct val="0"/>
              </a:spcBef>
            </a:pPr>
            <a:r>
              <a:rPr lang="en-US" sz="6500">
                <a:solidFill>
                  <a:srgbClr val="000000"/>
                </a:solidFill>
                <a:latin typeface="Horizon"/>
              </a:rPr>
              <a:t>Insights</a:t>
            </a:r>
          </a:p>
        </p:txBody>
      </p:sp>
      <p:sp>
        <p:nvSpPr>
          <p:cNvPr id="3" name="TextBox 3"/>
          <p:cNvSpPr txBox="1"/>
          <p:nvPr/>
        </p:nvSpPr>
        <p:spPr>
          <a:xfrm>
            <a:off x="2550060" y="5086350"/>
            <a:ext cx="13187880" cy="415290"/>
          </a:xfrm>
          <a:prstGeom prst="rect">
            <a:avLst/>
          </a:prstGeom>
        </p:spPr>
        <p:txBody>
          <a:bodyPr lIns="0" tIns="0" rIns="0" bIns="0" rtlCol="0" anchor="t">
            <a:spAutoFit/>
          </a:bodyPr>
          <a:lstStyle/>
          <a:p>
            <a:pPr algn="ctr">
              <a:lnSpc>
                <a:spcPts val="3359"/>
              </a:lnSpc>
              <a:spcBef>
                <a:spcPct val="0"/>
              </a:spcBef>
            </a:pPr>
            <a:r>
              <a:rPr lang="en-US" sz="2400" spc="76">
                <a:solidFill>
                  <a:srgbClr val="000000"/>
                </a:solidFill>
                <a:latin typeface="Anonymous Pro"/>
              </a:rPr>
              <a:t>Unveiling Hidden Patterns</a:t>
            </a:r>
          </a:p>
        </p:txBody>
      </p:sp>
      <p:sp>
        <p:nvSpPr>
          <p:cNvPr id="4" name="Freeform 4"/>
          <p:cNvSpPr/>
          <p:nvPr/>
        </p:nvSpPr>
        <p:spPr>
          <a:xfrm rot="-5400000">
            <a:off x="16502554" y="8501554"/>
            <a:ext cx="756746" cy="756746"/>
          </a:xfrm>
          <a:custGeom>
            <a:avLst/>
            <a:gdLst/>
            <a:ahLst/>
            <a:cxnLst/>
            <a:rect l="l" t="t" r="r" b="b"/>
            <a:pathLst>
              <a:path w="756746" h="756746">
                <a:moveTo>
                  <a:pt x="0" y="0"/>
                </a:moveTo>
                <a:lnTo>
                  <a:pt x="756746" y="0"/>
                </a:lnTo>
                <a:lnTo>
                  <a:pt x="756746" y="756746"/>
                </a:lnTo>
                <a:lnTo>
                  <a:pt x="0" y="7567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3375054" y="4311705"/>
            <a:ext cx="6935444" cy="6935444"/>
          </a:xfrm>
          <a:custGeom>
            <a:avLst/>
            <a:gdLst/>
            <a:ahLst/>
            <a:cxnLst/>
            <a:rect l="l" t="t" r="r" b="b"/>
            <a:pathLst>
              <a:path w="6935444" h="6935444">
                <a:moveTo>
                  <a:pt x="0" y="0"/>
                </a:moveTo>
                <a:lnTo>
                  <a:pt x="6935444" y="0"/>
                </a:lnTo>
                <a:lnTo>
                  <a:pt x="6935444" y="6935444"/>
                </a:lnTo>
                <a:lnTo>
                  <a:pt x="0" y="69354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161205" y="-2782544"/>
            <a:ext cx="6935444" cy="6935444"/>
          </a:xfrm>
          <a:custGeom>
            <a:avLst/>
            <a:gdLst/>
            <a:ahLst/>
            <a:cxnLst/>
            <a:rect l="l" t="t" r="r" b="b"/>
            <a:pathLst>
              <a:path w="6935444" h="6935444">
                <a:moveTo>
                  <a:pt x="0" y="0"/>
                </a:moveTo>
                <a:lnTo>
                  <a:pt x="6935445" y="0"/>
                </a:lnTo>
                <a:lnTo>
                  <a:pt x="6935445" y="6935444"/>
                </a:lnTo>
                <a:lnTo>
                  <a:pt x="0" y="69354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EFE0"/>
        </a:solidFill>
        <a:effectLst/>
      </p:bgPr>
    </p:bg>
    <p:spTree>
      <p:nvGrpSpPr>
        <p:cNvPr id="1" name=""/>
        <p:cNvGrpSpPr/>
        <p:nvPr/>
      </p:nvGrpSpPr>
      <p:grpSpPr>
        <a:xfrm>
          <a:off x="0" y="0"/>
          <a:ext cx="0" cy="0"/>
          <a:chOff x="0" y="0"/>
          <a:chExt cx="0" cy="0"/>
        </a:xfrm>
      </p:grpSpPr>
      <p:sp>
        <p:nvSpPr>
          <p:cNvPr id="2" name="TextBox 2"/>
          <p:cNvSpPr txBox="1"/>
          <p:nvPr/>
        </p:nvSpPr>
        <p:spPr>
          <a:xfrm>
            <a:off x="1028700" y="885825"/>
            <a:ext cx="15665507" cy="676272"/>
          </a:xfrm>
          <a:prstGeom prst="rect">
            <a:avLst/>
          </a:prstGeom>
        </p:spPr>
        <p:txBody>
          <a:bodyPr lIns="0" tIns="0" rIns="0" bIns="0" rtlCol="0" anchor="t">
            <a:spAutoFit/>
          </a:bodyPr>
          <a:lstStyle/>
          <a:p>
            <a:pPr algn="ctr">
              <a:lnSpc>
                <a:spcPts val="5250"/>
              </a:lnSpc>
              <a:spcBef>
                <a:spcPct val="0"/>
              </a:spcBef>
            </a:pPr>
            <a:r>
              <a:rPr lang="en-US" sz="3500">
                <a:solidFill>
                  <a:srgbClr val="000000"/>
                </a:solidFill>
                <a:latin typeface="Horizon"/>
              </a:rPr>
              <a:t>Non Profit cars: Counting the Losses</a:t>
            </a:r>
          </a:p>
        </p:txBody>
      </p:sp>
      <p:grpSp>
        <p:nvGrpSpPr>
          <p:cNvPr id="3" name="Group 3"/>
          <p:cNvGrpSpPr/>
          <p:nvPr/>
        </p:nvGrpSpPr>
        <p:grpSpPr>
          <a:xfrm>
            <a:off x="8561990" y="4423428"/>
            <a:ext cx="6053253" cy="1976333"/>
            <a:chOff x="0" y="0"/>
            <a:chExt cx="8071004" cy="2635110"/>
          </a:xfrm>
        </p:grpSpPr>
        <p:grpSp>
          <p:nvGrpSpPr>
            <p:cNvPr id="4" name="Group 4"/>
            <p:cNvGrpSpPr/>
            <p:nvPr/>
          </p:nvGrpSpPr>
          <p:grpSpPr>
            <a:xfrm>
              <a:off x="0" y="0"/>
              <a:ext cx="8071004" cy="2635110"/>
              <a:chOff x="0" y="0"/>
              <a:chExt cx="2517322" cy="821883"/>
            </a:xfrm>
          </p:grpSpPr>
          <p:sp>
            <p:nvSpPr>
              <p:cNvPr id="5" name="Freeform 5"/>
              <p:cNvSpPr/>
              <p:nvPr/>
            </p:nvSpPr>
            <p:spPr>
              <a:xfrm>
                <a:off x="0" y="0"/>
                <a:ext cx="2517322" cy="821883"/>
              </a:xfrm>
              <a:custGeom>
                <a:avLst/>
                <a:gdLst/>
                <a:ahLst/>
                <a:cxnLst/>
                <a:rect l="l" t="t" r="r" b="b"/>
                <a:pathLst>
                  <a:path w="2517322" h="821883">
                    <a:moveTo>
                      <a:pt x="41310" y="0"/>
                    </a:moveTo>
                    <a:lnTo>
                      <a:pt x="2476012" y="0"/>
                    </a:lnTo>
                    <a:cubicBezTo>
                      <a:pt x="2498827" y="0"/>
                      <a:pt x="2517322" y="18495"/>
                      <a:pt x="2517322" y="41310"/>
                    </a:cubicBezTo>
                    <a:lnTo>
                      <a:pt x="2517322" y="780573"/>
                    </a:lnTo>
                    <a:cubicBezTo>
                      <a:pt x="2517322" y="803388"/>
                      <a:pt x="2498827" y="821883"/>
                      <a:pt x="2476012" y="821883"/>
                    </a:cubicBezTo>
                    <a:lnTo>
                      <a:pt x="41310" y="821883"/>
                    </a:lnTo>
                    <a:cubicBezTo>
                      <a:pt x="30354" y="821883"/>
                      <a:pt x="19846" y="817531"/>
                      <a:pt x="12099" y="809784"/>
                    </a:cubicBezTo>
                    <a:cubicBezTo>
                      <a:pt x="4352" y="802036"/>
                      <a:pt x="0" y="791529"/>
                      <a:pt x="0" y="780573"/>
                    </a:cubicBezTo>
                    <a:lnTo>
                      <a:pt x="0" y="41310"/>
                    </a:lnTo>
                    <a:cubicBezTo>
                      <a:pt x="0" y="18495"/>
                      <a:pt x="18495" y="0"/>
                      <a:pt x="41310" y="0"/>
                    </a:cubicBezTo>
                    <a:close/>
                  </a:path>
                </a:pathLst>
              </a:custGeom>
              <a:solidFill>
                <a:srgbClr val="F34E21"/>
              </a:solidFill>
            </p:spPr>
          </p:sp>
          <p:sp>
            <p:nvSpPr>
              <p:cNvPr id="6" name="TextBox 6"/>
              <p:cNvSpPr txBox="1"/>
              <p:nvPr/>
            </p:nvSpPr>
            <p:spPr>
              <a:xfrm>
                <a:off x="0" y="-57150"/>
                <a:ext cx="812800" cy="869950"/>
              </a:xfrm>
              <a:prstGeom prst="rect">
                <a:avLst/>
              </a:prstGeom>
            </p:spPr>
            <p:txBody>
              <a:bodyPr lIns="50800" tIns="50800" rIns="50800" bIns="50800" rtlCol="0" anchor="ctr"/>
              <a:lstStyle/>
              <a:p>
                <a:pPr algn="ctr">
                  <a:lnSpc>
                    <a:spcPts val="3360"/>
                  </a:lnSpc>
                </a:pPr>
                <a:endParaRPr/>
              </a:p>
            </p:txBody>
          </p:sp>
        </p:grpSp>
        <p:sp>
          <p:nvSpPr>
            <p:cNvPr id="7" name="TextBox 7"/>
            <p:cNvSpPr txBox="1"/>
            <p:nvPr/>
          </p:nvSpPr>
          <p:spPr>
            <a:xfrm>
              <a:off x="441487" y="1829202"/>
              <a:ext cx="7190660" cy="405765"/>
            </a:xfrm>
            <a:prstGeom prst="rect">
              <a:avLst/>
            </a:prstGeom>
          </p:spPr>
          <p:txBody>
            <a:bodyPr lIns="0" tIns="0" rIns="0" bIns="0" rtlCol="0" anchor="t">
              <a:spAutoFit/>
            </a:bodyPr>
            <a:lstStyle/>
            <a:p>
              <a:pPr algn="ctr">
                <a:lnSpc>
                  <a:spcPts val="2520"/>
                </a:lnSpc>
                <a:spcBef>
                  <a:spcPct val="0"/>
                </a:spcBef>
              </a:pPr>
              <a:r>
                <a:rPr lang="en-US" sz="1800" spc="57">
                  <a:solidFill>
                    <a:srgbClr val="FFFFFF"/>
                  </a:solidFill>
                  <a:latin typeface="Anonymous Pro"/>
                </a:rPr>
                <a:t>Money lost keeping non-profit cars</a:t>
              </a:r>
            </a:p>
          </p:txBody>
        </p:sp>
        <p:sp>
          <p:nvSpPr>
            <p:cNvPr id="8" name="TextBox 8"/>
            <p:cNvSpPr txBox="1"/>
            <p:nvPr/>
          </p:nvSpPr>
          <p:spPr>
            <a:xfrm>
              <a:off x="249726" y="182119"/>
              <a:ext cx="7648332" cy="1693658"/>
            </a:xfrm>
            <a:prstGeom prst="rect">
              <a:avLst/>
            </a:prstGeom>
          </p:spPr>
          <p:txBody>
            <a:bodyPr lIns="0" tIns="0" rIns="0" bIns="0" rtlCol="0" anchor="t">
              <a:spAutoFit/>
            </a:bodyPr>
            <a:lstStyle/>
            <a:p>
              <a:pPr algn="ctr">
                <a:lnSpc>
                  <a:spcPts val="10196"/>
                </a:lnSpc>
                <a:spcBef>
                  <a:spcPct val="0"/>
                </a:spcBef>
              </a:pPr>
              <a:r>
                <a:rPr lang="en-US" sz="7283" spc="233">
                  <a:solidFill>
                    <a:srgbClr val="FFFFFF"/>
                  </a:solidFill>
                  <a:latin typeface="Horizon"/>
                </a:rPr>
                <a:t>$-96,313</a:t>
              </a:r>
            </a:p>
          </p:txBody>
        </p:sp>
      </p:grpSp>
      <p:grpSp>
        <p:nvGrpSpPr>
          <p:cNvPr id="9" name="Group 9"/>
          <p:cNvGrpSpPr/>
          <p:nvPr/>
        </p:nvGrpSpPr>
        <p:grpSpPr>
          <a:xfrm>
            <a:off x="8561990" y="6879334"/>
            <a:ext cx="3654383" cy="1954492"/>
            <a:chOff x="0" y="0"/>
            <a:chExt cx="1519721" cy="812800"/>
          </a:xfrm>
        </p:grpSpPr>
        <p:sp>
          <p:nvSpPr>
            <p:cNvPr id="10" name="Freeform 10"/>
            <p:cNvSpPr/>
            <p:nvPr/>
          </p:nvSpPr>
          <p:spPr>
            <a:xfrm>
              <a:off x="0" y="0"/>
              <a:ext cx="1519721" cy="812800"/>
            </a:xfrm>
            <a:custGeom>
              <a:avLst/>
              <a:gdLst/>
              <a:ahLst/>
              <a:cxnLst/>
              <a:rect l="l" t="t" r="r" b="b"/>
              <a:pathLst>
                <a:path w="1519721" h="812800">
                  <a:moveTo>
                    <a:pt x="108045" y="0"/>
                  </a:moveTo>
                  <a:lnTo>
                    <a:pt x="1411676" y="0"/>
                  </a:lnTo>
                  <a:cubicBezTo>
                    <a:pt x="1440331" y="0"/>
                    <a:pt x="1467813" y="11383"/>
                    <a:pt x="1488075" y="31646"/>
                  </a:cubicBezTo>
                  <a:cubicBezTo>
                    <a:pt x="1508338" y="51908"/>
                    <a:pt x="1519721" y="79390"/>
                    <a:pt x="1519721" y="108045"/>
                  </a:cubicBezTo>
                  <a:lnTo>
                    <a:pt x="1519721" y="704755"/>
                  </a:lnTo>
                  <a:cubicBezTo>
                    <a:pt x="1519721" y="764427"/>
                    <a:pt x="1471348" y="812800"/>
                    <a:pt x="1411676" y="812800"/>
                  </a:cubicBezTo>
                  <a:lnTo>
                    <a:pt x="108045" y="812800"/>
                  </a:lnTo>
                  <a:cubicBezTo>
                    <a:pt x="48373" y="812800"/>
                    <a:pt x="0" y="764427"/>
                    <a:pt x="0" y="704755"/>
                  </a:cubicBezTo>
                  <a:lnTo>
                    <a:pt x="0" y="108045"/>
                  </a:lnTo>
                  <a:cubicBezTo>
                    <a:pt x="0" y="48373"/>
                    <a:pt x="48373" y="0"/>
                    <a:pt x="108045" y="0"/>
                  </a:cubicBezTo>
                  <a:close/>
                </a:path>
              </a:pathLst>
            </a:custGeom>
            <a:solidFill>
              <a:srgbClr val="000000"/>
            </a:solidFill>
          </p:spPr>
        </p:sp>
        <p:sp>
          <p:nvSpPr>
            <p:cNvPr id="11" name="TextBox 11"/>
            <p:cNvSpPr txBox="1"/>
            <p:nvPr/>
          </p:nvSpPr>
          <p:spPr>
            <a:xfrm>
              <a:off x="0" y="-57150"/>
              <a:ext cx="812800" cy="869950"/>
            </a:xfrm>
            <a:prstGeom prst="rect">
              <a:avLst/>
            </a:prstGeom>
          </p:spPr>
          <p:txBody>
            <a:bodyPr lIns="32173" tIns="32173" rIns="32173" bIns="32173" rtlCol="0" anchor="ctr"/>
            <a:lstStyle/>
            <a:p>
              <a:pPr algn="ctr">
                <a:lnSpc>
                  <a:spcPts val="3360"/>
                </a:lnSpc>
              </a:pPr>
              <a:endParaRPr/>
            </a:p>
          </p:txBody>
        </p:sp>
      </p:grpSp>
      <p:sp>
        <p:nvSpPr>
          <p:cNvPr id="12" name="TextBox 12"/>
          <p:cNvSpPr txBox="1"/>
          <p:nvPr/>
        </p:nvSpPr>
        <p:spPr>
          <a:xfrm>
            <a:off x="8561990" y="8238541"/>
            <a:ext cx="3654383" cy="316230"/>
          </a:xfrm>
          <a:prstGeom prst="rect">
            <a:avLst/>
          </a:prstGeom>
        </p:spPr>
        <p:txBody>
          <a:bodyPr lIns="0" tIns="0" rIns="0" bIns="0" rtlCol="0" anchor="t">
            <a:spAutoFit/>
          </a:bodyPr>
          <a:lstStyle/>
          <a:p>
            <a:pPr algn="ctr">
              <a:lnSpc>
                <a:spcPts val="2520"/>
              </a:lnSpc>
              <a:spcBef>
                <a:spcPct val="0"/>
              </a:spcBef>
            </a:pPr>
            <a:r>
              <a:rPr lang="en-US" sz="1800" spc="57">
                <a:solidFill>
                  <a:srgbClr val="F34E21"/>
                </a:solidFill>
                <a:latin typeface="Anonymous Pro"/>
              </a:rPr>
              <a:t>Cars not making a profit</a:t>
            </a:r>
          </a:p>
        </p:txBody>
      </p:sp>
      <p:sp>
        <p:nvSpPr>
          <p:cNvPr id="13" name="TextBox 13"/>
          <p:cNvSpPr txBox="1"/>
          <p:nvPr/>
        </p:nvSpPr>
        <p:spPr>
          <a:xfrm>
            <a:off x="8561990" y="6961154"/>
            <a:ext cx="3654383" cy="1325012"/>
          </a:xfrm>
          <a:prstGeom prst="rect">
            <a:avLst/>
          </a:prstGeom>
        </p:spPr>
        <p:txBody>
          <a:bodyPr lIns="0" tIns="0" rIns="0" bIns="0" rtlCol="0" anchor="t">
            <a:spAutoFit/>
          </a:bodyPr>
          <a:lstStyle/>
          <a:p>
            <a:pPr algn="ctr">
              <a:lnSpc>
                <a:spcPts val="10196"/>
              </a:lnSpc>
              <a:spcBef>
                <a:spcPct val="0"/>
              </a:spcBef>
            </a:pPr>
            <a:r>
              <a:rPr lang="en-US" sz="7283" spc="233">
                <a:solidFill>
                  <a:srgbClr val="F34E21"/>
                </a:solidFill>
                <a:latin typeface="Horizon"/>
              </a:rPr>
              <a:t>100</a:t>
            </a:r>
          </a:p>
        </p:txBody>
      </p:sp>
      <p:grpSp>
        <p:nvGrpSpPr>
          <p:cNvPr id="14" name="Group 14"/>
          <p:cNvGrpSpPr/>
          <p:nvPr/>
        </p:nvGrpSpPr>
        <p:grpSpPr>
          <a:xfrm>
            <a:off x="2391360" y="2315397"/>
            <a:ext cx="5011777" cy="2874906"/>
            <a:chOff x="0" y="0"/>
            <a:chExt cx="6682369" cy="3833208"/>
          </a:xfrm>
        </p:grpSpPr>
        <p:grpSp>
          <p:nvGrpSpPr>
            <p:cNvPr id="15" name="Group 15"/>
            <p:cNvGrpSpPr>
              <a:grpSpLocks noChangeAspect="1"/>
            </p:cNvGrpSpPr>
            <p:nvPr/>
          </p:nvGrpSpPr>
          <p:grpSpPr>
            <a:xfrm>
              <a:off x="0" y="0"/>
              <a:ext cx="6682369" cy="3833208"/>
              <a:chOff x="0" y="0"/>
              <a:chExt cx="9271000" cy="5318125"/>
            </a:xfrm>
          </p:grpSpPr>
          <p:sp>
            <p:nvSpPr>
              <p:cNvPr id="16" name="Freeform 16"/>
              <p:cNvSpPr/>
              <p:nvPr/>
            </p:nvSpPr>
            <p:spPr>
              <a:xfrm>
                <a:off x="0" y="0"/>
                <a:ext cx="1270000" cy="812800"/>
              </a:xfrm>
              <a:custGeom>
                <a:avLst/>
                <a:gdLst/>
                <a:ahLst/>
                <a:cxnLst/>
                <a:rect l="l" t="t" r="r" b="b"/>
                <a:pathLst>
                  <a:path w="1270000" h="812800">
                    <a:moveTo>
                      <a:pt x="317500" y="660400"/>
                    </a:moveTo>
                    <a:cubicBezTo>
                      <a:pt x="317500" y="609600"/>
                      <a:pt x="279400" y="571500"/>
                      <a:pt x="241300" y="571500"/>
                    </a:cubicBezTo>
                    <a:cubicBezTo>
                      <a:pt x="190500" y="571500"/>
                      <a:pt x="165100" y="609600"/>
                      <a:pt x="165100" y="660400"/>
                    </a:cubicBezTo>
                    <a:cubicBezTo>
                      <a:pt x="165100" y="698500"/>
                      <a:pt x="190500" y="736600"/>
                      <a:pt x="241300" y="736600"/>
                    </a:cubicBezTo>
                    <a:cubicBezTo>
                      <a:pt x="279400" y="736600"/>
                      <a:pt x="317500" y="698500"/>
                      <a:pt x="317500" y="660400"/>
                    </a:cubicBezTo>
                    <a:close/>
                    <a:moveTo>
                      <a:pt x="990600" y="736600"/>
                    </a:moveTo>
                    <a:cubicBezTo>
                      <a:pt x="1041400" y="736600"/>
                      <a:pt x="1066800" y="698500"/>
                      <a:pt x="1066800" y="660400"/>
                    </a:cubicBezTo>
                    <a:cubicBezTo>
                      <a:pt x="1066800" y="609600"/>
                      <a:pt x="1041400" y="571500"/>
                      <a:pt x="990600" y="571500"/>
                    </a:cubicBezTo>
                    <a:cubicBezTo>
                      <a:pt x="952500" y="571500"/>
                      <a:pt x="914400" y="609600"/>
                      <a:pt x="914400" y="660400"/>
                    </a:cubicBezTo>
                    <a:cubicBezTo>
                      <a:pt x="914400" y="698500"/>
                      <a:pt x="952500" y="736600"/>
                      <a:pt x="990600" y="736600"/>
                    </a:cubicBezTo>
                    <a:close/>
                    <a:moveTo>
                      <a:pt x="254000" y="0"/>
                    </a:moveTo>
                    <a:cubicBezTo>
                      <a:pt x="177800" y="0"/>
                      <a:pt x="101600" y="50800"/>
                      <a:pt x="76200" y="127000"/>
                    </a:cubicBezTo>
                    <a:lnTo>
                      <a:pt x="0" y="317500"/>
                    </a:lnTo>
                    <a:lnTo>
                      <a:pt x="0" y="635000"/>
                    </a:lnTo>
                    <a:cubicBezTo>
                      <a:pt x="0" y="660400"/>
                      <a:pt x="12700" y="673100"/>
                      <a:pt x="38100" y="673100"/>
                    </a:cubicBezTo>
                    <a:lnTo>
                      <a:pt x="76200" y="673100"/>
                    </a:lnTo>
                    <a:cubicBezTo>
                      <a:pt x="88900" y="749300"/>
                      <a:pt x="152400" y="812800"/>
                      <a:pt x="241300" y="812800"/>
                    </a:cubicBezTo>
                    <a:cubicBezTo>
                      <a:pt x="317500" y="812800"/>
                      <a:pt x="381000" y="749300"/>
                      <a:pt x="393700" y="673100"/>
                    </a:cubicBezTo>
                    <a:lnTo>
                      <a:pt x="838200" y="673100"/>
                    </a:lnTo>
                    <a:cubicBezTo>
                      <a:pt x="850900" y="749300"/>
                      <a:pt x="914400" y="812800"/>
                      <a:pt x="990600" y="812800"/>
                    </a:cubicBezTo>
                    <a:cubicBezTo>
                      <a:pt x="1066800" y="812800"/>
                      <a:pt x="1143000" y="749300"/>
                      <a:pt x="1155700" y="673100"/>
                    </a:cubicBezTo>
                    <a:lnTo>
                      <a:pt x="1231900" y="673100"/>
                    </a:lnTo>
                    <a:cubicBezTo>
                      <a:pt x="1257300" y="673100"/>
                      <a:pt x="1270000" y="660400"/>
                      <a:pt x="1270000" y="635000"/>
                    </a:cubicBezTo>
                    <a:lnTo>
                      <a:pt x="1270000" y="482600"/>
                    </a:lnTo>
                    <a:cubicBezTo>
                      <a:pt x="1270000" y="393700"/>
                      <a:pt x="1193800" y="317500"/>
                      <a:pt x="1117600" y="317500"/>
                    </a:cubicBezTo>
                    <a:lnTo>
                      <a:pt x="952500" y="317500"/>
                    </a:lnTo>
                    <a:lnTo>
                      <a:pt x="876300" y="127000"/>
                    </a:lnTo>
                    <a:cubicBezTo>
                      <a:pt x="850900" y="50800"/>
                      <a:pt x="774700" y="0"/>
                      <a:pt x="698500" y="0"/>
                    </a:cubicBezTo>
                    <a:lnTo>
                      <a:pt x="254000" y="0"/>
                    </a:lnTo>
                    <a:close/>
                    <a:moveTo>
                      <a:pt x="241300" y="774700"/>
                    </a:moveTo>
                    <a:cubicBezTo>
                      <a:pt x="177800" y="774700"/>
                      <a:pt x="114300" y="723900"/>
                      <a:pt x="114300" y="660400"/>
                    </a:cubicBezTo>
                    <a:cubicBezTo>
                      <a:pt x="114300" y="584200"/>
                      <a:pt x="177800" y="533400"/>
                      <a:pt x="241300" y="533400"/>
                    </a:cubicBezTo>
                    <a:cubicBezTo>
                      <a:pt x="304800" y="533400"/>
                      <a:pt x="355600" y="584200"/>
                      <a:pt x="355600" y="660400"/>
                    </a:cubicBezTo>
                    <a:cubicBezTo>
                      <a:pt x="355600" y="723900"/>
                      <a:pt x="304800" y="774700"/>
                      <a:pt x="241300" y="774700"/>
                    </a:cubicBezTo>
                    <a:close/>
                    <a:moveTo>
                      <a:pt x="1117600" y="660400"/>
                    </a:moveTo>
                    <a:cubicBezTo>
                      <a:pt x="1117600" y="723900"/>
                      <a:pt x="1054100" y="774700"/>
                      <a:pt x="990600" y="774700"/>
                    </a:cubicBezTo>
                    <a:cubicBezTo>
                      <a:pt x="927100" y="774700"/>
                      <a:pt x="876300" y="723900"/>
                      <a:pt x="876300" y="660400"/>
                    </a:cubicBezTo>
                    <a:cubicBezTo>
                      <a:pt x="876300" y="584200"/>
                      <a:pt x="927100" y="533400"/>
                      <a:pt x="990600" y="533400"/>
                    </a:cubicBezTo>
                    <a:cubicBezTo>
                      <a:pt x="1054100" y="533400"/>
                      <a:pt x="1117600" y="584200"/>
                      <a:pt x="1117600" y="660400"/>
                    </a:cubicBezTo>
                    <a:close/>
                    <a:moveTo>
                      <a:pt x="482600" y="76200"/>
                    </a:moveTo>
                    <a:lnTo>
                      <a:pt x="482600" y="317500"/>
                    </a:lnTo>
                    <a:lnTo>
                      <a:pt x="88900" y="317500"/>
                    </a:lnTo>
                    <a:lnTo>
                      <a:pt x="139700" y="152400"/>
                    </a:lnTo>
                    <a:cubicBezTo>
                      <a:pt x="165100" y="114300"/>
                      <a:pt x="203200" y="76200"/>
                      <a:pt x="254000" y="76200"/>
                    </a:cubicBezTo>
                    <a:lnTo>
                      <a:pt x="482600" y="76200"/>
                    </a:lnTo>
                    <a:close/>
                    <a:moveTo>
                      <a:pt x="558800" y="76200"/>
                    </a:moveTo>
                    <a:lnTo>
                      <a:pt x="698500" y="76200"/>
                    </a:lnTo>
                    <a:cubicBezTo>
                      <a:pt x="749300" y="76200"/>
                      <a:pt x="787400" y="114300"/>
                      <a:pt x="812800" y="152400"/>
                    </a:cubicBezTo>
                    <a:lnTo>
                      <a:pt x="863600" y="317500"/>
                    </a:lnTo>
                    <a:lnTo>
                      <a:pt x="558800" y="317500"/>
                    </a:lnTo>
                    <a:lnTo>
                      <a:pt x="558800" y="76200"/>
                    </a:lnTo>
                    <a:close/>
                  </a:path>
                </a:pathLst>
              </a:custGeom>
              <a:solidFill>
                <a:srgbClr val="F34E21"/>
              </a:solidFill>
            </p:spPr>
          </p:sp>
          <p:sp>
            <p:nvSpPr>
              <p:cNvPr id="17" name="Freeform 17"/>
              <p:cNvSpPr/>
              <p:nvPr/>
            </p:nvSpPr>
            <p:spPr>
              <a:xfrm>
                <a:off x="0" y="0"/>
                <a:ext cx="9271000" cy="5295900"/>
              </a:xfrm>
              <a:custGeom>
                <a:avLst/>
                <a:gdLst/>
                <a:ahLst/>
                <a:cxnLst/>
                <a:rect l="l" t="t" r="r" b="b"/>
                <a:pathLst>
                  <a:path w="9271000" h="5295900">
                    <a:moveTo>
                      <a:pt x="1651000" y="660400"/>
                    </a:moveTo>
                    <a:cubicBezTo>
                      <a:pt x="1651000" y="609600"/>
                      <a:pt x="1612900" y="571500"/>
                      <a:pt x="1574800" y="571500"/>
                    </a:cubicBezTo>
                    <a:cubicBezTo>
                      <a:pt x="1524000" y="571500"/>
                      <a:pt x="1498600" y="609600"/>
                      <a:pt x="1498600" y="660400"/>
                    </a:cubicBezTo>
                    <a:cubicBezTo>
                      <a:pt x="1498600" y="698500"/>
                      <a:pt x="1524000" y="736600"/>
                      <a:pt x="1574800" y="736600"/>
                    </a:cubicBezTo>
                    <a:cubicBezTo>
                      <a:pt x="1612900" y="736600"/>
                      <a:pt x="1651000" y="698500"/>
                      <a:pt x="1651000" y="660400"/>
                    </a:cubicBezTo>
                    <a:close/>
                    <a:moveTo>
                      <a:pt x="2324100" y="736600"/>
                    </a:moveTo>
                    <a:cubicBezTo>
                      <a:pt x="2374900" y="736600"/>
                      <a:pt x="2400300" y="698500"/>
                      <a:pt x="2400300" y="660400"/>
                    </a:cubicBezTo>
                    <a:cubicBezTo>
                      <a:pt x="2400300" y="609600"/>
                      <a:pt x="2374900" y="571500"/>
                      <a:pt x="2324100" y="571500"/>
                    </a:cubicBezTo>
                    <a:cubicBezTo>
                      <a:pt x="2286000" y="571500"/>
                      <a:pt x="2247900" y="609600"/>
                      <a:pt x="2247900" y="660400"/>
                    </a:cubicBezTo>
                    <a:cubicBezTo>
                      <a:pt x="2247900" y="698500"/>
                      <a:pt x="2286000" y="736600"/>
                      <a:pt x="2324100" y="736600"/>
                    </a:cubicBezTo>
                    <a:close/>
                    <a:moveTo>
                      <a:pt x="1587500" y="0"/>
                    </a:moveTo>
                    <a:cubicBezTo>
                      <a:pt x="1511300" y="0"/>
                      <a:pt x="1435100" y="50800"/>
                      <a:pt x="1409700" y="127000"/>
                    </a:cubicBezTo>
                    <a:lnTo>
                      <a:pt x="1333500" y="317500"/>
                    </a:lnTo>
                    <a:lnTo>
                      <a:pt x="1333500" y="635000"/>
                    </a:lnTo>
                    <a:cubicBezTo>
                      <a:pt x="1333500" y="660400"/>
                      <a:pt x="1346200" y="673100"/>
                      <a:pt x="1371600" y="673100"/>
                    </a:cubicBezTo>
                    <a:lnTo>
                      <a:pt x="1409700" y="673100"/>
                    </a:lnTo>
                    <a:cubicBezTo>
                      <a:pt x="1422400" y="749300"/>
                      <a:pt x="1485900" y="812800"/>
                      <a:pt x="1574800" y="812800"/>
                    </a:cubicBezTo>
                    <a:cubicBezTo>
                      <a:pt x="1651000" y="812800"/>
                      <a:pt x="1714500" y="749300"/>
                      <a:pt x="1727200" y="673100"/>
                    </a:cubicBezTo>
                    <a:lnTo>
                      <a:pt x="2171700" y="673100"/>
                    </a:lnTo>
                    <a:cubicBezTo>
                      <a:pt x="2184400" y="749300"/>
                      <a:pt x="2247900" y="812800"/>
                      <a:pt x="2324100" y="812800"/>
                    </a:cubicBezTo>
                    <a:cubicBezTo>
                      <a:pt x="2400300" y="812800"/>
                      <a:pt x="2476500" y="749300"/>
                      <a:pt x="2489200" y="673100"/>
                    </a:cubicBezTo>
                    <a:lnTo>
                      <a:pt x="2565400" y="673100"/>
                    </a:lnTo>
                    <a:cubicBezTo>
                      <a:pt x="2590800" y="673100"/>
                      <a:pt x="2603500" y="660400"/>
                      <a:pt x="2603500" y="635000"/>
                    </a:cubicBezTo>
                    <a:lnTo>
                      <a:pt x="2603500" y="482600"/>
                    </a:lnTo>
                    <a:cubicBezTo>
                      <a:pt x="2603500" y="393700"/>
                      <a:pt x="2527300" y="317500"/>
                      <a:pt x="2451100" y="317500"/>
                    </a:cubicBezTo>
                    <a:lnTo>
                      <a:pt x="2286000" y="317500"/>
                    </a:lnTo>
                    <a:lnTo>
                      <a:pt x="2209800" y="127000"/>
                    </a:lnTo>
                    <a:cubicBezTo>
                      <a:pt x="2184400" y="50800"/>
                      <a:pt x="2108200" y="0"/>
                      <a:pt x="2032000" y="0"/>
                    </a:cubicBezTo>
                    <a:lnTo>
                      <a:pt x="1587500" y="0"/>
                    </a:lnTo>
                    <a:close/>
                    <a:moveTo>
                      <a:pt x="1574800" y="774700"/>
                    </a:moveTo>
                    <a:cubicBezTo>
                      <a:pt x="1511300" y="774700"/>
                      <a:pt x="1447800" y="723900"/>
                      <a:pt x="1447800" y="660400"/>
                    </a:cubicBezTo>
                    <a:cubicBezTo>
                      <a:pt x="1447800" y="584200"/>
                      <a:pt x="1511300" y="533400"/>
                      <a:pt x="1574800" y="533400"/>
                    </a:cubicBezTo>
                    <a:cubicBezTo>
                      <a:pt x="1638300" y="533400"/>
                      <a:pt x="1689100" y="584200"/>
                      <a:pt x="1689100" y="660400"/>
                    </a:cubicBezTo>
                    <a:cubicBezTo>
                      <a:pt x="1689100" y="723900"/>
                      <a:pt x="1638300" y="774700"/>
                      <a:pt x="1574800" y="774700"/>
                    </a:cubicBezTo>
                    <a:close/>
                    <a:moveTo>
                      <a:pt x="2451100" y="660400"/>
                    </a:moveTo>
                    <a:cubicBezTo>
                      <a:pt x="2451100" y="723900"/>
                      <a:pt x="2387600" y="774700"/>
                      <a:pt x="2324100" y="774700"/>
                    </a:cubicBezTo>
                    <a:cubicBezTo>
                      <a:pt x="2260600" y="774700"/>
                      <a:pt x="2209800" y="723900"/>
                      <a:pt x="2209800" y="660400"/>
                    </a:cubicBezTo>
                    <a:cubicBezTo>
                      <a:pt x="2209800" y="584200"/>
                      <a:pt x="2260600" y="533400"/>
                      <a:pt x="2324100" y="533400"/>
                    </a:cubicBezTo>
                    <a:cubicBezTo>
                      <a:pt x="2387600" y="533400"/>
                      <a:pt x="2451100" y="584200"/>
                      <a:pt x="2451100" y="660400"/>
                    </a:cubicBezTo>
                    <a:close/>
                    <a:moveTo>
                      <a:pt x="1816100" y="76200"/>
                    </a:moveTo>
                    <a:lnTo>
                      <a:pt x="1816100" y="317500"/>
                    </a:lnTo>
                    <a:lnTo>
                      <a:pt x="1422400" y="317500"/>
                    </a:lnTo>
                    <a:lnTo>
                      <a:pt x="1473200" y="152400"/>
                    </a:lnTo>
                    <a:cubicBezTo>
                      <a:pt x="1498600" y="114300"/>
                      <a:pt x="1536700" y="76200"/>
                      <a:pt x="1587500" y="76200"/>
                    </a:cubicBezTo>
                    <a:lnTo>
                      <a:pt x="1816100" y="76200"/>
                    </a:lnTo>
                    <a:close/>
                    <a:moveTo>
                      <a:pt x="1892300" y="76200"/>
                    </a:moveTo>
                    <a:lnTo>
                      <a:pt x="2032000" y="76200"/>
                    </a:lnTo>
                    <a:cubicBezTo>
                      <a:pt x="2082800" y="76200"/>
                      <a:pt x="2120900" y="114300"/>
                      <a:pt x="2146300" y="152400"/>
                    </a:cubicBezTo>
                    <a:lnTo>
                      <a:pt x="2197100" y="317500"/>
                    </a:lnTo>
                    <a:lnTo>
                      <a:pt x="1892300" y="317500"/>
                    </a:lnTo>
                    <a:lnTo>
                      <a:pt x="1892300" y="76200"/>
                    </a:lnTo>
                    <a:close/>
                    <a:moveTo>
                      <a:pt x="2984500" y="660400"/>
                    </a:moveTo>
                    <a:cubicBezTo>
                      <a:pt x="2984500" y="609600"/>
                      <a:pt x="2946400" y="571500"/>
                      <a:pt x="2908300" y="571500"/>
                    </a:cubicBezTo>
                    <a:cubicBezTo>
                      <a:pt x="2857500" y="571500"/>
                      <a:pt x="2832100" y="609600"/>
                      <a:pt x="2832100" y="660400"/>
                    </a:cubicBezTo>
                    <a:cubicBezTo>
                      <a:pt x="2832100" y="698500"/>
                      <a:pt x="2857500" y="736600"/>
                      <a:pt x="2908300" y="736600"/>
                    </a:cubicBezTo>
                    <a:cubicBezTo>
                      <a:pt x="2946400" y="736600"/>
                      <a:pt x="2984500" y="698500"/>
                      <a:pt x="2984500" y="660400"/>
                    </a:cubicBezTo>
                    <a:close/>
                    <a:moveTo>
                      <a:pt x="3657600" y="736600"/>
                    </a:moveTo>
                    <a:cubicBezTo>
                      <a:pt x="3708400" y="736600"/>
                      <a:pt x="3733800" y="698500"/>
                      <a:pt x="3733800" y="660400"/>
                    </a:cubicBezTo>
                    <a:cubicBezTo>
                      <a:pt x="3733800" y="609600"/>
                      <a:pt x="3708400" y="571500"/>
                      <a:pt x="3657600" y="571500"/>
                    </a:cubicBezTo>
                    <a:cubicBezTo>
                      <a:pt x="3619500" y="571500"/>
                      <a:pt x="3581400" y="609600"/>
                      <a:pt x="3581400" y="660400"/>
                    </a:cubicBezTo>
                    <a:cubicBezTo>
                      <a:pt x="3581400" y="698500"/>
                      <a:pt x="3619500" y="736600"/>
                      <a:pt x="3657600" y="736600"/>
                    </a:cubicBezTo>
                    <a:close/>
                    <a:moveTo>
                      <a:pt x="2921000" y="0"/>
                    </a:moveTo>
                    <a:cubicBezTo>
                      <a:pt x="2844800" y="0"/>
                      <a:pt x="2768600" y="50800"/>
                      <a:pt x="2743200" y="127000"/>
                    </a:cubicBezTo>
                    <a:lnTo>
                      <a:pt x="2667000" y="317500"/>
                    </a:lnTo>
                    <a:lnTo>
                      <a:pt x="2667000" y="635000"/>
                    </a:lnTo>
                    <a:cubicBezTo>
                      <a:pt x="2667000" y="660400"/>
                      <a:pt x="2679700" y="673100"/>
                      <a:pt x="2705100" y="673100"/>
                    </a:cubicBezTo>
                    <a:lnTo>
                      <a:pt x="2743200" y="673100"/>
                    </a:lnTo>
                    <a:cubicBezTo>
                      <a:pt x="2755900" y="749300"/>
                      <a:pt x="2819400" y="812800"/>
                      <a:pt x="2908300" y="812800"/>
                    </a:cubicBezTo>
                    <a:cubicBezTo>
                      <a:pt x="2984500" y="812800"/>
                      <a:pt x="3048000" y="749300"/>
                      <a:pt x="3060700" y="673100"/>
                    </a:cubicBezTo>
                    <a:lnTo>
                      <a:pt x="3505200" y="673100"/>
                    </a:lnTo>
                    <a:cubicBezTo>
                      <a:pt x="3517900" y="749300"/>
                      <a:pt x="3581400" y="812800"/>
                      <a:pt x="3657600" y="812800"/>
                    </a:cubicBezTo>
                    <a:cubicBezTo>
                      <a:pt x="3733800" y="812800"/>
                      <a:pt x="3810000" y="749300"/>
                      <a:pt x="3822700" y="673100"/>
                    </a:cubicBezTo>
                    <a:lnTo>
                      <a:pt x="3898900" y="673100"/>
                    </a:lnTo>
                    <a:cubicBezTo>
                      <a:pt x="3924300" y="673100"/>
                      <a:pt x="3937000" y="660400"/>
                      <a:pt x="3937000" y="635000"/>
                    </a:cubicBezTo>
                    <a:lnTo>
                      <a:pt x="3937000" y="482600"/>
                    </a:lnTo>
                    <a:cubicBezTo>
                      <a:pt x="3937000" y="393700"/>
                      <a:pt x="3860800" y="317500"/>
                      <a:pt x="3784600" y="317500"/>
                    </a:cubicBezTo>
                    <a:lnTo>
                      <a:pt x="3619500" y="317500"/>
                    </a:lnTo>
                    <a:lnTo>
                      <a:pt x="3543300" y="127000"/>
                    </a:lnTo>
                    <a:cubicBezTo>
                      <a:pt x="3517900" y="50800"/>
                      <a:pt x="3441700" y="0"/>
                      <a:pt x="3365500" y="0"/>
                    </a:cubicBezTo>
                    <a:lnTo>
                      <a:pt x="2921000" y="0"/>
                    </a:lnTo>
                    <a:close/>
                    <a:moveTo>
                      <a:pt x="2908300" y="774700"/>
                    </a:moveTo>
                    <a:cubicBezTo>
                      <a:pt x="2844800" y="774700"/>
                      <a:pt x="2781300" y="723900"/>
                      <a:pt x="2781300" y="660400"/>
                    </a:cubicBezTo>
                    <a:cubicBezTo>
                      <a:pt x="2781300" y="584200"/>
                      <a:pt x="2844800" y="533400"/>
                      <a:pt x="2908300" y="533400"/>
                    </a:cubicBezTo>
                    <a:cubicBezTo>
                      <a:pt x="2971800" y="533400"/>
                      <a:pt x="3022600" y="584200"/>
                      <a:pt x="3022600" y="660400"/>
                    </a:cubicBezTo>
                    <a:cubicBezTo>
                      <a:pt x="3022600" y="723900"/>
                      <a:pt x="2971800" y="774700"/>
                      <a:pt x="2908300" y="774700"/>
                    </a:cubicBezTo>
                    <a:close/>
                    <a:moveTo>
                      <a:pt x="3784600" y="660400"/>
                    </a:moveTo>
                    <a:cubicBezTo>
                      <a:pt x="3784600" y="723900"/>
                      <a:pt x="3721100" y="774700"/>
                      <a:pt x="3657600" y="774700"/>
                    </a:cubicBezTo>
                    <a:cubicBezTo>
                      <a:pt x="3594100" y="774700"/>
                      <a:pt x="3543300" y="723900"/>
                      <a:pt x="3543300" y="660400"/>
                    </a:cubicBezTo>
                    <a:cubicBezTo>
                      <a:pt x="3543300" y="584200"/>
                      <a:pt x="3594100" y="533400"/>
                      <a:pt x="3657600" y="533400"/>
                    </a:cubicBezTo>
                    <a:cubicBezTo>
                      <a:pt x="3721100" y="533400"/>
                      <a:pt x="3784600" y="584200"/>
                      <a:pt x="3784600" y="660400"/>
                    </a:cubicBezTo>
                    <a:close/>
                    <a:moveTo>
                      <a:pt x="3149600" y="76200"/>
                    </a:moveTo>
                    <a:lnTo>
                      <a:pt x="3149600" y="317500"/>
                    </a:lnTo>
                    <a:lnTo>
                      <a:pt x="2755900" y="317500"/>
                    </a:lnTo>
                    <a:lnTo>
                      <a:pt x="2806700" y="152400"/>
                    </a:lnTo>
                    <a:cubicBezTo>
                      <a:pt x="2832100" y="114300"/>
                      <a:pt x="2870200" y="76200"/>
                      <a:pt x="2921000" y="76200"/>
                    </a:cubicBezTo>
                    <a:lnTo>
                      <a:pt x="3149600" y="76200"/>
                    </a:lnTo>
                    <a:close/>
                    <a:moveTo>
                      <a:pt x="3225800" y="76200"/>
                    </a:moveTo>
                    <a:lnTo>
                      <a:pt x="3365500" y="76200"/>
                    </a:lnTo>
                    <a:cubicBezTo>
                      <a:pt x="3416300" y="76200"/>
                      <a:pt x="3454400" y="114300"/>
                      <a:pt x="3479800" y="152400"/>
                    </a:cubicBezTo>
                    <a:lnTo>
                      <a:pt x="3530600" y="317500"/>
                    </a:lnTo>
                    <a:lnTo>
                      <a:pt x="3225800" y="317500"/>
                    </a:lnTo>
                    <a:lnTo>
                      <a:pt x="3225800" y="76200"/>
                    </a:lnTo>
                    <a:close/>
                    <a:moveTo>
                      <a:pt x="4318000" y="660400"/>
                    </a:moveTo>
                    <a:cubicBezTo>
                      <a:pt x="4318000" y="609600"/>
                      <a:pt x="4279900" y="571500"/>
                      <a:pt x="4241800" y="571500"/>
                    </a:cubicBezTo>
                    <a:cubicBezTo>
                      <a:pt x="4191000" y="571500"/>
                      <a:pt x="4165600" y="609600"/>
                      <a:pt x="4165600" y="660400"/>
                    </a:cubicBezTo>
                    <a:cubicBezTo>
                      <a:pt x="4165600" y="698500"/>
                      <a:pt x="4191000" y="736600"/>
                      <a:pt x="4241800" y="736600"/>
                    </a:cubicBezTo>
                    <a:cubicBezTo>
                      <a:pt x="4279900" y="736600"/>
                      <a:pt x="4318000" y="698500"/>
                      <a:pt x="4318000" y="660400"/>
                    </a:cubicBezTo>
                    <a:close/>
                    <a:moveTo>
                      <a:pt x="4991100" y="736600"/>
                    </a:moveTo>
                    <a:cubicBezTo>
                      <a:pt x="5041900" y="736600"/>
                      <a:pt x="5067300" y="698500"/>
                      <a:pt x="5067300" y="660400"/>
                    </a:cubicBezTo>
                    <a:cubicBezTo>
                      <a:pt x="5067300" y="609600"/>
                      <a:pt x="5041900" y="571500"/>
                      <a:pt x="4991100" y="571500"/>
                    </a:cubicBezTo>
                    <a:cubicBezTo>
                      <a:pt x="4953000" y="571500"/>
                      <a:pt x="4914900" y="609600"/>
                      <a:pt x="4914900" y="660400"/>
                    </a:cubicBezTo>
                    <a:cubicBezTo>
                      <a:pt x="4914900" y="698500"/>
                      <a:pt x="4953000" y="736600"/>
                      <a:pt x="4991100" y="736600"/>
                    </a:cubicBezTo>
                    <a:close/>
                    <a:moveTo>
                      <a:pt x="4254500" y="0"/>
                    </a:moveTo>
                    <a:cubicBezTo>
                      <a:pt x="4178300" y="0"/>
                      <a:pt x="4102100" y="50800"/>
                      <a:pt x="4076700" y="127000"/>
                    </a:cubicBezTo>
                    <a:lnTo>
                      <a:pt x="4000500" y="317500"/>
                    </a:lnTo>
                    <a:lnTo>
                      <a:pt x="4000500" y="635000"/>
                    </a:lnTo>
                    <a:cubicBezTo>
                      <a:pt x="4000500" y="660400"/>
                      <a:pt x="4013200" y="673100"/>
                      <a:pt x="4038600" y="673100"/>
                    </a:cubicBezTo>
                    <a:lnTo>
                      <a:pt x="4076700" y="673100"/>
                    </a:lnTo>
                    <a:cubicBezTo>
                      <a:pt x="4089400" y="749300"/>
                      <a:pt x="4152900" y="812800"/>
                      <a:pt x="4241800" y="812800"/>
                    </a:cubicBezTo>
                    <a:cubicBezTo>
                      <a:pt x="4318000" y="812800"/>
                      <a:pt x="4381500" y="749300"/>
                      <a:pt x="4394200" y="673100"/>
                    </a:cubicBezTo>
                    <a:lnTo>
                      <a:pt x="4838700" y="673100"/>
                    </a:lnTo>
                    <a:cubicBezTo>
                      <a:pt x="4851400" y="749300"/>
                      <a:pt x="4914900" y="812800"/>
                      <a:pt x="4991100" y="812800"/>
                    </a:cubicBezTo>
                    <a:cubicBezTo>
                      <a:pt x="5067300" y="812800"/>
                      <a:pt x="5143500" y="749300"/>
                      <a:pt x="5156200" y="673100"/>
                    </a:cubicBezTo>
                    <a:lnTo>
                      <a:pt x="5232400" y="673100"/>
                    </a:lnTo>
                    <a:cubicBezTo>
                      <a:pt x="5257800" y="673100"/>
                      <a:pt x="5270500" y="660400"/>
                      <a:pt x="5270500" y="635000"/>
                    </a:cubicBezTo>
                    <a:lnTo>
                      <a:pt x="5270500" y="482600"/>
                    </a:lnTo>
                    <a:cubicBezTo>
                      <a:pt x="5270500" y="393700"/>
                      <a:pt x="5194300" y="317500"/>
                      <a:pt x="5118100" y="317500"/>
                    </a:cubicBezTo>
                    <a:lnTo>
                      <a:pt x="4953000" y="317500"/>
                    </a:lnTo>
                    <a:lnTo>
                      <a:pt x="4876800" y="127000"/>
                    </a:lnTo>
                    <a:cubicBezTo>
                      <a:pt x="4851400" y="50800"/>
                      <a:pt x="4775200" y="0"/>
                      <a:pt x="4699000" y="0"/>
                    </a:cubicBezTo>
                    <a:lnTo>
                      <a:pt x="4254500" y="0"/>
                    </a:lnTo>
                    <a:close/>
                    <a:moveTo>
                      <a:pt x="4241800" y="774700"/>
                    </a:moveTo>
                    <a:cubicBezTo>
                      <a:pt x="4178300" y="774700"/>
                      <a:pt x="4114800" y="723900"/>
                      <a:pt x="4114800" y="660400"/>
                    </a:cubicBezTo>
                    <a:cubicBezTo>
                      <a:pt x="4114800" y="584200"/>
                      <a:pt x="4178300" y="533400"/>
                      <a:pt x="4241800" y="533400"/>
                    </a:cubicBezTo>
                    <a:cubicBezTo>
                      <a:pt x="4305300" y="533400"/>
                      <a:pt x="4356100" y="584200"/>
                      <a:pt x="4356100" y="660400"/>
                    </a:cubicBezTo>
                    <a:cubicBezTo>
                      <a:pt x="4356100" y="723900"/>
                      <a:pt x="4305300" y="774700"/>
                      <a:pt x="4241800" y="774700"/>
                    </a:cubicBezTo>
                    <a:close/>
                    <a:moveTo>
                      <a:pt x="5118100" y="660400"/>
                    </a:moveTo>
                    <a:cubicBezTo>
                      <a:pt x="5118100" y="723900"/>
                      <a:pt x="5054600" y="774700"/>
                      <a:pt x="4991100" y="774700"/>
                    </a:cubicBezTo>
                    <a:cubicBezTo>
                      <a:pt x="4927600" y="774700"/>
                      <a:pt x="4876800" y="723900"/>
                      <a:pt x="4876800" y="660400"/>
                    </a:cubicBezTo>
                    <a:cubicBezTo>
                      <a:pt x="4876800" y="584200"/>
                      <a:pt x="4927600" y="533400"/>
                      <a:pt x="4991100" y="533400"/>
                    </a:cubicBezTo>
                    <a:cubicBezTo>
                      <a:pt x="5054600" y="533400"/>
                      <a:pt x="5118100" y="584200"/>
                      <a:pt x="5118100" y="660400"/>
                    </a:cubicBezTo>
                    <a:close/>
                    <a:moveTo>
                      <a:pt x="4483100" y="76200"/>
                    </a:moveTo>
                    <a:lnTo>
                      <a:pt x="4483100" y="317500"/>
                    </a:lnTo>
                    <a:lnTo>
                      <a:pt x="4089400" y="317500"/>
                    </a:lnTo>
                    <a:lnTo>
                      <a:pt x="4140200" y="152400"/>
                    </a:lnTo>
                    <a:cubicBezTo>
                      <a:pt x="4165600" y="114300"/>
                      <a:pt x="4203700" y="76200"/>
                      <a:pt x="4254500" y="76200"/>
                    </a:cubicBezTo>
                    <a:lnTo>
                      <a:pt x="4483100" y="76200"/>
                    </a:lnTo>
                    <a:close/>
                    <a:moveTo>
                      <a:pt x="4559300" y="76200"/>
                    </a:moveTo>
                    <a:lnTo>
                      <a:pt x="4699000" y="76200"/>
                    </a:lnTo>
                    <a:cubicBezTo>
                      <a:pt x="4749800" y="76200"/>
                      <a:pt x="4787900" y="114300"/>
                      <a:pt x="4813300" y="152400"/>
                    </a:cubicBezTo>
                    <a:lnTo>
                      <a:pt x="4864100" y="317500"/>
                    </a:lnTo>
                    <a:lnTo>
                      <a:pt x="4559300" y="317500"/>
                    </a:lnTo>
                    <a:lnTo>
                      <a:pt x="4559300" y="76200"/>
                    </a:lnTo>
                    <a:close/>
                    <a:moveTo>
                      <a:pt x="5651500" y="660400"/>
                    </a:moveTo>
                    <a:cubicBezTo>
                      <a:pt x="5651500" y="609600"/>
                      <a:pt x="5613400" y="571500"/>
                      <a:pt x="5575300" y="571500"/>
                    </a:cubicBezTo>
                    <a:cubicBezTo>
                      <a:pt x="5524500" y="571500"/>
                      <a:pt x="5499100" y="609600"/>
                      <a:pt x="5499100" y="660400"/>
                    </a:cubicBezTo>
                    <a:cubicBezTo>
                      <a:pt x="5499100" y="698500"/>
                      <a:pt x="5524500" y="736600"/>
                      <a:pt x="5575300" y="736600"/>
                    </a:cubicBezTo>
                    <a:cubicBezTo>
                      <a:pt x="5613400" y="736600"/>
                      <a:pt x="5651500" y="698500"/>
                      <a:pt x="5651500" y="660400"/>
                    </a:cubicBezTo>
                    <a:close/>
                    <a:moveTo>
                      <a:pt x="6324600" y="736600"/>
                    </a:moveTo>
                    <a:cubicBezTo>
                      <a:pt x="6375400" y="736600"/>
                      <a:pt x="6400800" y="698500"/>
                      <a:pt x="6400800" y="660400"/>
                    </a:cubicBezTo>
                    <a:cubicBezTo>
                      <a:pt x="6400800" y="609600"/>
                      <a:pt x="6375400" y="571500"/>
                      <a:pt x="6324600" y="571500"/>
                    </a:cubicBezTo>
                    <a:cubicBezTo>
                      <a:pt x="6286500" y="571500"/>
                      <a:pt x="6248400" y="609600"/>
                      <a:pt x="6248400" y="660400"/>
                    </a:cubicBezTo>
                    <a:cubicBezTo>
                      <a:pt x="6248400" y="698500"/>
                      <a:pt x="6286500" y="736600"/>
                      <a:pt x="6324600" y="736600"/>
                    </a:cubicBezTo>
                    <a:close/>
                    <a:moveTo>
                      <a:pt x="5588000" y="0"/>
                    </a:moveTo>
                    <a:cubicBezTo>
                      <a:pt x="5511800" y="0"/>
                      <a:pt x="5435600" y="50800"/>
                      <a:pt x="5410200" y="127000"/>
                    </a:cubicBezTo>
                    <a:lnTo>
                      <a:pt x="5334000" y="317500"/>
                    </a:lnTo>
                    <a:lnTo>
                      <a:pt x="5334000" y="635000"/>
                    </a:lnTo>
                    <a:cubicBezTo>
                      <a:pt x="5334000" y="660400"/>
                      <a:pt x="5346700" y="673100"/>
                      <a:pt x="5372100" y="673100"/>
                    </a:cubicBezTo>
                    <a:lnTo>
                      <a:pt x="5410200" y="673100"/>
                    </a:lnTo>
                    <a:cubicBezTo>
                      <a:pt x="5422900" y="749300"/>
                      <a:pt x="5486400" y="812800"/>
                      <a:pt x="5575300" y="812800"/>
                    </a:cubicBezTo>
                    <a:cubicBezTo>
                      <a:pt x="5651500" y="812800"/>
                      <a:pt x="5715000" y="749300"/>
                      <a:pt x="5727700" y="673100"/>
                    </a:cubicBezTo>
                    <a:lnTo>
                      <a:pt x="6172200" y="673100"/>
                    </a:lnTo>
                    <a:cubicBezTo>
                      <a:pt x="6184900" y="749300"/>
                      <a:pt x="6248400" y="812800"/>
                      <a:pt x="6324600" y="812800"/>
                    </a:cubicBezTo>
                    <a:cubicBezTo>
                      <a:pt x="6400800" y="812800"/>
                      <a:pt x="6477000" y="749300"/>
                      <a:pt x="6489700" y="673100"/>
                    </a:cubicBezTo>
                    <a:lnTo>
                      <a:pt x="6565900" y="673100"/>
                    </a:lnTo>
                    <a:cubicBezTo>
                      <a:pt x="6591300" y="673100"/>
                      <a:pt x="6604000" y="660400"/>
                      <a:pt x="6604000" y="635000"/>
                    </a:cubicBezTo>
                    <a:lnTo>
                      <a:pt x="6604000" y="482600"/>
                    </a:lnTo>
                    <a:cubicBezTo>
                      <a:pt x="6604000" y="393700"/>
                      <a:pt x="6527800" y="317500"/>
                      <a:pt x="6451600" y="317500"/>
                    </a:cubicBezTo>
                    <a:lnTo>
                      <a:pt x="6286500" y="317500"/>
                    </a:lnTo>
                    <a:lnTo>
                      <a:pt x="6210300" y="127000"/>
                    </a:lnTo>
                    <a:cubicBezTo>
                      <a:pt x="6184900" y="50800"/>
                      <a:pt x="6108700" y="0"/>
                      <a:pt x="6032500" y="0"/>
                    </a:cubicBezTo>
                    <a:lnTo>
                      <a:pt x="5588000" y="0"/>
                    </a:lnTo>
                    <a:close/>
                    <a:moveTo>
                      <a:pt x="5575300" y="774700"/>
                    </a:moveTo>
                    <a:cubicBezTo>
                      <a:pt x="5511800" y="774700"/>
                      <a:pt x="5448300" y="723900"/>
                      <a:pt x="5448300" y="660400"/>
                    </a:cubicBezTo>
                    <a:cubicBezTo>
                      <a:pt x="5448300" y="584200"/>
                      <a:pt x="5511800" y="533400"/>
                      <a:pt x="5575300" y="533400"/>
                    </a:cubicBezTo>
                    <a:cubicBezTo>
                      <a:pt x="5638800" y="533400"/>
                      <a:pt x="5689600" y="584200"/>
                      <a:pt x="5689600" y="660400"/>
                    </a:cubicBezTo>
                    <a:cubicBezTo>
                      <a:pt x="5689600" y="723900"/>
                      <a:pt x="5638800" y="774700"/>
                      <a:pt x="5575300" y="774700"/>
                    </a:cubicBezTo>
                    <a:close/>
                    <a:moveTo>
                      <a:pt x="6451600" y="660400"/>
                    </a:moveTo>
                    <a:cubicBezTo>
                      <a:pt x="6451600" y="723900"/>
                      <a:pt x="6388100" y="774700"/>
                      <a:pt x="6324600" y="774700"/>
                    </a:cubicBezTo>
                    <a:cubicBezTo>
                      <a:pt x="6261100" y="774700"/>
                      <a:pt x="6210300" y="723900"/>
                      <a:pt x="6210300" y="660400"/>
                    </a:cubicBezTo>
                    <a:cubicBezTo>
                      <a:pt x="6210300" y="584200"/>
                      <a:pt x="6261100" y="533400"/>
                      <a:pt x="6324600" y="533400"/>
                    </a:cubicBezTo>
                    <a:cubicBezTo>
                      <a:pt x="6388100" y="533400"/>
                      <a:pt x="6451600" y="584200"/>
                      <a:pt x="6451600" y="660400"/>
                    </a:cubicBezTo>
                    <a:close/>
                    <a:moveTo>
                      <a:pt x="5816600" y="76200"/>
                    </a:moveTo>
                    <a:lnTo>
                      <a:pt x="5816600" y="317500"/>
                    </a:lnTo>
                    <a:lnTo>
                      <a:pt x="5422900" y="317500"/>
                    </a:lnTo>
                    <a:lnTo>
                      <a:pt x="5473700" y="152400"/>
                    </a:lnTo>
                    <a:cubicBezTo>
                      <a:pt x="5499100" y="114300"/>
                      <a:pt x="5537200" y="76200"/>
                      <a:pt x="5588000" y="76200"/>
                    </a:cubicBezTo>
                    <a:lnTo>
                      <a:pt x="5816600" y="76200"/>
                    </a:lnTo>
                    <a:close/>
                    <a:moveTo>
                      <a:pt x="5892800" y="76200"/>
                    </a:moveTo>
                    <a:lnTo>
                      <a:pt x="6032500" y="76200"/>
                    </a:lnTo>
                    <a:cubicBezTo>
                      <a:pt x="6083300" y="76200"/>
                      <a:pt x="6121400" y="114300"/>
                      <a:pt x="6146800" y="152400"/>
                    </a:cubicBezTo>
                    <a:lnTo>
                      <a:pt x="6197600" y="317500"/>
                    </a:lnTo>
                    <a:lnTo>
                      <a:pt x="5892800" y="317500"/>
                    </a:lnTo>
                    <a:lnTo>
                      <a:pt x="5892800" y="76200"/>
                    </a:lnTo>
                    <a:close/>
                    <a:moveTo>
                      <a:pt x="6985000" y="660400"/>
                    </a:moveTo>
                    <a:cubicBezTo>
                      <a:pt x="6985000" y="609600"/>
                      <a:pt x="6946900" y="571500"/>
                      <a:pt x="6908800" y="571500"/>
                    </a:cubicBezTo>
                    <a:cubicBezTo>
                      <a:pt x="6858000" y="571500"/>
                      <a:pt x="6832600" y="609600"/>
                      <a:pt x="6832600" y="660400"/>
                    </a:cubicBezTo>
                    <a:cubicBezTo>
                      <a:pt x="6832600" y="698500"/>
                      <a:pt x="6858000" y="736600"/>
                      <a:pt x="6908800" y="736600"/>
                    </a:cubicBezTo>
                    <a:cubicBezTo>
                      <a:pt x="6946900" y="736600"/>
                      <a:pt x="6985000" y="698500"/>
                      <a:pt x="6985000" y="660400"/>
                    </a:cubicBezTo>
                    <a:close/>
                    <a:moveTo>
                      <a:pt x="7658100" y="736600"/>
                    </a:moveTo>
                    <a:cubicBezTo>
                      <a:pt x="7708900" y="736600"/>
                      <a:pt x="7734300" y="698500"/>
                      <a:pt x="7734300" y="660400"/>
                    </a:cubicBezTo>
                    <a:cubicBezTo>
                      <a:pt x="7734300" y="609600"/>
                      <a:pt x="7708900" y="571500"/>
                      <a:pt x="7658100" y="571500"/>
                    </a:cubicBezTo>
                    <a:cubicBezTo>
                      <a:pt x="7620000" y="571500"/>
                      <a:pt x="7581900" y="609600"/>
                      <a:pt x="7581900" y="660400"/>
                    </a:cubicBezTo>
                    <a:cubicBezTo>
                      <a:pt x="7581900" y="698500"/>
                      <a:pt x="7620000" y="736600"/>
                      <a:pt x="7658100" y="736600"/>
                    </a:cubicBezTo>
                    <a:close/>
                    <a:moveTo>
                      <a:pt x="6921500" y="0"/>
                    </a:moveTo>
                    <a:cubicBezTo>
                      <a:pt x="6845300" y="0"/>
                      <a:pt x="6769100" y="50800"/>
                      <a:pt x="6743700" y="127000"/>
                    </a:cubicBezTo>
                    <a:lnTo>
                      <a:pt x="6667500" y="317500"/>
                    </a:lnTo>
                    <a:lnTo>
                      <a:pt x="6667500" y="635000"/>
                    </a:lnTo>
                    <a:cubicBezTo>
                      <a:pt x="6667500" y="660400"/>
                      <a:pt x="6680200" y="673100"/>
                      <a:pt x="6705600" y="673100"/>
                    </a:cubicBezTo>
                    <a:lnTo>
                      <a:pt x="6743700" y="673100"/>
                    </a:lnTo>
                    <a:cubicBezTo>
                      <a:pt x="6756400" y="749300"/>
                      <a:pt x="6819900" y="812800"/>
                      <a:pt x="6908800" y="812800"/>
                    </a:cubicBezTo>
                    <a:cubicBezTo>
                      <a:pt x="6985000" y="812800"/>
                      <a:pt x="7048500" y="749300"/>
                      <a:pt x="7061200" y="673100"/>
                    </a:cubicBezTo>
                    <a:lnTo>
                      <a:pt x="7505700" y="673100"/>
                    </a:lnTo>
                    <a:cubicBezTo>
                      <a:pt x="7518400" y="749300"/>
                      <a:pt x="7581900" y="812800"/>
                      <a:pt x="7658100" y="812800"/>
                    </a:cubicBezTo>
                    <a:cubicBezTo>
                      <a:pt x="7734300" y="812800"/>
                      <a:pt x="7810500" y="749300"/>
                      <a:pt x="7823200" y="673100"/>
                    </a:cubicBezTo>
                    <a:lnTo>
                      <a:pt x="7899400" y="673100"/>
                    </a:lnTo>
                    <a:cubicBezTo>
                      <a:pt x="7924800" y="673100"/>
                      <a:pt x="7937500" y="660400"/>
                      <a:pt x="7937500" y="635000"/>
                    </a:cubicBezTo>
                    <a:lnTo>
                      <a:pt x="7937500" y="482600"/>
                    </a:lnTo>
                    <a:cubicBezTo>
                      <a:pt x="7937500" y="393700"/>
                      <a:pt x="7861300" y="317500"/>
                      <a:pt x="7785100" y="317500"/>
                    </a:cubicBezTo>
                    <a:lnTo>
                      <a:pt x="7620000" y="317500"/>
                    </a:lnTo>
                    <a:lnTo>
                      <a:pt x="7543800" y="127000"/>
                    </a:lnTo>
                    <a:cubicBezTo>
                      <a:pt x="7518400" y="50800"/>
                      <a:pt x="7442200" y="0"/>
                      <a:pt x="7366000" y="0"/>
                    </a:cubicBezTo>
                    <a:lnTo>
                      <a:pt x="6921500" y="0"/>
                    </a:lnTo>
                    <a:close/>
                    <a:moveTo>
                      <a:pt x="6908800" y="774700"/>
                    </a:moveTo>
                    <a:cubicBezTo>
                      <a:pt x="6845300" y="774700"/>
                      <a:pt x="6781800" y="723900"/>
                      <a:pt x="6781800" y="660400"/>
                    </a:cubicBezTo>
                    <a:cubicBezTo>
                      <a:pt x="6781800" y="584200"/>
                      <a:pt x="6845300" y="533400"/>
                      <a:pt x="6908800" y="533400"/>
                    </a:cubicBezTo>
                    <a:cubicBezTo>
                      <a:pt x="6972300" y="533400"/>
                      <a:pt x="7023100" y="584200"/>
                      <a:pt x="7023100" y="660400"/>
                    </a:cubicBezTo>
                    <a:cubicBezTo>
                      <a:pt x="7023100" y="723900"/>
                      <a:pt x="6972300" y="774700"/>
                      <a:pt x="6908800" y="774700"/>
                    </a:cubicBezTo>
                    <a:close/>
                    <a:moveTo>
                      <a:pt x="7785100" y="660400"/>
                    </a:moveTo>
                    <a:cubicBezTo>
                      <a:pt x="7785100" y="723900"/>
                      <a:pt x="7721600" y="774700"/>
                      <a:pt x="7658100" y="774700"/>
                    </a:cubicBezTo>
                    <a:cubicBezTo>
                      <a:pt x="7594600" y="774700"/>
                      <a:pt x="7543800" y="723900"/>
                      <a:pt x="7543800" y="660400"/>
                    </a:cubicBezTo>
                    <a:cubicBezTo>
                      <a:pt x="7543800" y="584200"/>
                      <a:pt x="7594600" y="533400"/>
                      <a:pt x="7658100" y="533400"/>
                    </a:cubicBezTo>
                    <a:cubicBezTo>
                      <a:pt x="7721600" y="533400"/>
                      <a:pt x="7785100" y="584200"/>
                      <a:pt x="7785100" y="660400"/>
                    </a:cubicBezTo>
                    <a:close/>
                    <a:moveTo>
                      <a:pt x="7150100" y="76200"/>
                    </a:moveTo>
                    <a:lnTo>
                      <a:pt x="7150100" y="317500"/>
                    </a:lnTo>
                    <a:lnTo>
                      <a:pt x="6756400" y="317500"/>
                    </a:lnTo>
                    <a:lnTo>
                      <a:pt x="6807200" y="152400"/>
                    </a:lnTo>
                    <a:cubicBezTo>
                      <a:pt x="6832600" y="114300"/>
                      <a:pt x="6870700" y="76200"/>
                      <a:pt x="6921500" y="76200"/>
                    </a:cubicBezTo>
                    <a:lnTo>
                      <a:pt x="7150100" y="76200"/>
                    </a:lnTo>
                    <a:close/>
                    <a:moveTo>
                      <a:pt x="7226300" y="76200"/>
                    </a:moveTo>
                    <a:lnTo>
                      <a:pt x="7366000" y="76200"/>
                    </a:lnTo>
                    <a:cubicBezTo>
                      <a:pt x="7416800" y="76200"/>
                      <a:pt x="7454900" y="114300"/>
                      <a:pt x="7480300" y="152400"/>
                    </a:cubicBezTo>
                    <a:lnTo>
                      <a:pt x="7531100" y="317500"/>
                    </a:lnTo>
                    <a:lnTo>
                      <a:pt x="7226300" y="317500"/>
                    </a:lnTo>
                    <a:lnTo>
                      <a:pt x="7226300" y="76200"/>
                    </a:lnTo>
                    <a:close/>
                    <a:moveTo>
                      <a:pt x="8318500" y="660400"/>
                    </a:moveTo>
                    <a:cubicBezTo>
                      <a:pt x="8318500" y="609600"/>
                      <a:pt x="8280400" y="571500"/>
                      <a:pt x="8242300" y="571500"/>
                    </a:cubicBezTo>
                    <a:cubicBezTo>
                      <a:pt x="8191500" y="571500"/>
                      <a:pt x="8166100" y="609600"/>
                      <a:pt x="8166100" y="660400"/>
                    </a:cubicBezTo>
                    <a:cubicBezTo>
                      <a:pt x="8166100" y="698500"/>
                      <a:pt x="8191500" y="736600"/>
                      <a:pt x="8242300" y="736600"/>
                    </a:cubicBezTo>
                    <a:cubicBezTo>
                      <a:pt x="8280400" y="736600"/>
                      <a:pt x="8318500" y="698500"/>
                      <a:pt x="8318500" y="660400"/>
                    </a:cubicBezTo>
                    <a:close/>
                    <a:moveTo>
                      <a:pt x="8991600" y="736600"/>
                    </a:moveTo>
                    <a:cubicBezTo>
                      <a:pt x="9042400" y="736600"/>
                      <a:pt x="9067800" y="698500"/>
                      <a:pt x="9067800" y="660400"/>
                    </a:cubicBezTo>
                    <a:cubicBezTo>
                      <a:pt x="9067800" y="609600"/>
                      <a:pt x="9042400" y="571500"/>
                      <a:pt x="8991600" y="571500"/>
                    </a:cubicBezTo>
                    <a:cubicBezTo>
                      <a:pt x="8953500" y="571500"/>
                      <a:pt x="8915400" y="609600"/>
                      <a:pt x="8915400" y="660400"/>
                    </a:cubicBezTo>
                    <a:cubicBezTo>
                      <a:pt x="8915400" y="698500"/>
                      <a:pt x="8953500" y="736600"/>
                      <a:pt x="8991600" y="736600"/>
                    </a:cubicBezTo>
                    <a:close/>
                    <a:moveTo>
                      <a:pt x="8255000" y="0"/>
                    </a:moveTo>
                    <a:cubicBezTo>
                      <a:pt x="8178800" y="0"/>
                      <a:pt x="8102600" y="50800"/>
                      <a:pt x="8077200" y="127000"/>
                    </a:cubicBezTo>
                    <a:lnTo>
                      <a:pt x="8001000" y="317500"/>
                    </a:lnTo>
                    <a:lnTo>
                      <a:pt x="8001000" y="635000"/>
                    </a:lnTo>
                    <a:cubicBezTo>
                      <a:pt x="8001000" y="660400"/>
                      <a:pt x="8013700" y="673100"/>
                      <a:pt x="8039100" y="673100"/>
                    </a:cubicBezTo>
                    <a:lnTo>
                      <a:pt x="8077200" y="673100"/>
                    </a:lnTo>
                    <a:cubicBezTo>
                      <a:pt x="8089900" y="749300"/>
                      <a:pt x="8153400" y="812800"/>
                      <a:pt x="8242300" y="812800"/>
                    </a:cubicBezTo>
                    <a:cubicBezTo>
                      <a:pt x="8318500" y="812800"/>
                      <a:pt x="8382000" y="749300"/>
                      <a:pt x="8394700" y="673100"/>
                    </a:cubicBezTo>
                    <a:lnTo>
                      <a:pt x="8839200" y="673100"/>
                    </a:lnTo>
                    <a:cubicBezTo>
                      <a:pt x="8851900" y="749300"/>
                      <a:pt x="8915400" y="812800"/>
                      <a:pt x="8991600" y="812800"/>
                    </a:cubicBezTo>
                    <a:cubicBezTo>
                      <a:pt x="9067800" y="812800"/>
                      <a:pt x="9144000" y="749300"/>
                      <a:pt x="9156700" y="673100"/>
                    </a:cubicBezTo>
                    <a:lnTo>
                      <a:pt x="9232900" y="673100"/>
                    </a:lnTo>
                    <a:cubicBezTo>
                      <a:pt x="9258300" y="673100"/>
                      <a:pt x="9271000" y="660400"/>
                      <a:pt x="9271000" y="635000"/>
                    </a:cubicBezTo>
                    <a:lnTo>
                      <a:pt x="9271000" y="482600"/>
                    </a:lnTo>
                    <a:cubicBezTo>
                      <a:pt x="9271000" y="393700"/>
                      <a:pt x="9194800" y="317500"/>
                      <a:pt x="9118600" y="317500"/>
                    </a:cubicBezTo>
                    <a:lnTo>
                      <a:pt x="8953500" y="317500"/>
                    </a:lnTo>
                    <a:lnTo>
                      <a:pt x="8877300" y="127000"/>
                    </a:lnTo>
                    <a:cubicBezTo>
                      <a:pt x="8851900" y="50800"/>
                      <a:pt x="8775700" y="0"/>
                      <a:pt x="8699500" y="0"/>
                    </a:cubicBezTo>
                    <a:lnTo>
                      <a:pt x="8255000" y="0"/>
                    </a:lnTo>
                    <a:close/>
                    <a:moveTo>
                      <a:pt x="8242300" y="774700"/>
                    </a:moveTo>
                    <a:cubicBezTo>
                      <a:pt x="8178800" y="774700"/>
                      <a:pt x="8115300" y="723900"/>
                      <a:pt x="8115300" y="660400"/>
                    </a:cubicBezTo>
                    <a:cubicBezTo>
                      <a:pt x="8115300" y="584200"/>
                      <a:pt x="8178800" y="533400"/>
                      <a:pt x="8242300" y="533400"/>
                    </a:cubicBezTo>
                    <a:cubicBezTo>
                      <a:pt x="8305800" y="533400"/>
                      <a:pt x="8356600" y="584200"/>
                      <a:pt x="8356600" y="660400"/>
                    </a:cubicBezTo>
                    <a:cubicBezTo>
                      <a:pt x="8356600" y="723900"/>
                      <a:pt x="8305800" y="774700"/>
                      <a:pt x="8242300" y="774700"/>
                    </a:cubicBezTo>
                    <a:close/>
                    <a:moveTo>
                      <a:pt x="9118600" y="660400"/>
                    </a:moveTo>
                    <a:cubicBezTo>
                      <a:pt x="9118600" y="723900"/>
                      <a:pt x="9055100" y="774700"/>
                      <a:pt x="8991600" y="774700"/>
                    </a:cubicBezTo>
                    <a:cubicBezTo>
                      <a:pt x="8928100" y="774700"/>
                      <a:pt x="8877300" y="723900"/>
                      <a:pt x="8877300" y="660400"/>
                    </a:cubicBezTo>
                    <a:cubicBezTo>
                      <a:pt x="8877300" y="584200"/>
                      <a:pt x="8928100" y="533400"/>
                      <a:pt x="8991600" y="533400"/>
                    </a:cubicBezTo>
                    <a:cubicBezTo>
                      <a:pt x="9055100" y="533400"/>
                      <a:pt x="9118600" y="584200"/>
                      <a:pt x="9118600" y="660400"/>
                    </a:cubicBezTo>
                    <a:close/>
                    <a:moveTo>
                      <a:pt x="8483600" y="76200"/>
                    </a:moveTo>
                    <a:lnTo>
                      <a:pt x="8483600" y="317500"/>
                    </a:lnTo>
                    <a:lnTo>
                      <a:pt x="8089900" y="317500"/>
                    </a:lnTo>
                    <a:lnTo>
                      <a:pt x="8140700" y="152400"/>
                    </a:lnTo>
                    <a:cubicBezTo>
                      <a:pt x="8166100" y="114300"/>
                      <a:pt x="8204200" y="76200"/>
                      <a:pt x="8255000" y="76200"/>
                    </a:cubicBezTo>
                    <a:lnTo>
                      <a:pt x="8483600" y="76200"/>
                    </a:lnTo>
                    <a:close/>
                    <a:moveTo>
                      <a:pt x="8559800" y="76200"/>
                    </a:moveTo>
                    <a:lnTo>
                      <a:pt x="8699500" y="76200"/>
                    </a:lnTo>
                    <a:cubicBezTo>
                      <a:pt x="8750300" y="76200"/>
                      <a:pt x="8788400" y="114300"/>
                      <a:pt x="8813800" y="152400"/>
                    </a:cubicBezTo>
                    <a:lnTo>
                      <a:pt x="8864600" y="317500"/>
                    </a:lnTo>
                    <a:lnTo>
                      <a:pt x="8559800" y="317500"/>
                    </a:lnTo>
                    <a:lnTo>
                      <a:pt x="8559800" y="76200"/>
                    </a:lnTo>
                    <a:close/>
                    <a:moveTo>
                      <a:pt x="317500" y="1562100"/>
                    </a:moveTo>
                    <a:cubicBezTo>
                      <a:pt x="317500" y="1511300"/>
                      <a:pt x="279400" y="1473200"/>
                      <a:pt x="241300" y="1473200"/>
                    </a:cubicBezTo>
                    <a:cubicBezTo>
                      <a:pt x="190500" y="1473200"/>
                      <a:pt x="165100" y="1511300"/>
                      <a:pt x="165100" y="1562100"/>
                    </a:cubicBezTo>
                    <a:cubicBezTo>
                      <a:pt x="165100" y="1600200"/>
                      <a:pt x="190500" y="1638300"/>
                      <a:pt x="241300" y="1638300"/>
                    </a:cubicBezTo>
                    <a:cubicBezTo>
                      <a:pt x="279400" y="1638300"/>
                      <a:pt x="317500" y="1600200"/>
                      <a:pt x="317500" y="1562100"/>
                    </a:cubicBezTo>
                    <a:close/>
                    <a:moveTo>
                      <a:pt x="990600" y="1638300"/>
                    </a:moveTo>
                    <a:cubicBezTo>
                      <a:pt x="1041400" y="1638300"/>
                      <a:pt x="1066800" y="1600200"/>
                      <a:pt x="1066800" y="1562100"/>
                    </a:cubicBezTo>
                    <a:cubicBezTo>
                      <a:pt x="1066800" y="1511300"/>
                      <a:pt x="1041400" y="1473200"/>
                      <a:pt x="990600" y="1473200"/>
                    </a:cubicBezTo>
                    <a:cubicBezTo>
                      <a:pt x="952500" y="1473200"/>
                      <a:pt x="914400" y="1511300"/>
                      <a:pt x="914400" y="1562100"/>
                    </a:cubicBezTo>
                    <a:cubicBezTo>
                      <a:pt x="914400" y="1600200"/>
                      <a:pt x="952500" y="1638300"/>
                      <a:pt x="990600" y="1638300"/>
                    </a:cubicBezTo>
                    <a:close/>
                    <a:moveTo>
                      <a:pt x="254000" y="901700"/>
                    </a:moveTo>
                    <a:cubicBezTo>
                      <a:pt x="177800" y="901700"/>
                      <a:pt x="101600" y="952500"/>
                      <a:pt x="76200" y="1028700"/>
                    </a:cubicBezTo>
                    <a:lnTo>
                      <a:pt x="0" y="1219200"/>
                    </a:lnTo>
                    <a:lnTo>
                      <a:pt x="0" y="1536700"/>
                    </a:lnTo>
                    <a:cubicBezTo>
                      <a:pt x="0" y="1562100"/>
                      <a:pt x="12700" y="1574800"/>
                      <a:pt x="38100" y="1574800"/>
                    </a:cubicBezTo>
                    <a:lnTo>
                      <a:pt x="76200" y="1574800"/>
                    </a:lnTo>
                    <a:cubicBezTo>
                      <a:pt x="88900" y="1651000"/>
                      <a:pt x="152400" y="1714500"/>
                      <a:pt x="241300" y="1714500"/>
                    </a:cubicBezTo>
                    <a:cubicBezTo>
                      <a:pt x="317500" y="1714500"/>
                      <a:pt x="381000" y="1651000"/>
                      <a:pt x="393700" y="1574800"/>
                    </a:cubicBezTo>
                    <a:lnTo>
                      <a:pt x="838200" y="1574800"/>
                    </a:lnTo>
                    <a:cubicBezTo>
                      <a:pt x="850900" y="1651000"/>
                      <a:pt x="914400" y="1714500"/>
                      <a:pt x="990600" y="1714500"/>
                    </a:cubicBezTo>
                    <a:cubicBezTo>
                      <a:pt x="1066800" y="1714500"/>
                      <a:pt x="1143000" y="1651000"/>
                      <a:pt x="1155700" y="1574800"/>
                    </a:cubicBezTo>
                    <a:lnTo>
                      <a:pt x="1231900" y="1574800"/>
                    </a:lnTo>
                    <a:cubicBezTo>
                      <a:pt x="1257300" y="1574800"/>
                      <a:pt x="1270000" y="1562100"/>
                      <a:pt x="1270000" y="1536700"/>
                    </a:cubicBezTo>
                    <a:lnTo>
                      <a:pt x="1270000" y="1384300"/>
                    </a:lnTo>
                    <a:cubicBezTo>
                      <a:pt x="1270000" y="1295400"/>
                      <a:pt x="1193800" y="1219200"/>
                      <a:pt x="1117600" y="1219200"/>
                    </a:cubicBezTo>
                    <a:lnTo>
                      <a:pt x="952500" y="1219200"/>
                    </a:lnTo>
                    <a:lnTo>
                      <a:pt x="876300" y="1028700"/>
                    </a:lnTo>
                    <a:cubicBezTo>
                      <a:pt x="850900" y="952500"/>
                      <a:pt x="774700" y="901700"/>
                      <a:pt x="698500" y="901700"/>
                    </a:cubicBezTo>
                    <a:lnTo>
                      <a:pt x="254000" y="901700"/>
                    </a:lnTo>
                    <a:close/>
                    <a:moveTo>
                      <a:pt x="241300" y="1676400"/>
                    </a:moveTo>
                    <a:cubicBezTo>
                      <a:pt x="177800" y="1676400"/>
                      <a:pt x="114300" y="1625600"/>
                      <a:pt x="114300" y="1562100"/>
                    </a:cubicBezTo>
                    <a:cubicBezTo>
                      <a:pt x="114300" y="1485900"/>
                      <a:pt x="177800" y="1435100"/>
                      <a:pt x="241300" y="1435100"/>
                    </a:cubicBezTo>
                    <a:cubicBezTo>
                      <a:pt x="304800" y="1435100"/>
                      <a:pt x="355600" y="1485900"/>
                      <a:pt x="355600" y="1562100"/>
                    </a:cubicBezTo>
                    <a:cubicBezTo>
                      <a:pt x="355600" y="1625600"/>
                      <a:pt x="304800" y="1676400"/>
                      <a:pt x="241300" y="1676400"/>
                    </a:cubicBezTo>
                    <a:close/>
                    <a:moveTo>
                      <a:pt x="1117600" y="1562100"/>
                    </a:moveTo>
                    <a:cubicBezTo>
                      <a:pt x="1117600" y="1625600"/>
                      <a:pt x="1054100" y="1676400"/>
                      <a:pt x="990600" y="1676400"/>
                    </a:cubicBezTo>
                    <a:cubicBezTo>
                      <a:pt x="927100" y="1676400"/>
                      <a:pt x="876300" y="1625600"/>
                      <a:pt x="876300" y="1562100"/>
                    </a:cubicBezTo>
                    <a:cubicBezTo>
                      <a:pt x="876300" y="1485900"/>
                      <a:pt x="927100" y="1435100"/>
                      <a:pt x="990600" y="1435100"/>
                    </a:cubicBezTo>
                    <a:cubicBezTo>
                      <a:pt x="1054100" y="1435100"/>
                      <a:pt x="1117600" y="1485900"/>
                      <a:pt x="1117600" y="1562100"/>
                    </a:cubicBezTo>
                    <a:close/>
                    <a:moveTo>
                      <a:pt x="482600" y="977900"/>
                    </a:moveTo>
                    <a:lnTo>
                      <a:pt x="482600" y="1219200"/>
                    </a:lnTo>
                    <a:lnTo>
                      <a:pt x="88900" y="1219200"/>
                    </a:lnTo>
                    <a:lnTo>
                      <a:pt x="139700" y="1054100"/>
                    </a:lnTo>
                    <a:cubicBezTo>
                      <a:pt x="165100" y="1016000"/>
                      <a:pt x="203200" y="977900"/>
                      <a:pt x="254000" y="977900"/>
                    </a:cubicBezTo>
                    <a:lnTo>
                      <a:pt x="482600" y="977900"/>
                    </a:lnTo>
                    <a:close/>
                    <a:moveTo>
                      <a:pt x="558800" y="977900"/>
                    </a:moveTo>
                    <a:lnTo>
                      <a:pt x="698500" y="977900"/>
                    </a:lnTo>
                    <a:cubicBezTo>
                      <a:pt x="749300" y="977900"/>
                      <a:pt x="787400" y="1016000"/>
                      <a:pt x="812800" y="1054100"/>
                    </a:cubicBezTo>
                    <a:lnTo>
                      <a:pt x="863600" y="1219200"/>
                    </a:lnTo>
                    <a:lnTo>
                      <a:pt x="558800" y="1219200"/>
                    </a:lnTo>
                    <a:lnTo>
                      <a:pt x="558800" y="977900"/>
                    </a:lnTo>
                    <a:close/>
                    <a:moveTo>
                      <a:pt x="1651000" y="1562100"/>
                    </a:moveTo>
                    <a:cubicBezTo>
                      <a:pt x="1651000" y="1511300"/>
                      <a:pt x="1612900" y="1473200"/>
                      <a:pt x="1574800" y="1473200"/>
                    </a:cubicBezTo>
                    <a:cubicBezTo>
                      <a:pt x="1524000" y="1473200"/>
                      <a:pt x="1498600" y="1511300"/>
                      <a:pt x="1498600" y="1562100"/>
                    </a:cubicBezTo>
                    <a:cubicBezTo>
                      <a:pt x="1498600" y="1600200"/>
                      <a:pt x="1524000" y="1638300"/>
                      <a:pt x="1574800" y="1638300"/>
                    </a:cubicBezTo>
                    <a:cubicBezTo>
                      <a:pt x="1612900" y="1638300"/>
                      <a:pt x="1651000" y="1600200"/>
                      <a:pt x="1651000" y="1562100"/>
                    </a:cubicBezTo>
                    <a:close/>
                    <a:moveTo>
                      <a:pt x="2324100" y="1638300"/>
                    </a:moveTo>
                    <a:cubicBezTo>
                      <a:pt x="2374900" y="1638300"/>
                      <a:pt x="2400300" y="1600200"/>
                      <a:pt x="2400300" y="1562100"/>
                    </a:cubicBezTo>
                    <a:cubicBezTo>
                      <a:pt x="2400300" y="1511300"/>
                      <a:pt x="2374900" y="1473200"/>
                      <a:pt x="2324100" y="1473200"/>
                    </a:cubicBezTo>
                    <a:cubicBezTo>
                      <a:pt x="2286000" y="1473200"/>
                      <a:pt x="2247900" y="1511300"/>
                      <a:pt x="2247900" y="1562100"/>
                    </a:cubicBezTo>
                    <a:cubicBezTo>
                      <a:pt x="2247900" y="1600200"/>
                      <a:pt x="2286000" y="1638300"/>
                      <a:pt x="2324100" y="1638300"/>
                    </a:cubicBezTo>
                    <a:close/>
                    <a:moveTo>
                      <a:pt x="1587500" y="901700"/>
                    </a:moveTo>
                    <a:cubicBezTo>
                      <a:pt x="1511300" y="901700"/>
                      <a:pt x="1435100" y="952500"/>
                      <a:pt x="1409700" y="1028700"/>
                    </a:cubicBezTo>
                    <a:lnTo>
                      <a:pt x="1333500" y="1219200"/>
                    </a:lnTo>
                    <a:lnTo>
                      <a:pt x="1333500" y="1536700"/>
                    </a:lnTo>
                    <a:cubicBezTo>
                      <a:pt x="1333500" y="1562100"/>
                      <a:pt x="1346200" y="1574800"/>
                      <a:pt x="1371600" y="1574800"/>
                    </a:cubicBezTo>
                    <a:lnTo>
                      <a:pt x="1409700" y="1574800"/>
                    </a:lnTo>
                    <a:cubicBezTo>
                      <a:pt x="1422400" y="1651000"/>
                      <a:pt x="1485900" y="1714500"/>
                      <a:pt x="1574800" y="1714500"/>
                    </a:cubicBezTo>
                    <a:cubicBezTo>
                      <a:pt x="1651000" y="1714500"/>
                      <a:pt x="1714500" y="1651000"/>
                      <a:pt x="1727200" y="1574800"/>
                    </a:cubicBezTo>
                    <a:lnTo>
                      <a:pt x="2171700" y="1574800"/>
                    </a:lnTo>
                    <a:cubicBezTo>
                      <a:pt x="2184400" y="1651000"/>
                      <a:pt x="2247900" y="1714500"/>
                      <a:pt x="2324100" y="1714500"/>
                    </a:cubicBezTo>
                    <a:cubicBezTo>
                      <a:pt x="2400300" y="1714500"/>
                      <a:pt x="2476500" y="1651000"/>
                      <a:pt x="2489200" y="1574800"/>
                    </a:cubicBezTo>
                    <a:lnTo>
                      <a:pt x="2565400" y="1574800"/>
                    </a:lnTo>
                    <a:cubicBezTo>
                      <a:pt x="2590800" y="1574800"/>
                      <a:pt x="2603500" y="1562100"/>
                      <a:pt x="2603500" y="1536700"/>
                    </a:cubicBezTo>
                    <a:lnTo>
                      <a:pt x="2603500" y="1384300"/>
                    </a:lnTo>
                    <a:cubicBezTo>
                      <a:pt x="2603500" y="1295400"/>
                      <a:pt x="2527300" y="1219200"/>
                      <a:pt x="2451100" y="1219200"/>
                    </a:cubicBezTo>
                    <a:lnTo>
                      <a:pt x="2286000" y="1219200"/>
                    </a:lnTo>
                    <a:lnTo>
                      <a:pt x="2209800" y="1028700"/>
                    </a:lnTo>
                    <a:cubicBezTo>
                      <a:pt x="2184400" y="952500"/>
                      <a:pt x="2108200" y="901700"/>
                      <a:pt x="2032000" y="901700"/>
                    </a:cubicBezTo>
                    <a:lnTo>
                      <a:pt x="1587500" y="901700"/>
                    </a:lnTo>
                    <a:close/>
                    <a:moveTo>
                      <a:pt x="1574800" y="1676400"/>
                    </a:moveTo>
                    <a:cubicBezTo>
                      <a:pt x="1511300" y="1676400"/>
                      <a:pt x="1447800" y="1625600"/>
                      <a:pt x="1447800" y="1562100"/>
                    </a:cubicBezTo>
                    <a:cubicBezTo>
                      <a:pt x="1447800" y="1485900"/>
                      <a:pt x="1511300" y="1435100"/>
                      <a:pt x="1574800" y="1435100"/>
                    </a:cubicBezTo>
                    <a:cubicBezTo>
                      <a:pt x="1638300" y="1435100"/>
                      <a:pt x="1689100" y="1485900"/>
                      <a:pt x="1689100" y="1562100"/>
                    </a:cubicBezTo>
                    <a:cubicBezTo>
                      <a:pt x="1689100" y="1625600"/>
                      <a:pt x="1638300" y="1676400"/>
                      <a:pt x="1574800" y="1676400"/>
                    </a:cubicBezTo>
                    <a:close/>
                    <a:moveTo>
                      <a:pt x="2451100" y="1562100"/>
                    </a:moveTo>
                    <a:cubicBezTo>
                      <a:pt x="2451100" y="1625600"/>
                      <a:pt x="2387600" y="1676400"/>
                      <a:pt x="2324100" y="1676400"/>
                    </a:cubicBezTo>
                    <a:cubicBezTo>
                      <a:pt x="2260600" y="1676400"/>
                      <a:pt x="2209800" y="1625600"/>
                      <a:pt x="2209800" y="1562100"/>
                    </a:cubicBezTo>
                    <a:cubicBezTo>
                      <a:pt x="2209800" y="1485900"/>
                      <a:pt x="2260600" y="1435100"/>
                      <a:pt x="2324100" y="1435100"/>
                    </a:cubicBezTo>
                    <a:cubicBezTo>
                      <a:pt x="2387600" y="1435100"/>
                      <a:pt x="2451100" y="1485900"/>
                      <a:pt x="2451100" y="1562100"/>
                    </a:cubicBezTo>
                    <a:close/>
                    <a:moveTo>
                      <a:pt x="1816100" y="977900"/>
                    </a:moveTo>
                    <a:lnTo>
                      <a:pt x="1816100" y="1219200"/>
                    </a:lnTo>
                    <a:lnTo>
                      <a:pt x="1422400" y="1219200"/>
                    </a:lnTo>
                    <a:lnTo>
                      <a:pt x="1473200" y="1054100"/>
                    </a:lnTo>
                    <a:cubicBezTo>
                      <a:pt x="1498600" y="1016000"/>
                      <a:pt x="1536700" y="977900"/>
                      <a:pt x="1587500" y="977900"/>
                    </a:cubicBezTo>
                    <a:lnTo>
                      <a:pt x="1816100" y="977900"/>
                    </a:lnTo>
                    <a:close/>
                    <a:moveTo>
                      <a:pt x="1892300" y="977900"/>
                    </a:moveTo>
                    <a:lnTo>
                      <a:pt x="2032000" y="977900"/>
                    </a:lnTo>
                    <a:cubicBezTo>
                      <a:pt x="2082800" y="977900"/>
                      <a:pt x="2120900" y="1016000"/>
                      <a:pt x="2146300" y="1054100"/>
                    </a:cubicBezTo>
                    <a:lnTo>
                      <a:pt x="2197100" y="1219200"/>
                    </a:lnTo>
                    <a:lnTo>
                      <a:pt x="1892300" y="1219200"/>
                    </a:lnTo>
                    <a:lnTo>
                      <a:pt x="1892300" y="977900"/>
                    </a:lnTo>
                    <a:close/>
                    <a:moveTo>
                      <a:pt x="2984500" y="1562100"/>
                    </a:moveTo>
                    <a:cubicBezTo>
                      <a:pt x="2984500" y="1511300"/>
                      <a:pt x="2946400" y="1473200"/>
                      <a:pt x="2908300" y="1473200"/>
                    </a:cubicBezTo>
                    <a:cubicBezTo>
                      <a:pt x="2857500" y="1473200"/>
                      <a:pt x="2832100" y="1511300"/>
                      <a:pt x="2832100" y="1562100"/>
                    </a:cubicBezTo>
                    <a:cubicBezTo>
                      <a:pt x="2832100" y="1600200"/>
                      <a:pt x="2857500" y="1638300"/>
                      <a:pt x="2908300" y="1638300"/>
                    </a:cubicBezTo>
                    <a:cubicBezTo>
                      <a:pt x="2946400" y="1638300"/>
                      <a:pt x="2984500" y="1600200"/>
                      <a:pt x="2984500" y="1562100"/>
                    </a:cubicBezTo>
                    <a:close/>
                    <a:moveTo>
                      <a:pt x="3657600" y="1638300"/>
                    </a:moveTo>
                    <a:cubicBezTo>
                      <a:pt x="3708400" y="1638300"/>
                      <a:pt x="3733800" y="1600200"/>
                      <a:pt x="3733800" y="1562100"/>
                    </a:cubicBezTo>
                    <a:cubicBezTo>
                      <a:pt x="3733800" y="1511300"/>
                      <a:pt x="3708400" y="1473200"/>
                      <a:pt x="3657600" y="1473200"/>
                    </a:cubicBezTo>
                    <a:cubicBezTo>
                      <a:pt x="3619500" y="1473200"/>
                      <a:pt x="3581400" y="1511300"/>
                      <a:pt x="3581400" y="1562100"/>
                    </a:cubicBezTo>
                    <a:cubicBezTo>
                      <a:pt x="3581400" y="1600200"/>
                      <a:pt x="3619500" y="1638300"/>
                      <a:pt x="3657600" y="1638300"/>
                    </a:cubicBezTo>
                    <a:close/>
                    <a:moveTo>
                      <a:pt x="2921000" y="901700"/>
                    </a:moveTo>
                    <a:cubicBezTo>
                      <a:pt x="2844800" y="901700"/>
                      <a:pt x="2768600" y="952500"/>
                      <a:pt x="2743200" y="1028700"/>
                    </a:cubicBezTo>
                    <a:lnTo>
                      <a:pt x="2667000" y="1219200"/>
                    </a:lnTo>
                    <a:lnTo>
                      <a:pt x="2667000" y="1536700"/>
                    </a:lnTo>
                    <a:cubicBezTo>
                      <a:pt x="2667000" y="1562100"/>
                      <a:pt x="2679700" y="1574800"/>
                      <a:pt x="2705100" y="1574800"/>
                    </a:cubicBezTo>
                    <a:lnTo>
                      <a:pt x="2743200" y="1574800"/>
                    </a:lnTo>
                    <a:cubicBezTo>
                      <a:pt x="2755900" y="1651000"/>
                      <a:pt x="2819400" y="1714500"/>
                      <a:pt x="2908300" y="1714500"/>
                    </a:cubicBezTo>
                    <a:cubicBezTo>
                      <a:pt x="2984500" y="1714500"/>
                      <a:pt x="3048000" y="1651000"/>
                      <a:pt x="3060700" y="1574800"/>
                    </a:cubicBezTo>
                    <a:lnTo>
                      <a:pt x="3505200" y="1574800"/>
                    </a:lnTo>
                    <a:cubicBezTo>
                      <a:pt x="3517900" y="1651000"/>
                      <a:pt x="3581400" y="1714500"/>
                      <a:pt x="3657600" y="1714500"/>
                    </a:cubicBezTo>
                    <a:cubicBezTo>
                      <a:pt x="3733800" y="1714500"/>
                      <a:pt x="3810000" y="1651000"/>
                      <a:pt x="3822700" y="1574800"/>
                    </a:cubicBezTo>
                    <a:lnTo>
                      <a:pt x="3898900" y="1574800"/>
                    </a:lnTo>
                    <a:cubicBezTo>
                      <a:pt x="3924300" y="1574800"/>
                      <a:pt x="3937000" y="1562100"/>
                      <a:pt x="3937000" y="1536700"/>
                    </a:cubicBezTo>
                    <a:lnTo>
                      <a:pt x="3937000" y="1384300"/>
                    </a:lnTo>
                    <a:cubicBezTo>
                      <a:pt x="3937000" y="1295400"/>
                      <a:pt x="3860800" y="1219200"/>
                      <a:pt x="3784600" y="1219200"/>
                    </a:cubicBezTo>
                    <a:lnTo>
                      <a:pt x="3619500" y="1219200"/>
                    </a:lnTo>
                    <a:lnTo>
                      <a:pt x="3543300" y="1028700"/>
                    </a:lnTo>
                    <a:cubicBezTo>
                      <a:pt x="3517900" y="952500"/>
                      <a:pt x="3441700" y="901700"/>
                      <a:pt x="3365500" y="901700"/>
                    </a:cubicBezTo>
                    <a:lnTo>
                      <a:pt x="2921000" y="901700"/>
                    </a:lnTo>
                    <a:close/>
                    <a:moveTo>
                      <a:pt x="2908300" y="1676400"/>
                    </a:moveTo>
                    <a:cubicBezTo>
                      <a:pt x="2844800" y="1676400"/>
                      <a:pt x="2781300" y="1625600"/>
                      <a:pt x="2781300" y="1562100"/>
                    </a:cubicBezTo>
                    <a:cubicBezTo>
                      <a:pt x="2781300" y="1485900"/>
                      <a:pt x="2844800" y="1435100"/>
                      <a:pt x="2908300" y="1435100"/>
                    </a:cubicBezTo>
                    <a:cubicBezTo>
                      <a:pt x="2971800" y="1435100"/>
                      <a:pt x="3022600" y="1485900"/>
                      <a:pt x="3022600" y="1562100"/>
                    </a:cubicBezTo>
                    <a:cubicBezTo>
                      <a:pt x="3022600" y="1625600"/>
                      <a:pt x="2971800" y="1676400"/>
                      <a:pt x="2908300" y="1676400"/>
                    </a:cubicBezTo>
                    <a:close/>
                    <a:moveTo>
                      <a:pt x="3784600" y="1562100"/>
                    </a:moveTo>
                    <a:cubicBezTo>
                      <a:pt x="3784600" y="1625600"/>
                      <a:pt x="3721100" y="1676400"/>
                      <a:pt x="3657600" y="1676400"/>
                    </a:cubicBezTo>
                    <a:cubicBezTo>
                      <a:pt x="3594100" y="1676400"/>
                      <a:pt x="3543300" y="1625600"/>
                      <a:pt x="3543300" y="1562100"/>
                    </a:cubicBezTo>
                    <a:cubicBezTo>
                      <a:pt x="3543300" y="1485900"/>
                      <a:pt x="3594100" y="1435100"/>
                      <a:pt x="3657600" y="1435100"/>
                    </a:cubicBezTo>
                    <a:cubicBezTo>
                      <a:pt x="3721100" y="1435100"/>
                      <a:pt x="3784600" y="1485900"/>
                      <a:pt x="3784600" y="1562100"/>
                    </a:cubicBezTo>
                    <a:close/>
                    <a:moveTo>
                      <a:pt x="3149600" y="977900"/>
                    </a:moveTo>
                    <a:lnTo>
                      <a:pt x="3149600" y="1219200"/>
                    </a:lnTo>
                    <a:lnTo>
                      <a:pt x="2755900" y="1219200"/>
                    </a:lnTo>
                    <a:lnTo>
                      <a:pt x="2806700" y="1054100"/>
                    </a:lnTo>
                    <a:cubicBezTo>
                      <a:pt x="2832100" y="1016000"/>
                      <a:pt x="2870200" y="977900"/>
                      <a:pt x="2921000" y="977900"/>
                    </a:cubicBezTo>
                    <a:lnTo>
                      <a:pt x="3149600" y="977900"/>
                    </a:lnTo>
                    <a:close/>
                    <a:moveTo>
                      <a:pt x="3225800" y="977900"/>
                    </a:moveTo>
                    <a:lnTo>
                      <a:pt x="3365500" y="977900"/>
                    </a:lnTo>
                    <a:cubicBezTo>
                      <a:pt x="3416300" y="977900"/>
                      <a:pt x="3454400" y="1016000"/>
                      <a:pt x="3479800" y="1054100"/>
                    </a:cubicBezTo>
                    <a:lnTo>
                      <a:pt x="3530600" y="1219200"/>
                    </a:lnTo>
                    <a:lnTo>
                      <a:pt x="3225800" y="1219200"/>
                    </a:lnTo>
                    <a:lnTo>
                      <a:pt x="3225800" y="977900"/>
                    </a:lnTo>
                    <a:close/>
                    <a:moveTo>
                      <a:pt x="4318000" y="1562100"/>
                    </a:moveTo>
                    <a:cubicBezTo>
                      <a:pt x="4318000" y="1511300"/>
                      <a:pt x="4279900" y="1473200"/>
                      <a:pt x="4241800" y="1473200"/>
                    </a:cubicBezTo>
                    <a:cubicBezTo>
                      <a:pt x="4191000" y="1473200"/>
                      <a:pt x="4165600" y="1511300"/>
                      <a:pt x="4165600" y="1562100"/>
                    </a:cubicBezTo>
                    <a:cubicBezTo>
                      <a:pt x="4165600" y="1600200"/>
                      <a:pt x="4191000" y="1638300"/>
                      <a:pt x="4241800" y="1638300"/>
                    </a:cubicBezTo>
                    <a:cubicBezTo>
                      <a:pt x="4279900" y="1638300"/>
                      <a:pt x="4318000" y="1600200"/>
                      <a:pt x="4318000" y="1562100"/>
                    </a:cubicBezTo>
                    <a:close/>
                    <a:moveTo>
                      <a:pt x="4991100" y="1638300"/>
                    </a:moveTo>
                    <a:cubicBezTo>
                      <a:pt x="5041900" y="1638300"/>
                      <a:pt x="5067300" y="1600200"/>
                      <a:pt x="5067300" y="1562100"/>
                    </a:cubicBezTo>
                    <a:cubicBezTo>
                      <a:pt x="5067300" y="1511300"/>
                      <a:pt x="5041900" y="1473200"/>
                      <a:pt x="4991100" y="1473200"/>
                    </a:cubicBezTo>
                    <a:cubicBezTo>
                      <a:pt x="4953000" y="1473200"/>
                      <a:pt x="4914900" y="1511300"/>
                      <a:pt x="4914900" y="1562100"/>
                    </a:cubicBezTo>
                    <a:cubicBezTo>
                      <a:pt x="4914900" y="1600200"/>
                      <a:pt x="4953000" y="1638300"/>
                      <a:pt x="4991100" y="1638300"/>
                    </a:cubicBezTo>
                    <a:close/>
                    <a:moveTo>
                      <a:pt x="4254500" y="901700"/>
                    </a:moveTo>
                    <a:cubicBezTo>
                      <a:pt x="4178300" y="901700"/>
                      <a:pt x="4102100" y="952500"/>
                      <a:pt x="4076700" y="1028700"/>
                    </a:cubicBezTo>
                    <a:lnTo>
                      <a:pt x="4000500" y="1219200"/>
                    </a:lnTo>
                    <a:lnTo>
                      <a:pt x="4000500" y="1536700"/>
                    </a:lnTo>
                    <a:cubicBezTo>
                      <a:pt x="4000500" y="1562100"/>
                      <a:pt x="4013200" y="1574800"/>
                      <a:pt x="4038600" y="1574800"/>
                    </a:cubicBezTo>
                    <a:lnTo>
                      <a:pt x="4076700" y="1574800"/>
                    </a:lnTo>
                    <a:cubicBezTo>
                      <a:pt x="4089400" y="1651000"/>
                      <a:pt x="4152900" y="1714500"/>
                      <a:pt x="4241800" y="1714500"/>
                    </a:cubicBezTo>
                    <a:cubicBezTo>
                      <a:pt x="4318000" y="1714500"/>
                      <a:pt x="4381500" y="1651000"/>
                      <a:pt x="4394200" y="1574800"/>
                    </a:cubicBezTo>
                    <a:lnTo>
                      <a:pt x="4838700" y="1574800"/>
                    </a:lnTo>
                    <a:cubicBezTo>
                      <a:pt x="4851400" y="1651000"/>
                      <a:pt x="4914900" y="1714500"/>
                      <a:pt x="4991100" y="1714500"/>
                    </a:cubicBezTo>
                    <a:cubicBezTo>
                      <a:pt x="5067300" y="1714500"/>
                      <a:pt x="5143500" y="1651000"/>
                      <a:pt x="5156200" y="1574800"/>
                    </a:cubicBezTo>
                    <a:lnTo>
                      <a:pt x="5232400" y="1574800"/>
                    </a:lnTo>
                    <a:cubicBezTo>
                      <a:pt x="5257800" y="1574800"/>
                      <a:pt x="5270500" y="1562100"/>
                      <a:pt x="5270500" y="1536700"/>
                    </a:cubicBezTo>
                    <a:lnTo>
                      <a:pt x="5270500" y="1384300"/>
                    </a:lnTo>
                    <a:cubicBezTo>
                      <a:pt x="5270500" y="1295400"/>
                      <a:pt x="5194300" y="1219200"/>
                      <a:pt x="5118100" y="1219200"/>
                    </a:cubicBezTo>
                    <a:lnTo>
                      <a:pt x="4953000" y="1219200"/>
                    </a:lnTo>
                    <a:lnTo>
                      <a:pt x="4876800" y="1028700"/>
                    </a:lnTo>
                    <a:cubicBezTo>
                      <a:pt x="4851400" y="952500"/>
                      <a:pt x="4775200" y="901700"/>
                      <a:pt x="4699000" y="901700"/>
                    </a:cubicBezTo>
                    <a:lnTo>
                      <a:pt x="4254500" y="901700"/>
                    </a:lnTo>
                    <a:close/>
                    <a:moveTo>
                      <a:pt x="4241800" y="1676400"/>
                    </a:moveTo>
                    <a:cubicBezTo>
                      <a:pt x="4178300" y="1676400"/>
                      <a:pt x="4114800" y="1625600"/>
                      <a:pt x="4114800" y="1562100"/>
                    </a:cubicBezTo>
                    <a:cubicBezTo>
                      <a:pt x="4114800" y="1485900"/>
                      <a:pt x="4178300" y="1435100"/>
                      <a:pt x="4241800" y="1435100"/>
                    </a:cubicBezTo>
                    <a:cubicBezTo>
                      <a:pt x="4305300" y="1435100"/>
                      <a:pt x="4356100" y="1485900"/>
                      <a:pt x="4356100" y="1562100"/>
                    </a:cubicBezTo>
                    <a:cubicBezTo>
                      <a:pt x="4356100" y="1625600"/>
                      <a:pt x="4305300" y="1676400"/>
                      <a:pt x="4241800" y="1676400"/>
                    </a:cubicBezTo>
                    <a:close/>
                    <a:moveTo>
                      <a:pt x="5118100" y="1562100"/>
                    </a:moveTo>
                    <a:cubicBezTo>
                      <a:pt x="5118100" y="1625600"/>
                      <a:pt x="5054600" y="1676400"/>
                      <a:pt x="4991100" y="1676400"/>
                    </a:cubicBezTo>
                    <a:cubicBezTo>
                      <a:pt x="4927600" y="1676400"/>
                      <a:pt x="4876800" y="1625600"/>
                      <a:pt x="4876800" y="1562100"/>
                    </a:cubicBezTo>
                    <a:cubicBezTo>
                      <a:pt x="4876800" y="1485900"/>
                      <a:pt x="4927600" y="1435100"/>
                      <a:pt x="4991100" y="1435100"/>
                    </a:cubicBezTo>
                    <a:cubicBezTo>
                      <a:pt x="5054600" y="1435100"/>
                      <a:pt x="5118100" y="1485900"/>
                      <a:pt x="5118100" y="1562100"/>
                    </a:cubicBezTo>
                    <a:close/>
                    <a:moveTo>
                      <a:pt x="4483100" y="977900"/>
                    </a:moveTo>
                    <a:lnTo>
                      <a:pt x="4483100" y="1219200"/>
                    </a:lnTo>
                    <a:lnTo>
                      <a:pt x="4089400" y="1219200"/>
                    </a:lnTo>
                    <a:lnTo>
                      <a:pt x="4140200" y="1054100"/>
                    </a:lnTo>
                    <a:cubicBezTo>
                      <a:pt x="4165600" y="1016000"/>
                      <a:pt x="4203700" y="977900"/>
                      <a:pt x="4254500" y="977900"/>
                    </a:cubicBezTo>
                    <a:lnTo>
                      <a:pt x="4483100" y="977900"/>
                    </a:lnTo>
                    <a:close/>
                    <a:moveTo>
                      <a:pt x="4559300" y="977900"/>
                    </a:moveTo>
                    <a:lnTo>
                      <a:pt x="4699000" y="977900"/>
                    </a:lnTo>
                    <a:cubicBezTo>
                      <a:pt x="4749800" y="977900"/>
                      <a:pt x="4787900" y="1016000"/>
                      <a:pt x="4813300" y="1054100"/>
                    </a:cubicBezTo>
                    <a:lnTo>
                      <a:pt x="4864100" y="1219200"/>
                    </a:lnTo>
                    <a:lnTo>
                      <a:pt x="4559300" y="1219200"/>
                    </a:lnTo>
                    <a:lnTo>
                      <a:pt x="4559300" y="977900"/>
                    </a:lnTo>
                    <a:close/>
                    <a:moveTo>
                      <a:pt x="5651500" y="1562100"/>
                    </a:moveTo>
                    <a:cubicBezTo>
                      <a:pt x="5651500" y="1511300"/>
                      <a:pt x="5613400" y="1473200"/>
                      <a:pt x="5575300" y="1473200"/>
                    </a:cubicBezTo>
                    <a:cubicBezTo>
                      <a:pt x="5524500" y="1473200"/>
                      <a:pt x="5499100" y="1511300"/>
                      <a:pt x="5499100" y="1562100"/>
                    </a:cubicBezTo>
                    <a:cubicBezTo>
                      <a:pt x="5499100" y="1600200"/>
                      <a:pt x="5524500" y="1638300"/>
                      <a:pt x="5575300" y="1638300"/>
                    </a:cubicBezTo>
                    <a:cubicBezTo>
                      <a:pt x="5613400" y="1638300"/>
                      <a:pt x="5651500" y="1600200"/>
                      <a:pt x="5651500" y="1562100"/>
                    </a:cubicBezTo>
                    <a:close/>
                    <a:moveTo>
                      <a:pt x="6324600" y="1638300"/>
                    </a:moveTo>
                    <a:cubicBezTo>
                      <a:pt x="6375400" y="1638300"/>
                      <a:pt x="6400800" y="1600200"/>
                      <a:pt x="6400800" y="1562100"/>
                    </a:cubicBezTo>
                    <a:cubicBezTo>
                      <a:pt x="6400800" y="1511300"/>
                      <a:pt x="6375400" y="1473200"/>
                      <a:pt x="6324600" y="1473200"/>
                    </a:cubicBezTo>
                    <a:cubicBezTo>
                      <a:pt x="6286500" y="1473200"/>
                      <a:pt x="6248400" y="1511300"/>
                      <a:pt x="6248400" y="1562100"/>
                    </a:cubicBezTo>
                    <a:cubicBezTo>
                      <a:pt x="6248400" y="1600200"/>
                      <a:pt x="6286500" y="1638300"/>
                      <a:pt x="6324600" y="1638300"/>
                    </a:cubicBezTo>
                    <a:close/>
                    <a:moveTo>
                      <a:pt x="5588000" y="901700"/>
                    </a:moveTo>
                    <a:cubicBezTo>
                      <a:pt x="5511800" y="901700"/>
                      <a:pt x="5435600" y="952500"/>
                      <a:pt x="5410200" y="1028700"/>
                    </a:cubicBezTo>
                    <a:lnTo>
                      <a:pt x="5334000" y="1219200"/>
                    </a:lnTo>
                    <a:lnTo>
                      <a:pt x="5334000" y="1536700"/>
                    </a:lnTo>
                    <a:cubicBezTo>
                      <a:pt x="5334000" y="1562100"/>
                      <a:pt x="5346700" y="1574800"/>
                      <a:pt x="5372100" y="1574800"/>
                    </a:cubicBezTo>
                    <a:lnTo>
                      <a:pt x="5410200" y="1574800"/>
                    </a:lnTo>
                    <a:cubicBezTo>
                      <a:pt x="5422900" y="1651000"/>
                      <a:pt x="5486400" y="1714500"/>
                      <a:pt x="5575300" y="1714500"/>
                    </a:cubicBezTo>
                    <a:cubicBezTo>
                      <a:pt x="5651500" y="1714500"/>
                      <a:pt x="5715000" y="1651000"/>
                      <a:pt x="5727700" y="1574800"/>
                    </a:cubicBezTo>
                    <a:lnTo>
                      <a:pt x="6172200" y="1574800"/>
                    </a:lnTo>
                    <a:cubicBezTo>
                      <a:pt x="6184900" y="1651000"/>
                      <a:pt x="6248400" y="1714500"/>
                      <a:pt x="6324600" y="1714500"/>
                    </a:cubicBezTo>
                    <a:cubicBezTo>
                      <a:pt x="6400800" y="1714500"/>
                      <a:pt x="6477000" y="1651000"/>
                      <a:pt x="6489700" y="1574800"/>
                    </a:cubicBezTo>
                    <a:lnTo>
                      <a:pt x="6565900" y="1574800"/>
                    </a:lnTo>
                    <a:cubicBezTo>
                      <a:pt x="6591300" y="1574800"/>
                      <a:pt x="6604000" y="1562100"/>
                      <a:pt x="6604000" y="1536700"/>
                    </a:cubicBezTo>
                    <a:lnTo>
                      <a:pt x="6604000" y="1384300"/>
                    </a:lnTo>
                    <a:cubicBezTo>
                      <a:pt x="6604000" y="1295400"/>
                      <a:pt x="6527800" y="1219200"/>
                      <a:pt x="6451600" y="1219200"/>
                    </a:cubicBezTo>
                    <a:lnTo>
                      <a:pt x="6286500" y="1219200"/>
                    </a:lnTo>
                    <a:lnTo>
                      <a:pt x="6210300" y="1028700"/>
                    </a:lnTo>
                    <a:cubicBezTo>
                      <a:pt x="6184900" y="952500"/>
                      <a:pt x="6108700" y="901700"/>
                      <a:pt x="6032500" y="901700"/>
                    </a:cubicBezTo>
                    <a:lnTo>
                      <a:pt x="5588000" y="901700"/>
                    </a:lnTo>
                    <a:close/>
                    <a:moveTo>
                      <a:pt x="5575300" y="1676400"/>
                    </a:moveTo>
                    <a:cubicBezTo>
                      <a:pt x="5511800" y="1676400"/>
                      <a:pt x="5448300" y="1625600"/>
                      <a:pt x="5448300" y="1562100"/>
                    </a:cubicBezTo>
                    <a:cubicBezTo>
                      <a:pt x="5448300" y="1485900"/>
                      <a:pt x="5511800" y="1435100"/>
                      <a:pt x="5575300" y="1435100"/>
                    </a:cubicBezTo>
                    <a:cubicBezTo>
                      <a:pt x="5638800" y="1435100"/>
                      <a:pt x="5689600" y="1485900"/>
                      <a:pt x="5689600" y="1562100"/>
                    </a:cubicBezTo>
                    <a:cubicBezTo>
                      <a:pt x="5689600" y="1625600"/>
                      <a:pt x="5638800" y="1676400"/>
                      <a:pt x="5575300" y="1676400"/>
                    </a:cubicBezTo>
                    <a:close/>
                    <a:moveTo>
                      <a:pt x="6451600" y="1562100"/>
                    </a:moveTo>
                    <a:cubicBezTo>
                      <a:pt x="6451600" y="1625600"/>
                      <a:pt x="6388100" y="1676400"/>
                      <a:pt x="6324600" y="1676400"/>
                    </a:cubicBezTo>
                    <a:cubicBezTo>
                      <a:pt x="6261100" y="1676400"/>
                      <a:pt x="6210300" y="1625600"/>
                      <a:pt x="6210300" y="1562100"/>
                    </a:cubicBezTo>
                    <a:cubicBezTo>
                      <a:pt x="6210300" y="1485900"/>
                      <a:pt x="6261100" y="1435100"/>
                      <a:pt x="6324600" y="1435100"/>
                    </a:cubicBezTo>
                    <a:cubicBezTo>
                      <a:pt x="6388100" y="1435100"/>
                      <a:pt x="6451600" y="1485900"/>
                      <a:pt x="6451600" y="1562100"/>
                    </a:cubicBezTo>
                    <a:close/>
                    <a:moveTo>
                      <a:pt x="5816600" y="977900"/>
                    </a:moveTo>
                    <a:lnTo>
                      <a:pt x="5816600" y="1219200"/>
                    </a:lnTo>
                    <a:lnTo>
                      <a:pt x="5422900" y="1219200"/>
                    </a:lnTo>
                    <a:lnTo>
                      <a:pt x="5473700" y="1054100"/>
                    </a:lnTo>
                    <a:cubicBezTo>
                      <a:pt x="5499100" y="1016000"/>
                      <a:pt x="5537200" y="977900"/>
                      <a:pt x="5588000" y="977900"/>
                    </a:cubicBezTo>
                    <a:lnTo>
                      <a:pt x="5816600" y="977900"/>
                    </a:lnTo>
                    <a:close/>
                    <a:moveTo>
                      <a:pt x="5892800" y="977900"/>
                    </a:moveTo>
                    <a:lnTo>
                      <a:pt x="6032500" y="977900"/>
                    </a:lnTo>
                    <a:cubicBezTo>
                      <a:pt x="6083300" y="977900"/>
                      <a:pt x="6121400" y="1016000"/>
                      <a:pt x="6146800" y="1054100"/>
                    </a:cubicBezTo>
                    <a:lnTo>
                      <a:pt x="6197600" y="1219200"/>
                    </a:lnTo>
                    <a:lnTo>
                      <a:pt x="5892800" y="1219200"/>
                    </a:lnTo>
                    <a:lnTo>
                      <a:pt x="5892800" y="977900"/>
                    </a:lnTo>
                    <a:close/>
                    <a:moveTo>
                      <a:pt x="6985000" y="1562100"/>
                    </a:moveTo>
                    <a:cubicBezTo>
                      <a:pt x="6985000" y="1511300"/>
                      <a:pt x="6946900" y="1473200"/>
                      <a:pt x="6908800" y="1473200"/>
                    </a:cubicBezTo>
                    <a:cubicBezTo>
                      <a:pt x="6858000" y="1473200"/>
                      <a:pt x="6832600" y="1511300"/>
                      <a:pt x="6832600" y="1562100"/>
                    </a:cubicBezTo>
                    <a:cubicBezTo>
                      <a:pt x="6832600" y="1600200"/>
                      <a:pt x="6858000" y="1638300"/>
                      <a:pt x="6908800" y="1638300"/>
                    </a:cubicBezTo>
                    <a:cubicBezTo>
                      <a:pt x="6946900" y="1638300"/>
                      <a:pt x="6985000" y="1600200"/>
                      <a:pt x="6985000" y="1562100"/>
                    </a:cubicBezTo>
                    <a:close/>
                    <a:moveTo>
                      <a:pt x="7658100" y="1638300"/>
                    </a:moveTo>
                    <a:cubicBezTo>
                      <a:pt x="7708900" y="1638300"/>
                      <a:pt x="7734300" y="1600200"/>
                      <a:pt x="7734300" y="1562100"/>
                    </a:cubicBezTo>
                    <a:cubicBezTo>
                      <a:pt x="7734300" y="1511300"/>
                      <a:pt x="7708900" y="1473200"/>
                      <a:pt x="7658100" y="1473200"/>
                    </a:cubicBezTo>
                    <a:cubicBezTo>
                      <a:pt x="7620000" y="1473200"/>
                      <a:pt x="7581900" y="1511300"/>
                      <a:pt x="7581900" y="1562100"/>
                    </a:cubicBezTo>
                    <a:cubicBezTo>
                      <a:pt x="7581900" y="1600200"/>
                      <a:pt x="7620000" y="1638300"/>
                      <a:pt x="7658100" y="1638300"/>
                    </a:cubicBezTo>
                    <a:close/>
                    <a:moveTo>
                      <a:pt x="6921500" y="901700"/>
                    </a:moveTo>
                    <a:cubicBezTo>
                      <a:pt x="6845300" y="901700"/>
                      <a:pt x="6769100" y="952500"/>
                      <a:pt x="6743700" y="1028700"/>
                    </a:cubicBezTo>
                    <a:lnTo>
                      <a:pt x="6667500" y="1219200"/>
                    </a:lnTo>
                    <a:lnTo>
                      <a:pt x="6667500" y="1536700"/>
                    </a:lnTo>
                    <a:cubicBezTo>
                      <a:pt x="6667500" y="1562100"/>
                      <a:pt x="6680200" y="1574800"/>
                      <a:pt x="6705600" y="1574800"/>
                    </a:cubicBezTo>
                    <a:lnTo>
                      <a:pt x="6743700" y="1574800"/>
                    </a:lnTo>
                    <a:cubicBezTo>
                      <a:pt x="6756400" y="1651000"/>
                      <a:pt x="6819900" y="1714500"/>
                      <a:pt x="6908800" y="1714500"/>
                    </a:cubicBezTo>
                    <a:cubicBezTo>
                      <a:pt x="6985000" y="1714500"/>
                      <a:pt x="7048500" y="1651000"/>
                      <a:pt x="7061200" y="1574800"/>
                    </a:cubicBezTo>
                    <a:lnTo>
                      <a:pt x="7505700" y="1574800"/>
                    </a:lnTo>
                    <a:cubicBezTo>
                      <a:pt x="7518400" y="1651000"/>
                      <a:pt x="7581900" y="1714500"/>
                      <a:pt x="7658100" y="1714500"/>
                    </a:cubicBezTo>
                    <a:cubicBezTo>
                      <a:pt x="7734300" y="1714500"/>
                      <a:pt x="7810500" y="1651000"/>
                      <a:pt x="7823200" y="1574800"/>
                    </a:cubicBezTo>
                    <a:lnTo>
                      <a:pt x="7899400" y="1574800"/>
                    </a:lnTo>
                    <a:cubicBezTo>
                      <a:pt x="7924800" y="1574800"/>
                      <a:pt x="7937500" y="1562100"/>
                      <a:pt x="7937500" y="1536700"/>
                    </a:cubicBezTo>
                    <a:lnTo>
                      <a:pt x="7937500" y="1384300"/>
                    </a:lnTo>
                    <a:cubicBezTo>
                      <a:pt x="7937500" y="1295400"/>
                      <a:pt x="7861300" y="1219200"/>
                      <a:pt x="7785100" y="1219200"/>
                    </a:cubicBezTo>
                    <a:lnTo>
                      <a:pt x="7620000" y="1219200"/>
                    </a:lnTo>
                    <a:lnTo>
                      <a:pt x="7543800" y="1028700"/>
                    </a:lnTo>
                    <a:cubicBezTo>
                      <a:pt x="7518400" y="952500"/>
                      <a:pt x="7442200" y="901700"/>
                      <a:pt x="7366000" y="901700"/>
                    </a:cubicBezTo>
                    <a:lnTo>
                      <a:pt x="6921500" y="901700"/>
                    </a:lnTo>
                    <a:close/>
                    <a:moveTo>
                      <a:pt x="6908800" y="1676400"/>
                    </a:moveTo>
                    <a:cubicBezTo>
                      <a:pt x="6845300" y="1676400"/>
                      <a:pt x="6781800" y="1625600"/>
                      <a:pt x="6781800" y="1562100"/>
                    </a:cubicBezTo>
                    <a:cubicBezTo>
                      <a:pt x="6781800" y="1485900"/>
                      <a:pt x="6845300" y="1435100"/>
                      <a:pt x="6908800" y="1435100"/>
                    </a:cubicBezTo>
                    <a:cubicBezTo>
                      <a:pt x="6972300" y="1435100"/>
                      <a:pt x="7023100" y="1485900"/>
                      <a:pt x="7023100" y="1562100"/>
                    </a:cubicBezTo>
                    <a:cubicBezTo>
                      <a:pt x="7023100" y="1625600"/>
                      <a:pt x="6972300" y="1676400"/>
                      <a:pt x="6908800" y="1676400"/>
                    </a:cubicBezTo>
                    <a:close/>
                    <a:moveTo>
                      <a:pt x="7785100" y="1562100"/>
                    </a:moveTo>
                    <a:cubicBezTo>
                      <a:pt x="7785100" y="1625600"/>
                      <a:pt x="7721600" y="1676400"/>
                      <a:pt x="7658100" y="1676400"/>
                    </a:cubicBezTo>
                    <a:cubicBezTo>
                      <a:pt x="7594600" y="1676400"/>
                      <a:pt x="7543800" y="1625600"/>
                      <a:pt x="7543800" y="1562100"/>
                    </a:cubicBezTo>
                    <a:cubicBezTo>
                      <a:pt x="7543800" y="1485900"/>
                      <a:pt x="7594600" y="1435100"/>
                      <a:pt x="7658100" y="1435100"/>
                    </a:cubicBezTo>
                    <a:cubicBezTo>
                      <a:pt x="7721600" y="1435100"/>
                      <a:pt x="7785100" y="1485900"/>
                      <a:pt x="7785100" y="1562100"/>
                    </a:cubicBezTo>
                    <a:close/>
                    <a:moveTo>
                      <a:pt x="7150100" y="977900"/>
                    </a:moveTo>
                    <a:lnTo>
                      <a:pt x="7150100" y="1219200"/>
                    </a:lnTo>
                    <a:lnTo>
                      <a:pt x="6756400" y="1219200"/>
                    </a:lnTo>
                    <a:lnTo>
                      <a:pt x="6807200" y="1054100"/>
                    </a:lnTo>
                    <a:cubicBezTo>
                      <a:pt x="6832600" y="1016000"/>
                      <a:pt x="6870700" y="977900"/>
                      <a:pt x="6921500" y="977900"/>
                    </a:cubicBezTo>
                    <a:lnTo>
                      <a:pt x="7150100" y="977900"/>
                    </a:lnTo>
                    <a:close/>
                    <a:moveTo>
                      <a:pt x="7226300" y="977900"/>
                    </a:moveTo>
                    <a:lnTo>
                      <a:pt x="7366000" y="977900"/>
                    </a:lnTo>
                    <a:cubicBezTo>
                      <a:pt x="7416800" y="977900"/>
                      <a:pt x="7454900" y="1016000"/>
                      <a:pt x="7480300" y="1054100"/>
                    </a:cubicBezTo>
                    <a:lnTo>
                      <a:pt x="7531100" y="1219200"/>
                    </a:lnTo>
                    <a:lnTo>
                      <a:pt x="7226300" y="1219200"/>
                    </a:lnTo>
                    <a:lnTo>
                      <a:pt x="7226300" y="977900"/>
                    </a:lnTo>
                    <a:close/>
                    <a:moveTo>
                      <a:pt x="8318500" y="1562100"/>
                    </a:moveTo>
                    <a:cubicBezTo>
                      <a:pt x="8318500" y="1511300"/>
                      <a:pt x="8280400" y="1473200"/>
                      <a:pt x="8242300" y="1473200"/>
                    </a:cubicBezTo>
                    <a:cubicBezTo>
                      <a:pt x="8191500" y="1473200"/>
                      <a:pt x="8166100" y="1511300"/>
                      <a:pt x="8166100" y="1562100"/>
                    </a:cubicBezTo>
                    <a:cubicBezTo>
                      <a:pt x="8166100" y="1600200"/>
                      <a:pt x="8191500" y="1638300"/>
                      <a:pt x="8242300" y="1638300"/>
                    </a:cubicBezTo>
                    <a:cubicBezTo>
                      <a:pt x="8280400" y="1638300"/>
                      <a:pt x="8318500" y="1600200"/>
                      <a:pt x="8318500" y="1562100"/>
                    </a:cubicBezTo>
                    <a:close/>
                    <a:moveTo>
                      <a:pt x="8991600" y="1638300"/>
                    </a:moveTo>
                    <a:cubicBezTo>
                      <a:pt x="9042400" y="1638300"/>
                      <a:pt x="9067800" y="1600200"/>
                      <a:pt x="9067800" y="1562100"/>
                    </a:cubicBezTo>
                    <a:cubicBezTo>
                      <a:pt x="9067800" y="1511300"/>
                      <a:pt x="9042400" y="1473200"/>
                      <a:pt x="8991600" y="1473200"/>
                    </a:cubicBezTo>
                    <a:cubicBezTo>
                      <a:pt x="8953500" y="1473200"/>
                      <a:pt x="8915400" y="1511300"/>
                      <a:pt x="8915400" y="1562100"/>
                    </a:cubicBezTo>
                    <a:cubicBezTo>
                      <a:pt x="8915400" y="1600200"/>
                      <a:pt x="8953500" y="1638300"/>
                      <a:pt x="8991600" y="1638300"/>
                    </a:cubicBezTo>
                    <a:close/>
                    <a:moveTo>
                      <a:pt x="8255000" y="901700"/>
                    </a:moveTo>
                    <a:cubicBezTo>
                      <a:pt x="8178800" y="901700"/>
                      <a:pt x="8102600" y="952500"/>
                      <a:pt x="8077200" y="1028700"/>
                    </a:cubicBezTo>
                    <a:lnTo>
                      <a:pt x="8001000" y="1219200"/>
                    </a:lnTo>
                    <a:lnTo>
                      <a:pt x="8001000" y="1536700"/>
                    </a:lnTo>
                    <a:cubicBezTo>
                      <a:pt x="8001000" y="1562100"/>
                      <a:pt x="8013700" y="1574800"/>
                      <a:pt x="8039100" y="1574800"/>
                    </a:cubicBezTo>
                    <a:lnTo>
                      <a:pt x="8077200" y="1574800"/>
                    </a:lnTo>
                    <a:cubicBezTo>
                      <a:pt x="8089900" y="1651000"/>
                      <a:pt x="8153400" y="1714500"/>
                      <a:pt x="8242300" y="1714500"/>
                    </a:cubicBezTo>
                    <a:cubicBezTo>
                      <a:pt x="8318500" y="1714500"/>
                      <a:pt x="8382000" y="1651000"/>
                      <a:pt x="8394700" y="1574800"/>
                    </a:cubicBezTo>
                    <a:lnTo>
                      <a:pt x="8839200" y="1574800"/>
                    </a:lnTo>
                    <a:cubicBezTo>
                      <a:pt x="8851900" y="1651000"/>
                      <a:pt x="8915400" y="1714500"/>
                      <a:pt x="8991600" y="1714500"/>
                    </a:cubicBezTo>
                    <a:cubicBezTo>
                      <a:pt x="9067800" y="1714500"/>
                      <a:pt x="9144000" y="1651000"/>
                      <a:pt x="9156700" y="1574800"/>
                    </a:cubicBezTo>
                    <a:lnTo>
                      <a:pt x="9232900" y="1574800"/>
                    </a:lnTo>
                    <a:cubicBezTo>
                      <a:pt x="9258300" y="1574800"/>
                      <a:pt x="9271000" y="1562100"/>
                      <a:pt x="9271000" y="1536700"/>
                    </a:cubicBezTo>
                    <a:lnTo>
                      <a:pt x="9271000" y="1384300"/>
                    </a:lnTo>
                    <a:cubicBezTo>
                      <a:pt x="9271000" y="1295400"/>
                      <a:pt x="9194800" y="1219200"/>
                      <a:pt x="9118600" y="1219200"/>
                    </a:cubicBezTo>
                    <a:lnTo>
                      <a:pt x="8953500" y="1219200"/>
                    </a:lnTo>
                    <a:lnTo>
                      <a:pt x="8877300" y="1028700"/>
                    </a:lnTo>
                    <a:cubicBezTo>
                      <a:pt x="8851900" y="952500"/>
                      <a:pt x="8775700" y="901700"/>
                      <a:pt x="8699500" y="901700"/>
                    </a:cubicBezTo>
                    <a:lnTo>
                      <a:pt x="8255000" y="901700"/>
                    </a:lnTo>
                    <a:close/>
                    <a:moveTo>
                      <a:pt x="8242300" y="1676400"/>
                    </a:moveTo>
                    <a:cubicBezTo>
                      <a:pt x="8178800" y="1676400"/>
                      <a:pt x="8115300" y="1625600"/>
                      <a:pt x="8115300" y="1562100"/>
                    </a:cubicBezTo>
                    <a:cubicBezTo>
                      <a:pt x="8115300" y="1485900"/>
                      <a:pt x="8178800" y="1435100"/>
                      <a:pt x="8242300" y="1435100"/>
                    </a:cubicBezTo>
                    <a:cubicBezTo>
                      <a:pt x="8305800" y="1435100"/>
                      <a:pt x="8356600" y="1485900"/>
                      <a:pt x="8356600" y="1562100"/>
                    </a:cubicBezTo>
                    <a:cubicBezTo>
                      <a:pt x="8356600" y="1625600"/>
                      <a:pt x="8305800" y="1676400"/>
                      <a:pt x="8242300" y="1676400"/>
                    </a:cubicBezTo>
                    <a:close/>
                    <a:moveTo>
                      <a:pt x="9118600" y="1562100"/>
                    </a:moveTo>
                    <a:cubicBezTo>
                      <a:pt x="9118600" y="1625600"/>
                      <a:pt x="9055100" y="1676400"/>
                      <a:pt x="8991600" y="1676400"/>
                    </a:cubicBezTo>
                    <a:cubicBezTo>
                      <a:pt x="8928100" y="1676400"/>
                      <a:pt x="8877300" y="1625600"/>
                      <a:pt x="8877300" y="1562100"/>
                    </a:cubicBezTo>
                    <a:cubicBezTo>
                      <a:pt x="8877300" y="1485900"/>
                      <a:pt x="8928100" y="1435100"/>
                      <a:pt x="8991600" y="1435100"/>
                    </a:cubicBezTo>
                    <a:cubicBezTo>
                      <a:pt x="9055100" y="1435100"/>
                      <a:pt x="9118600" y="1485900"/>
                      <a:pt x="9118600" y="1562100"/>
                    </a:cubicBezTo>
                    <a:close/>
                    <a:moveTo>
                      <a:pt x="8483600" y="977900"/>
                    </a:moveTo>
                    <a:lnTo>
                      <a:pt x="8483600" y="1219200"/>
                    </a:lnTo>
                    <a:lnTo>
                      <a:pt x="8089900" y="1219200"/>
                    </a:lnTo>
                    <a:lnTo>
                      <a:pt x="8140700" y="1054100"/>
                    </a:lnTo>
                    <a:cubicBezTo>
                      <a:pt x="8166100" y="1016000"/>
                      <a:pt x="8204200" y="977900"/>
                      <a:pt x="8255000" y="977900"/>
                    </a:cubicBezTo>
                    <a:lnTo>
                      <a:pt x="8483600" y="977900"/>
                    </a:lnTo>
                    <a:close/>
                    <a:moveTo>
                      <a:pt x="8559800" y="977900"/>
                    </a:moveTo>
                    <a:lnTo>
                      <a:pt x="8699500" y="977900"/>
                    </a:lnTo>
                    <a:cubicBezTo>
                      <a:pt x="8750300" y="977900"/>
                      <a:pt x="8788400" y="1016000"/>
                      <a:pt x="8813800" y="1054100"/>
                    </a:cubicBezTo>
                    <a:lnTo>
                      <a:pt x="8864600" y="1219200"/>
                    </a:lnTo>
                    <a:lnTo>
                      <a:pt x="8559800" y="1219200"/>
                    </a:lnTo>
                    <a:lnTo>
                      <a:pt x="8559800" y="977900"/>
                    </a:lnTo>
                    <a:close/>
                    <a:moveTo>
                      <a:pt x="317500" y="2451100"/>
                    </a:moveTo>
                    <a:cubicBezTo>
                      <a:pt x="317500" y="2400300"/>
                      <a:pt x="279400" y="2362200"/>
                      <a:pt x="241300" y="2362200"/>
                    </a:cubicBezTo>
                    <a:cubicBezTo>
                      <a:pt x="190500" y="2362200"/>
                      <a:pt x="165100" y="2400300"/>
                      <a:pt x="165100" y="2451100"/>
                    </a:cubicBezTo>
                    <a:cubicBezTo>
                      <a:pt x="165100" y="2489200"/>
                      <a:pt x="190500" y="2527300"/>
                      <a:pt x="241300" y="2527300"/>
                    </a:cubicBezTo>
                    <a:cubicBezTo>
                      <a:pt x="279400" y="2527300"/>
                      <a:pt x="317500" y="2489200"/>
                      <a:pt x="317500" y="2451100"/>
                    </a:cubicBezTo>
                    <a:close/>
                    <a:moveTo>
                      <a:pt x="990600" y="2527300"/>
                    </a:moveTo>
                    <a:cubicBezTo>
                      <a:pt x="1041400" y="2527300"/>
                      <a:pt x="1066800" y="2489200"/>
                      <a:pt x="1066800" y="2451100"/>
                    </a:cubicBezTo>
                    <a:cubicBezTo>
                      <a:pt x="1066800" y="2400300"/>
                      <a:pt x="1041400" y="2362200"/>
                      <a:pt x="990600" y="2362200"/>
                    </a:cubicBezTo>
                    <a:cubicBezTo>
                      <a:pt x="952500" y="2362200"/>
                      <a:pt x="914400" y="2400300"/>
                      <a:pt x="914400" y="2451100"/>
                    </a:cubicBezTo>
                    <a:cubicBezTo>
                      <a:pt x="914400" y="2489200"/>
                      <a:pt x="952500" y="2527300"/>
                      <a:pt x="990600" y="2527300"/>
                    </a:cubicBezTo>
                    <a:close/>
                    <a:moveTo>
                      <a:pt x="254000" y="1790700"/>
                    </a:moveTo>
                    <a:cubicBezTo>
                      <a:pt x="177800" y="1790700"/>
                      <a:pt x="101600" y="1841500"/>
                      <a:pt x="76200" y="1917700"/>
                    </a:cubicBezTo>
                    <a:lnTo>
                      <a:pt x="0" y="2108200"/>
                    </a:lnTo>
                    <a:lnTo>
                      <a:pt x="0" y="2425700"/>
                    </a:lnTo>
                    <a:cubicBezTo>
                      <a:pt x="0" y="2451100"/>
                      <a:pt x="12700" y="2463800"/>
                      <a:pt x="38100" y="2463800"/>
                    </a:cubicBezTo>
                    <a:lnTo>
                      <a:pt x="76200" y="2463800"/>
                    </a:lnTo>
                    <a:cubicBezTo>
                      <a:pt x="88900" y="2540000"/>
                      <a:pt x="152400" y="2603500"/>
                      <a:pt x="241300" y="2603500"/>
                    </a:cubicBezTo>
                    <a:cubicBezTo>
                      <a:pt x="317500" y="2603500"/>
                      <a:pt x="381000" y="2540000"/>
                      <a:pt x="393700" y="2463800"/>
                    </a:cubicBezTo>
                    <a:lnTo>
                      <a:pt x="838200" y="2463800"/>
                    </a:lnTo>
                    <a:cubicBezTo>
                      <a:pt x="850900" y="2540000"/>
                      <a:pt x="914400" y="2603500"/>
                      <a:pt x="990600" y="2603500"/>
                    </a:cubicBezTo>
                    <a:cubicBezTo>
                      <a:pt x="1066800" y="2603500"/>
                      <a:pt x="1143000" y="2540000"/>
                      <a:pt x="1155700" y="2463800"/>
                    </a:cubicBezTo>
                    <a:lnTo>
                      <a:pt x="1231900" y="2463800"/>
                    </a:lnTo>
                    <a:cubicBezTo>
                      <a:pt x="1257300" y="2463800"/>
                      <a:pt x="1270000" y="2451100"/>
                      <a:pt x="1270000" y="2425700"/>
                    </a:cubicBezTo>
                    <a:lnTo>
                      <a:pt x="1270000" y="2273300"/>
                    </a:lnTo>
                    <a:cubicBezTo>
                      <a:pt x="1270000" y="2184400"/>
                      <a:pt x="1193800" y="2108200"/>
                      <a:pt x="1117600" y="2108200"/>
                    </a:cubicBezTo>
                    <a:lnTo>
                      <a:pt x="952500" y="2108200"/>
                    </a:lnTo>
                    <a:lnTo>
                      <a:pt x="876300" y="1917700"/>
                    </a:lnTo>
                    <a:cubicBezTo>
                      <a:pt x="850900" y="1841500"/>
                      <a:pt x="774700" y="1790700"/>
                      <a:pt x="698500" y="1790700"/>
                    </a:cubicBezTo>
                    <a:lnTo>
                      <a:pt x="254000" y="1790700"/>
                    </a:lnTo>
                    <a:close/>
                    <a:moveTo>
                      <a:pt x="241300" y="2565400"/>
                    </a:moveTo>
                    <a:cubicBezTo>
                      <a:pt x="177800" y="2565400"/>
                      <a:pt x="114300" y="2514600"/>
                      <a:pt x="114300" y="2451100"/>
                    </a:cubicBezTo>
                    <a:cubicBezTo>
                      <a:pt x="114300" y="2374900"/>
                      <a:pt x="177800" y="2324100"/>
                      <a:pt x="241300" y="2324100"/>
                    </a:cubicBezTo>
                    <a:cubicBezTo>
                      <a:pt x="304800" y="2324100"/>
                      <a:pt x="355600" y="2374900"/>
                      <a:pt x="355600" y="2451100"/>
                    </a:cubicBezTo>
                    <a:cubicBezTo>
                      <a:pt x="355600" y="2514600"/>
                      <a:pt x="304800" y="2565400"/>
                      <a:pt x="241300" y="2565400"/>
                    </a:cubicBezTo>
                    <a:close/>
                    <a:moveTo>
                      <a:pt x="1117600" y="2451100"/>
                    </a:moveTo>
                    <a:cubicBezTo>
                      <a:pt x="1117600" y="2514600"/>
                      <a:pt x="1054100" y="2565400"/>
                      <a:pt x="990600" y="2565400"/>
                    </a:cubicBezTo>
                    <a:cubicBezTo>
                      <a:pt x="927100" y="2565400"/>
                      <a:pt x="876300" y="2514600"/>
                      <a:pt x="876300" y="2451100"/>
                    </a:cubicBezTo>
                    <a:cubicBezTo>
                      <a:pt x="876300" y="2374900"/>
                      <a:pt x="927100" y="2324100"/>
                      <a:pt x="990600" y="2324100"/>
                    </a:cubicBezTo>
                    <a:cubicBezTo>
                      <a:pt x="1054100" y="2324100"/>
                      <a:pt x="1117600" y="2374900"/>
                      <a:pt x="1117600" y="2451100"/>
                    </a:cubicBezTo>
                    <a:close/>
                    <a:moveTo>
                      <a:pt x="482600" y="1866900"/>
                    </a:moveTo>
                    <a:lnTo>
                      <a:pt x="482600" y="2108200"/>
                    </a:lnTo>
                    <a:lnTo>
                      <a:pt x="88900" y="2108200"/>
                    </a:lnTo>
                    <a:lnTo>
                      <a:pt x="139700" y="1943100"/>
                    </a:lnTo>
                    <a:cubicBezTo>
                      <a:pt x="165100" y="1905000"/>
                      <a:pt x="203200" y="1866900"/>
                      <a:pt x="254000" y="1866900"/>
                    </a:cubicBezTo>
                    <a:lnTo>
                      <a:pt x="482600" y="1866900"/>
                    </a:lnTo>
                    <a:close/>
                    <a:moveTo>
                      <a:pt x="558800" y="1866900"/>
                    </a:moveTo>
                    <a:lnTo>
                      <a:pt x="698500" y="1866900"/>
                    </a:lnTo>
                    <a:cubicBezTo>
                      <a:pt x="749300" y="1866900"/>
                      <a:pt x="787400" y="1905000"/>
                      <a:pt x="812800" y="1943100"/>
                    </a:cubicBezTo>
                    <a:lnTo>
                      <a:pt x="863600" y="2108200"/>
                    </a:lnTo>
                    <a:lnTo>
                      <a:pt x="558800" y="2108200"/>
                    </a:lnTo>
                    <a:lnTo>
                      <a:pt x="558800" y="1866900"/>
                    </a:lnTo>
                    <a:close/>
                    <a:moveTo>
                      <a:pt x="1651000" y="2451100"/>
                    </a:moveTo>
                    <a:cubicBezTo>
                      <a:pt x="1651000" y="2400300"/>
                      <a:pt x="1612900" y="2362200"/>
                      <a:pt x="1574800" y="2362200"/>
                    </a:cubicBezTo>
                    <a:cubicBezTo>
                      <a:pt x="1524000" y="2362200"/>
                      <a:pt x="1498600" y="2400300"/>
                      <a:pt x="1498600" y="2451100"/>
                    </a:cubicBezTo>
                    <a:cubicBezTo>
                      <a:pt x="1498600" y="2489200"/>
                      <a:pt x="1524000" y="2527300"/>
                      <a:pt x="1574800" y="2527300"/>
                    </a:cubicBezTo>
                    <a:cubicBezTo>
                      <a:pt x="1612900" y="2527300"/>
                      <a:pt x="1651000" y="2489200"/>
                      <a:pt x="1651000" y="2451100"/>
                    </a:cubicBezTo>
                    <a:close/>
                    <a:moveTo>
                      <a:pt x="2324100" y="2527300"/>
                    </a:moveTo>
                    <a:cubicBezTo>
                      <a:pt x="2374900" y="2527300"/>
                      <a:pt x="2400300" y="2489200"/>
                      <a:pt x="2400300" y="2451100"/>
                    </a:cubicBezTo>
                    <a:cubicBezTo>
                      <a:pt x="2400300" y="2400300"/>
                      <a:pt x="2374900" y="2362200"/>
                      <a:pt x="2324100" y="2362200"/>
                    </a:cubicBezTo>
                    <a:cubicBezTo>
                      <a:pt x="2286000" y="2362200"/>
                      <a:pt x="2247900" y="2400300"/>
                      <a:pt x="2247900" y="2451100"/>
                    </a:cubicBezTo>
                    <a:cubicBezTo>
                      <a:pt x="2247900" y="2489200"/>
                      <a:pt x="2286000" y="2527300"/>
                      <a:pt x="2324100" y="2527300"/>
                    </a:cubicBezTo>
                    <a:close/>
                    <a:moveTo>
                      <a:pt x="1587500" y="1790700"/>
                    </a:moveTo>
                    <a:cubicBezTo>
                      <a:pt x="1511300" y="1790700"/>
                      <a:pt x="1435100" y="1841500"/>
                      <a:pt x="1409700" y="1917700"/>
                    </a:cubicBezTo>
                    <a:lnTo>
                      <a:pt x="1333500" y="2108200"/>
                    </a:lnTo>
                    <a:lnTo>
                      <a:pt x="1333500" y="2425700"/>
                    </a:lnTo>
                    <a:cubicBezTo>
                      <a:pt x="1333500" y="2451100"/>
                      <a:pt x="1346200" y="2463800"/>
                      <a:pt x="1371600" y="2463800"/>
                    </a:cubicBezTo>
                    <a:lnTo>
                      <a:pt x="1409700" y="2463800"/>
                    </a:lnTo>
                    <a:cubicBezTo>
                      <a:pt x="1422400" y="2540000"/>
                      <a:pt x="1485900" y="2603500"/>
                      <a:pt x="1574800" y="2603500"/>
                    </a:cubicBezTo>
                    <a:cubicBezTo>
                      <a:pt x="1651000" y="2603500"/>
                      <a:pt x="1714500" y="2540000"/>
                      <a:pt x="1727200" y="2463800"/>
                    </a:cubicBezTo>
                    <a:lnTo>
                      <a:pt x="2171700" y="2463800"/>
                    </a:lnTo>
                    <a:cubicBezTo>
                      <a:pt x="2184400" y="2540000"/>
                      <a:pt x="2247900" y="2603500"/>
                      <a:pt x="2324100" y="2603500"/>
                    </a:cubicBezTo>
                    <a:cubicBezTo>
                      <a:pt x="2400300" y="2603500"/>
                      <a:pt x="2476500" y="2540000"/>
                      <a:pt x="2489200" y="2463800"/>
                    </a:cubicBezTo>
                    <a:lnTo>
                      <a:pt x="2565400" y="2463800"/>
                    </a:lnTo>
                    <a:cubicBezTo>
                      <a:pt x="2590800" y="2463800"/>
                      <a:pt x="2603500" y="2451100"/>
                      <a:pt x="2603500" y="2425700"/>
                    </a:cubicBezTo>
                    <a:lnTo>
                      <a:pt x="2603500" y="2273300"/>
                    </a:lnTo>
                    <a:cubicBezTo>
                      <a:pt x="2603500" y="2184400"/>
                      <a:pt x="2527300" y="2108200"/>
                      <a:pt x="2451100" y="2108200"/>
                    </a:cubicBezTo>
                    <a:lnTo>
                      <a:pt x="2286000" y="2108200"/>
                    </a:lnTo>
                    <a:lnTo>
                      <a:pt x="2209800" y="1917700"/>
                    </a:lnTo>
                    <a:cubicBezTo>
                      <a:pt x="2184400" y="1841500"/>
                      <a:pt x="2108200" y="1790700"/>
                      <a:pt x="2032000" y="1790700"/>
                    </a:cubicBezTo>
                    <a:lnTo>
                      <a:pt x="1587500" y="1790700"/>
                    </a:lnTo>
                    <a:close/>
                    <a:moveTo>
                      <a:pt x="1574800" y="2565400"/>
                    </a:moveTo>
                    <a:cubicBezTo>
                      <a:pt x="1511300" y="2565400"/>
                      <a:pt x="1447800" y="2514600"/>
                      <a:pt x="1447800" y="2451100"/>
                    </a:cubicBezTo>
                    <a:cubicBezTo>
                      <a:pt x="1447800" y="2374900"/>
                      <a:pt x="1511300" y="2324100"/>
                      <a:pt x="1574800" y="2324100"/>
                    </a:cubicBezTo>
                    <a:cubicBezTo>
                      <a:pt x="1638300" y="2324100"/>
                      <a:pt x="1689100" y="2374900"/>
                      <a:pt x="1689100" y="2451100"/>
                    </a:cubicBezTo>
                    <a:cubicBezTo>
                      <a:pt x="1689100" y="2514600"/>
                      <a:pt x="1638300" y="2565400"/>
                      <a:pt x="1574800" y="2565400"/>
                    </a:cubicBezTo>
                    <a:close/>
                    <a:moveTo>
                      <a:pt x="2451100" y="2451100"/>
                    </a:moveTo>
                    <a:cubicBezTo>
                      <a:pt x="2451100" y="2514600"/>
                      <a:pt x="2387600" y="2565400"/>
                      <a:pt x="2324100" y="2565400"/>
                    </a:cubicBezTo>
                    <a:cubicBezTo>
                      <a:pt x="2260600" y="2565400"/>
                      <a:pt x="2209800" y="2514600"/>
                      <a:pt x="2209800" y="2451100"/>
                    </a:cubicBezTo>
                    <a:cubicBezTo>
                      <a:pt x="2209800" y="2374900"/>
                      <a:pt x="2260600" y="2324100"/>
                      <a:pt x="2324100" y="2324100"/>
                    </a:cubicBezTo>
                    <a:cubicBezTo>
                      <a:pt x="2387600" y="2324100"/>
                      <a:pt x="2451100" y="2374900"/>
                      <a:pt x="2451100" y="2451100"/>
                    </a:cubicBezTo>
                    <a:close/>
                    <a:moveTo>
                      <a:pt x="1816100" y="1866900"/>
                    </a:moveTo>
                    <a:lnTo>
                      <a:pt x="1816100" y="2108200"/>
                    </a:lnTo>
                    <a:lnTo>
                      <a:pt x="1422400" y="2108200"/>
                    </a:lnTo>
                    <a:lnTo>
                      <a:pt x="1473200" y="1943100"/>
                    </a:lnTo>
                    <a:cubicBezTo>
                      <a:pt x="1498600" y="1905000"/>
                      <a:pt x="1536700" y="1866900"/>
                      <a:pt x="1587500" y="1866900"/>
                    </a:cubicBezTo>
                    <a:lnTo>
                      <a:pt x="1816100" y="1866900"/>
                    </a:lnTo>
                    <a:close/>
                    <a:moveTo>
                      <a:pt x="1892300" y="1866900"/>
                    </a:moveTo>
                    <a:lnTo>
                      <a:pt x="2032000" y="1866900"/>
                    </a:lnTo>
                    <a:cubicBezTo>
                      <a:pt x="2082800" y="1866900"/>
                      <a:pt x="2120900" y="1905000"/>
                      <a:pt x="2146300" y="1943100"/>
                    </a:cubicBezTo>
                    <a:lnTo>
                      <a:pt x="2197100" y="2108200"/>
                    </a:lnTo>
                    <a:lnTo>
                      <a:pt x="1892300" y="2108200"/>
                    </a:lnTo>
                    <a:lnTo>
                      <a:pt x="1892300" y="1866900"/>
                    </a:lnTo>
                    <a:close/>
                    <a:moveTo>
                      <a:pt x="2984500" y="2451100"/>
                    </a:moveTo>
                    <a:cubicBezTo>
                      <a:pt x="2984500" y="2400300"/>
                      <a:pt x="2946400" y="2362200"/>
                      <a:pt x="2908300" y="2362200"/>
                    </a:cubicBezTo>
                    <a:cubicBezTo>
                      <a:pt x="2857500" y="2362200"/>
                      <a:pt x="2832100" y="2400300"/>
                      <a:pt x="2832100" y="2451100"/>
                    </a:cubicBezTo>
                    <a:cubicBezTo>
                      <a:pt x="2832100" y="2489200"/>
                      <a:pt x="2857500" y="2527300"/>
                      <a:pt x="2908300" y="2527300"/>
                    </a:cubicBezTo>
                    <a:cubicBezTo>
                      <a:pt x="2946400" y="2527300"/>
                      <a:pt x="2984500" y="2489200"/>
                      <a:pt x="2984500" y="2451100"/>
                    </a:cubicBezTo>
                    <a:close/>
                    <a:moveTo>
                      <a:pt x="3657600" y="2527300"/>
                    </a:moveTo>
                    <a:cubicBezTo>
                      <a:pt x="3708400" y="2527300"/>
                      <a:pt x="3733800" y="2489200"/>
                      <a:pt x="3733800" y="2451100"/>
                    </a:cubicBezTo>
                    <a:cubicBezTo>
                      <a:pt x="3733800" y="2400300"/>
                      <a:pt x="3708400" y="2362200"/>
                      <a:pt x="3657600" y="2362200"/>
                    </a:cubicBezTo>
                    <a:cubicBezTo>
                      <a:pt x="3619500" y="2362200"/>
                      <a:pt x="3581400" y="2400300"/>
                      <a:pt x="3581400" y="2451100"/>
                    </a:cubicBezTo>
                    <a:cubicBezTo>
                      <a:pt x="3581400" y="2489200"/>
                      <a:pt x="3619500" y="2527300"/>
                      <a:pt x="3657600" y="2527300"/>
                    </a:cubicBezTo>
                    <a:close/>
                    <a:moveTo>
                      <a:pt x="2921000" y="1790700"/>
                    </a:moveTo>
                    <a:cubicBezTo>
                      <a:pt x="2844800" y="1790700"/>
                      <a:pt x="2768600" y="1841500"/>
                      <a:pt x="2743200" y="1917700"/>
                    </a:cubicBezTo>
                    <a:lnTo>
                      <a:pt x="2667000" y="2108200"/>
                    </a:lnTo>
                    <a:lnTo>
                      <a:pt x="2667000" y="2425700"/>
                    </a:lnTo>
                    <a:cubicBezTo>
                      <a:pt x="2667000" y="2451100"/>
                      <a:pt x="2679700" y="2463800"/>
                      <a:pt x="2705100" y="2463800"/>
                    </a:cubicBezTo>
                    <a:lnTo>
                      <a:pt x="2743200" y="2463800"/>
                    </a:lnTo>
                    <a:cubicBezTo>
                      <a:pt x="2755900" y="2540000"/>
                      <a:pt x="2819400" y="2603500"/>
                      <a:pt x="2908300" y="2603500"/>
                    </a:cubicBezTo>
                    <a:cubicBezTo>
                      <a:pt x="2984500" y="2603500"/>
                      <a:pt x="3048000" y="2540000"/>
                      <a:pt x="3060700" y="2463800"/>
                    </a:cubicBezTo>
                    <a:lnTo>
                      <a:pt x="3505200" y="2463800"/>
                    </a:lnTo>
                    <a:cubicBezTo>
                      <a:pt x="3517900" y="2540000"/>
                      <a:pt x="3581400" y="2603500"/>
                      <a:pt x="3657600" y="2603500"/>
                    </a:cubicBezTo>
                    <a:cubicBezTo>
                      <a:pt x="3733800" y="2603500"/>
                      <a:pt x="3810000" y="2540000"/>
                      <a:pt x="3822700" y="2463800"/>
                    </a:cubicBezTo>
                    <a:lnTo>
                      <a:pt x="3898900" y="2463800"/>
                    </a:lnTo>
                    <a:cubicBezTo>
                      <a:pt x="3924300" y="2463800"/>
                      <a:pt x="3937000" y="2451100"/>
                      <a:pt x="3937000" y="2425700"/>
                    </a:cubicBezTo>
                    <a:lnTo>
                      <a:pt x="3937000" y="2273300"/>
                    </a:lnTo>
                    <a:cubicBezTo>
                      <a:pt x="3937000" y="2184400"/>
                      <a:pt x="3860800" y="2108200"/>
                      <a:pt x="3784600" y="2108200"/>
                    </a:cubicBezTo>
                    <a:lnTo>
                      <a:pt x="3619500" y="2108200"/>
                    </a:lnTo>
                    <a:lnTo>
                      <a:pt x="3543300" y="1917700"/>
                    </a:lnTo>
                    <a:cubicBezTo>
                      <a:pt x="3517900" y="1841500"/>
                      <a:pt x="3441700" y="1790700"/>
                      <a:pt x="3365500" y="1790700"/>
                    </a:cubicBezTo>
                    <a:lnTo>
                      <a:pt x="2921000" y="1790700"/>
                    </a:lnTo>
                    <a:close/>
                    <a:moveTo>
                      <a:pt x="2908300" y="2565400"/>
                    </a:moveTo>
                    <a:cubicBezTo>
                      <a:pt x="2844800" y="2565400"/>
                      <a:pt x="2781300" y="2514600"/>
                      <a:pt x="2781300" y="2451100"/>
                    </a:cubicBezTo>
                    <a:cubicBezTo>
                      <a:pt x="2781300" y="2374900"/>
                      <a:pt x="2844800" y="2324100"/>
                      <a:pt x="2908300" y="2324100"/>
                    </a:cubicBezTo>
                    <a:cubicBezTo>
                      <a:pt x="2971800" y="2324100"/>
                      <a:pt x="3022600" y="2374900"/>
                      <a:pt x="3022600" y="2451100"/>
                    </a:cubicBezTo>
                    <a:cubicBezTo>
                      <a:pt x="3022600" y="2514600"/>
                      <a:pt x="2971800" y="2565400"/>
                      <a:pt x="2908300" y="2565400"/>
                    </a:cubicBezTo>
                    <a:close/>
                    <a:moveTo>
                      <a:pt x="3784600" y="2451100"/>
                    </a:moveTo>
                    <a:cubicBezTo>
                      <a:pt x="3784600" y="2514600"/>
                      <a:pt x="3721100" y="2565400"/>
                      <a:pt x="3657600" y="2565400"/>
                    </a:cubicBezTo>
                    <a:cubicBezTo>
                      <a:pt x="3594100" y="2565400"/>
                      <a:pt x="3543300" y="2514600"/>
                      <a:pt x="3543300" y="2451100"/>
                    </a:cubicBezTo>
                    <a:cubicBezTo>
                      <a:pt x="3543300" y="2374900"/>
                      <a:pt x="3594100" y="2324100"/>
                      <a:pt x="3657600" y="2324100"/>
                    </a:cubicBezTo>
                    <a:cubicBezTo>
                      <a:pt x="3721100" y="2324100"/>
                      <a:pt x="3784600" y="2374900"/>
                      <a:pt x="3784600" y="2451100"/>
                    </a:cubicBezTo>
                    <a:close/>
                    <a:moveTo>
                      <a:pt x="3149600" y="1866900"/>
                    </a:moveTo>
                    <a:lnTo>
                      <a:pt x="3149600" y="2108200"/>
                    </a:lnTo>
                    <a:lnTo>
                      <a:pt x="2755900" y="2108200"/>
                    </a:lnTo>
                    <a:lnTo>
                      <a:pt x="2806700" y="1943100"/>
                    </a:lnTo>
                    <a:cubicBezTo>
                      <a:pt x="2832100" y="1905000"/>
                      <a:pt x="2870200" y="1866900"/>
                      <a:pt x="2921000" y="1866900"/>
                    </a:cubicBezTo>
                    <a:lnTo>
                      <a:pt x="3149600" y="1866900"/>
                    </a:lnTo>
                    <a:close/>
                    <a:moveTo>
                      <a:pt x="3225800" y="1866900"/>
                    </a:moveTo>
                    <a:lnTo>
                      <a:pt x="3365500" y="1866900"/>
                    </a:lnTo>
                    <a:cubicBezTo>
                      <a:pt x="3416300" y="1866900"/>
                      <a:pt x="3454400" y="1905000"/>
                      <a:pt x="3479800" y="1943100"/>
                    </a:cubicBezTo>
                    <a:lnTo>
                      <a:pt x="3530600" y="2108200"/>
                    </a:lnTo>
                    <a:lnTo>
                      <a:pt x="3225800" y="2108200"/>
                    </a:lnTo>
                    <a:lnTo>
                      <a:pt x="3225800" y="1866900"/>
                    </a:lnTo>
                    <a:close/>
                    <a:moveTo>
                      <a:pt x="4318000" y="2451100"/>
                    </a:moveTo>
                    <a:cubicBezTo>
                      <a:pt x="4318000" y="2400300"/>
                      <a:pt x="4279900" y="2362200"/>
                      <a:pt x="4241800" y="2362200"/>
                    </a:cubicBezTo>
                    <a:cubicBezTo>
                      <a:pt x="4191000" y="2362200"/>
                      <a:pt x="4165600" y="2400300"/>
                      <a:pt x="4165600" y="2451100"/>
                    </a:cubicBezTo>
                    <a:cubicBezTo>
                      <a:pt x="4165600" y="2489200"/>
                      <a:pt x="4191000" y="2527300"/>
                      <a:pt x="4241800" y="2527300"/>
                    </a:cubicBezTo>
                    <a:cubicBezTo>
                      <a:pt x="4279900" y="2527300"/>
                      <a:pt x="4318000" y="2489200"/>
                      <a:pt x="4318000" y="2451100"/>
                    </a:cubicBezTo>
                    <a:close/>
                    <a:moveTo>
                      <a:pt x="4991100" y="2527300"/>
                    </a:moveTo>
                    <a:cubicBezTo>
                      <a:pt x="5041900" y="2527300"/>
                      <a:pt x="5067300" y="2489200"/>
                      <a:pt x="5067300" y="2451100"/>
                    </a:cubicBezTo>
                    <a:cubicBezTo>
                      <a:pt x="5067300" y="2400300"/>
                      <a:pt x="5041900" y="2362200"/>
                      <a:pt x="4991100" y="2362200"/>
                    </a:cubicBezTo>
                    <a:cubicBezTo>
                      <a:pt x="4953000" y="2362200"/>
                      <a:pt x="4914900" y="2400300"/>
                      <a:pt x="4914900" y="2451100"/>
                    </a:cubicBezTo>
                    <a:cubicBezTo>
                      <a:pt x="4914900" y="2489200"/>
                      <a:pt x="4953000" y="2527300"/>
                      <a:pt x="4991100" y="2527300"/>
                    </a:cubicBezTo>
                    <a:close/>
                    <a:moveTo>
                      <a:pt x="4254500" y="1790700"/>
                    </a:moveTo>
                    <a:cubicBezTo>
                      <a:pt x="4178300" y="1790700"/>
                      <a:pt x="4102100" y="1841500"/>
                      <a:pt x="4076700" y="1917700"/>
                    </a:cubicBezTo>
                    <a:lnTo>
                      <a:pt x="4000500" y="2108200"/>
                    </a:lnTo>
                    <a:lnTo>
                      <a:pt x="4000500" y="2425700"/>
                    </a:lnTo>
                    <a:cubicBezTo>
                      <a:pt x="4000500" y="2451100"/>
                      <a:pt x="4013200" y="2463800"/>
                      <a:pt x="4038600" y="2463800"/>
                    </a:cubicBezTo>
                    <a:lnTo>
                      <a:pt x="4076700" y="2463800"/>
                    </a:lnTo>
                    <a:cubicBezTo>
                      <a:pt x="4089400" y="2540000"/>
                      <a:pt x="4152900" y="2603500"/>
                      <a:pt x="4241800" y="2603500"/>
                    </a:cubicBezTo>
                    <a:cubicBezTo>
                      <a:pt x="4318000" y="2603500"/>
                      <a:pt x="4381500" y="2540000"/>
                      <a:pt x="4394200" y="2463800"/>
                    </a:cubicBezTo>
                    <a:lnTo>
                      <a:pt x="4838700" y="2463800"/>
                    </a:lnTo>
                    <a:cubicBezTo>
                      <a:pt x="4851400" y="2540000"/>
                      <a:pt x="4914900" y="2603500"/>
                      <a:pt x="4991100" y="2603500"/>
                    </a:cubicBezTo>
                    <a:cubicBezTo>
                      <a:pt x="5067300" y="2603500"/>
                      <a:pt x="5143500" y="2540000"/>
                      <a:pt x="5156200" y="2463800"/>
                    </a:cubicBezTo>
                    <a:lnTo>
                      <a:pt x="5232400" y="2463800"/>
                    </a:lnTo>
                    <a:cubicBezTo>
                      <a:pt x="5257800" y="2463800"/>
                      <a:pt x="5270500" y="2451100"/>
                      <a:pt x="5270500" y="2425700"/>
                    </a:cubicBezTo>
                    <a:lnTo>
                      <a:pt x="5270500" y="2273300"/>
                    </a:lnTo>
                    <a:cubicBezTo>
                      <a:pt x="5270500" y="2184400"/>
                      <a:pt x="5194300" y="2108200"/>
                      <a:pt x="5118100" y="2108200"/>
                    </a:cubicBezTo>
                    <a:lnTo>
                      <a:pt x="4953000" y="2108200"/>
                    </a:lnTo>
                    <a:lnTo>
                      <a:pt x="4876800" y="1917700"/>
                    </a:lnTo>
                    <a:cubicBezTo>
                      <a:pt x="4851400" y="1841500"/>
                      <a:pt x="4775200" y="1790700"/>
                      <a:pt x="4699000" y="1790700"/>
                    </a:cubicBezTo>
                    <a:lnTo>
                      <a:pt x="4254500" y="1790700"/>
                    </a:lnTo>
                    <a:close/>
                    <a:moveTo>
                      <a:pt x="4241800" y="2565400"/>
                    </a:moveTo>
                    <a:cubicBezTo>
                      <a:pt x="4178300" y="2565400"/>
                      <a:pt x="4114800" y="2514600"/>
                      <a:pt x="4114800" y="2451100"/>
                    </a:cubicBezTo>
                    <a:cubicBezTo>
                      <a:pt x="4114800" y="2374900"/>
                      <a:pt x="4178300" y="2324100"/>
                      <a:pt x="4241800" y="2324100"/>
                    </a:cubicBezTo>
                    <a:cubicBezTo>
                      <a:pt x="4305300" y="2324100"/>
                      <a:pt x="4356100" y="2374900"/>
                      <a:pt x="4356100" y="2451100"/>
                    </a:cubicBezTo>
                    <a:cubicBezTo>
                      <a:pt x="4356100" y="2514600"/>
                      <a:pt x="4305300" y="2565400"/>
                      <a:pt x="4241800" y="2565400"/>
                    </a:cubicBezTo>
                    <a:close/>
                    <a:moveTo>
                      <a:pt x="5118100" y="2451100"/>
                    </a:moveTo>
                    <a:cubicBezTo>
                      <a:pt x="5118100" y="2514600"/>
                      <a:pt x="5054600" y="2565400"/>
                      <a:pt x="4991100" y="2565400"/>
                    </a:cubicBezTo>
                    <a:cubicBezTo>
                      <a:pt x="4927600" y="2565400"/>
                      <a:pt x="4876800" y="2514600"/>
                      <a:pt x="4876800" y="2451100"/>
                    </a:cubicBezTo>
                    <a:cubicBezTo>
                      <a:pt x="4876800" y="2374900"/>
                      <a:pt x="4927600" y="2324100"/>
                      <a:pt x="4991100" y="2324100"/>
                    </a:cubicBezTo>
                    <a:cubicBezTo>
                      <a:pt x="5054600" y="2324100"/>
                      <a:pt x="5118100" y="2374900"/>
                      <a:pt x="5118100" y="2451100"/>
                    </a:cubicBezTo>
                    <a:close/>
                    <a:moveTo>
                      <a:pt x="4483100" y="1866900"/>
                    </a:moveTo>
                    <a:lnTo>
                      <a:pt x="4483100" y="2108200"/>
                    </a:lnTo>
                    <a:lnTo>
                      <a:pt x="4089400" y="2108200"/>
                    </a:lnTo>
                    <a:lnTo>
                      <a:pt x="4140200" y="1943100"/>
                    </a:lnTo>
                    <a:cubicBezTo>
                      <a:pt x="4165600" y="1905000"/>
                      <a:pt x="4203700" y="1866900"/>
                      <a:pt x="4254500" y="1866900"/>
                    </a:cubicBezTo>
                    <a:lnTo>
                      <a:pt x="4483100" y="1866900"/>
                    </a:lnTo>
                    <a:close/>
                    <a:moveTo>
                      <a:pt x="4559300" y="1866900"/>
                    </a:moveTo>
                    <a:lnTo>
                      <a:pt x="4699000" y="1866900"/>
                    </a:lnTo>
                    <a:cubicBezTo>
                      <a:pt x="4749800" y="1866900"/>
                      <a:pt x="4787900" y="1905000"/>
                      <a:pt x="4813300" y="1943100"/>
                    </a:cubicBezTo>
                    <a:lnTo>
                      <a:pt x="4864100" y="2108200"/>
                    </a:lnTo>
                    <a:lnTo>
                      <a:pt x="4559300" y="2108200"/>
                    </a:lnTo>
                    <a:lnTo>
                      <a:pt x="4559300" y="1866900"/>
                    </a:lnTo>
                    <a:close/>
                    <a:moveTo>
                      <a:pt x="5651500" y="2451100"/>
                    </a:moveTo>
                    <a:cubicBezTo>
                      <a:pt x="5651500" y="2400300"/>
                      <a:pt x="5613400" y="2362200"/>
                      <a:pt x="5575300" y="2362200"/>
                    </a:cubicBezTo>
                    <a:cubicBezTo>
                      <a:pt x="5524500" y="2362200"/>
                      <a:pt x="5499100" y="2400300"/>
                      <a:pt x="5499100" y="2451100"/>
                    </a:cubicBezTo>
                    <a:cubicBezTo>
                      <a:pt x="5499100" y="2489200"/>
                      <a:pt x="5524500" y="2527300"/>
                      <a:pt x="5575300" y="2527300"/>
                    </a:cubicBezTo>
                    <a:cubicBezTo>
                      <a:pt x="5613400" y="2527300"/>
                      <a:pt x="5651500" y="2489200"/>
                      <a:pt x="5651500" y="2451100"/>
                    </a:cubicBezTo>
                    <a:close/>
                    <a:moveTo>
                      <a:pt x="6324600" y="2527300"/>
                    </a:moveTo>
                    <a:cubicBezTo>
                      <a:pt x="6375400" y="2527300"/>
                      <a:pt x="6400800" y="2489200"/>
                      <a:pt x="6400800" y="2451100"/>
                    </a:cubicBezTo>
                    <a:cubicBezTo>
                      <a:pt x="6400800" y="2400300"/>
                      <a:pt x="6375400" y="2362200"/>
                      <a:pt x="6324600" y="2362200"/>
                    </a:cubicBezTo>
                    <a:cubicBezTo>
                      <a:pt x="6286500" y="2362200"/>
                      <a:pt x="6248400" y="2400300"/>
                      <a:pt x="6248400" y="2451100"/>
                    </a:cubicBezTo>
                    <a:cubicBezTo>
                      <a:pt x="6248400" y="2489200"/>
                      <a:pt x="6286500" y="2527300"/>
                      <a:pt x="6324600" y="2527300"/>
                    </a:cubicBezTo>
                    <a:close/>
                    <a:moveTo>
                      <a:pt x="5588000" y="1790700"/>
                    </a:moveTo>
                    <a:cubicBezTo>
                      <a:pt x="5511800" y="1790700"/>
                      <a:pt x="5435600" y="1841500"/>
                      <a:pt x="5410200" y="1917700"/>
                    </a:cubicBezTo>
                    <a:lnTo>
                      <a:pt x="5334000" y="2108200"/>
                    </a:lnTo>
                    <a:lnTo>
                      <a:pt x="5334000" y="2425700"/>
                    </a:lnTo>
                    <a:cubicBezTo>
                      <a:pt x="5334000" y="2451100"/>
                      <a:pt x="5346700" y="2463800"/>
                      <a:pt x="5372100" y="2463800"/>
                    </a:cubicBezTo>
                    <a:lnTo>
                      <a:pt x="5410200" y="2463800"/>
                    </a:lnTo>
                    <a:cubicBezTo>
                      <a:pt x="5422900" y="2540000"/>
                      <a:pt x="5486400" y="2603500"/>
                      <a:pt x="5575300" y="2603500"/>
                    </a:cubicBezTo>
                    <a:cubicBezTo>
                      <a:pt x="5651500" y="2603500"/>
                      <a:pt x="5715000" y="2540000"/>
                      <a:pt x="5727700" y="2463800"/>
                    </a:cubicBezTo>
                    <a:lnTo>
                      <a:pt x="6172200" y="2463800"/>
                    </a:lnTo>
                    <a:cubicBezTo>
                      <a:pt x="6184900" y="2540000"/>
                      <a:pt x="6248400" y="2603500"/>
                      <a:pt x="6324600" y="2603500"/>
                    </a:cubicBezTo>
                    <a:cubicBezTo>
                      <a:pt x="6400800" y="2603500"/>
                      <a:pt x="6477000" y="2540000"/>
                      <a:pt x="6489700" y="2463800"/>
                    </a:cubicBezTo>
                    <a:lnTo>
                      <a:pt x="6565900" y="2463800"/>
                    </a:lnTo>
                    <a:cubicBezTo>
                      <a:pt x="6591300" y="2463800"/>
                      <a:pt x="6604000" y="2451100"/>
                      <a:pt x="6604000" y="2425700"/>
                    </a:cubicBezTo>
                    <a:lnTo>
                      <a:pt x="6604000" y="2273300"/>
                    </a:lnTo>
                    <a:cubicBezTo>
                      <a:pt x="6604000" y="2184400"/>
                      <a:pt x="6527800" y="2108200"/>
                      <a:pt x="6451600" y="2108200"/>
                    </a:cubicBezTo>
                    <a:lnTo>
                      <a:pt x="6286500" y="2108200"/>
                    </a:lnTo>
                    <a:lnTo>
                      <a:pt x="6210300" y="1917700"/>
                    </a:lnTo>
                    <a:cubicBezTo>
                      <a:pt x="6184900" y="1841500"/>
                      <a:pt x="6108700" y="1790700"/>
                      <a:pt x="6032500" y="1790700"/>
                    </a:cubicBezTo>
                    <a:lnTo>
                      <a:pt x="5588000" y="1790700"/>
                    </a:lnTo>
                    <a:close/>
                    <a:moveTo>
                      <a:pt x="5575300" y="2565400"/>
                    </a:moveTo>
                    <a:cubicBezTo>
                      <a:pt x="5511800" y="2565400"/>
                      <a:pt x="5448300" y="2514600"/>
                      <a:pt x="5448300" y="2451100"/>
                    </a:cubicBezTo>
                    <a:cubicBezTo>
                      <a:pt x="5448300" y="2374900"/>
                      <a:pt x="5511800" y="2324100"/>
                      <a:pt x="5575300" y="2324100"/>
                    </a:cubicBezTo>
                    <a:cubicBezTo>
                      <a:pt x="5638800" y="2324100"/>
                      <a:pt x="5689600" y="2374900"/>
                      <a:pt x="5689600" y="2451100"/>
                    </a:cubicBezTo>
                    <a:cubicBezTo>
                      <a:pt x="5689600" y="2514600"/>
                      <a:pt x="5638800" y="2565400"/>
                      <a:pt x="5575300" y="2565400"/>
                    </a:cubicBezTo>
                    <a:close/>
                    <a:moveTo>
                      <a:pt x="6451600" y="2451100"/>
                    </a:moveTo>
                    <a:cubicBezTo>
                      <a:pt x="6451600" y="2514600"/>
                      <a:pt x="6388100" y="2565400"/>
                      <a:pt x="6324600" y="2565400"/>
                    </a:cubicBezTo>
                    <a:cubicBezTo>
                      <a:pt x="6261100" y="2565400"/>
                      <a:pt x="6210300" y="2514600"/>
                      <a:pt x="6210300" y="2451100"/>
                    </a:cubicBezTo>
                    <a:cubicBezTo>
                      <a:pt x="6210300" y="2374900"/>
                      <a:pt x="6261100" y="2324100"/>
                      <a:pt x="6324600" y="2324100"/>
                    </a:cubicBezTo>
                    <a:cubicBezTo>
                      <a:pt x="6388100" y="2324100"/>
                      <a:pt x="6451600" y="2374900"/>
                      <a:pt x="6451600" y="2451100"/>
                    </a:cubicBezTo>
                    <a:close/>
                    <a:moveTo>
                      <a:pt x="5816600" y="1866900"/>
                    </a:moveTo>
                    <a:lnTo>
                      <a:pt x="5816600" y="2108200"/>
                    </a:lnTo>
                    <a:lnTo>
                      <a:pt x="5422900" y="2108200"/>
                    </a:lnTo>
                    <a:lnTo>
                      <a:pt x="5473700" y="1943100"/>
                    </a:lnTo>
                    <a:cubicBezTo>
                      <a:pt x="5499100" y="1905000"/>
                      <a:pt x="5537200" y="1866900"/>
                      <a:pt x="5588000" y="1866900"/>
                    </a:cubicBezTo>
                    <a:lnTo>
                      <a:pt x="5816600" y="1866900"/>
                    </a:lnTo>
                    <a:close/>
                    <a:moveTo>
                      <a:pt x="5892800" y="1866900"/>
                    </a:moveTo>
                    <a:lnTo>
                      <a:pt x="6032500" y="1866900"/>
                    </a:lnTo>
                    <a:cubicBezTo>
                      <a:pt x="6083300" y="1866900"/>
                      <a:pt x="6121400" y="1905000"/>
                      <a:pt x="6146800" y="1943100"/>
                    </a:cubicBezTo>
                    <a:lnTo>
                      <a:pt x="6197600" y="2108200"/>
                    </a:lnTo>
                    <a:lnTo>
                      <a:pt x="5892800" y="2108200"/>
                    </a:lnTo>
                    <a:lnTo>
                      <a:pt x="5892800" y="1866900"/>
                    </a:lnTo>
                    <a:close/>
                    <a:moveTo>
                      <a:pt x="6985000" y="2451100"/>
                    </a:moveTo>
                    <a:cubicBezTo>
                      <a:pt x="6985000" y="2400300"/>
                      <a:pt x="6946900" y="2362200"/>
                      <a:pt x="6908800" y="2362200"/>
                    </a:cubicBezTo>
                    <a:cubicBezTo>
                      <a:pt x="6858000" y="2362200"/>
                      <a:pt x="6832600" y="2400300"/>
                      <a:pt x="6832600" y="2451100"/>
                    </a:cubicBezTo>
                    <a:cubicBezTo>
                      <a:pt x="6832600" y="2489200"/>
                      <a:pt x="6858000" y="2527300"/>
                      <a:pt x="6908800" y="2527300"/>
                    </a:cubicBezTo>
                    <a:cubicBezTo>
                      <a:pt x="6946900" y="2527300"/>
                      <a:pt x="6985000" y="2489200"/>
                      <a:pt x="6985000" y="2451100"/>
                    </a:cubicBezTo>
                    <a:close/>
                    <a:moveTo>
                      <a:pt x="7658100" y="2527300"/>
                    </a:moveTo>
                    <a:cubicBezTo>
                      <a:pt x="7708900" y="2527300"/>
                      <a:pt x="7734300" y="2489200"/>
                      <a:pt x="7734300" y="2451100"/>
                    </a:cubicBezTo>
                    <a:cubicBezTo>
                      <a:pt x="7734300" y="2400300"/>
                      <a:pt x="7708900" y="2362200"/>
                      <a:pt x="7658100" y="2362200"/>
                    </a:cubicBezTo>
                    <a:cubicBezTo>
                      <a:pt x="7620000" y="2362200"/>
                      <a:pt x="7581900" y="2400300"/>
                      <a:pt x="7581900" y="2451100"/>
                    </a:cubicBezTo>
                    <a:cubicBezTo>
                      <a:pt x="7581900" y="2489200"/>
                      <a:pt x="7620000" y="2527300"/>
                      <a:pt x="7658100" y="2527300"/>
                    </a:cubicBezTo>
                    <a:close/>
                    <a:moveTo>
                      <a:pt x="6921500" y="1790700"/>
                    </a:moveTo>
                    <a:cubicBezTo>
                      <a:pt x="6845300" y="1790700"/>
                      <a:pt x="6769100" y="1841500"/>
                      <a:pt x="6743700" y="1917700"/>
                    </a:cubicBezTo>
                    <a:lnTo>
                      <a:pt x="6667500" y="2108200"/>
                    </a:lnTo>
                    <a:lnTo>
                      <a:pt x="6667500" y="2425700"/>
                    </a:lnTo>
                    <a:cubicBezTo>
                      <a:pt x="6667500" y="2451100"/>
                      <a:pt x="6680200" y="2463800"/>
                      <a:pt x="6705600" y="2463800"/>
                    </a:cubicBezTo>
                    <a:lnTo>
                      <a:pt x="6743700" y="2463800"/>
                    </a:lnTo>
                    <a:cubicBezTo>
                      <a:pt x="6756400" y="2540000"/>
                      <a:pt x="6819900" y="2603500"/>
                      <a:pt x="6908800" y="2603500"/>
                    </a:cubicBezTo>
                    <a:cubicBezTo>
                      <a:pt x="6985000" y="2603500"/>
                      <a:pt x="7048500" y="2540000"/>
                      <a:pt x="7061200" y="2463800"/>
                    </a:cubicBezTo>
                    <a:lnTo>
                      <a:pt x="7505700" y="2463800"/>
                    </a:lnTo>
                    <a:cubicBezTo>
                      <a:pt x="7518400" y="2540000"/>
                      <a:pt x="7581900" y="2603500"/>
                      <a:pt x="7658100" y="2603500"/>
                    </a:cubicBezTo>
                    <a:cubicBezTo>
                      <a:pt x="7734300" y="2603500"/>
                      <a:pt x="7810500" y="2540000"/>
                      <a:pt x="7823200" y="2463800"/>
                    </a:cubicBezTo>
                    <a:lnTo>
                      <a:pt x="7899400" y="2463800"/>
                    </a:lnTo>
                    <a:cubicBezTo>
                      <a:pt x="7924800" y="2463800"/>
                      <a:pt x="7937500" y="2451100"/>
                      <a:pt x="7937500" y="2425700"/>
                    </a:cubicBezTo>
                    <a:lnTo>
                      <a:pt x="7937500" y="2273300"/>
                    </a:lnTo>
                    <a:cubicBezTo>
                      <a:pt x="7937500" y="2184400"/>
                      <a:pt x="7861300" y="2108200"/>
                      <a:pt x="7785100" y="2108200"/>
                    </a:cubicBezTo>
                    <a:lnTo>
                      <a:pt x="7620000" y="2108200"/>
                    </a:lnTo>
                    <a:lnTo>
                      <a:pt x="7543800" y="1917700"/>
                    </a:lnTo>
                    <a:cubicBezTo>
                      <a:pt x="7518400" y="1841500"/>
                      <a:pt x="7442200" y="1790700"/>
                      <a:pt x="7366000" y="1790700"/>
                    </a:cubicBezTo>
                    <a:lnTo>
                      <a:pt x="6921500" y="1790700"/>
                    </a:lnTo>
                    <a:close/>
                    <a:moveTo>
                      <a:pt x="6908800" y="2565400"/>
                    </a:moveTo>
                    <a:cubicBezTo>
                      <a:pt x="6845300" y="2565400"/>
                      <a:pt x="6781800" y="2514600"/>
                      <a:pt x="6781800" y="2451100"/>
                    </a:cubicBezTo>
                    <a:cubicBezTo>
                      <a:pt x="6781800" y="2374900"/>
                      <a:pt x="6845300" y="2324100"/>
                      <a:pt x="6908800" y="2324100"/>
                    </a:cubicBezTo>
                    <a:cubicBezTo>
                      <a:pt x="6972300" y="2324100"/>
                      <a:pt x="7023100" y="2374900"/>
                      <a:pt x="7023100" y="2451100"/>
                    </a:cubicBezTo>
                    <a:cubicBezTo>
                      <a:pt x="7023100" y="2514600"/>
                      <a:pt x="6972300" y="2565400"/>
                      <a:pt x="6908800" y="2565400"/>
                    </a:cubicBezTo>
                    <a:close/>
                    <a:moveTo>
                      <a:pt x="7785100" y="2451100"/>
                    </a:moveTo>
                    <a:cubicBezTo>
                      <a:pt x="7785100" y="2514600"/>
                      <a:pt x="7721600" y="2565400"/>
                      <a:pt x="7658100" y="2565400"/>
                    </a:cubicBezTo>
                    <a:cubicBezTo>
                      <a:pt x="7594600" y="2565400"/>
                      <a:pt x="7543800" y="2514600"/>
                      <a:pt x="7543800" y="2451100"/>
                    </a:cubicBezTo>
                    <a:cubicBezTo>
                      <a:pt x="7543800" y="2374900"/>
                      <a:pt x="7594600" y="2324100"/>
                      <a:pt x="7658100" y="2324100"/>
                    </a:cubicBezTo>
                    <a:cubicBezTo>
                      <a:pt x="7721600" y="2324100"/>
                      <a:pt x="7785100" y="2374900"/>
                      <a:pt x="7785100" y="2451100"/>
                    </a:cubicBezTo>
                    <a:close/>
                    <a:moveTo>
                      <a:pt x="7150100" y="1866900"/>
                    </a:moveTo>
                    <a:lnTo>
                      <a:pt x="7150100" y="2108200"/>
                    </a:lnTo>
                    <a:lnTo>
                      <a:pt x="6756400" y="2108200"/>
                    </a:lnTo>
                    <a:lnTo>
                      <a:pt x="6807200" y="1943100"/>
                    </a:lnTo>
                    <a:cubicBezTo>
                      <a:pt x="6832600" y="1905000"/>
                      <a:pt x="6870700" y="1866900"/>
                      <a:pt x="6921500" y="1866900"/>
                    </a:cubicBezTo>
                    <a:lnTo>
                      <a:pt x="7150100" y="1866900"/>
                    </a:lnTo>
                    <a:close/>
                    <a:moveTo>
                      <a:pt x="7226300" y="1866900"/>
                    </a:moveTo>
                    <a:lnTo>
                      <a:pt x="7366000" y="1866900"/>
                    </a:lnTo>
                    <a:cubicBezTo>
                      <a:pt x="7416800" y="1866900"/>
                      <a:pt x="7454900" y="1905000"/>
                      <a:pt x="7480300" y="1943100"/>
                    </a:cubicBezTo>
                    <a:lnTo>
                      <a:pt x="7531100" y="2108200"/>
                    </a:lnTo>
                    <a:lnTo>
                      <a:pt x="7226300" y="2108200"/>
                    </a:lnTo>
                    <a:lnTo>
                      <a:pt x="7226300" y="1866900"/>
                    </a:lnTo>
                    <a:close/>
                    <a:moveTo>
                      <a:pt x="8318500" y="2451100"/>
                    </a:moveTo>
                    <a:cubicBezTo>
                      <a:pt x="8318500" y="2400300"/>
                      <a:pt x="8280400" y="2362200"/>
                      <a:pt x="8242300" y="2362200"/>
                    </a:cubicBezTo>
                    <a:cubicBezTo>
                      <a:pt x="8191500" y="2362200"/>
                      <a:pt x="8166100" y="2400300"/>
                      <a:pt x="8166100" y="2451100"/>
                    </a:cubicBezTo>
                    <a:cubicBezTo>
                      <a:pt x="8166100" y="2489200"/>
                      <a:pt x="8191500" y="2527300"/>
                      <a:pt x="8242300" y="2527300"/>
                    </a:cubicBezTo>
                    <a:cubicBezTo>
                      <a:pt x="8280400" y="2527300"/>
                      <a:pt x="8318500" y="2489200"/>
                      <a:pt x="8318500" y="2451100"/>
                    </a:cubicBezTo>
                    <a:close/>
                    <a:moveTo>
                      <a:pt x="8991600" y="2527300"/>
                    </a:moveTo>
                    <a:cubicBezTo>
                      <a:pt x="9042400" y="2527300"/>
                      <a:pt x="9067800" y="2489200"/>
                      <a:pt x="9067800" y="2451100"/>
                    </a:cubicBezTo>
                    <a:cubicBezTo>
                      <a:pt x="9067800" y="2400300"/>
                      <a:pt x="9042400" y="2362200"/>
                      <a:pt x="8991600" y="2362200"/>
                    </a:cubicBezTo>
                    <a:cubicBezTo>
                      <a:pt x="8953500" y="2362200"/>
                      <a:pt x="8915400" y="2400300"/>
                      <a:pt x="8915400" y="2451100"/>
                    </a:cubicBezTo>
                    <a:cubicBezTo>
                      <a:pt x="8915400" y="2489200"/>
                      <a:pt x="8953500" y="2527300"/>
                      <a:pt x="8991600" y="2527300"/>
                    </a:cubicBezTo>
                    <a:close/>
                    <a:moveTo>
                      <a:pt x="8255000" y="1790700"/>
                    </a:moveTo>
                    <a:cubicBezTo>
                      <a:pt x="8178800" y="1790700"/>
                      <a:pt x="8102600" y="1841500"/>
                      <a:pt x="8077200" y="1917700"/>
                    </a:cubicBezTo>
                    <a:lnTo>
                      <a:pt x="8001000" y="2108200"/>
                    </a:lnTo>
                    <a:lnTo>
                      <a:pt x="8001000" y="2425700"/>
                    </a:lnTo>
                    <a:cubicBezTo>
                      <a:pt x="8001000" y="2451100"/>
                      <a:pt x="8013700" y="2463800"/>
                      <a:pt x="8039100" y="2463800"/>
                    </a:cubicBezTo>
                    <a:lnTo>
                      <a:pt x="8077200" y="2463800"/>
                    </a:lnTo>
                    <a:cubicBezTo>
                      <a:pt x="8089900" y="2540000"/>
                      <a:pt x="8153400" y="2603500"/>
                      <a:pt x="8242300" y="2603500"/>
                    </a:cubicBezTo>
                    <a:cubicBezTo>
                      <a:pt x="8318500" y="2603500"/>
                      <a:pt x="8382000" y="2540000"/>
                      <a:pt x="8394700" y="2463800"/>
                    </a:cubicBezTo>
                    <a:lnTo>
                      <a:pt x="8839200" y="2463800"/>
                    </a:lnTo>
                    <a:cubicBezTo>
                      <a:pt x="8851900" y="2540000"/>
                      <a:pt x="8915400" y="2603500"/>
                      <a:pt x="8991600" y="2603500"/>
                    </a:cubicBezTo>
                    <a:cubicBezTo>
                      <a:pt x="9067800" y="2603500"/>
                      <a:pt x="9144000" y="2540000"/>
                      <a:pt x="9156700" y="2463800"/>
                    </a:cubicBezTo>
                    <a:lnTo>
                      <a:pt x="9232900" y="2463800"/>
                    </a:lnTo>
                    <a:cubicBezTo>
                      <a:pt x="9258300" y="2463800"/>
                      <a:pt x="9271000" y="2451100"/>
                      <a:pt x="9271000" y="2425700"/>
                    </a:cubicBezTo>
                    <a:lnTo>
                      <a:pt x="9271000" y="2273300"/>
                    </a:lnTo>
                    <a:cubicBezTo>
                      <a:pt x="9271000" y="2184400"/>
                      <a:pt x="9194800" y="2108200"/>
                      <a:pt x="9118600" y="2108200"/>
                    </a:cubicBezTo>
                    <a:lnTo>
                      <a:pt x="8953500" y="2108200"/>
                    </a:lnTo>
                    <a:lnTo>
                      <a:pt x="8877300" y="1917700"/>
                    </a:lnTo>
                    <a:cubicBezTo>
                      <a:pt x="8851900" y="1841500"/>
                      <a:pt x="8775700" y="1790700"/>
                      <a:pt x="8699500" y="1790700"/>
                    </a:cubicBezTo>
                    <a:lnTo>
                      <a:pt x="8255000" y="1790700"/>
                    </a:lnTo>
                    <a:close/>
                    <a:moveTo>
                      <a:pt x="8242300" y="2565400"/>
                    </a:moveTo>
                    <a:cubicBezTo>
                      <a:pt x="8178800" y="2565400"/>
                      <a:pt x="8115300" y="2514600"/>
                      <a:pt x="8115300" y="2451100"/>
                    </a:cubicBezTo>
                    <a:cubicBezTo>
                      <a:pt x="8115300" y="2374900"/>
                      <a:pt x="8178800" y="2324100"/>
                      <a:pt x="8242300" y="2324100"/>
                    </a:cubicBezTo>
                    <a:cubicBezTo>
                      <a:pt x="8305800" y="2324100"/>
                      <a:pt x="8356600" y="2374900"/>
                      <a:pt x="8356600" y="2451100"/>
                    </a:cubicBezTo>
                    <a:cubicBezTo>
                      <a:pt x="8356600" y="2514600"/>
                      <a:pt x="8305800" y="2565400"/>
                      <a:pt x="8242300" y="2565400"/>
                    </a:cubicBezTo>
                    <a:close/>
                    <a:moveTo>
                      <a:pt x="9118600" y="2451100"/>
                    </a:moveTo>
                    <a:cubicBezTo>
                      <a:pt x="9118600" y="2514600"/>
                      <a:pt x="9055100" y="2565400"/>
                      <a:pt x="8991600" y="2565400"/>
                    </a:cubicBezTo>
                    <a:cubicBezTo>
                      <a:pt x="8928100" y="2565400"/>
                      <a:pt x="8877300" y="2514600"/>
                      <a:pt x="8877300" y="2451100"/>
                    </a:cubicBezTo>
                    <a:cubicBezTo>
                      <a:pt x="8877300" y="2374900"/>
                      <a:pt x="8928100" y="2324100"/>
                      <a:pt x="8991600" y="2324100"/>
                    </a:cubicBezTo>
                    <a:cubicBezTo>
                      <a:pt x="9055100" y="2324100"/>
                      <a:pt x="9118600" y="2374900"/>
                      <a:pt x="9118600" y="2451100"/>
                    </a:cubicBezTo>
                    <a:close/>
                    <a:moveTo>
                      <a:pt x="8483600" y="1866900"/>
                    </a:moveTo>
                    <a:lnTo>
                      <a:pt x="8483600" y="2108200"/>
                    </a:lnTo>
                    <a:lnTo>
                      <a:pt x="8089900" y="2108200"/>
                    </a:lnTo>
                    <a:lnTo>
                      <a:pt x="8140700" y="1943100"/>
                    </a:lnTo>
                    <a:cubicBezTo>
                      <a:pt x="8166100" y="1905000"/>
                      <a:pt x="8204200" y="1866900"/>
                      <a:pt x="8255000" y="1866900"/>
                    </a:cubicBezTo>
                    <a:lnTo>
                      <a:pt x="8483600" y="1866900"/>
                    </a:lnTo>
                    <a:close/>
                    <a:moveTo>
                      <a:pt x="8559800" y="1866900"/>
                    </a:moveTo>
                    <a:lnTo>
                      <a:pt x="8699500" y="1866900"/>
                    </a:lnTo>
                    <a:cubicBezTo>
                      <a:pt x="8750300" y="1866900"/>
                      <a:pt x="8788400" y="1905000"/>
                      <a:pt x="8813800" y="1943100"/>
                    </a:cubicBezTo>
                    <a:lnTo>
                      <a:pt x="8864600" y="2108200"/>
                    </a:lnTo>
                    <a:lnTo>
                      <a:pt x="8559800" y="2108200"/>
                    </a:lnTo>
                    <a:lnTo>
                      <a:pt x="8559800" y="1866900"/>
                    </a:lnTo>
                    <a:close/>
                    <a:moveTo>
                      <a:pt x="317500" y="3352800"/>
                    </a:moveTo>
                    <a:cubicBezTo>
                      <a:pt x="317500" y="3302000"/>
                      <a:pt x="279400" y="3263900"/>
                      <a:pt x="241300" y="3263900"/>
                    </a:cubicBezTo>
                    <a:cubicBezTo>
                      <a:pt x="190500" y="3263900"/>
                      <a:pt x="165100" y="3302000"/>
                      <a:pt x="165100" y="3352800"/>
                    </a:cubicBezTo>
                    <a:cubicBezTo>
                      <a:pt x="165100" y="3390900"/>
                      <a:pt x="190500" y="3429000"/>
                      <a:pt x="241300" y="3429000"/>
                    </a:cubicBezTo>
                    <a:cubicBezTo>
                      <a:pt x="279400" y="3429000"/>
                      <a:pt x="317500" y="3390900"/>
                      <a:pt x="317500" y="3352800"/>
                    </a:cubicBezTo>
                    <a:close/>
                    <a:moveTo>
                      <a:pt x="990600" y="3429000"/>
                    </a:moveTo>
                    <a:cubicBezTo>
                      <a:pt x="1041400" y="3429000"/>
                      <a:pt x="1066800" y="3390900"/>
                      <a:pt x="1066800" y="3352800"/>
                    </a:cubicBezTo>
                    <a:cubicBezTo>
                      <a:pt x="1066800" y="3302000"/>
                      <a:pt x="1041400" y="3263900"/>
                      <a:pt x="990600" y="3263900"/>
                    </a:cubicBezTo>
                    <a:cubicBezTo>
                      <a:pt x="952500" y="3263900"/>
                      <a:pt x="914400" y="3302000"/>
                      <a:pt x="914400" y="3352800"/>
                    </a:cubicBezTo>
                    <a:cubicBezTo>
                      <a:pt x="914400" y="3390900"/>
                      <a:pt x="952500" y="3429000"/>
                      <a:pt x="990600" y="3429000"/>
                    </a:cubicBezTo>
                    <a:close/>
                    <a:moveTo>
                      <a:pt x="254000" y="2692400"/>
                    </a:moveTo>
                    <a:cubicBezTo>
                      <a:pt x="177800" y="2692400"/>
                      <a:pt x="101600" y="2743200"/>
                      <a:pt x="76200" y="2819400"/>
                    </a:cubicBezTo>
                    <a:lnTo>
                      <a:pt x="0" y="3009900"/>
                    </a:lnTo>
                    <a:lnTo>
                      <a:pt x="0" y="3327400"/>
                    </a:lnTo>
                    <a:cubicBezTo>
                      <a:pt x="0" y="3352800"/>
                      <a:pt x="12700" y="3365500"/>
                      <a:pt x="38100" y="3365500"/>
                    </a:cubicBezTo>
                    <a:lnTo>
                      <a:pt x="76200" y="3365500"/>
                    </a:lnTo>
                    <a:cubicBezTo>
                      <a:pt x="88900" y="3441700"/>
                      <a:pt x="152400" y="3505200"/>
                      <a:pt x="241300" y="3505200"/>
                    </a:cubicBezTo>
                    <a:cubicBezTo>
                      <a:pt x="317500" y="3505200"/>
                      <a:pt x="381000" y="3441700"/>
                      <a:pt x="393700" y="3365500"/>
                    </a:cubicBezTo>
                    <a:lnTo>
                      <a:pt x="838200" y="3365500"/>
                    </a:lnTo>
                    <a:cubicBezTo>
                      <a:pt x="850900" y="3441700"/>
                      <a:pt x="914400" y="3505200"/>
                      <a:pt x="990600" y="3505200"/>
                    </a:cubicBezTo>
                    <a:cubicBezTo>
                      <a:pt x="1066800" y="3505200"/>
                      <a:pt x="1143000" y="3441700"/>
                      <a:pt x="1155700" y="3365500"/>
                    </a:cubicBezTo>
                    <a:lnTo>
                      <a:pt x="1231900" y="3365500"/>
                    </a:lnTo>
                    <a:cubicBezTo>
                      <a:pt x="1257300" y="3365500"/>
                      <a:pt x="1270000" y="3352800"/>
                      <a:pt x="1270000" y="3327400"/>
                    </a:cubicBezTo>
                    <a:lnTo>
                      <a:pt x="1270000" y="3175000"/>
                    </a:lnTo>
                    <a:cubicBezTo>
                      <a:pt x="1270000" y="3086100"/>
                      <a:pt x="1193800" y="3009900"/>
                      <a:pt x="1117600" y="3009900"/>
                    </a:cubicBezTo>
                    <a:lnTo>
                      <a:pt x="952500" y="3009900"/>
                    </a:lnTo>
                    <a:lnTo>
                      <a:pt x="876300" y="2819400"/>
                    </a:lnTo>
                    <a:cubicBezTo>
                      <a:pt x="850900" y="2743200"/>
                      <a:pt x="774700" y="2692400"/>
                      <a:pt x="698500" y="2692400"/>
                    </a:cubicBezTo>
                    <a:lnTo>
                      <a:pt x="254000" y="2692400"/>
                    </a:lnTo>
                    <a:close/>
                    <a:moveTo>
                      <a:pt x="241300" y="3467100"/>
                    </a:moveTo>
                    <a:cubicBezTo>
                      <a:pt x="177800" y="3467100"/>
                      <a:pt x="114300" y="3416300"/>
                      <a:pt x="114300" y="3352800"/>
                    </a:cubicBezTo>
                    <a:cubicBezTo>
                      <a:pt x="114300" y="3276600"/>
                      <a:pt x="177800" y="3225800"/>
                      <a:pt x="241300" y="3225800"/>
                    </a:cubicBezTo>
                    <a:cubicBezTo>
                      <a:pt x="304800" y="3225800"/>
                      <a:pt x="355600" y="3276600"/>
                      <a:pt x="355600" y="3352800"/>
                    </a:cubicBezTo>
                    <a:cubicBezTo>
                      <a:pt x="355600" y="3416300"/>
                      <a:pt x="304800" y="3467100"/>
                      <a:pt x="241300" y="3467100"/>
                    </a:cubicBezTo>
                    <a:close/>
                    <a:moveTo>
                      <a:pt x="1117600" y="3352800"/>
                    </a:moveTo>
                    <a:cubicBezTo>
                      <a:pt x="1117600" y="3416300"/>
                      <a:pt x="1054100" y="3467100"/>
                      <a:pt x="990600" y="3467100"/>
                    </a:cubicBezTo>
                    <a:cubicBezTo>
                      <a:pt x="927100" y="3467100"/>
                      <a:pt x="876300" y="3416300"/>
                      <a:pt x="876300" y="3352800"/>
                    </a:cubicBezTo>
                    <a:cubicBezTo>
                      <a:pt x="876300" y="3276600"/>
                      <a:pt x="927100" y="3225800"/>
                      <a:pt x="990600" y="3225800"/>
                    </a:cubicBezTo>
                    <a:cubicBezTo>
                      <a:pt x="1054100" y="3225800"/>
                      <a:pt x="1117600" y="3276600"/>
                      <a:pt x="1117600" y="3352800"/>
                    </a:cubicBezTo>
                    <a:close/>
                    <a:moveTo>
                      <a:pt x="482600" y="2768600"/>
                    </a:moveTo>
                    <a:lnTo>
                      <a:pt x="482600" y="3009900"/>
                    </a:lnTo>
                    <a:lnTo>
                      <a:pt x="88900" y="3009900"/>
                    </a:lnTo>
                    <a:lnTo>
                      <a:pt x="139700" y="2844800"/>
                    </a:lnTo>
                    <a:cubicBezTo>
                      <a:pt x="165100" y="2806700"/>
                      <a:pt x="203200" y="2768600"/>
                      <a:pt x="254000" y="2768600"/>
                    </a:cubicBezTo>
                    <a:lnTo>
                      <a:pt x="482600" y="2768600"/>
                    </a:lnTo>
                    <a:close/>
                    <a:moveTo>
                      <a:pt x="558800" y="2768600"/>
                    </a:moveTo>
                    <a:lnTo>
                      <a:pt x="698500" y="2768600"/>
                    </a:lnTo>
                    <a:cubicBezTo>
                      <a:pt x="749300" y="2768600"/>
                      <a:pt x="787400" y="2806700"/>
                      <a:pt x="812800" y="2844800"/>
                    </a:cubicBezTo>
                    <a:lnTo>
                      <a:pt x="863600" y="3009900"/>
                    </a:lnTo>
                    <a:lnTo>
                      <a:pt x="558800" y="3009900"/>
                    </a:lnTo>
                    <a:lnTo>
                      <a:pt x="558800" y="2768600"/>
                    </a:lnTo>
                    <a:close/>
                    <a:moveTo>
                      <a:pt x="1651000" y="3352800"/>
                    </a:moveTo>
                    <a:cubicBezTo>
                      <a:pt x="1651000" y="3302000"/>
                      <a:pt x="1612900" y="3263900"/>
                      <a:pt x="1574800" y="3263900"/>
                    </a:cubicBezTo>
                    <a:cubicBezTo>
                      <a:pt x="1524000" y="3263900"/>
                      <a:pt x="1498600" y="3302000"/>
                      <a:pt x="1498600" y="3352800"/>
                    </a:cubicBezTo>
                    <a:cubicBezTo>
                      <a:pt x="1498600" y="3390900"/>
                      <a:pt x="1524000" y="3429000"/>
                      <a:pt x="1574800" y="3429000"/>
                    </a:cubicBezTo>
                    <a:cubicBezTo>
                      <a:pt x="1612900" y="3429000"/>
                      <a:pt x="1651000" y="3390900"/>
                      <a:pt x="1651000" y="3352800"/>
                    </a:cubicBezTo>
                    <a:close/>
                    <a:moveTo>
                      <a:pt x="2324100" y="3429000"/>
                    </a:moveTo>
                    <a:cubicBezTo>
                      <a:pt x="2374900" y="3429000"/>
                      <a:pt x="2400300" y="3390900"/>
                      <a:pt x="2400300" y="3352800"/>
                    </a:cubicBezTo>
                    <a:cubicBezTo>
                      <a:pt x="2400300" y="3302000"/>
                      <a:pt x="2374900" y="3263900"/>
                      <a:pt x="2324100" y="3263900"/>
                    </a:cubicBezTo>
                    <a:cubicBezTo>
                      <a:pt x="2286000" y="3263900"/>
                      <a:pt x="2247900" y="3302000"/>
                      <a:pt x="2247900" y="3352800"/>
                    </a:cubicBezTo>
                    <a:cubicBezTo>
                      <a:pt x="2247900" y="3390900"/>
                      <a:pt x="2286000" y="3429000"/>
                      <a:pt x="2324100" y="3429000"/>
                    </a:cubicBezTo>
                    <a:close/>
                    <a:moveTo>
                      <a:pt x="1587500" y="2692400"/>
                    </a:moveTo>
                    <a:cubicBezTo>
                      <a:pt x="1511300" y="2692400"/>
                      <a:pt x="1435100" y="2743200"/>
                      <a:pt x="1409700" y="2819400"/>
                    </a:cubicBezTo>
                    <a:lnTo>
                      <a:pt x="1333500" y="3009900"/>
                    </a:lnTo>
                    <a:lnTo>
                      <a:pt x="1333500" y="3327400"/>
                    </a:lnTo>
                    <a:cubicBezTo>
                      <a:pt x="1333500" y="3352800"/>
                      <a:pt x="1346200" y="3365500"/>
                      <a:pt x="1371600" y="3365500"/>
                    </a:cubicBezTo>
                    <a:lnTo>
                      <a:pt x="1409700" y="3365500"/>
                    </a:lnTo>
                    <a:cubicBezTo>
                      <a:pt x="1422400" y="3441700"/>
                      <a:pt x="1485900" y="3505200"/>
                      <a:pt x="1574800" y="3505200"/>
                    </a:cubicBezTo>
                    <a:cubicBezTo>
                      <a:pt x="1651000" y="3505200"/>
                      <a:pt x="1714500" y="3441700"/>
                      <a:pt x="1727200" y="3365500"/>
                    </a:cubicBezTo>
                    <a:lnTo>
                      <a:pt x="2171700" y="3365500"/>
                    </a:lnTo>
                    <a:cubicBezTo>
                      <a:pt x="2184400" y="3441700"/>
                      <a:pt x="2247900" y="3505200"/>
                      <a:pt x="2324100" y="3505200"/>
                    </a:cubicBezTo>
                    <a:cubicBezTo>
                      <a:pt x="2400300" y="3505200"/>
                      <a:pt x="2476500" y="3441700"/>
                      <a:pt x="2489200" y="3365500"/>
                    </a:cubicBezTo>
                    <a:lnTo>
                      <a:pt x="2565400" y="3365500"/>
                    </a:lnTo>
                    <a:cubicBezTo>
                      <a:pt x="2590800" y="3365500"/>
                      <a:pt x="2603500" y="3352800"/>
                      <a:pt x="2603500" y="3327400"/>
                    </a:cubicBezTo>
                    <a:lnTo>
                      <a:pt x="2603500" y="3175000"/>
                    </a:lnTo>
                    <a:cubicBezTo>
                      <a:pt x="2603500" y="3086100"/>
                      <a:pt x="2527300" y="3009900"/>
                      <a:pt x="2451100" y="3009900"/>
                    </a:cubicBezTo>
                    <a:lnTo>
                      <a:pt x="2286000" y="3009900"/>
                    </a:lnTo>
                    <a:lnTo>
                      <a:pt x="2209800" y="2819400"/>
                    </a:lnTo>
                    <a:cubicBezTo>
                      <a:pt x="2184400" y="2743200"/>
                      <a:pt x="2108200" y="2692400"/>
                      <a:pt x="2032000" y="2692400"/>
                    </a:cubicBezTo>
                    <a:lnTo>
                      <a:pt x="1587500" y="2692400"/>
                    </a:lnTo>
                    <a:close/>
                    <a:moveTo>
                      <a:pt x="1574800" y="3467100"/>
                    </a:moveTo>
                    <a:cubicBezTo>
                      <a:pt x="1511300" y="3467100"/>
                      <a:pt x="1447800" y="3416300"/>
                      <a:pt x="1447800" y="3352800"/>
                    </a:cubicBezTo>
                    <a:cubicBezTo>
                      <a:pt x="1447800" y="3276600"/>
                      <a:pt x="1511300" y="3225800"/>
                      <a:pt x="1574800" y="3225800"/>
                    </a:cubicBezTo>
                    <a:cubicBezTo>
                      <a:pt x="1638300" y="3225800"/>
                      <a:pt x="1689100" y="3276600"/>
                      <a:pt x="1689100" y="3352800"/>
                    </a:cubicBezTo>
                    <a:cubicBezTo>
                      <a:pt x="1689100" y="3416300"/>
                      <a:pt x="1638300" y="3467100"/>
                      <a:pt x="1574800" y="3467100"/>
                    </a:cubicBezTo>
                    <a:close/>
                    <a:moveTo>
                      <a:pt x="2451100" y="3352800"/>
                    </a:moveTo>
                    <a:cubicBezTo>
                      <a:pt x="2451100" y="3416300"/>
                      <a:pt x="2387600" y="3467100"/>
                      <a:pt x="2324100" y="3467100"/>
                    </a:cubicBezTo>
                    <a:cubicBezTo>
                      <a:pt x="2260600" y="3467100"/>
                      <a:pt x="2209800" y="3416300"/>
                      <a:pt x="2209800" y="3352800"/>
                    </a:cubicBezTo>
                    <a:cubicBezTo>
                      <a:pt x="2209800" y="3276600"/>
                      <a:pt x="2260600" y="3225800"/>
                      <a:pt x="2324100" y="3225800"/>
                    </a:cubicBezTo>
                    <a:cubicBezTo>
                      <a:pt x="2387600" y="3225800"/>
                      <a:pt x="2451100" y="3276600"/>
                      <a:pt x="2451100" y="3352800"/>
                    </a:cubicBezTo>
                    <a:close/>
                    <a:moveTo>
                      <a:pt x="1816100" y="2768600"/>
                    </a:moveTo>
                    <a:lnTo>
                      <a:pt x="1816100" y="3009900"/>
                    </a:lnTo>
                    <a:lnTo>
                      <a:pt x="1422400" y="3009900"/>
                    </a:lnTo>
                    <a:lnTo>
                      <a:pt x="1473200" y="2844800"/>
                    </a:lnTo>
                    <a:cubicBezTo>
                      <a:pt x="1498600" y="2806700"/>
                      <a:pt x="1536700" y="2768600"/>
                      <a:pt x="1587500" y="2768600"/>
                    </a:cubicBezTo>
                    <a:lnTo>
                      <a:pt x="1816100" y="2768600"/>
                    </a:lnTo>
                    <a:close/>
                    <a:moveTo>
                      <a:pt x="1892300" y="2768600"/>
                    </a:moveTo>
                    <a:lnTo>
                      <a:pt x="2032000" y="2768600"/>
                    </a:lnTo>
                    <a:cubicBezTo>
                      <a:pt x="2082800" y="2768600"/>
                      <a:pt x="2120900" y="2806700"/>
                      <a:pt x="2146300" y="2844800"/>
                    </a:cubicBezTo>
                    <a:lnTo>
                      <a:pt x="2197100" y="3009900"/>
                    </a:lnTo>
                    <a:lnTo>
                      <a:pt x="1892300" y="3009900"/>
                    </a:lnTo>
                    <a:lnTo>
                      <a:pt x="1892300" y="2768600"/>
                    </a:lnTo>
                    <a:close/>
                    <a:moveTo>
                      <a:pt x="2984500" y="3352800"/>
                    </a:moveTo>
                    <a:cubicBezTo>
                      <a:pt x="2984500" y="3302000"/>
                      <a:pt x="2946400" y="3263900"/>
                      <a:pt x="2908300" y="3263900"/>
                    </a:cubicBezTo>
                    <a:cubicBezTo>
                      <a:pt x="2857500" y="3263900"/>
                      <a:pt x="2832100" y="3302000"/>
                      <a:pt x="2832100" y="3352800"/>
                    </a:cubicBezTo>
                    <a:cubicBezTo>
                      <a:pt x="2832100" y="3390900"/>
                      <a:pt x="2857500" y="3429000"/>
                      <a:pt x="2908300" y="3429000"/>
                    </a:cubicBezTo>
                    <a:cubicBezTo>
                      <a:pt x="2946400" y="3429000"/>
                      <a:pt x="2984500" y="3390900"/>
                      <a:pt x="2984500" y="3352800"/>
                    </a:cubicBezTo>
                    <a:close/>
                    <a:moveTo>
                      <a:pt x="3657600" y="3429000"/>
                    </a:moveTo>
                    <a:cubicBezTo>
                      <a:pt x="3708400" y="3429000"/>
                      <a:pt x="3733800" y="3390900"/>
                      <a:pt x="3733800" y="3352800"/>
                    </a:cubicBezTo>
                    <a:cubicBezTo>
                      <a:pt x="3733800" y="3302000"/>
                      <a:pt x="3708400" y="3263900"/>
                      <a:pt x="3657600" y="3263900"/>
                    </a:cubicBezTo>
                    <a:cubicBezTo>
                      <a:pt x="3619500" y="3263900"/>
                      <a:pt x="3581400" y="3302000"/>
                      <a:pt x="3581400" y="3352800"/>
                    </a:cubicBezTo>
                    <a:cubicBezTo>
                      <a:pt x="3581400" y="3390900"/>
                      <a:pt x="3619500" y="3429000"/>
                      <a:pt x="3657600" y="3429000"/>
                    </a:cubicBezTo>
                    <a:close/>
                    <a:moveTo>
                      <a:pt x="2921000" y="2692400"/>
                    </a:moveTo>
                    <a:cubicBezTo>
                      <a:pt x="2844800" y="2692400"/>
                      <a:pt x="2768600" y="2743200"/>
                      <a:pt x="2743200" y="2819400"/>
                    </a:cubicBezTo>
                    <a:lnTo>
                      <a:pt x="2667000" y="3009900"/>
                    </a:lnTo>
                    <a:lnTo>
                      <a:pt x="2667000" y="3327400"/>
                    </a:lnTo>
                    <a:cubicBezTo>
                      <a:pt x="2667000" y="3352800"/>
                      <a:pt x="2679700" y="3365500"/>
                      <a:pt x="2705100" y="3365500"/>
                    </a:cubicBezTo>
                    <a:lnTo>
                      <a:pt x="2743200" y="3365500"/>
                    </a:lnTo>
                    <a:cubicBezTo>
                      <a:pt x="2755900" y="3441700"/>
                      <a:pt x="2819400" y="3505200"/>
                      <a:pt x="2908300" y="3505200"/>
                    </a:cubicBezTo>
                    <a:cubicBezTo>
                      <a:pt x="2984500" y="3505200"/>
                      <a:pt x="3048000" y="3441700"/>
                      <a:pt x="3060700" y="3365500"/>
                    </a:cubicBezTo>
                    <a:lnTo>
                      <a:pt x="3505200" y="3365500"/>
                    </a:lnTo>
                    <a:cubicBezTo>
                      <a:pt x="3517900" y="3441700"/>
                      <a:pt x="3581400" y="3505200"/>
                      <a:pt x="3657600" y="3505200"/>
                    </a:cubicBezTo>
                    <a:cubicBezTo>
                      <a:pt x="3733800" y="3505200"/>
                      <a:pt x="3810000" y="3441700"/>
                      <a:pt x="3822700" y="3365500"/>
                    </a:cubicBezTo>
                    <a:lnTo>
                      <a:pt x="3898900" y="3365500"/>
                    </a:lnTo>
                    <a:cubicBezTo>
                      <a:pt x="3924300" y="3365500"/>
                      <a:pt x="3937000" y="3352800"/>
                      <a:pt x="3937000" y="3327400"/>
                    </a:cubicBezTo>
                    <a:lnTo>
                      <a:pt x="3937000" y="3175000"/>
                    </a:lnTo>
                    <a:cubicBezTo>
                      <a:pt x="3937000" y="3086100"/>
                      <a:pt x="3860800" y="3009900"/>
                      <a:pt x="3784600" y="3009900"/>
                    </a:cubicBezTo>
                    <a:lnTo>
                      <a:pt x="3619500" y="3009900"/>
                    </a:lnTo>
                    <a:lnTo>
                      <a:pt x="3543300" y="2819400"/>
                    </a:lnTo>
                    <a:cubicBezTo>
                      <a:pt x="3517900" y="2743200"/>
                      <a:pt x="3441700" y="2692400"/>
                      <a:pt x="3365500" y="2692400"/>
                    </a:cubicBezTo>
                    <a:lnTo>
                      <a:pt x="2921000" y="2692400"/>
                    </a:lnTo>
                    <a:close/>
                    <a:moveTo>
                      <a:pt x="2908300" y="3467100"/>
                    </a:moveTo>
                    <a:cubicBezTo>
                      <a:pt x="2844800" y="3467100"/>
                      <a:pt x="2781300" y="3416300"/>
                      <a:pt x="2781300" y="3352800"/>
                    </a:cubicBezTo>
                    <a:cubicBezTo>
                      <a:pt x="2781300" y="3276600"/>
                      <a:pt x="2844800" y="3225800"/>
                      <a:pt x="2908300" y="3225800"/>
                    </a:cubicBezTo>
                    <a:cubicBezTo>
                      <a:pt x="2971800" y="3225800"/>
                      <a:pt x="3022600" y="3276600"/>
                      <a:pt x="3022600" y="3352800"/>
                    </a:cubicBezTo>
                    <a:cubicBezTo>
                      <a:pt x="3022600" y="3416300"/>
                      <a:pt x="2971800" y="3467100"/>
                      <a:pt x="2908300" y="3467100"/>
                    </a:cubicBezTo>
                    <a:close/>
                    <a:moveTo>
                      <a:pt x="3784600" y="3352800"/>
                    </a:moveTo>
                    <a:cubicBezTo>
                      <a:pt x="3784600" y="3416300"/>
                      <a:pt x="3721100" y="3467100"/>
                      <a:pt x="3657600" y="3467100"/>
                    </a:cubicBezTo>
                    <a:cubicBezTo>
                      <a:pt x="3594100" y="3467100"/>
                      <a:pt x="3543300" y="3416300"/>
                      <a:pt x="3543300" y="3352800"/>
                    </a:cubicBezTo>
                    <a:cubicBezTo>
                      <a:pt x="3543300" y="3276600"/>
                      <a:pt x="3594100" y="3225800"/>
                      <a:pt x="3657600" y="3225800"/>
                    </a:cubicBezTo>
                    <a:cubicBezTo>
                      <a:pt x="3721100" y="3225800"/>
                      <a:pt x="3784600" y="3276600"/>
                      <a:pt x="3784600" y="3352800"/>
                    </a:cubicBezTo>
                    <a:close/>
                    <a:moveTo>
                      <a:pt x="3149600" y="2768600"/>
                    </a:moveTo>
                    <a:lnTo>
                      <a:pt x="3149600" y="3009900"/>
                    </a:lnTo>
                    <a:lnTo>
                      <a:pt x="2755900" y="3009900"/>
                    </a:lnTo>
                    <a:lnTo>
                      <a:pt x="2806700" y="2844800"/>
                    </a:lnTo>
                    <a:cubicBezTo>
                      <a:pt x="2832100" y="2806700"/>
                      <a:pt x="2870200" y="2768600"/>
                      <a:pt x="2921000" y="2768600"/>
                    </a:cubicBezTo>
                    <a:lnTo>
                      <a:pt x="3149600" y="2768600"/>
                    </a:lnTo>
                    <a:close/>
                    <a:moveTo>
                      <a:pt x="3225800" y="2768600"/>
                    </a:moveTo>
                    <a:lnTo>
                      <a:pt x="3365500" y="2768600"/>
                    </a:lnTo>
                    <a:cubicBezTo>
                      <a:pt x="3416300" y="2768600"/>
                      <a:pt x="3454400" y="2806700"/>
                      <a:pt x="3479800" y="2844800"/>
                    </a:cubicBezTo>
                    <a:lnTo>
                      <a:pt x="3530600" y="3009900"/>
                    </a:lnTo>
                    <a:lnTo>
                      <a:pt x="3225800" y="3009900"/>
                    </a:lnTo>
                    <a:lnTo>
                      <a:pt x="3225800" y="2768600"/>
                    </a:lnTo>
                    <a:close/>
                    <a:moveTo>
                      <a:pt x="4318000" y="3352800"/>
                    </a:moveTo>
                    <a:cubicBezTo>
                      <a:pt x="4318000" y="3302000"/>
                      <a:pt x="4279900" y="3263900"/>
                      <a:pt x="4241800" y="3263900"/>
                    </a:cubicBezTo>
                    <a:cubicBezTo>
                      <a:pt x="4191000" y="3263900"/>
                      <a:pt x="4165600" y="3302000"/>
                      <a:pt x="4165600" y="3352800"/>
                    </a:cubicBezTo>
                    <a:cubicBezTo>
                      <a:pt x="4165600" y="3390900"/>
                      <a:pt x="4191000" y="3429000"/>
                      <a:pt x="4241800" y="3429000"/>
                    </a:cubicBezTo>
                    <a:cubicBezTo>
                      <a:pt x="4279900" y="3429000"/>
                      <a:pt x="4318000" y="3390900"/>
                      <a:pt x="4318000" y="3352800"/>
                    </a:cubicBezTo>
                    <a:close/>
                    <a:moveTo>
                      <a:pt x="4991100" y="3429000"/>
                    </a:moveTo>
                    <a:cubicBezTo>
                      <a:pt x="5041900" y="3429000"/>
                      <a:pt x="5067300" y="3390900"/>
                      <a:pt x="5067300" y="3352800"/>
                    </a:cubicBezTo>
                    <a:cubicBezTo>
                      <a:pt x="5067300" y="3302000"/>
                      <a:pt x="5041900" y="3263900"/>
                      <a:pt x="4991100" y="3263900"/>
                    </a:cubicBezTo>
                    <a:cubicBezTo>
                      <a:pt x="4953000" y="3263900"/>
                      <a:pt x="4914900" y="3302000"/>
                      <a:pt x="4914900" y="3352800"/>
                    </a:cubicBezTo>
                    <a:cubicBezTo>
                      <a:pt x="4914900" y="3390900"/>
                      <a:pt x="4953000" y="3429000"/>
                      <a:pt x="4991100" y="3429000"/>
                    </a:cubicBezTo>
                    <a:close/>
                    <a:moveTo>
                      <a:pt x="4254500" y="2692400"/>
                    </a:moveTo>
                    <a:cubicBezTo>
                      <a:pt x="4178300" y="2692400"/>
                      <a:pt x="4102100" y="2743200"/>
                      <a:pt x="4076700" y="2819400"/>
                    </a:cubicBezTo>
                    <a:lnTo>
                      <a:pt x="4000500" y="3009900"/>
                    </a:lnTo>
                    <a:lnTo>
                      <a:pt x="4000500" y="3327400"/>
                    </a:lnTo>
                    <a:cubicBezTo>
                      <a:pt x="4000500" y="3352800"/>
                      <a:pt x="4013200" y="3365500"/>
                      <a:pt x="4038600" y="3365500"/>
                    </a:cubicBezTo>
                    <a:lnTo>
                      <a:pt x="4076700" y="3365500"/>
                    </a:lnTo>
                    <a:cubicBezTo>
                      <a:pt x="4089400" y="3441700"/>
                      <a:pt x="4152900" y="3505200"/>
                      <a:pt x="4241800" y="3505200"/>
                    </a:cubicBezTo>
                    <a:cubicBezTo>
                      <a:pt x="4318000" y="3505200"/>
                      <a:pt x="4381500" y="3441700"/>
                      <a:pt x="4394200" y="3365500"/>
                    </a:cubicBezTo>
                    <a:lnTo>
                      <a:pt x="4838700" y="3365500"/>
                    </a:lnTo>
                    <a:cubicBezTo>
                      <a:pt x="4851400" y="3441700"/>
                      <a:pt x="4914900" y="3505200"/>
                      <a:pt x="4991100" y="3505200"/>
                    </a:cubicBezTo>
                    <a:cubicBezTo>
                      <a:pt x="5067300" y="3505200"/>
                      <a:pt x="5143500" y="3441700"/>
                      <a:pt x="5156200" y="3365500"/>
                    </a:cubicBezTo>
                    <a:lnTo>
                      <a:pt x="5232400" y="3365500"/>
                    </a:lnTo>
                    <a:cubicBezTo>
                      <a:pt x="5257800" y="3365500"/>
                      <a:pt x="5270500" y="3352800"/>
                      <a:pt x="5270500" y="3327400"/>
                    </a:cubicBezTo>
                    <a:lnTo>
                      <a:pt x="5270500" y="3175000"/>
                    </a:lnTo>
                    <a:cubicBezTo>
                      <a:pt x="5270500" y="3086100"/>
                      <a:pt x="5194300" y="3009900"/>
                      <a:pt x="5118100" y="3009900"/>
                    </a:cubicBezTo>
                    <a:lnTo>
                      <a:pt x="4953000" y="3009900"/>
                    </a:lnTo>
                    <a:lnTo>
                      <a:pt x="4876800" y="2819400"/>
                    </a:lnTo>
                    <a:cubicBezTo>
                      <a:pt x="4851400" y="2743200"/>
                      <a:pt x="4775200" y="2692400"/>
                      <a:pt x="4699000" y="2692400"/>
                    </a:cubicBezTo>
                    <a:lnTo>
                      <a:pt x="4254500" y="2692400"/>
                    </a:lnTo>
                    <a:close/>
                    <a:moveTo>
                      <a:pt x="4241800" y="3467100"/>
                    </a:moveTo>
                    <a:cubicBezTo>
                      <a:pt x="4178300" y="3467100"/>
                      <a:pt x="4114800" y="3416300"/>
                      <a:pt x="4114800" y="3352800"/>
                    </a:cubicBezTo>
                    <a:cubicBezTo>
                      <a:pt x="4114800" y="3276600"/>
                      <a:pt x="4178300" y="3225800"/>
                      <a:pt x="4241800" y="3225800"/>
                    </a:cubicBezTo>
                    <a:cubicBezTo>
                      <a:pt x="4305300" y="3225800"/>
                      <a:pt x="4356100" y="3276600"/>
                      <a:pt x="4356100" y="3352800"/>
                    </a:cubicBezTo>
                    <a:cubicBezTo>
                      <a:pt x="4356100" y="3416300"/>
                      <a:pt x="4305300" y="3467100"/>
                      <a:pt x="4241800" y="3467100"/>
                    </a:cubicBezTo>
                    <a:close/>
                    <a:moveTo>
                      <a:pt x="5118100" y="3352800"/>
                    </a:moveTo>
                    <a:cubicBezTo>
                      <a:pt x="5118100" y="3416300"/>
                      <a:pt x="5054600" y="3467100"/>
                      <a:pt x="4991100" y="3467100"/>
                    </a:cubicBezTo>
                    <a:cubicBezTo>
                      <a:pt x="4927600" y="3467100"/>
                      <a:pt x="4876800" y="3416300"/>
                      <a:pt x="4876800" y="3352800"/>
                    </a:cubicBezTo>
                    <a:cubicBezTo>
                      <a:pt x="4876800" y="3276600"/>
                      <a:pt x="4927600" y="3225800"/>
                      <a:pt x="4991100" y="3225800"/>
                    </a:cubicBezTo>
                    <a:cubicBezTo>
                      <a:pt x="5054600" y="3225800"/>
                      <a:pt x="5118100" y="3276600"/>
                      <a:pt x="5118100" y="3352800"/>
                    </a:cubicBezTo>
                    <a:close/>
                    <a:moveTo>
                      <a:pt x="4483100" y="2768600"/>
                    </a:moveTo>
                    <a:lnTo>
                      <a:pt x="4483100" y="3009900"/>
                    </a:lnTo>
                    <a:lnTo>
                      <a:pt x="4089400" y="3009900"/>
                    </a:lnTo>
                    <a:lnTo>
                      <a:pt x="4140200" y="2844800"/>
                    </a:lnTo>
                    <a:cubicBezTo>
                      <a:pt x="4165600" y="2806700"/>
                      <a:pt x="4203700" y="2768600"/>
                      <a:pt x="4254500" y="2768600"/>
                    </a:cubicBezTo>
                    <a:lnTo>
                      <a:pt x="4483100" y="2768600"/>
                    </a:lnTo>
                    <a:close/>
                    <a:moveTo>
                      <a:pt x="4559300" y="2768600"/>
                    </a:moveTo>
                    <a:lnTo>
                      <a:pt x="4699000" y="2768600"/>
                    </a:lnTo>
                    <a:cubicBezTo>
                      <a:pt x="4749800" y="2768600"/>
                      <a:pt x="4787900" y="2806700"/>
                      <a:pt x="4813300" y="2844800"/>
                    </a:cubicBezTo>
                    <a:lnTo>
                      <a:pt x="4864100" y="3009900"/>
                    </a:lnTo>
                    <a:lnTo>
                      <a:pt x="4559300" y="3009900"/>
                    </a:lnTo>
                    <a:lnTo>
                      <a:pt x="4559300" y="2768600"/>
                    </a:lnTo>
                    <a:close/>
                    <a:moveTo>
                      <a:pt x="5651500" y="3352800"/>
                    </a:moveTo>
                    <a:cubicBezTo>
                      <a:pt x="5651500" y="3302000"/>
                      <a:pt x="5613400" y="3263900"/>
                      <a:pt x="5575300" y="3263900"/>
                    </a:cubicBezTo>
                    <a:cubicBezTo>
                      <a:pt x="5524500" y="3263900"/>
                      <a:pt x="5499100" y="3302000"/>
                      <a:pt x="5499100" y="3352800"/>
                    </a:cubicBezTo>
                    <a:cubicBezTo>
                      <a:pt x="5499100" y="3390900"/>
                      <a:pt x="5524500" y="3429000"/>
                      <a:pt x="5575300" y="3429000"/>
                    </a:cubicBezTo>
                    <a:cubicBezTo>
                      <a:pt x="5613400" y="3429000"/>
                      <a:pt x="5651500" y="3390900"/>
                      <a:pt x="5651500" y="3352800"/>
                    </a:cubicBezTo>
                    <a:close/>
                    <a:moveTo>
                      <a:pt x="6324600" y="3429000"/>
                    </a:moveTo>
                    <a:cubicBezTo>
                      <a:pt x="6375400" y="3429000"/>
                      <a:pt x="6400800" y="3390900"/>
                      <a:pt x="6400800" y="3352800"/>
                    </a:cubicBezTo>
                    <a:cubicBezTo>
                      <a:pt x="6400800" y="3302000"/>
                      <a:pt x="6375400" y="3263900"/>
                      <a:pt x="6324600" y="3263900"/>
                    </a:cubicBezTo>
                    <a:cubicBezTo>
                      <a:pt x="6286500" y="3263900"/>
                      <a:pt x="6248400" y="3302000"/>
                      <a:pt x="6248400" y="3352800"/>
                    </a:cubicBezTo>
                    <a:cubicBezTo>
                      <a:pt x="6248400" y="3390900"/>
                      <a:pt x="6286500" y="3429000"/>
                      <a:pt x="6324600" y="3429000"/>
                    </a:cubicBezTo>
                    <a:close/>
                    <a:moveTo>
                      <a:pt x="5588000" y="2692400"/>
                    </a:moveTo>
                    <a:cubicBezTo>
                      <a:pt x="5511800" y="2692400"/>
                      <a:pt x="5435600" y="2743200"/>
                      <a:pt x="5410200" y="2819400"/>
                    </a:cubicBezTo>
                    <a:lnTo>
                      <a:pt x="5334000" y="3009900"/>
                    </a:lnTo>
                    <a:lnTo>
                      <a:pt x="5334000" y="3327400"/>
                    </a:lnTo>
                    <a:cubicBezTo>
                      <a:pt x="5334000" y="3352800"/>
                      <a:pt x="5346700" y="3365500"/>
                      <a:pt x="5372100" y="3365500"/>
                    </a:cubicBezTo>
                    <a:lnTo>
                      <a:pt x="5410200" y="3365500"/>
                    </a:lnTo>
                    <a:cubicBezTo>
                      <a:pt x="5422900" y="3441700"/>
                      <a:pt x="5486400" y="3505200"/>
                      <a:pt x="5575300" y="3505200"/>
                    </a:cubicBezTo>
                    <a:cubicBezTo>
                      <a:pt x="5651500" y="3505200"/>
                      <a:pt x="5715000" y="3441700"/>
                      <a:pt x="5727700" y="3365500"/>
                    </a:cubicBezTo>
                    <a:lnTo>
                      <a:pt x="6172200" y="3365500"/>
                    </a:lnTo>
                    <a:cubicBezTo>
                      <a:pt x="6184900" y="3441700"/>
                      <a:pt x="6248400" y="3505200"/>
                      <a:pt x="6324600" y="3505200"/>
                    </a:cubicBezTo>
                    <a:cubicBezTo>
                      <a:pt x="6400800" y="3505200"/>
                      <a:pt x="6477000" y="3441700"/>
                      <a:pt x="6489700" y="3365500"/>
                    </a:cubicBezTo>
                    <a:lnTo>
                      <a:pt x="6565900" y="3365500"/>
                    </a:lnTo>
                    <a:cubicBezTo>
                      <a:pt x="6591300" y="3365500"/>
                      <a:pt x="6604000" y="3352800"/>
                      <a:pt x="6604000" y="3327400"/>
                    </a:cubicBezTo>
                    <a:lnTo>
                      <a:pt x="6604000" y="3175000"/>
                    </a:lnTo>
                    <a:cubicBezTo>
                      <a:pt x="6604000" y="3086100"/>
                      <a:pt x="6527800" y="3009900"/>
                      <a:pt x="6451600" y="3009900"/>
                    </a:cubicBezTo>
                    <a:lnTo>
                      <a:pt x="6286500" y="3009900"/>
                    </a:lnTo>
                    <a:lnTo>
                      <a:pt x="6210300" y="2819400"/>
                    </a:lnTo>
                    <a:cubicBezTo>
                      <a:pt x="6184900" y="2743200"/>
                      <a:pt x="6108700" y="2692400"/>
                      <a:pt x="6032500" y="2692400"/>
                    </a:cubicBezTo>
                    <a:lnTo>
                      <a:pt x="5588000" y="2692400"/>
                    </a:lnTo>
                    <a:close/>
                    <a:moveTo>
                      <a:pt x="5575300" y="3467100"/>
                    </a:moveTo>
                    <a:cubicBezTo>
                      <a:pt x="5511800" y="3467100"/>
                      <a:pt x="5448300" y="3416300"/>
                      <a:pt x="5448300" y="3352800"/>
                    </a:cubicBezTo>
                    <a:cubicBezTo>
                      <a:pt x="5448300" y="3276600"/>
                      <a:pt x="5511800" y="3225800"/>
                      <a:pt x="5575300" y="3225800"/>
                    </a:cubicBezTo>
                    <a:cubicBezTo>
                      <a:pt x="5638800" y="3225800"/>
                      <a:pt x="5689600" y="3276600"/>
                      <a:pt x="5689600" y="3352800"/>
                    </a:cubicBezTo>
                    <a:cubicBezTo>
                      <a:pt x="5689600" y="3416300"/>
                      <a:pt x="5638800" y="3467100"/>
                      <a:pt x="5575300" y="3467100"/>
                    </a:cubicBezTo>
                    <a:close/>
                    <a:moveTo>
                      <a:pt x="6451600" y="3352800"/>
                    </a:moveTo>
                    <a:cubicBezTo>
                      <a:pt x="6451600" y="3416300"/>
                      <a:pt x="6388100" y="3467100"/>
                      <a:pt x="6324600" y="3467100"/>
                    </a:cubicBezTo>
                    <a:cubicBezTo>
                      <a:pt x="6261100" y="3467100"/>
                      <a:pt x="6210300" y="3416300"/>
                      <a:pt x="6210300" y="3352800"/>
                    </a:cubicBezTo>
                    <a:cubicBezTo>
                      <a:pt x="6210300" y="3276600"/>
                      <a:pt x="6261100" y="3225800"/>
                      <a:pt x="6324600" y="3225800"/>
                    </a:cubicBezTo>
                    <a:cubicBezTo>
                      <a:pt x="6388100" y="3225800"/>
                      <a:pt x="6451600" y="3276600"/>
                      <a:pt x="6451600" y="3352800"/>
                    </a:cubicBezTo>
                    <a:close/>
                    <a:moveTo>
                      <a:pt x="5816600" y="2768600"/>
                    </a:moveTo>
                    <a:lnTo>
                      <a:pt x="5816600" y="3009900"/>
                    </a:lnTo>
                    <a:lnTo>
                      <a:pt x="5422900" y="3009900"/>
                    </a:lnTo>
                    <a:lnTo>
                      <a:pt x="5473700" y="2844800"/>
                    </a:lnTo>
                    <a:cubicBezTo>
                      <a:pt x="5499100" y="2806700"/>
                      <a:pt x="5537200" y="2768600"/>
                      <a:pt x="5588000" y="2768600"/>
                    </a:cubicBezTo>
                    <a:lnTo>
                      <a:pt x="5816600" y="2768600"/>
                    </a:lnTo>
                    <a:close/>
                    <a:moveTo>
                      <a:pt x="5892800" y="2768600"/>
                    </a:moveTo>
                    <a:lnTo>
                      <a:pt x="6032500" y="2768600"/>
                    </a:lnTo>
                    <a:cubicBezTo>
                      <a:pt x="6083300" y="2768600"/>
                      <a:pt x="6121400" y="2806700"/>
                      <a:pt x="6146800" y="2844800"/>
                    </a:cubicBezTo>
                    <a:lnTo>
                      <a:pt x="6197600" y="3009900"/>
                    </a:lnTo>
                    <a:lnTo>
                      <a:pt x="5892800" y="3009900"/>
                    </a:lnTo>
                    <a:lnTo>
                      <a:pt x="5892800" y="2768600"/>
                    </a:lnTo>
                    <a:close/>
                    <a:moveTo>
                      <a:pt x="6985000" y="3352800"/>
                    </a:moveTo>
                    <a:cubicBezTo>
                      <a:pt x="6985000" y="3302000"/>
                      <a:pt x="6946900" y="3263900"/>
                      <a:pt x="6908800" y="3263900"/>
                    </a:cubicBezTo>
                    <a:cubicBezTo>
                      <a:pt x="6858000" y="3263900"/>
                      <a:pt x="6832600" y="3302000"/>
                      <a:pt x="6832600" y="3352800"/>
                    </a:cubicBezTo>
                    <a:cubicBezTo>
                      <a:pt x="6832600" y="3390900"/>
                      <a:pt x="6858000" y="3429000"/>
                      <a:pt x="6908800" y="3429000"/>
                    </a:cubicBezTo>
                    <a:cubicBezTo>
                      <a:pt x="6946900" y="3429000"/>
                      <a:pt x="6985000" y="3390900"/>
                      <a:pt x="6985000" y="3352800"/>
                    </a:cubicBezTo>
                    <a:close/>
                    <a:moveTo>
                      <a:pt x="7658100" y="3429000"/>
                    </a:moveTo>
                    <a:cubicBezTo>
                      <a:pt x="7708900" y="3429000"/>
                      <a:pt x="7734300" y="3390900"/>
                      <a:pt x="7734300" y="3352800"/>
                    </a:cubicBezTo>
                    <a:cubicBezTo>
                      <a:pt x="7734300" y="3302000"/>
                      <a:pt x="7708900" y="3263900"/>
                      <a:pt x="7658100" y="3263900"/>
                    </a:cubicBezTo>
                    <a:cubicBezTo>
                      <a:pt x="7620000" y="3263900"/>
                      <a:pt x="7581900" y="3302000"/>
                      <a:pt x="7581900" y="3352800"/>
                    </a:cubicBezTo>
                    <a:cubicBezTo>
                      <a:pt x="7581900" y="3390900"/>
                      <a:pt x="7620000" y="3429000"/>
                      <a:pt x="7658100" y="3429000"/>
                    </a:cubicBezTo>
                    <a:close/>
                    <a:moveTo>
                      <a:pt x="6921500" y="2692400"/>
                    </a:moveTo>
                    <a:cubicBezTo>
                      <a:pt x="6845300" y="2692400"/>
                      <a:pt x="6769100" y="2743200"/>
                      <a:pt x="6743700" y="2819400"/>
                    </a:cubicBezTo>
                    <a:lnTo>
                      <a:pt x="6667500" y="3009900"/>
                    </a:lnTo>
                    <a:lnTo>
                      <a:pt x="6667500" y="3327400"/>
                    </a:lnTo>
                    <a:cubicBezTo>
                      <a:pt x="6667500" y="3352800"/>
                      <a:pt x="6680200" y="3365500"/>
                      <a:pt x="6705600" y="3365500"/>
                    </a:cubicBezTo>
                    <a:lnTo>
                      <a:pt x="6743700" y="3365500"/>
                    </a:lnTo>
                    <a:cubicBezTo>
                      <a:pt x="6756400" y="3441700"/>
                      <a:pt x="6819900" y="3505200"/>
                      <a:pt x="6908800" y="3505200"/>
                    </a:cubicBezTo>
                    <a:cubicBezTo>
                      <a:pt x="6985000" y="3505200"/>
                      <a:pt x="7048500" y="3441700"/>
                      <a:pt x="7061200" y="3365500"/>
                    </a:cubicBezTo>
                    <a:lnTo>
                      <a:pt x="7505700" y="3365500"/>
                    </a:lnTo>
                    <a:cubicBezTo>
                      <a:pt x="7518400" y="3441700"/>
                      <a:pt x="7581900" y="3505200"/>
                      <a:pt x="7658100" y="3505200"/>
                    </a:cubicBezTo>
                    <a:cubicBezTo>
                      <a:pt x="7734300" y="3505200"/>
                      <a:pt x="7810500" y="3441700"/>
                      <a:pt x="7823200" y="3365500"/>
                    </a:cubicBezTo>
                    <a:lnTo>
                      <a:pt x="7899400" y="3365500"/>
                    </a:lnTo>
                    <a:cubicBezTo>
                      <a:pt x="7924800" y="3365500"/>
                      <a:pt x="7937500" y="3352800"/>
                      <a:pt x="7937500" y="3327400"/>
                    </a:cubicBezTo>
                    <a:lnTo>
                      <a:pt x="7937500" y="3175000"/>
                    </a:lnTo>
                    <a:cubicBezTo>
                      <a:pt x="7937500" y="3086100"/>
                      <a:pt x="7861300" y="3009900"/>
                      <a:pt x="7785100" y="3009900"/>
                    </a:cubicBezTo>
                    <a:lnTo>
                      <a:pt x="7620000" y="3009900"/>
                    </a:lnTo>
                    <a:lnTo>
                      <a:pt x="7543800" y="2819400"/>
                    </a:lnTo>
                    <a:cubicBezTo>
                      <a:pt x="7518400" y="2743200"/>
                      <a:pt x="7442200" y="2692400"/>
                      <a:pt x="7366000" y="2692400"/>
                    </a:cubicBezTo>
                    <a:lnTo>
                      <a:pt x="6921500" y="2692400"/>
                    </a:lnTo>
                    <a:close/>
                    <a:moveTo>
                      <a:pt x="6908800" y="3467100"/>
                    </a:moveTo>
                    <a:cubicBezTo>
                      <a:pt x="6845300" y="3467100"/>
                      <a:pt x="6781800" y="3416300"/>
                      <a:pt x="6781800" y="3352800"/>
                    </a:cubicBezTo>
                    <a:cubicBezTo>
                      <a:pt x="6781800" y="3276600"/>
                      <a:pt x="6845300" y="3225800"/>
                      <a:pt x="6908800" y="3225800"/>
                    </a:cubicBezTo>
                    <a:cubicBezTo>
                      <a:pt x="6972300" y="3225800"/>
                      <a:pt x="7023100" y="3276600"/>
                      <a:pt x="7023100" y="3352800"/>
                    </a:cubicBezTo>
                    <a:cubicBezTo>
                      <a:pt x="7023100" y="3416300"/>
                      <a:pt x="6972300" y="3467100"/>
                      <a:pt x="6908800" y="3467100"/>
                    </a:cubicBezTo>
                    <a:close/>
                    <a:moveTo>
                      <a:pt x="7785100" y="3352800"/>
                    </a:moveTo>
                    <a:cubicBezTo>
                      <a:pt x="7785100" y="3416300"/>
                      <a:pt x="7721600" y="3467100"/>
                      <a:pt x="7658100" y="3467100"/>
                    </a:cubicBezTo>
                    <a:cubicBezTo>
                      <a:pt x="7594600" y="3467100"/>
                      <a:pt x="7543800" y="3416300"/>
                      <a:pt x="7543800" y="3352800"/>
                    </a:cubicBezTo>
                    <a:cubicBezTo>
                      <a:pt x="7543800" y="3276600"/>
                      <a:pt x="7594600" y="3225800"/>
                      <a:pt x="7658100" y="3225800"/>
                    </a:cubicBezTo>
                    <a:cubicBezTo>
                      <a:pt x="7721600" y="3225800"/>
                      <a:pt x="7785100" y="3276600"/>
                      <a:pt x="7785100" y="3352800"/>
                    </a:cubicBezTo>
                    <a:close/>
                    <a:moveTo>
                      <a:pt x="7150100" y="2768600"/>
                    </a:moveTo>
                    <a:lnTo>
                      <a:pt x="7150100" y="3009900"/>
                    </a:lnTo>
                    <a:lnTo>
                      <a:pt x="6756400" y="3009900"/>
                    </a:lnTo>
                    <a:lnTo>
                      <a:pt x="6807200" y="2844800"/>
                    </a:lnTo>
                    <a:cubicBezTo>
                      <a:pt x="6832600" y="2806700"/>
                      <a:pt x="6870700" y="2768600"/>
                      <a:pt x="6921500" y="2768600"/>
                    </a:cubicBezTo>
                    <a:lnTo>
                      <a:pt x="7150100" y="2768600"/>
                    </a:lnTo>
                    <a:close/>
                    <a:moveTo>
                      <a:pt x="7226300" y="2768600"/>
                    </a:moveTo>
                    <a:lnTo>
                      <a:pt x="7366000" y="2768600"/>
                    </a:lnTo>
                    <a:cubicBezTo>
                      <a:pt x="7416800" y="2768600"/>
                      <a:pt x="7454900" y="2806700"/>
                      <a:pt x="7480300" y="2844800"/>
                    </a:cubicBezTo>
                    <a:lnTo>
                      <a:pt x="7531100" y="3009900"/>
                    </a:lnTo>
                    <a:lnTo>
                      <a:pt x="7226300" y="3009900"/>
                    </a:lnTo>
                    <a:lnTo>
                      <a:pt x="7226300" y="2768600"/>
                    </a:lnTo>
                    <a:close/>
                    <a:moveTo>
                      <a:pt x="8318500" y="3352800"/>
                    </a:moveTo>
                    <a:cubicBezTo>
                      <a:pt x="8318500" y="3302000"/>
                      <a:pt x="8280400" y="3263900"/>
                      <a:pt x="8242300" y="3263900"/>
                    </a:cubicBezTo>
                    <a:cubicBezTo>
                      <a:pt x="8191500" y="3263900"/>
                      <a:pt x="8166100" y="3302000"/>
                      <a:pt x="8166100" y="3352800"/>
                    </a:cubicBezTo>
                    <a:cubicBezTo>
                      <a:pt x="8166100" y="3390900"/>
                      <a:pt x="8191500" y="3429000"/>
                      <a:pt x="8242300" y="3429000"/>
                    </a:cubicBezTo>
                    <a:cubicBezTo>
                      <a:pt x="8280400" y="3429000"/>
                      <a:pt x="8318500" y="3390900"/>
                      <a:pt x="8318500" y="3352800"/>
                    </a:cubicBezTo>
                    <a:close/>
                    <a:moveTo>
                      <a:pt x="8991600" y="3429000"/>
                    </a:moveTo>
                    <a:cubicBezTo>
                      <a:pt x="9042400" y="3429000"/>
                      <a:pt x="9067800" y="3390900"/>
                      <a:pt x="9067800" y="3352800"/>
                    </a:cubicBezTo>
                    <a:cubicBezTo>
                      <a:pt x="9067800" y="3302000"/>
                      <a:pt x="9042400" y="3263900"/>
                      <a:pt x="8991600" y="3263900"/>
                    </a:cubicBezTo>
                    <a:cubicBezTo>
                      <a:pt x="8953500" y="3263900"/>
                      <a:pt x="8915400" y="3302000"/>
                      <a:pt x="8915400" y="3352800"/>
                    </a:cubicBezTo>
                    <a:cubicBezTo>
                      <a:pt x="8915400" y="3390900"/>
                      <a:pt x="8953500" y="3429000"/>
                      <a:pt x="8991600" y="3429000"/>
                    </a:cubicBezTo>
                    <a:close/>
                    <a:moveTo>
                      <a:pt x="8255000" y="2692400"/>
                    </a:moveTo>
                    <a:cubicBezTo>
                      <a:pt x="8178800" y="2692400"/>
                      <a:pt x="8102600" y="2743200"/>
                      <a:pt x="8077200" y="2819400"/>
                    </a:cubicBezTo>
                    <a:lnTo>
                      <a:pt x="8001000" y="3009900"/>
                    </a:lnTo>
                    <a:lnTo>
                      <a:pt x="8001000" y="3327400"/>
                    </a:lnTo>
                    <a:cubicBezTo>
                      <a:pt x="8001000" y="3352800"/>
                      <a:pt x="8013700" y="3365500"/>
                      <a:pt x="8039100" y="3365500"/>
                    </a:cubicBezTo>
                    <a:lnTo>
                      <a:pt x="8077200" y="3365500"/>
                    </a:lnTo>
                    <a:cubicBezTo>
                      <a:pt x="8089900" y="3441700"/>
                      <a:pt x="8153400" y="3505200"/>
                      <a:pt x="8242300" y="3505200"/>
                    </a:cubicBezTo>
                    <a:cubicBezTo>
                      <a:pt x="8318500" y="3505200"/>
                      <a:pt x="8382000" y="3441700"/>
                      <a:pt x="8394700" y="3365500"/>
                    </a:cubicBezTo>
                    <a:lnTo>
                      <a:pt x="8839200" y="3365500"/>
                    </a:lnTo>
                    <a:cubicBezTo>
                      <a:pt x="8851900" y="3441700"/>
                      <a:pt x="8915400" y="3505200"/>
                      <a:pt x="8991600" y="3505200"/>
                    </a:cubicBezTo>
                    <a:cubicBezTo>
                      <a:pt x="9067800" y="3505200"/>
                      <a:pt x="9144000" y="3441700"/>
                      <a:pt x="9156700" y="3365500"/>
                    </a:cubicBezTo>
                    <a:lnTo>
                      <a:pt x="9232900" y="3365500"/>
                    </a:lnTo>
                    <a:cubicBezTo>
                      <a:pt x="9258300" y="3365500"/>
                      <a:pt x="9271000" y="3352800"/>
                      <a:pt x="9271000" y="3327400"/>
                    </a:cubicBezTo>
                    <a:lnTo>
                      <a:pt x="9271000" y="3175000"/>
                    </a:lnTo>
                    <a:cubicBezTo>
                      <a:pt x="9271000" y="3086100"/>
                      <a:pt x="9194800" y="3009900"/>
                      <a:pt x="9118600" y="3009900"/>
                    </a:cubicBezTo>
                    <a:lnTo>
                      <a:pt x="8953500" y="3009900"/>
                    </a:lnTo>
                    <a:lnTo>
                      <a:pt x="8877300" y="2819400"/>
                    </a:lnTo>
                    <a:cubicBezTo>
                      <a:pt x="8851900" y="2743200"/>
                      <a:pt x="8775700" y="2692400"/>
                      <a:pt x="8699500" y="2692400"/>
                    </a:cubicBezTo>
                    <a:lnTo>
                      <a:pt x="8255000" y="2692400"/>
                    </a:lnTo>
                    <a:close/>
                    <a:moveTo>
                      <a:pt x="8242300" y="3467100"/>
                    </a:moveTo>
                    <a:cubicBezTo>
                      <a:pt x="8178800" y="3467100"/>
                      <a:pt x="8115300" y="3416300"/>
                      <a:pt x="8115300" y="3352800"/>
                    </a:cubicBezTo>
                    <a:cubicBezTo>
                      <a:pt x="8115300" y="3276600"/>
                      <a:pt x="8178800" y="3225800"/>
                      <a:pt x="8242300" y="3225800"/>
                    </a:cubicBezTo>
                    <a:cubicBezTo>
                      <a:pt x="8305800" y="3225800"/>
                      <a:pt x="8356600" y="3276600"/>
                      <a:pt x="8356600" y="3352800"/>
                    </a:cubicBezTo>
                    <a:cubicBezTo>
                      <a:pt x="8356600" y="3416300"/>
                      <a:pt x="8305800" y="3467100"/>
                      <a:pt x="8242300" y="3467100"/>
                    </a:cubicBezTo>
                    <a:close/>
                    <a:moveTo>
                      <a:pt x="9118600" y="3352800"/>
                    </a:moveTo>
                    <a:cubicBezTo>
                      <a:pt x="9118600" y="3416300"/>
                      <a:pt x="9055100" y="3467100"/>
                      <a:pt x="8991600" y="3467100"/>
                    </a:cubicBezTo>
                    <a:cubicBezTo>
                      <a:pt x="8928100" y="3467100"/>
                      <a:pt x="8877300" y="3416300"/>
                      <a:pt x="8877300" y="3352800"/>
                    </a:cubicBezTo>
                    <a:cubicBezTo>
                      <a:pt x="8877300" y="3276600"/>
                      <a:pt x="8928100" y="3225800"/>
                      <a:pt x="8991600" y="3225800"/>
                    </a:cubicBezTo>
                    <a:cubicBezTo>
                      <a:pt x="9055100" y="3225800"/>
                      <a:pt x="9118600" y="3276600"/>
                      <a:pt x="9118600" y="3352800"/>
                    </a:cubicBezTo>
                    <a:close/>
                    <a:moveTo>
                      <a:pt x="8483600" y="2768600"/>
                    </a:moveTo>
                    <a:lnTo>
                      <a:pt x="8483600" y="3009900"/>
                    </a:lnTo>
                    <a:lnTo>
                      <a:pt x="8089900" y="3009900"/>
                    </a:lnTo>
                    <a:lnTo>
                      <a:pt x="8140700" y="2844800"/>
                    </a:lnTo>
                    <a:cubicBezTo>
                      <a:pt x="8166100" y="2806700"/>
                      <a:pt x="8204200" y="2768600"/>
                      <a:pt x="8255000" y="2768600"/>
                    </a:cubicBezTo>
                    <a:lnTo>
                      <a:pt x="8483600" y="2768600"/>
                    </a:lnTo>
                    <a:close/>
                    <a:moveTo>
                      <a:pt x="8559800" y="2768600"/>
                    </a:moveTo>
                    <a:lnTo>
                      <a:pt x="8699500" y="2768600"/>
                    </a:lnTo>
                    <a:cubicBezTo>
                      <a:pt x="8750300" y="2768600"/>
                      <a:pt x="8788400" y="2806700"/>
                      <a:pt x="8813800" y="2844800"/>
                    </a:cubicBezTo>
                    <a:lnTo>
                      <a:pt x="8864600" y="3009900"/>
                    </a:lnTo>
                    <a:lnTo>
                      <a:pt x="8559800" y="3009900"/>
                    </a:lnTo>
                    <a:lnTo>
                      <a:pt x="8559800" y="2768600"/>
                    </a:lnTo>
                    <a:close/>
                    <a:moveTo>
                      <a:pt x="317500" y="4254500"/>
                    </a:moveTo>
                    <a:cubicBezTo>
                      <a:pt x="317500" y="4203700"/>
                      <a:pt x="279400" y="4165600"/>
                      <a:pt x="241300" y="4165600"/>
                    </a:cubicBezTo>
                    <a:cubicBezTo>
                      <a:pt x="190500" y="4165600"/>
                      <a:pt x="165100" y="4203700"/>
                      <a:pt x="165100" y="4254500"/>
                    </a:cubicBezTo>
                    <a:cubicBezTo>
                      <a:pt x="165100" y="4292600"/>
                      <a:pt x="190500" y="4330700"/>
                      <a:pt x="241300" y="4330700"/>
                    </a:cubicBezTo>
                    <a:cubicBezTo>
                      <a:pt x="279400" y="4330700"/>
                      <a:pt x="317500" y="4292600"/>
                      <a:pt x="317500" y="4254500"/>
                    </a:cubicBezTo>
                    <a:close/>
                    <a:moveTo>
                      <a:pt x="990600" y="4330700"/>
                    </a:moveTo>
                    <a:cubicBezTo>
                      <a:pt x="1041400" y="4330700"/>
                      <a:pt x="1066800" y="4292600"/>
                      <a:pt x="1066800" y="4254500"/>
                    </a:cubicBezTo>
                    <a:cubicBezTo>
                      <a:pt x="1066800" y="4203700"/>
                      <a:pt x="1041400" y="4165600"/>
                      <a:pt x="990600" y="4165600"/>
                    </a:cubicBezTo>
                    <a:cubicBezTo>
                      <a:pt x="952500" y="4165600"/>
                      <a:pt x="914400" y="4203700"/>
                      <a:pt x="914400" y="4254500"/>
                    </a:cubicBezTo>
                    <a:cubicBezTo>
                      <a:pt x="914400" y="4292600"/>
                      <a:pt x="952500" y="4330700"/>
                      <a:pt x="990600" y="4330700"/>
                    </a:cubicBezTo>
                    <a:close/>
                    <a:moveTo>
                      <a:pt x="254000" y="3594100"/>
                    </a:moveTo>
                    <a:cubicBezTo>
                      <a:pt x="177800" y="3594100"/>
                      <a:pt x="101600" y="3644900"/>
                      <a:pt x="76200" y="3721100"/>
                    </a:cubicBezTo>
                    <a:lnTo>
                      <a:pt x="0" y="3911600"/>
                    </a:lnTo>
                    <a:lnTo>
                      <a:pt x="0" y="4229100"/>
                    </a:lnTo>
                    <a:cubicBezTo>
                      <a:pt x="0" y="4254500"/>
                      <a:pt x="12700" y="4267200"/>
                      <a:pt x="38100" y="4267200"/>
                    </a:cubicBezTo>
                    <a:lnTo>
                      <a:pt x="76200" y="4267200"/>
                    </a:lnTo>
                    <a:cubicBezTo>
                      <a:pt x="88900" y="4343400"/>
                      <a:pt x="152400" y="4406900"/>
                      <a:pt x="241300" y="4406900"/>
                    </a:cubicBezTo>
                    <a:cubicBezTo>
                      <a:pt x="317500" y="4406900"/>
                      <a:pt x="381000" y="4343400"/>
                      <a:pt x="393700" y="4267200"/>
                    </a:cubicBezTo>
                    <a:lnTo>
                      <a:pt x="838200" y="4267200"/>
                    </a:lnTo>
                    <a:cubicBezTo>
                      <a:pt x="850900" y="4343400"/>
                      <a:pt x="914400" y="4406900"/>
                      <a:pt x="990600" y="4406900"/>
                    </a:cubicBezTo>
                    <a:cubicBezTo>
                      <a:pt x="1066800" y="4406900"/>
                      <a:pt x="1143000" y="4343400"/>
                      <a:pt x="1155700" y="4267200"/>
                    </a:cubicBezTo>
                    <a:lnTo>
                      <a:pt x="1231900" y="4267200"/>
                    </a:lnTo>
                    <a:cubicBezTo>
                      <a:pt x="1257300" y="4267200"/>
                      <a:pt x="1270000" y="4254500"/>
                      <a:pt x="1270000" y="4229100"/>
                    </a:cubicBezTo>
                    <a:lnTo>
                      <a:pt x="1270000" y="4076700"/>
                    </a:lnTo>
                    <a:cubicBezTo>
                      <a:pt x="1270000" y="3987800"/>
                      <a:pt x="1193800" y="3911600"/>
                      <a:pt x="1117600" y="3911600"/>
                    </a:cubicBezTo>
                    <a:lnTo>
                      <a:pt x="952500" y="3911600"/>
                    </a:lnTo>
                    <a:lnTo>
                      <a:pt x="876300" y="3721100"/>
                    </a:lnTo>
                    <a:cubicBezTo>
                      <a:pt x="850900" y="3644900"/>
                      <a:pt x="774700" y="3594100"/>
                      <a:pt x="698500" y="3594100"/>
                    </a:cubicBezTo>
                    <a:lnTo>
                      <a:pt x="254000" y="3594100"/>
                    </a:lnTo>
                    <a:close/>
                    <a:moveTo>
                      <a:pt x="241300" y="4368800"/>
                    </a:moveTo>
                    <a:cubicBezTo>
                      <a:pt x="177800" y="4368800"/>
                      <a:pt x="114300" y="4318000"/>
                      <a:pt x="114300" y="4254500"/>
                    </a:cubicBezTo>
                    <a:cubicBezTo>
                      <a:pt x="114300" y="4178300"/>
                      <a:pt x="177800" y="4127500"/>
                      <a:pt x="241300" y="4127500"/>
                    </a:cubicBezTo>
                    <a:cubicBezTo>
                      <a:pt x="304800" y="4127500"/>
                      <a:pt x="355600" y="4178300"/>
                      <a:pt x="355600" y="4254500"/>
                    </a:cubicBezTo>
                    <a:cubicBezTo>
                      <a:pt x="355600" y="4318000"/>
                      <a:pt x="304800" y="4368800"/>
                      <a:pt x="241300" y="4368800"/>
                    </a:cubicBezTo>
                    <a:close/>
                    <a:moveTo>
                      <a:pt x="1117600" y="4254500"/>
                    </a:moveTo>
                    <a:cubicBezTo>
                      <a:pt x="1117600" y="4318000"/>
                      <a:pt x="1054100" y="4368800"/>
                      <a:pt x="990600" y="4368800"/>
                    </a:cubicBezTo>
                    <a:cubicBezTo>
                      <a:pt x="927100" y="4368800"/>
                      <a:pt x="876300" y="4318000"/>
                      <a:pt x="876300" y="4254500"/>
                    </a:cubicBezTo>
                    <a:cubicBezTo>
                      <a:pt x="876300" y="4178300"/>
                      <a:pt x="927100" y="4127500"/>
                      <a:pt x="990600" y="4127500"/>
                    </a:cubicBezTo>
                    <a:cubicBezTo>
                      <a:pt x="1054100" y="4127500"/>
                      <a:pt x="1117600" y="4178300"/>
                      <a:pt x="1117600" y="4254500"/>
                    </a:cubicBezTo>
                    <a:close/>
                    <a:moveTo>
                      <a:pt x="482600" y="3670300"/>
                    </a:moveTo>
                    <a:lnTo>
                      <a:pt x="482600" y="3911600"/>
                    </a:lnTo>
                    <a:lnTo>
                      <a:pt x="88900" y="3911600"/>
                    </a:lnTo>
                    <a:lnTo>
                      <a:pt x="139700" y="3746500"/>
                    </a:lnTo>
                    <a:cubicBezTo>
                      <a:pt x="165100" y="3708400"/>
                      <a:pt x="203200" y="3670300"/>
                      <a:pt x="254000" y="3670300"/>
                    </a:cubicBezTo>
                    <a:lnTo>
                      <a:pt x="482600" y="3670300"/>
                    </a:lnTo>
                    <a:close/>
                    <a:moveTo>
                      <a:pt x="558800" y="3670300"/>
                    </a:moveTo>
                    <a:lnTo>
                      <a:pt x="698500" y="3670300"/>
                    </a:lnTo>
                    <a:cubicBezTo>
                      <a:pt x="749300" y="3670300"/>
                      <a:pt x="787400" y="3708400"/>
                      <a:pt x="812800" y="3746500"/>
                    </a:cubicBezTo>
                    <a:lnTo>
                      <a:pt x="863600" y="3911600"/>
                    </a:lnTo>
                    <a:lnTo>
                      <a:pt x="558800" y="3911600"/>
                    </a:lnTo>
                    <a:lnTo>
                      <a:pt x="558800" y="3670300"/>
                    </a:lnTo>
                    <a:close/>
                    <a:moveTo>
                      <a:pt x="1651000" y="4254500"/>
                    </a:moveTo>
                    <a:cubicBezTo>
                      <a:pt x="1651000" y="4203700"/>
                      <a:pt x="1612900" y="4165600"/>
                      <a:pt x="1574800" y="4165600"/>
                    </a:cubicBezTo>
                    <a:cubicBezTo>
                      <a:pt x="1524000" y="4165600"/>
                      <a:pt x="1498600" y="4203700"/>
                      <a:pt x="1498600" y="4254500"/>
                    </a:cubicBezTo>
                    <a:cubicBezTo>
                      <a:pt x="1498600" y="4292600"/>
                      <a:pt x="1524000" y="4330700"/>
                      <a:pt x="1574800" y="4330700"/>
                    </a:cubicBezTo>
                    <a:cubicBezTo>
                      <a:pt x="1612900" y="4330700"/>
                      <a:pt x="1651000" y="4292600"/>
                      <a:pt x="1651000" y="4254500"/>
                    </a:cubicBezTo>
                    <a:close/>
                    <a:moveTo>
                      <a:pt x="2324100" y="4330700"/>
                    </a:moveTo>
                    <a:cubicBezTo>
                      <a:pt x="2374900" y="4330700"/>
                      <a:pt x="2400300" y="4292600"/>
                      <a:pt x="2400300" y="4254500"/>
                    </a:cubicBezTo>
                    <a:cubicBezTo>
                      <a:pt x="2400300" y="4203700"/>
                      <a:pt x="2374900" y="4165600"/>
                      <a:pt x="2324100" y="4165600"/>
                    </a:cubicBezTo>
                    <a:cubicBezTo>
                      <a:pt x="2286000" y="4165600"/>
                      <a:pt x="2247900" y="4203700"/>
                      <a:pt x="2247900" y="4254500"/>
                    </a:cubicBezTo>
                    <a:cubicBezTo>
                      <a:pt x="2247900" y="4292600"/>
                      <a:pt x="2286000" y="4330700"/>
                      <a:pt x="2324100" y="4330700"/>
                    </a:cubicBezTo>
                    <a:close/>
                    <a:moveTo>
                      <a:pt x="1587500" y="3594100"/>
                    </a:moveTo>
                    <a:cubicBezTo>
                      <a:pt x="1511300" y="3594100"/>
                      <a:pt x="1435100" y="3644900"/>
                      <a:pt x="1409700" y="3721100"/>
                    </a:cubicBezTo>
                    <a:lnTo>
                      <a:pt x="1333500" y="3911600"/>
                    </a:lnTo>
                    <a:lnTo>
                      <a:pt x="1333500" y="4229100"/>
                    </a:lnTo>
                    <a:cubicBezTo>
                      <a:pt x="1333500" y="4254500"/>
                      <a:pt x="1346200" y="4267200"/>
                      <a:pt x="1371600" y="4267200"/>
                    </a:cubicBezTo>
                    <a:lnTo>
                      <a:pt x="1409700" y="4267200"/>
                    </a:lnTo>
                    <a:cubicBezTo>
                      <a:pt x="1422400" y="4343400"/>
                      <a:pt x="1485900" y="4406900"/>
                      <a:pt x="1574800" y="4406900"/>
                    </a:cubicBezTo>
                    <a:cubicBezTo>
                      <a:pt x="1651000" y="4406900"/>
                      <a:pt x="1714500" y="4343400"/>
                      <a:pt x="1727200" y="4267200"/>
                    </a:cubicBezTo>
                    <a:lnTo>
                      <a:pt x="2171700" y="4267200"/>
                    </a:lnTo>
                    <a:cubicBezTo>
                      <a:pt x="2184400" y="4343400"/>
                      <a:pt x="2247900" y="4406900"/>
                      <a:pt x="2324100" y="4406900"/>
                    </a:cubicBezTo>
                    <a:cubicBezTo>
                      <a:pt x="2400300" y="4406900"/>
                      <a:pt x="2476500" y="4343400"/>
                      <a:pt x="2489200" y="4267200"/>
                    </a:cubicBezTo>
                    <a:lnTo>
                      <a:pt x="2565400" y="4267200"/>
                    </a:lnTo>
                    <a:cubicBezTo>
                      <a:pt x="2590800" y="4267200"/>
                      <a:pt x="2603500" y="4254500"/>
                      <a:pt x="2603500" y="4229100"/>
                    </a:cubicBezTo>
                    <a:lnTo>
                      <a:pt x="2603500" y="4076700"/>
                    </a:lnTo>
                    <a:cubicBezTo>
                      <a:pt x="2603500" y="3987800"/>
                      <a:pt x="2527300" y="3911600"/>
                      <a:pt x="2451100" y="3911600"/>
                    </a:cubicBezTo>
                    <a:lnTo>
                      <a:pt x="2286000" y="3911600"/>
                    </a:lnTo>
                    <a:lnTo>
                      <a:pt x="2209800" y="3721100"/>
                    </a:lnTo>
                    <a:cubicBezTo>
                      <a:pt x="2184400" y="3644900"/>
                      <a:pt x="2108200" y="3594100"/>
                      <a:pt x="2032000" y="3594100"/>
                    </a:cubicBezTo>
                    <a:lnTo>
                      <a:pt x="1587500" y="3594100"/>
                    </a:lnTo>
                    <a:close/>
                    <a:moveTo>
                      <a:pt x="1574800" y="4368800"/>
                    </a:moveTo>
                    <a:cubicBezTo>
                      <a:pt x="1511300" y="4368800"/>
                      <a:pt x="1447800" y="4318000"/>
                      <a:pt x="1447800" y="4254500"/>
                    </a:cubicBezTo>
                    <a:cubicBezTo>
                      <a:pt x="1447800" y="4178300"/>
                      <a:pt x="1511300" y="4127500"/>
                      <a:pt x="1574800" y="4127500"/>
                    </a:cubicBezTo>
                    <a:cubicBezTo>
                      <a:pt x="1638300" y="4127500"/>
                      <a:pt x="1689100" y="4178300"/>
                      <a:pt x="1689100" y="4254500"/>
                    </a:cubicBezTo>
                    <a:cubicBezTo>
                      <a:pt x="1689100" y="4318000"/>
                      <a:pt x="1638300" y="4368800"/>
                      <a:pt x="1574800" y="4368800"/>
                    </a:cubicBezTo>
                    <a:close/>
                    <a:moveTo>
                      <a:pt x="2451100" y="4254500"/>
                    </a:moveTo>
                    <a:cubicBezTo>
                      <a:pt x="2451100" y="4318000"/>
                      <a:pt x="2387600" y="4368800"/>
                      <a:pt x="2324100" y="4368800"/>
                    </a:cubicBezTo>
                    <a:cubicBezTo>
                      <a:pt x="2260600" y="4368800"/>
                      <a:pt x="2209800" y="4318000"/>
                      <a:pt x="2209800" y="4254500"/>
                    </a:cubicBezTo>
                    <a:cubicBezTo>
                      <a:pt x="2209800" y="4178300"/>
                      <a:pt x="2260600" y="4127500"/>
                      <a:pt x="2324100" y="4127500"/>
                    </a:cubicBezTo>
                    <a:cubicBezTo>
                      <a:pt x="2387600" y="4127500"/>
                      <a:pt x="2451100" y="4178300"/>
                      <a:pt x="2451100" y="4254500"/>
                    </a:cubicBezTo>
                    <a:close/>
                    <a:moveTo>
                      <a:pt x="1816100" y="3670300"/>
                    </a:moveTo>
                    <a:lnTo>
                      <a:pt x="1816100" y="3911600"/>
                    </a:lnTo>
                    <a:lnTo>
                      <a:pt x="1422400" y="3911600"/>
                    </a:lnTo>
                    <a:lnTo>
                      <a:pt x="1473200" y="3746500"/>
                    </a:lnTo>
                    <a:cubicBezTo>
                      <a:pt x="1498600" y="3708400"/>
                      <a:pt x="1536700" y="3670300"/>
                      <a:pt x="1587500" y="3670300"/>
                    </a:cubicBezTo>
                    <a:lnTo>
                      <a:pt x="1816100" y="3670300"/>
                    </a:lnTo>
                    <a:close/>
                    <a:moveTo>
                      <a:pt x="1892300" y="3670300"/>
                    </a:moveTo>
                    <a:lnTo>
                      <a:pt x="2032000" y="3670300"/>
                    </a:lnTo>
                    <a:cubicBezTo>
                      <a:pt x="2082800" y="3670300"/>
                      <a:pt x="2120900" y="3708400"/>
                      <a:pt x="2146300" y="3746500"/>
                    </a:cubicBezTo>
                    <a:lnTo>
                      <a:pt x="2197100" y="3911600"/>
                    </a:lnTo>
                    <a:lnTo>
                      <a:pt x="1892300" y="3911600"/>
                    </a:lnTo>
                    <a:lnTo>
                      <a:pt x="1892300" y="3670300"/>
                    </a:lnTo>
                    <a:close/>
                    <a:moveTo>
                      <a:pt x="2984500" y="4254500"/>
                    </a:moveTo>
                    <a:cubicBezTo>
                      <a:pt x="2984500" y="4203700"/>
                      <a:pt x="2946400" y="4165600"/>
                      <a:pt x="2908300" y="4165600"/>
                    </a:cubicBezTo>
                    <a:cubicBezTo>
                      <a:pt x="2857500" y="4165600"/>
                      <a:pt x="2832100" y="4203700"/>
                      <a:pt x="2832100" y="4254500"/>
                    </a:cubicBezTo>
                    <a:cubicBezTo>
                      <a:pt x="2832100" y="4292600"/>
                      <a:pt x="2857500" y="4330700"/>
                      <a:pt x="2908300" y="4330700"/>
                    </a:cubicBezTo>
                    <a:cubicBezTo>
                      <a:pt x="2946400" y="4330700"/>
                      <a:pt x="2984500" y="4292600"/>
                      <a:pt x="2984500" y="4254500"/>
                    </a:cubicBezTo>
                    <a:close/>
                    <a:moveTo>
                      <a:pt x="3657600" y="4330700"/>
                    </a:moveTo>
                    <a:cubicBezTo>
                      <a:pt x="3708400" y="4330700"/>
                      <a:pt x="3733800" y="4292600"/>
                      <a:pt x="3733800" y="4254500"/>
                    </a:cubicBezTo>
                    <a:cubicBezTo>
                      <a:pt x="3733800" y="4203700"/>
                      <a:pt x="3708400" y="4165600"/>
                      <a:pt x="3657600" y="4165600"/>
                    </a:cubicBezTo>
                    <a:cubicBezTo>
                      <a:pt x="3619500" y="4165600"/>
                      <a:pt x="3581400" y="4203700"/>
                      <a:pt x="3581400" y="4254500"/>
                    </a:cubicBezTo>
                    <a:cubicBezTo>
                      <a:pt x="3581400" y="4292600"/>
                      <a:pt x="3619500" y="4330700"/>
                      <a:pt x="3657600" y="4330700"/>
                    </a:cubicBezTo>
                    <a:close/>
                    <a:moveTo>
                      <a:pt x="2921000" y="3594100"/>
                    </a:moveTo>
                    <a:cubicBezTo>
                      <a:pt x="2844800" y="3594100"/>
                      <a:pt x="2768600" y="3644900"/>
                      <a:pt x="2743200" y="3721100"/>
                    </a:cubicBezTo>
                    <a:lnTo>
                      <a:pt x="2667000" y="3911600"/>
                    </a:lnTo>
                    <a:lnTo>
                      <a:pt x="2667000" y="4229100"/>
                    </a:lnTo>
                    <a:cubicBezTo>
                      <a:pt x="2667000" y="4254500"/>
                      <a:pt x="2679700" y="4267200"/>
                      <a:pt x="2705100" y="4267200"/>
                    </a:cubicBezTo>
                    <a:lnTo>
                      <a:pt x="2743200" y="4267200"/>
                    </a:lnTo>
                    <a:cubicBezTo>
                      <a:pt x="2755900" y="4343400"/>
                      <a:pt x="2819400" y="4406900"/>
                      <a:pt x="2908300" y="4406900"/>
                    </a:cubicBezTo>
                    <a:cubicBezTo>
                      <a:pt x="2984500" y="4406900"/>
                      <a:pt x="3048000" y="4343400"/>
                      <a:pt x="3060700" y="4267200"/>
                    </a:cubicBezTo>
                    <a:lnTo>
                      <a:pt x="3505200" y="4267200"/>
                    </a:lnTo>
                    <a:cubicBezTo>
                      <a:pt x="3517900" y="4343400"/>
                      <a:pt x="3581400" y="4406900"/>
                      <a:pt x="3657600" y="4406900"/>
                    </a:cubicBezTo>
                    <a:cubicBezTo>
                      <a:pt x="3733800" y="4406900"/>
                      <a:pt x="3810000" y="4343400"/>
                      <a:pt x="3822700" y="4267200"/>
                    </a:cubicBezTo>
                    <a:lnTo>
                      <a:pt x="3898900" y="4267200"/>
                    </a:lnTo>
                    <a:cubicBezTo>
                      <a:pt x="3924300" y="4267200"/>
                      <a:pt x="3937000" y="4254500"/>
                      <a:pt x="3937000" y="4229100"/>
                    </a:cubicBezTo>
                    <a:lnTo>
                      <a:pt x="3937000" y="4076700"/>
                    </a:lnTo>
                    <a:cubicBezTo>
                      <a:pt x="3937000" y="3987800"/>
                      <a:pt x="3860800" y="3911600"/>
                      <a:pt x="3784600" y="3911600"/>
                    </a:cubicBezTo>
                    <a:lnTo>
                      <a:pt x="3619500" y="3911600"/>
                    </a:lnTo>
                    <a:lnTo>
                      <a:pt x="3543300" y="3721100"/>
                    </a:lnTo>
                    <a:cubicBezTo>
                      <a:pt x="3517900" y="3644900"/>
                      <a:pt x="3441700" y="3594100"/>
                      <a:pt x="3365500" y="3594100"/>
                    </a:cubicBezTo>
                    <a:lnTo>
                      <a:pt x="2921000" y="3594100"/>
                    </a:lnTo>
                    <a:close/>
                    <a:moveTo>
                      <a:pt x="2908300" y="4368800"/>
                    </a:moveTo>
                    <a:cubicBezTo>
                      <a:pt x="2844800" y="4368800"/>
                      <a:pt x="2781300" y="4318000"/>
                      <a:pt x="2781300" y="4254500"/>
                    </a:cubicBezTo>
                    <a:cubicBezTo>
                      <a:pt x="2781300" y="4178300"/>
                      <a:pt x="2844800" y="4127500"/>
                      <a:pt x="2908300" y="4127500"/>
                    </a:cubicBezTo>
                    <a:cubicBezTo>
                      <a:pt x="2971800" y="4127500"/>
                      <a:pt x="3022600" y="4178300"/>
                      <a:pt x="3022600" y="4254500"/>
                    </a:cubicBezTo>
                    <a:cubicBezTo>
                      <a:pt x="3022600" y="4318000"/>
                      <a:pt x="2971800" y="4368800"/>
                      <a:pt x="2908300" y="4368800"/>
                    </a:cubicBezTo>
                    <a:close/>
                    <a:moveTo>
                      <a:pt x="3784600" y="4254500"/>
                    </a:moveTo>
                    <a:cubicBezTo>
                      <a:pt x="3784600" y="4318000"/>
                      <a:pt x="3721100" y="4368800"/>
                      <a:pt x="3657600" y="4368800"/>
                    </a:cubicBezTo>
                    <a:cubicBezTo>
                      <a:pt x="3594100" y="4368800"/>
                      <a:pt x="3543300" y="4318000"/>
                      <a:pt x="3543300" y="4254500"/>
                    </a:cubicBezTo>
                    <a:cubicBezTo>
                      <a:pt x="3543300" y="4178300"/>
                      <a:pt x="3594100" y="4127500"/>
                      <a:pt x="3657600" y="4127500"/>
                    </a:cubicBezTo>
                    <a:cubicBezTo>
                      <a:pt x="3721100" y="4127500"/>
                      <a:pt x="3784600" y="4178300"/>
                      <a:pt x="3784600" y="4254500"/>
                    </a:cubicBezTo>
                    <a:close/>
                    <a:moveTo>
                      <a:pt x="3149600" y="3670300"/>
                    </a:moveTo>
                    <a:lnTo>
                      <a:pt x="3149600" y="3911600"/>
                    </a:lnTo>
                    <a:lnTo>
                      <a:pt x="2755900" y="3911600"/>
                    </a:lnTo>
                    <a:lnTo>
                      <a:pt x="2806700" y="3746500"/>
                    </a:lnTo>
                    <a:cubicBezTo>
                      <a:pt x="2832100" y="3708400"/>
                      <a:pt x="2870200" y="3670300"/>
                      <a:pt x="2921000" y="3670300"/>
                    </a:cubicBezTo>
                    <a:lnTo>
                      <a:pt x="3149600" y="3670300"/>
                    </a:lnTo>
                    <a:close/>
                    <a:moveTo>
                      <a:pt x="3225800" y="3670300"/>
                    </a:moveTo>
                    <a:lnTo>
                      <a:pt x="3365500" y="3670300"/>
                    </a:lnTo>
                    <a:cubicBezTo>
                      <a:pt x="3416300" y="3670300"/>
                      <a:pt x="3454400" y="3708400"/>
                      <a:pt x="3479800" y="3746500"/>
                    </a:cubicBezTo>
                    <a:lnTo>
                      <a:pt x="3530600" y="3911600"/>
                    </a:lnTo>
                    <a:lnTo>
                      <a:pt x="3225800" y="3911600"/>
                    </a:lnTo>
                    <a:lnTo>
                      <a:pt x="3225800" y="3670300"/>
                    </a:lnTo>
                    <a:close/>
                    <a:moveTo>
                      <a:pt x="4318000" y="4254500"/>
                    </a:moveTo>
                    <a:cubicBezTo>
                      <a:pt x="4318000" y="4203700"/>
                      <a:pt x="4279900" y="4165600"/>
                      <a:pt x="4241800" y="4165600"/>
                    </a:cubicBezTo>
                    <a:cubicBezTo>
                      <a:pt x="4191000" y="4165600"/>
                      <a:pt x="4165600" y="4203700"/>
                      <a:pt x="4165600" y="4254500"/>
                    </a:cubicBezTo>
                    <a:cubicBezTo>
                      <a:pt x="4165600" y="4292600"/>
                      <a:pt x="4191000" y="4330700"/>
                      <a:pt x="4241800" y="4330700"/>
                    </a:cubicBezTo>
                    <a:cubicBezTo>
                      <a:pt x="4279900" y="4330700"/>
                      <a:pt x="4318000" y="4292600"/>
                      <a:pt x="4318000" y="4254500"/>
                    </a:cubicBezTo>
                    <a:close/>
                    <a:moveTo>
                      <a:pt x="4991100" y="4330700"/>
                    </a:moveTo>
                    <a:cubicBezTo>
                      <a:pt x="5041900" y="4330700"/>
                      <a:pt x="5067300" y="4292600"/>
                      <a:pt x="5067300" y="4254500"/>
                    </a:cubicBezTo>
                    <a:cubicBezTo>
                      <a:pt x="5067300" y="4203700"/>
                      <a:pt x="5041900" y="4165600"/>
                      <a:pt x="4991100" y="4165600"/>
                    </a:cubicBezTo>
                    <a:cubicBezTo>
                      <a:pt x="4953000" y="4165600"/>
                      <a:pt x="4914900" y="4203700"/>
                      <a:pt x="4914900" y="4254500"/>
                    </a:cubicBezTo>
                    <a:cubicBezTo>
                      <a:pt x="4914900" y="4292600"/>
                      <a:pt x="4953000" y="4330700"/>
                      <a:pt x="4991100" y="4330700"/>
                    </a:cubicBezTo>
                    <a:close/>
                    <a:moveTo>
                      <a:pt x="4254500" y="3594100"/>
                    </a:moveTo>
                    <a:cubicBezTo>
                      <a:pt x="4178300" y="3594100"/>
                      <a:pt x="4102100" y="3644900"/>
                      <a:pt x="4076700" y="3721100"/>
                    </a:cubicBezTo>
                    <a:lnTo>
                      <a:pt x="4000500" y="3911600"/>
                    </a:lnTo>
                    <a:lnTo>
                      <a:pt x="4000500" y="4229100"/>
                    </a:lnTo>
                    <a:cubicBezTo>
                      <a:pt x="4000500" y="4254500"/>
                      <a:pt x="4013200" y="4267200"/>
                      <a:pt x="4038600" y="4267200"/>
                    </a:cubicBezTo>
                    <a:lnTo>
                      <a:pt x="4076700" y="4267200"/>
                    </a:lnTo>
                    <a:cubicBezTo>
                      <a:pt x="4089400" y="4343400"/>
                      <a:pt x="4152900" y="4406900"/>
                      <a:pt x="4241800" y="4406900"/>
                    </a:cubicBezTo>
                    <a:cubicBezTo>
                      <a:pt x="4318000" y="4406900"/>
                      <a:pt x="4381500" y="4343400"/>
                      <a:pt x="4394200" y="4267200"/>
                    </a:cubicBezTo>
                    <a:lnTo>
                      <a:pt x="4838700" y="4267200"/>
                    </a:lnTo>
                    <a:cubicBezTo>
                      <a:pt x="4851400" y="4343400"/>
                      <a:pt x="4914900" y="4406900"/>
                      <a:pt x="4991100" y="4406900"/>
                    </a:cubicBezTo>
                    <a:cubicBezTo>
                      <a:pt x="5067300" y="4406900"/>
                      <a:pt x="5143500" y="4343400"/>
                      <a:pt x="5156200" y="4267200"/>
                    </a:cubicBezTo>
                    <a:lnTo>
                      <a:pt x="5232400" y="4267200"/>
                    </a:lnTo>
                    <a:cubicBezTo>
                      <a:pt x="5257800" y="4267200"/>
                      <a:pt x="5270500" y="4254500"/>
                      <a:pt x="5270500" y="4229100"/>
                    </a:cubicBezTo>
                    <a:lnTo>
                      <a:pt x="5270500" y="4076700"/>
                    </a:lnTo>
                    <a:cubicBezTo>
                      <a:pt x="5270500" y="3987800"/>
                      <a:pt x="5194300" y="3911600"/>
                      <a:pt x="5118100" y="3911600"/>
                    </a:cubicBezTo>
                    <a:lnTo>
                      <a:pt x="4953000" y="3911600"/>
                    </a:lnTo>
                    <a:lnTo>
                      <a:pt x="4876800" y="3721100"/>
                    </a:lnTo>
                    <a:cubicBezTo>
                      <a:pt x="4851400" y="3644900"/>
                      <a:pt x="4775200" y="3594100"/>
                      <a:pt x="4699000" y="3594100"/>
                    </a:cubicBezTo>
                    <a:lnTo>
                      <a:pt x="4254500" y="3594100"/>
                    </a:lnTo>
                    <a:close/>
                    <a:moveTo>
                      <a:pt x="4241800" y="4368800"/>
                    </a:moveTo>
                    <a:cubicBezTo>
                      <a:pt x="4178300" y="4368800"/>
                      <a:pt x="4114800" y="4318000"/>
                      <a:pt x="4114800" y="4254500"/>
                    </a:cubicBezTo>
                    <a:cubicBezTo>
                      <a:pt x="4114800" y="4178300"/>
                      <a:pt x="4178300" y="4127500"/>
                      <a:pt x="4241800" y="4127500"/>
                    </a:cubicBezTo>
                    <a:cubicBezTo>
                      <a:pt x="4305300" y="4127500"/>
                      <a:pt x="4356100" y="4178300"/>
                      <a:pt x="4356100" y="4254500"/>
                    </a:cubicBezTo>
                    <a:cubicBezTo>
                      <a:pt x="4356100" y="4318000"/>
                      <a:pt x="4305300" y="4368800"/>
                      <a:pt x="4241800" y="4368800"/>
                    </a:cubicBezTo>
                    <a:close/>
                    <a:moveTo>
                      <a:pt x="5118100" y="4254500"/>
                    </a:moveTo>
                    <a:cubicBezTo>
                      <a:pt x="5118100" y="4318000"/>
                      <a:pt x="5054600" y="4368800"/>
                      <a:pt x="4991100" y="4368800"/>
                    </a:cubicBezTo>
                    <a:cubicBezTo>
                      <a:pt x="4927600" y="4368800"/>
                      <a:pt x="4876800" y="4318000"/>
                      <a:pt x="4876800" y="4254500"/>
                    </a:cubicBezTo>
                    <a:cubicBezTo>
                      <a:pt x="4876800" y="4178300"/>
                      <a:pt x="4927600" y="4127500"/>
                      <a:pt x="4991100" y="4127500"/>
                    </a:cubicBezTo>
                    <a:cubicBezTo>
                      <a:pt x="5054600" y="4127500"/>
                      <a:pt x="5118100" y="4178300"/>
                      <a:pt x="5118100" y="4254500"/>
                    </a:cubicBezTo>
                    <a:close/>
                    <a:moveTo>
                      <a:pt x="4483100" y="3670300"/>
                    </a:moveTo>
                    <a:lnTo>
                      <a:pt x="4483100" y="3911600"/>
                    </a:lnTo>
                    <a:lnTo>
                      <a:pt x="4089400" y="3911600"/>
                    </a:lnTo>
                    <a:lnTo>
                      <a:pt x="4140200" y="3746500"/>
                    </a:lnTo>
                    <a:cubicBezTo>
                      <a:pt x="4165600" y="3708400"/>
                      <a:pt x="4203700" y="3670300"/>
                      <a:pt x="4254500" y="3670300"/>
                    </a:cubicBezTo>
                    <a:lnTo>
                      <a:pt x="4483100" y="3670300"/>
                    </a:lnTo>
                    <a:close/>
                    <a:moveTo>
                      <a:pt x="4559300" y="3670300"/>
                    </a:moveTo>
                    <a:lnTo>
                      <a:pt x="4699000" y="3670300"/>
                    </a:lnTo>
                    <a:cubicBezTo>
                      <a:pt x="4749800" y="3670300"/>
                      <a:pt x="4787900" y="3708400"/>
                      <a:pt x="4813300" y="3746500"/>
                    </a:cubicBezTo>
                    <a:lnTo>
                      <a:pt x="4864100" y="3911600"/>
                    </a:lnTo>
                    <a:lnTo>
                      <a:pt x="4559300" y="3911600"/>
                    </a:lnTo>
                    <a:lnTo>
                      <a:pt x="4559300" y="3670300"/>
                    </a:lnTo>
                    <a:close/>
                    <a:moveTo>
                      <a:pt x="5651500" y="4254500"/>
                    </a:moveTo>
                    <a:cubicBezTo>
                      <a:pt x="5651500" y="4203700"/>
                      <a:pt x="5613400" y="4165600"/>
                      <a:pt x="5575300" y="4165600"/>
                    </a:cubicBezTo>
                    <a:cubicBezTo>
                      <a:pt x="5524500" y="4165600"/>
                      <a:pt x="5499100" y="4203700"/>
                      <a:pt x="5499100" y="4254500"/>
                    </a:cubicBezTo>
                    <a:cubicBezTo>
                      <a:pt x="5499100" y="4292600"/>
                      <a:pt x="5524500" y="4330700"/>
                      <a:pt x="5575300" y="4330700"/>
                    </a:cubicBezTo>
                    <a:cubicBezTo>
                      <a:pt x="5613400" y="4330700"/>
                      <a:pt x="5651500" y="4292600"/>
                      <a:pt x="5651500" y="4254500"/>
                    </a:cubicBezTo>
                    <a:close/>
                    <a:moveTo>
                      <a:pt x="6324600" y="4330700"/>
                    </a:moveTo>
                    <a:cubicBezTo>
                      <a:pt x="6375400" y="4330700"/>
                      <a:pt x="6400800" y="4292600"/>
                      <a:pt x="6400800" y="4254500"/>
                    </a:cubicBezTo>
                    <a:cubicBezTo>
                      <a:pt x="6400800" y="4203700"/>
                      <a:pt x="6375400" y="4165600"/>
                      <a:pt x="6324600" y="4165600"/>
                    </a:cubicBezTo>
                    <a:cubicBezTo>
                      <a:pt x="6286500" y="4165600"/>
                      <a:pt x="6248400" y="4203700"/>
                      <a:pt x="6248400" y="4254500"/>
                    </a:cubicBezTo>
                    <a:cubicBezTo>
                      <a:pt x="6248400" y="4292600"/>
                      <a:pt x="6286500" y="4330700"/>
                      <a:pt x="6324600" y="4330700"/>
                    </a:cubicBezTo>
                    <a:close/>
                    <a:moveTo>
                      <a:pt x="5588000" y="3594100"/>
                    </a:moveTo>
                    <a:cubicBezTo>
                      <a:pt x="5511800" y="3594100"/>
                      <a:pt x="5435600" y="3644900"/>
                      <a:pt x="5410200" y="3721100"/>
                    </a:cubicBezTo>
                    <a:lnTo>
                      <a:pt x="5334000" y="3911600"/>
                    </a:lnTo>
                    <a:lnTo>
                      <a:pt x="5334000" y="4229100"/>
                    </a:lnTo>
                    <a:cubicBezTo>
                      <a:pt x="5334000" y="4254500"/>
                      <a:pt x="5346700" y="4267200"/>
                      <a:pt x="5372100" y="4267200"/>
                    </a:cubicBezTo>
                    <a:lnTo>
                      <a:pt x="5410200" y="4267200"/>
                    </a:lnTo>
                    <a:cubicBezTo>
                      <a:pt x="5422900" y="4343400"/>
                      <a:pt x="5486400" y="4406900"/>
                      <a:pt x="5575300" y="4406900"/>
                    </a:cubicBezTo>
                    <a:cubicBezTo>
                      <a:pt x="5651500" y="4406900"/>
                      <a:pt x="5715000" y="4343400"/>
                      <a:pt x="5727700" y="4267200"/>
                    </a:cubicBezTo>
                    <a:lnTo>
                      <a:pt x="6172200" y="4267200"/>
                    </a:lnTo>
                    <a:cubicBezTo>
                      <a:pt x="6184900" y="4343400"/>
                      <a:pt x="6248400" y="4406900"/>
                      <a:pt x="6324600" y="4406900"/>
                    </a:cubicBezTo>
                    <a:cubicBezTo>
                      <a:pt x="6400800" y="4406900"/>
                      <a:pt x="6477000" y="4343400"/>
                      <a:pt x="6489700" y="4267200"/>
                    </a:cubicBezTo>
                    <a:lnTo>
                      <a:pt x="6565900" y="4267200"/>
                    </a:lnTo>
                    <a:cubicBezTo>
                      <a:pt x="6591300" y="4267200"/>
                      <a:pt x="6604000" y="4254500"/>
                      <a:pt x="6604000" y="4229100"/>
                    </a:cubicBezTo>
                    <a:lnTo>
                      <a:pt x="6604000" y="4076700"/>
                    </a:lnTo>
                    <a:cubicBezTo>
                      <a:pt x="6604000" y="3987800"/>
                      <a:pt x="6527800" y="3911600"/>
                      <a:pt x="6451600" y="3911600"/>
                    </a:cubicBezTo>
                    <a:lnTo>
                      <a:pt x="6286500" y="3911600"/>
                    </a:lnTo>
                    <a:lnTo>
                      <a:pt x="6210300" y="3721100"/>
                    </a:lnTo>
                    <a:cubicBezTo>
                      <a:pt x="6184900" y="3644900"/>
                      <a:pt x="6108700" y="3594100"/>
                      <a:pt x="6032500" y="3594100"/>
                    </a:cubicBezTo>
                    <a:lnTo>
                      <a:pt x="5588000" y="3594100"/>
                    </a:lnTo>
                    <a:close/>
                    <a:moveTo>
                      <a:pt x="5575300" y="4368800"/>
                    </a:moveTo>
                    <a:cubicBezTo>
                      <a:pt x="5511800" y="4368800"/>
                      <a:pt x="5448300" y="4318000"/>
                      <a:pt x="5448300" y="4254500"/>
                    </a:cubicBezTo>
                    <a:cubicBezTo>
                      <a:pt x="5448300" y="4178300"/>
                      <a:pt x="5511800" y="4127500"/>
                      <a:pt x="5575300" y="4127500"/>
                    </a:cubicBezTo>
                    <a:cubicBezTo>
                      <a:pt x="5638800" y="4127500"/>
                      <a:pt x="5689600" y="4178300"/>
                      <a:pt x="5689600" y="4254500"/>
                    </a:cubicBezTo>
                    <a:cubicBezTo>
                      <a:pt x="5689600" y="4318000"/>
                      <a:pt x="5638800" y="4368800"/>
                      <a:pt x="5575300" y="4368800"/>
                    </a:cubicBezTo>
                    <a:close/>
                    <a:moveTo>
                      <a:pt x="6451600" y="4254500"/>
                    </a:moveTo>
                    <a:cubicBezTo>
                      <a:pt x="6451600" y="4318000"/>
                      <a:pt x="6388100" y="4368800"/>
                      <a:pt x="6324600" y="4368800"/>
                    </a:cubicBezTo>
                    <a:cubicBezTo>
                      <a:pt x="6261100" y="4368800"/>
                      <a:pt x="6210300" y="4318000"/>
                      <a:pt x="6210300" y="4254500"/>
                    </a:cubicBezTo>
                    <a:cubicBezTo>
                      <a:pt x="6210300" y="4178300"/>
                      <a:pt x="6261100" y="4127500"/>
                      <a:pt x="6324600" y="4127500"/>
                    </a:cubicBezTo>
                    <a:cubicBezTo>
                      <a:pt x="6388100" y="4127500"/>
                      <a:pt x="6451600" y="4178300"/>
                      <a:pt x="6451600" y="4254500"/>
                    </a:cubicBezTo>
                    <a:close/>
                    <a:moveTo>
                      <a:pt x="5816600" y="3670300"/>
                    </a:moveTo>
                    <a:lnTo>
                      <a:pt x="5816600" y="3911600"/>
                    </a:lnTo>
                    <a:lnTo>
                      <a:pt x="5422900" y="3911600"/>
                    </a:lnTo>
                    <a:lnTo>
                      <a:pt x="5473700" y="3746500"/>
                    </a:lnTo>
                    <a:cubicBezTo>
                      <a:pt x="5499100" y="3708400"/>
                      <a:pt x="5537200" y="3670300"/>
                      <a:pt x="5588000" y="3670300"/>
                    </a:cubicBezTo>
                    <a:lnTo>
                      <a:pt x="5816600" y="3670300"/>
                    </a:lnTo>
                    <a:close/>
                    <a:moveTo>
                      <a:pt x="5892800" y="3670300"/>
                    </a:moveTo>
                    <a:lnTo>
                      <a:pt x="6032500" y="3670300"/>
                    </a:lnTo>
                    <a:cubicBezTo>
                      <a:pt x="6083300" y="3670300"/>
                      <a:pt x="6121400" y="3708400"/>
                      <a:pt x="6146800" y="3746500"/>
                    </a:cubicBezTo>
                    <a:lnTo>
                      <a:pt x="6197600" y="3911600"/>
                    </a:lnTo>
                    <a:lnTo>
                      <a:pt x="5892800" y="3911600"/>
                    </a:lnTo>
                    <a:lnTo>
                      <a:pt x="5892800" y="3670300"/>
                    </a:lnTo>
                    <a:close/>
                    <a:moveTo>
                      <a:pt x="6985000" y="4254500"/>
                    </a:moveTo>
                    <a:cubicBezTo>
                      <a:pt x="6985000" y="4203700"/>
                      <a:pt x="6946900" y="4165600"/>
                      <a:pt x="6908800" y="4165600"/>
                    </a:cubicBezTo>
                    <a:cubicBezTo>
                      <a:pt x="6858000" y="4165600"/>
                      <a:pt x="6832600" y="4203700"/>
                      <a:pt x="6832600" y="4254500"/>
                    </a:cubicBezTo>
                    <a:cubicBezTo>
                      <a:pt x="6832600" y="4292600"/>
                      <a:pt x="6858000" y="4330700"/>
                      <a:pt x="6908800" y="4330700"/>
                    </a:cubicBezTo>
                    <a:cubicBezTo>
                      <a:pt x="6946900" y="4330700"/>
                      <a:pt x="6985000" y="4292600"/>
                      <a:pt x="6985000" y="4254500"/>
                    </a:cubicBezTo>
                    <a:close/>
                    <a:moveTo>
                      <a:pt x="7658100" y="4330700"/>
                    </a:moveTo>
                    <a:cubicBezTo>
                      <a:pt x="7708900" y="4330700"/>
                      <a:pt x="7734300" y="4292600"/>
                      <a:pt x="7734300" y="4254500"/>
                    </a:cubicBezTo>
                    <a:cubicBezTo>
                      <a:pt x="7734300" y="4203700"/>
                      <a:pt x="7708900" y="4165600"/>
                      <a:pt x="7658100" y="4165600"/>
                    </a:cubicBezTo>
                    <a:cubicBezTo>
                      <a:pt x="7620000" y="4165600"/>
                      <a:pt x="7581900" y="4203700"/>
                      <a:pt x="7581900" y="4254500"/>
                    </a:cubicBezTo>
                    <a:cubicBezTo>
                      <a:pt x="7581900" y="4292600"/>
                      <a:pt x="7620000" y="4330700"/>
                      <a:pt x="7658100" y="4330700"/>
                    </a:cubicBezTo>
                    <a:close/>
                    <a:moveTo>
                      <a:pt x="6921500" y="3594100"/>
                    </a:moveTo>
                    <a:cubicBezTo>
                      <a:pt x="6845300" y="3594100"/>
                      <a:pt x="6769100" y="3644900"/>
                      <a:pt x="6743700" y="3721100"/>
                    </a:cubicBezTo>
                    <a:lnTo>
                      <a:pt x="6667500" y="3911600"/>
                    </a:lnTo>
                    <a:lnTo>
                      <a:pt x="6667500" y="4229100"/>
                    </a:lnTo>
                    <a:cubicBezTo>
                      <a:pt x="6667500" y="4254500"/>
                      <a:pt x="6680200" y="4267200"/>
                      <a:pt x="6705600" y="4267200"/>
                    </a:cubicBezTo>
                    <a:lnTo>
                      <a:pt x="6743700" y="4267200"/>
                    </a:lnTo>
                    <a:cubicBezTo>
                      <a:pt x="6756400" y="4343400"/>
                      <a:pt x="6819900" y="4406900"/>
                      <a:pt x="6908800" y="4406900"/>
                    </a:cubicBezTo>
                    <a:cubicBezTo>
                      <a:pt x="6985000" y="4406900"/>
                      <a:pt x="7048500" y="4343400"/>
                      <a:pt x="7061200" y="4267200"/>
                    </a:cubicBezTo>
                    <a:lnTo>
                      <a:pt x="7505700" y="4267200"/>
                    </a:lnTo>
                    <a:cubicBezTo>
                      <a:pt x="7518400" y="4343400"/>
                      <a:pt x="7581900" y="4406900"/>
                      <a:pt x="7658100" y="4406900"/>
                    </a:cubicBezTo>
                    <a:cubicBezTo>
                      <a:pt x="7734300" y="4406900"/>
                      <a:pt x="7810500" y="4343400"/>
                      <a:pt x="7823200" y="4267200"/>
                    </a:cubicBezTo>
                    <a:lnTo>
                      <a:pt x="7899400" y="4267200"/>
                    </a:lnTo>
                    <a:cubicBezTo>
                      <a:pt x="7924800" y="4267200"/>
                      <a:pt x="7937500" y="4254500"/>
                      <a:pt x="7937500" y="4229100"/>
                    </a:cubicBezTo>
                    <a:lnTo>
                      <a:pt x="7937500" y="4076700"/>
                    </a:lnTo>
                    <a:cubicBezTo>
                      <a:pt x="7937500" y="3987800"/>
                      <a:pt x="7861300" y="3911600"/>
                      <a:pt x="7785100" y="3911600"/>
                    </a:cubicBezTo>
                    <a:lnTo>
                      <a:pt x="7620000" y="3911600"/>
                    </a:lnTo>
                    <a:lnTo>
                      <a:pt x="7543800" y="3721100"/>
                    </a:lnTo>
                    <a:cubicBezTo>
                      <a:pt x="7518400" y="3644900"/>
                      <a:pt x="7442200" y="3594100"/>
                      <a:pt x="7366000" y="3594100"/>
                    </a:cubicBezTo>
                    <a:lnTo>
                      <a:pt x="6921500" y="3594100"/>
                    </a:lnTo>
                    <a:close/>
                    <a:moveTo>
                      <a:pt x="6908800" y="4368800"/>
                    </a:moveTo>
                    <a:cubicBezTo>
                      <a:pt x="6845300" y="4368800"/>
                      <a:pt x="6781800" y="4318000"/>
                      <a:pt x="6781800" y="4254500"/>
                    </a:cubicBezTo>
                    <a:cubicBezTo>
                      <a:pt x="6781800" y="4178300"/>
                      <a:pt x="6845300" y="4127500"/>
                      <a:pt x="6908800" y="4127500"/>
                    </a:cubicBezTo>
                    <a:cubicBezTo>
                      <a:pt x="6972300" y="4127500"/>
                      <a:pt x="7023100" y="4178300"/>
                      <a:pt x="7023100" y="4254500"/>
                    </a:cubicBezTo>
                    <a:cubicBezTo>
                      <a:pt x="7023100" y="4318000"/>
                      <a:pt x="6972300" y="4368800"/>
                      <a:pt x="6908800" y="4368800"/>
                    </a:cubicBezTo>
                    <a:close/>
                    <a:moveTo>
                      <a:pt x="7785100" y="4254500"/>
                    </a:moveTo>
                    <a:cubicBezTo>
                      <a:pt x="7785100" y="4318000"/>
                      <a:pt x="7721600" y="4368800"/>
                      <a:pt x="7658100" y="4368800"/>
                    </a:cubicBezTo>
                    <a:cubicBezTo>
                      <a:pt x="7594600" y="4368800"/>
                      <a:pt x="7543800" y="4318000"/>
                      <a:pt x="7543800" y="4254500"/>
                    </a:cubicBezTo>
                    <a:cubicBezTo>
                      <a:pt x="7543800" y="4178300"/>
                      <a:pt x="7594600" y="4127500"/>
                      <a:pt x="7658100" y="4127500"/>
                    </a:cubicBezTo>
                    <a:cubicBezTo>
                      <a:pt x="7721600" y="4127500"/>
                      <a:pt x="7785100" y="4178300"/>
                      <a:pt x="7785100" y="4254500"/>
                    </a:cubicBezTo>
                    <a:close/>
                    <a:moveTo>
                      <a:pt x="7150100" y="3670300"/>
                    </a:moveTo>
                    <a:lnTo>
                      <a:pt x="7150100" y="3911600"/>
                    </a:lnTo>
                    <a:lnTo>
                      <a:pt x="6756400" y="3911600"/>
                    </a:lnTo>
                    <a:lnTo>
                      <a:pt x="6807200" y="3746500"/>
                    </a:lnTo>
                    <a:cubicBezTo>
                      <a:pt x="6832600" y="3708400"/>
                      <a:pt x="6870700" y="3670300"/>
                      <a:pt x="6921500" y="3670300"/>
                    </a:cubicBezTo>
                    <a:lnTo>
                      <a:pt x="7150100" y="3670300"/>
                    </a:lnTo>
                    <a:close/>
                    <a:moveTo>
                      <a:pt x="7226300" y="3670300"/>
                    </a:moveTo>
                    <a:lnTo>
                      <a:pt x="7366000" y="3670300"/>
                    </a:lnTo>
                    <a:cubicBezTo>
                      <a:pt x="7416800" y="3670300"/>
                      <a:pt x="7454900" y="3708400"/>
                      <a:pt x="7480300" y="3746500"/>
                    </a:cubicBezTo>
                    <a:lnTo>
                      <a:pt x="7531100" y="3911600"/>
                    </a:lnTo>
                    <a:lnTo>
                      <a:pt x="7226300" y="3911600"/>
                    </a:lnTo>
                    <a:lnTo>
                      <a:pt x="7226300" y="3670300"/>
                    </a:lnTo>
                    <a:close/>
                    <a:moveTo>
                      <a:pt x="8318500" y="4254500"/>
                    </a:moveTo>
                    <a:cubicBezTo>
                      <a:pt x="8318500" y="4203700"/>
                      <a:pt x="8280400" y="4165600"/>
                      <a:pt x="8242300" y="4165600"/>
                    </a:cubicBezTo>
                    <a:cubicBezTo>
                      <a:pt x="8191500" y="4165600"/>
                      <a:pt x="8166100" y="4203700"/>
                      <a:pt x="8166100" y="4254500"/>
                    </a:cubicBezTo>
                    <a:cubicBezTo>
                      <a:pt x="8166100" y="4292600"/>
                      <a:pt x="8191500" y="4330700"/>
                      <a:pt x="8242300" y="4330700"/>
                    </a:cubicBezTo>
                    <a:cubicBezTo>
                      <a:pt x="8280400" y="4330700"/>
                      <a:pt x="8318500" y="4292600"/>
                      <a:pt x="8318500" y="4254500"/>
                    </a:cubicBezTo>
                    <a:close/>
                    <a:moveTo>
                      <a:pt x="8991600" y="4330700"/>
                    </a:moveTo>
                    <a:cubicBezTo>
                      <a:pt x="9042400" y="4330700"/>
                      <a:pt x="9067800" y="4292600"/>
                      <a:pt x="9067800" y="4254500"/>
                    </a:cubicBezTo>
                    <a:cubicBezTo>
                      <a:pt x="9067800" y="4203700"/>
                      <a:pt x="9042400" y="4165600"/>
                      <a:pt x="8991600" y="4165600"/>
                    </a:cubicBezTo>
                    <a:cubicBezTo>
                      <a:pt x="8953500" y="4165600"/>
                      <a:pt x="8915400" y="4203700"/>
                      <a:pt x="8915400" y="4254500"/>
                    </a:cubicBezTo>
                    <a:cubicBezTo>
                      <a:pt x="8915400" y="4292600"/>
                      <a:pt x="8953500" y="4330700"/>
                      <a:pt x="8991600" y="4330700"/>
                    </a:cubicBezTo>
                    <a:close/>
                    <a:moveTo>
                      <a:pt x="8255000" y="3594100"/>
                    </a:moveTo>
                    <a:cubicBezTo>
                      <a:pt x="8178800" y="3594100"/>
                      <a:pt x="8102600" y="3644900"/>
                      <a:pt x="8077200" y="3721100"/>
                    </a:cubicBezTo>
                    <a:lnTo>
                      <a:pt x="8001000" y="3911600"/>
                    </a:lnTo>
                    <a:lnTo>
                      <a:pt x="8001000" y="4229100"/>
                    </a:lnTo>
                    <a:cubicBezTo>
                      <a:pt x="8001000" y="4254500"/>
                      <a:pt x="8013700" y="4267200"/>
                      <a:pt x="8039100" y="4267200"/>
                    </a:cubicBezTo>
                    <a:lnTo>
                      <a:pt x="8077200" y="4267200"/>
                    </a:lnTo>
                    <a:cubicBezTo>
                      <a:pt x="8089900" y="4343400"/>
                      <a:pt x="8153400" y="4406900"/>
                      <a:pt x="8242300" y="4406900"/>
                    </a:cubicBezTo>
                    <a:cubicBezTo>
                      <a:pt x="8318500" y="4406900"/>
                      <a:pt x="8382000" y="4343400"/>
                      <a:pt x="8394700" y="4267200"/>
                    </a:cubicBezTo>
                    <a:lnTo>
                      <a:pt x="8839200" y="4267200"/>
                    </a:lnTo>
                    <a:cubicBezTo>
                      <a:pt x="8851900" y="4343400"/>
                      <a:pt x="8915400" y="4406900"/>
                      <a:pt x="8991600" y="4406900"/>
                    </a:cubicBezTo>
                    <a:cubicBezTo>
                      <a:pt x="9067800" y="4406900"/>
                      <a:pt x="9144000" y="4343400"/>
                      <a:pt x="9156700" y="4267200"/>
                    </a:cubicBezTo>
                    <a:lnTo>
                      <a:pt x="9232900" y="4267200"/>
                    </a:lnTo>
                    <a:cubicBezTo>
                      <a:pt x="9258300" y="4267200"/>
                      <a:pt x="9271000" y="4254500"/>
                      <a:pt x="9271000" y="4229100"/>
                    </a:cubicBezTo>
                    <a:lnTo>
                      <a:pt x="9271000" y="4076700"/>
                    </a:lnTo>
                    <a:cubicBezTo>
                      <a:pt x="9271000" y="3987800"/>
                      <a:pt x="9194800" y="3911600"/>
                      <a:pt x="9118600" y="3911600"/>
                    </a:cubicBezTo>
                    <a:lnTo>
                      <a:pt x="8953500" y="3911600"/>
                    </a:lnTo>
                    <a:lnTo>
                      <a:pt x="8877300" y="3721100"/>
                    </a:lnTo>
                    <a:cubicBezTo>
                      <a:pt x="8851900" y="3644900"/>
                      <a:pt x="8775700" y="3594100"/>
                      <a:pt x="8699500" y="3594100"/>
                    </a:cubicBezTo>
                    <a:lnTo>
                      <a:pt x="8255000" y="3594100"/>
                    </a:lnTo>
                    <a:close/>
                    <a:moveTo>
                      <a:pt x="8242300" y="4368800"/>
                    </a:moveTo>
                    <a:cubicBezTo>
                      <a:pt x="8178800" y="4368800"/>
                      <a:pt x="8115300" y="4318000"/>
                      <a:pt x="8115300" y="4254500"/>
                    </a:cubicBezTo>
                    <a:cubicBezTo>
                      <a:pt x="8115300" y="4178300"/>
                      <a:pt x="8178800" y="4127500"/>
                      <a:pt x="8242300" y="4127500"/>
                    </a:cubicBezTo>
                    <a:cubicBezTo>
                      <a:pt x="8305800" y="4127500"/>
                      <a:pt x="8356600" y="4178300"/>
                      <a:pt x="8356600" y="4254500"/>
                    </a:cubicBezTo>
                    <a:cubicBezTo>
                      <a:pt x="8356600" y="4318000"/>
                      <a:pt x="8305800" y="4368800"/>
                      <a:pt x="8242300" y="4368800"/>
                    </a:cubicBezTo>
                    <a:close/>
                    <a:moveTo>
                      <a:pt x="9118600" y="4254500"/>
                    </a:moveTo>
                    <a:cubicBezTo>
                      <a:pt x="9118600" y="4318000"/>
                      <a:pt x="9055100" y="4368800"/>
                      <a:pt x="8991600" y="4368800"/>
                    </a:cubicBezTo>
                    <a:cubicBezTo>
                      <a:pt x="8928100" y="4368800"/>
                      <a:pt x="8877300" y="4318000"/>
                      <a:pt x="8877300" y="4254500"/>
                    </a:cubicBezTo>
                    <a:cubicBezTo>
                      <a:pt x="8877300" y="4178300"/>
                      <a:pt x="8928100" y="4127500"/>
                      <a:pt x="8991600" y="4127500"/>
                    </a:cubicBezTo>
                    <a:cubicBezTo>
                      <a:pt x="9055100" y="4127500"/>
                      <a:pt x="9118600" y="4178300"/>
                      <a:pt x="9118600" y="4254500"/>
                    </a:cubicBezTo>
                    <a:close/>
                    <a:moveTo>
                      <a:pt x="8483600" y="3670300"/>
                    </a:moveTo>
                    <a:lnTo>
                      <a:pt x="8483600" y="3911600"/>
                    </a:lnTo>
                    <a:lnTo>
                      <a:pt x="8089900" y="3911600"/>
                    </a:lnTo>
                    <a:lnTo>
                      <a:pt x="8140700" y="3746500"/>
                    </a:lnTo>
                    <a:cubicBezTo>
                      <a:pt x="8166100" y="3708400"/>
                      <a:pt x="8204200" y="3670300"/>
                      <a:pt x="8255000" y="3670300"/>
                    </a:cubicBezTo>
                    <a:lnTo>
                      <a:pt x="8483600" y="3670300"/>
                    </a:lnTo>
                    <a:close/>
                    <a:moveTo>
                      <a:pt x="8559800" y="3670300"/>
                    </a:moveTo>
                    <a:lnTo>
                      <a:pt x="8699500" y="3670300"/>
                    </a:lnTo>
                    <a:cubicBezTo>
                      <a:pt x="8750300" y="3670300"/>
                      <a:pt x="8788400" y="3708400"/>
                      <a:pt x="8813800" y="3746500"/>
                    </a:cubicBezTo>
                    <a:lnTo>
                      <a:pt x="8864600" y="3911600"/>
                    </a:lnTo>
                    <a:lnTo>
                      <a:pt x="8559800" y="3911600"/>
                    </a:lnTo>
                    <a:lnTo>
                      <a:pt x="8559800" y="3670300"/>
                    </a:lnTo>
                    <a:close/>
                    <a:moveTo>
                      <a:pt x="317500" y="5143500"/>
                    </a:moveTo>
                    <a:cubicBezTo>
                      <a:pt x="317500" y="5092700"/>
                      <a:pt x="279400" y="5054600"/>
                      <a:pt x="241300" y="5054600"/>
                    </a:cubicBezTo>
                    <a:cubicBezTo>
                      <a:pt x="190500" y="5054600"/>
                      <a:pt x="165100" y="5092700"/>
                      <a:pt x="165100" y="5143500"/>
                    </a:cubicBezTo>
                    <a:cubicBezTo>
                      <a:pt x="165100" y="5181600"/>
                      <a:pt x="190500" y="5219700"/>
                      <a:pt x="241300" y="5219700"/>
                    </a:cubicBezTo>
                    <a:cubicBezTo>
                      <a:pt x="279400" y="5219700"/>
                      <a:pt x="317500" y="5181600"/>
                      <a:pt x="317500" y="5143500"/>
                    </a:cubicBezTo>
                    <a:close/>
                    <a:moveTo>
                      <a:pt x="990600" y="5219700"/>
                    </a:moveTo>
                    <a:cubicBezTo>
                      <a:pt x="1041400" y="5219700"/>
                      <a:pt x="1066800" y="5181600"/>
                      <a:pt x="1066800" y="5143500"/>
                    </a:cubicBezTo>
                    <a:cubicBezTo>
                      <a:pt x="1066800" y="5092700"/>
                      <a:pt x="1041400" y="5054600"/>
                      <a:pt x="990600" y="5054600"/>
                    </a:cubicBezTo>
                    <a:cubicBezTo>
                      <a:pt x="952500" y="5054600"/>
                      <a:pt x="914400" y="5092700"/>
                      <a:pt x="914400" y="5143500"/>
                    </a:cubicBezTo>
                    <a:cubicBezTo>
                      <a:pt x="914400" y="5181600"/>
                      <a:pt x="952500" y="5219700"/>
                      <a:pt x="990600" y="5219700"/>
                    </a:cubicBezTo>
                    <a:close/>
                    <a:moveTo>
                      <a:pt x="254000" y="4483100"/>
                    </a:moveTo>
                    <a:cubicBezTo>
                      <a:pt x="177800" y="4483100"/>
                      <a:pt x="101600" y="4533900"/>
                      <a:pt x="76200" y="4610100"/>
                    </a:cubicBezTo>
                    <a:lnTo>
                      <a:pt x="0" y="4800600"/>
                    </a:lnTo>
                    <a:lnTo>
                      <a:pt x="0" y="5118100"/>
                    </a:lnTo>
                    <a:cubicBezTo>
                      <a:pt x="0" y="5143500"/>
                      <a:pt x="12700" y="5156200"/>
                      <a:pt x="38100" y="5156200"/>
                    </a:cubicBezTo>
                    <a:lnTo>
                      <a:pt x="76200" y="5156200"/>
                    </a:lnTo>
                    <a:cubicBezTo>
                      <a:pt x="88900" y="5232400"/>
                      <a:pt x="152400" y="5295900"/>
                      <a:pt x="241300" y="5295900"/>
                    </a:cubicBezTo>
                    <a:cubicBezTo>
                      <a:pt x="317500" y="5295900"/>
                      <a:pt x="381000" y="5232400"/>
                      <a:pt x="393700" y="5156200"/>
                    </a:cubicBezTo>
                    <a:lnTo>
                      <a:pt x="838200" y="5156200"/>
                    </a:lnTo>
                    <a:cubicBezTo>
                      <a:pt x="850900" y="5232400"/>
                      <a:pt x="914400" y="5295900"/>
                      <a:pt x="990600" y="5295900"/>
                    </a:cubicBezTo>
                    <a:cubicBezTo>
                      <a:pt x="1066800" y="5295900"/>
                      <a:pt x="1143000" y="5232400"/>
                      <a:pt x="1155700" y="5156200"/>
                    </a:cubicBezTo>
                    <a:lnTo>
                      <a:pt x="1231900" y="5156200"/>
                    </a:lnTo>
                    <a:cubicBezTo>
                      <a:pt x="1257300" y="5156200"/>
                      <a:pt x="1270000" y="5143500"/>
                      <a:pt x="1270000" y="5118100"/>
                    </a:cubicBezTo>
                    <a:lnTo>
                      <a:pt x="1270000" y="4965700"/>
                    </a:lnTo>
                    <a:cubicBezTo>
                      <a:pt x="1270000" y="4876800"/>
                      <a:pt x="1193800" y="4800600"/>
                      <a:pt x="1117600" y="4800600"/>
                    </a:cubicBezTo>
                    <a:lnTo>
                      <a:pt x="952500" y="4800600"/>
                    </a:lnTo>
                    <a:lnTo>
                      <a:pt x="876300" y="4610100"/>
                    </a:lnTo>
                    <a:cubicBezTo>
                      <a:pt x="850900" y="4533900"/>
                      <a:pt x="774700" y="4483100"/>
                      <a:pt x="698500" y="4483100"/>
                    </a:cubicBezTo>
                    <a:lnTo>
                      <a:pt x="254000" y="4483100"/>
                    </a:lnTo>
                    <a:close/>
                    <a:moveTo>
                      <a:pt x="241300" y="5257800"/>
                    </a:moveTo>
                    <a:cubicBezTo>
                      <a:pt x="177800" y="5257800"/>
                      <a:pt x="114300" y="5207000"/>
                      <a:pt x="114300" y="5143500"/>
                    </a:cubicBezTo>
                    <a:cubicBezTo>
                      <a:pt x="114300" y="5067300"/>
                      <a:pt x="177800" y="5016500"/>
                      <a:pt x="241300" y="5016500"/>
                    </a:cubicBezTo>
                    <a:cubicBezTo>
                      <a:pt x="304800" y="5016500"/>
                      <a:pt x="355600" y="5067300"/>
                      <a:pt x="355600" y="5143500"/>
                    </a:cubicBezTo>
                    <a:cubicBezTo>
                      <a:pt x="355600" y="5207000"/>
                      <a:pt x="304800" y="5257800"/>
                      <a:pt x="241300" y="5257800"/>
                    </a:cubicBezTo>
                    <a:close/>
                    <a:moveTo>
                      <a:pt x="1117600" y="5143500"/>
                    </a:moveTo>
                    <a:cubicBezTo>
                      <a:pt x="1117600" y="5207000"/>
                      <a:pt x="1054100" y="5257800"/>
                      <a:pt x="990600" y="5257800"/>
                    </a:cubicBezTo>
                    <a:cubicBezTo>
                      <a:pt x="927100" y="5257800"/>
                      <a:pt x="876300" y="5207000"/>
                      <a:pt x="876300" y="5143500"/>
                    </a:cubicBezTo>
                    <a:cubicBezTo>
                      <a:pt x="876300" y="5067300"/>
                      <a:pt x="927100" y="5016500"/>
                      <a:pt x="990600" y="5016500"/>
                    </a:cubicBezTo>
                    <a:cubicBezTo>
                      <a:pt x="1054100" y="5016500"/>
                      <a:pt x="1117600" y="5067300"/>
                      <a:pt x="1117600" y="5143500"/>
                    </a:cubicBezTo>
                    <a:close/>
                    <a:moveTo>
                      <a:pt x="482600" y="4559300"/>
                    </a:moveTo>
                    <a:lnTo>
                      <a:pt x="482600" y="4800600"/>
                    </a:lnTo>
                    <a:lnTo>
                      <a:pt x="88900" y="4800600"/>
                    </a:lnTo>
                    <a:lnTo>
                      <a:pt x="139700" y="4635500"/>
                    </a:lnTo>
                    <a:cubicBezTo>
                      <a:pt x="165100" y="4597400"/>
                      <a:pt x="203200" y="4559300"/>
                      <a:pt x="254000" y="4559300"/>
                    </a:cubicBezTo>
                    <a:lnTo>
                      <a:pt x="482600" y="4559300"/>
                    </a:lnTo>
                    <a:close/>
                    <a:moveTo>
                      <a:pt x="558800" y="4559300"/>
                    </a:moveTo>
                    <a:lnTo>
                      <a:pt x="698500" y="4559300"/>
                    </a:lnTo>
                    <a:cubicBezTo>
                      <a:pt x="749300" y="4559300"/>
                      <a:pt x="787400" y="4597400"/>
                      <a:pt x="812800" y="4635500"/>
                    </a:cubicBezTo>
                    <a:lnTo>
                      <a:pt x="863600" y="4800600"/>
                    </a:lnTo>
                    <a:lnTo>
                      <a:pt x="558800" y="4800600"/>
                    </a:lnTo>
                    <a:lnTo>
                      <a:pt x="558800" y="4559300"/>
                    </a:lnTo>
                    <a:close/>
                    <a:moveTo>
                      <a:pt x="1651000" y="5143500"/>
                    </a:moveTo>
                    <a:cubicBezTo>
                      <a:pt x="1651000" y="5092700"/>
                      <a:pt x="1612900" y="5054600"/>
                      <a:pt x="1574800" y="5054600"/>
                    </a:cubicBezTo>
                    <a:cubicBezTo>
                      <a:pt x="1524000" y="5054600"/>
                      <a:pt x="1498600" y="5092700"/>
                      <a:pt x="1498600" y="5143500"/>
                    </a:cubicBezTo>
                    <a:cubicBezTo>
                      <a:pt x="1498600" y="5181600"/>
                      <a:pt x="1524000" y="5219700"/>
                      <a:pt x="1574800" y="5219700"/>
                    </a:cubicBezTo>
                    <a:cubicBezTo>
                      <a:pt x="1612900" y="5219700"/>
                      <a:pt x="1651000" y="5181600"/>
                      <a:pt x="1651000" y="5143500"/>
                    </a:cubicBezTo>
                    <a:close/>
                    <a:moveTo>
                      <a:pt x="2324100" y="5219700"/>
                    </a:moveTo>
                    <a:cubicBezTo>
                      <a:pt x="2374900" y="5219700"/>
                      <a:pt x="2400300" y="5181600"/>
                      <a:pt x="2400300" y="5143500"/>
                    </a:cubicBezTo>
                    <a:cubicBezTo>
                      <a:pt x="2400300" y="5092700"/>
                      <a:pt x="2374900" y="5054600"/>
                      <a:pt x="2324100" y="5054600"/>
                    </a:cubicBezTo>
                    <a:cubicBezTo>
                      <a:pt x="2286000" y="5054600"/>
                      <a:pt x="2247900" y="5092700"/>
                      <a:pt x="2247900" y="5143500"/>
                    </a:cubicBezTo>
                    <a:cubicBezTo>
                      <a:pt x="2247900" y="5181600"/>
                      <a:pt x="2286000" y="5219700"/>
                      <a:pt x="2324100" y="5219700"/>
                    </a:cubicBezTo>
                    <a:close/>
                    <a:moveTo>
                      <a:pt x="1587500" y="4483100"/>
                    </a:moveTo>
                    <a:cubicBezTo>
                      <a:pt x="1511300" y="4483100"/>
                      <a:pt x="1435100" y="4533900"/>
                      <a:pt x="1409700" y="4610100"/>
                    </a:cubicBezTo>
                    <a:lnTo>
                      <a:pt x="1333500" y="4800600"/>
                    </a:lnTo>
                    <a:lnTo>
                      <a:pt x="1333500" y="5118100"/>
                    </a:lnTo>
                    <a:cubicBezTo>
                      <a:pt x="1333500" y="5143500"/>
                      <a:pt x="1346200" y="5156200"/>
                      <a:pt x="1371600" y="5156200"/>
                    </a:cubicBezTo>
                    <a:lnTo>
                      <a:pt x="1409700" y="5156200"/>
                    </a:lnTo>
                    <a:cubicBezTo>
                      <a:pt x="1422400" y="5232400"/>
                      <a:pt x="1485900" y="5295900"/>
                      <a:pt x="1574800" y="5295900"/>
                    </a:cubicBezTo>
                    <a:cubicBezTo>
                      <a:pt x="1651000" y="5295900"/>
                      <a:pt x="1714500" y="5232400"/>
                      <a:pt x="1727200" y="5156200"/>
                    </a:cubicBezTo>
                    <a:lnTo>
                      <a:pt x="2171700" y="5156200"/>
                    </a:lnTo>
                    <a:cubicBezTo>
                      <a:pt x="2184400" y="5232400"/>
                      <a:pt x="2247900" y="5295900"/>
                      <a:pt x="2324100" y="5295900"/>
                    </a:cubicBezTo>
                    <a:cubicBezTo>
                      <a:pt x="2400300" y="5295900"/>
                      <a:pt x="2476500" y="5232400"/>
                      <a:pt x="2489200" y="5156200"/>
                    </a:cubicBezTo>
                    <a:lnTo>
                      <a:pt x="2565400" y="5156200"/>
                    </a:lnTo>
                    <a:cubicBezTo>
                      <a:pt x="2590800" y="5156200"/>
                      <a:pt x="2603500" y="5143500"/>
                      <a:pt x="2603500" y="5118100"/>
                    </a:cubicBezTo>
                    <a:lnTo>
                      <a:pt x="2603500" y="4965700"/>
                    </a:lnTo>
                    <a:cubicBezTo>
                      <a:pt x="2603500" y="4876800"/>
                      <a:pt x="2527300" y="4800600"/>
                      <a:pt x="2451100" y="4800600"/>
                    </a:cubicBezTo>
                    <a:lnTo>
                      <a:pt x="2286000" y="4800600"/>
                    </a:lnTo>
                    <a:lnTo>
                      <a:pt x="2209800" y="4610100"/>
                    </a:lnTo>
                    <a:cubicBezTo>
                      <a:pt x="2184400" y="4533900"/>
                      <a:pt x="2108200" y="4483100"/>
                      <a:pt x="2032000" y="4483100"/>
                    </a:cubicBezTo>
                    <a:lnTo>
                      <a:pt x="1587500" y="4483100"/>
                    </a:lnTo>
                    <a:close/>
                    <a:moveTo>
                      <a:pt x="1574800" y="5257800"/>
                    </a:moveTo>
                    <a:cubicBezTo>
                      <a:pt x="1511300" y="5257800"/>
                      <a:pt x="1447800" y="5207000"/>
                      <a:pt x="1447800" y="5143500"/>
                    </a:cubicBezTo>
                    <a:cubicBezTo>
                      <a:pt x="1447800" y="5067300"/>
                      <a:pt x="1511300" y="5016500"/>
                      <a:pt x="1574800" y="5016500"/>
                    </a:cubicBezTo>
                    <a:cubicBezTo>
                      <a:pt x="1638300" y="5016500"/>
                      <a:pt x="1689100" y="5067300"/>
                      <a:pt x="1689100" y="5143500"/>
                    </a:cubicBezTo>
                    <a:cubicBezTo>
                      <a:pt x="1689100" y="5207000"/>
                      <a:pt x="1638300" y="5257800"/>
                      <a:pt x="1574800" y="5257800"/>
                    </a:cubicBezTo>
                    <a:close/>
                    <a:moveTo>
                      <a:pt x="2451100" y="5143500"/>
                    </a:moveTo>
                    <a:cubicBezTo>
                      <a:pt x="2451100" y="5207000"/>
                      <a:pt x="2387600" y="5257800"/>
                      <a:pt x="2324100" y="5257800"/>
                    </a:cubicBezTo>
                    <a:cubicBezTo>
                      <a:pt x="2260600" y="5257800"/>
                      <a:pt x="2209800" y="5207000"/>
                      <a:pt x="2209800" y="5143500"/>
                    </a:cubicBezTo>
                    <a:cubicBezTo>
                      <a:pt x="2209800" y="5067300"/>
                      <a:pt x="2260600" y="5016500"/>
                      <a:pt x="2324100" y="5016500"/>
                    </a:cubicBezTo>
                    <a:cubicBezTo>
                      <a:pt x="2387600" y="5016500"/>
                      <a:pt x="2451100" y="5067300"/>
                      <a:pt x="2451100" y="5143500"/>
                    </a:cubicBezTo>
                    <a:close/>
                    <a:moveTo>
                      <a:pt x="1816100" y="4559300"/>
                    </a:moveTo>
                    <a:lnTo>
                      <a:pt x="1816100" y="4800600"/>
                    </a:lnTo>
                    <a:lnTo>
                      <a:pt x="1422400" y="4800600"/>
                    </a:lnTo>
                    <a:lnTo>
                      <a:pt x="1473200" y="4635500"/>
                    </a:lnTo>
                    <a:cubicBezTo>
                      <a:pt x="1498600" y="4597400"/>
                      <a:pt x="1536700" y="4559300"/>
                      <a:pt x="1587500" y="4559300"/>
                    </a:cubicBezTo>
                    <a:lnTo>
                      <a:pt x="1816100" y="4559300"/>
                    </a:lnTo>
                    <a:close/>
                    <a:moveTo>
                      <a:pt x="1892300" y="4559300"/>
                    </a:moveTo>
                    <a:lnTo>
                      <a:pt x="2032000" y="4559300"/>
                    </a:lnTo>
                    <a:cubicBezTo>
                      <a:pt x="2082800" y="4559300"/>
                      <a:pt x="2120900" y="4597400"/>
                      <a:pt x="2146300" y="4635500"/>
                    </a:cubicBezTo>
                    <a:lnTo>
                      <a:pt x="2197100" y="4800600"/>
                    </a:lnTo>
                    <a:lnTo>
                      <a:pt x="1892300" y="4800600"/>
                    </a:lnTo>
                    <a:lnTo>
                      <a:pt x="1892300" y="4559300"/>
                    </a:lnTo>
                    <a:close/>
                    <a:moveTo>
                      <a:pt x="2984500" y="5143500"/>
                    </a:moveTo>
                    <a:cubicBezTo>
                      <a:pt x="2984500" y="5092700"/>
                      <a:pt x="2946400" y="5054600"/>
                      <a:pt x="2908300" y="5054600"/>
                    </a:cubicBezTo>
                    <a:cubicBezTo>
                      <a:pt x="2857500" y="5054600"/>
                      <a:pt x="2832100" y="5092700"/>
                      <a:pt x="2832100" y="5143500"/>
                    </a:cubicBezTo>
                    <a:cubicBezTo>
                      <a:pt x="2832100" y="5181600"/>
                      <a:pt x="2857500" y="5219700"/>
                      <a:pt x="2908300" y="5219700"/>
                    </a:cubicBezTo>
                    <a:cubicBezTo>
                      <a:pt x="2946400" y="5219700"/>
                      <a:pt x="2984500" y="5181600"/>
                      <a:pt x="2984500" y="5143500"/>
                    </a:cubicBezTo>
                    <a:close/>
                    <a:moveTo>
                      <a:pt x="3657600" y="5219700"/>
                    </a:moveTo>
                    <a:cubicBezTo>
                      <a:pt x="3708400" y="5219700"/>
                      <a:pt x="3733800" y="5181600"/>
                      <a:pt x="3733800" y="5143500"/>
                    </a:cubicBezTo>
                    <a:cubicBezTo>
                      <a:pt x="3733800" y="5092700"/>
                      <a:pt x="3708400" y="5054600"/>
                      <a:pt x="3657600" y="5054600"/>
                    </a:cubicBezTo>
                    <a:cubicBezTo>
                      <a:pt x="3619500" y="5054600"/>
                      <a:pt x="3581400" y="5092700"/>
                      <a:pt x="3581400" y="5143500"/>
                    </a:cubicBezTo>
                    <a:cubicBezTo>
                      <a:pt x="3581400" y="5181600"/>
                      <a:pt x="3619500" y="5219700"/>
                      <a:pt x="3657600" y="5219700"/>
                    </a:cubicBezTo>
                    <a:close/>
                    <a:moveTo>
                      <a:pt x="2921000" y="4483100"/>
                    </a:moveTo>
                    <a:cubicBezTo>
                      <a:pt x="2844800" y="4483100"/>
                      <a:pt x="2768600" y="4533900"/>
                      <a:pt x="2743200" y="4610100"/>
                    </a:cubicBezTo>
                    <a:lnTo>
                      <a:pt x="2667000" y="4800600"/>
                    </a:lnTo>
                    <a:lnTo>
                      <a:pt x="2667000" y="5118100"/>
                    </a:lnTo>
                    <a:cubicBezTo>
                      <a:pt x="2667000" y="5143500"/>
                      <a:pt x="2679700" y="5156200"/>
                      <a:pt x="2705100" y="5156200"/>
                    </a:cubicBezTo>
                    <a:lnTo>
                      <a:pt x="2743200" y="5156200"/>
                    </a:lnTo>
                    <a:cubicBezTo>
                      <a:pt x="2755900" y="5232400"/>
                      <a:pt x="2819400" y="5295900"/>
                      <a:pt x="2908300" y="5295900"/>
                    </a:cubicBezTo>
                    <a:cubicBezTo>
                      <a:pt x="2984500" y="5295900"/>
                      <a:pt x="3048000" y="5232400"/>
                      <a:pt x="3060700" y="5156200"/>
                    </a:cubicBezTo>
                    <a:lnTo>
                      <a:pt x="3505200" y="5156200"/>
                    </a:lnTo>
                    <a:cubicBezTo>
                      <a:pt x="3517900" y="5232400"/>
                      <a:pt x="3581400" y="5295900"/>
                      <a:pt x="3657600" y="5295900"/>
                    </a:cubicBezTo>
                    <a:cubicBezTo>
                      <a:pt x="3733800" y="5295900"/>
                      <a:pt x="3810000" y="5232400"/>
                      <a:pt x="3822700" y="5156200"/>
                    </a:cubicBezTo>
                    <a:lnTo>
                      <a:pt x="3898900" y="5156200"/>
                    </a:lnTo>
                    <a:cubicBezTo>
                      <a:pt x="3924300" y="5156200"/>
                      <a:pt x="3937000" y="5143500"/>
                      <a:pt x="3937000" y="5118100"/>
                    </a:cubicBezTo>
                    <a:lnTo>
                      <a:pt x="3937000" y="4965700"/>
                    </a:lnTo>
                    <a:cubicBezTo>
                      <a:pt x="3937000" y="4876800"/>
                      <a:pt x="3860800" y="4800600"/>
                      <a:pt x="3784600" y="4800600"/>
                    </a:cubicBezTo>
                    <a:lnTo>
                      <a:pt x="3619500" y="4800600"/>
                    </a:lnTo>
                    <a:lnTo>
                      <a:pt x="3543300" y="4610100"/>
                    </a:lnTo>
                    <a:cubicBezTo>
                      <a:pt x="3517900" y="4533900"/>
                      <a:pt x="3441700" y="4483100"/>
                      <a:pt x="3365500" y="4483100"/>
                    </a:cubicBezTo>
                    <a:lnTo>
                      <a:pt x="2921000" y="4483100"/>
                    </a:lnTo>
                    <a:close/>
                    <a:moveTo>
                      <a:pt x="2908300" y="5257800"/>
                    </a:moveTo>
                    <a:cubicBezTo>
                      <a:pt x="2844800" y="5257800"/>
                      <a:pt x="2781300" y="5207000"/>
                      <a:pt x="2781300" y="5143500"/>
                    </a:cubicBezTo>
                    <a:cubicBezTo>
                      <a:pt x="2781300" y="5067300"/>
                      <a:pt x="2844800" y="5016500"/>
                      <a:pt x="2908300" y="5016500"/>
                    </a:cubicBezTo>
                    <a:cubicBezTo>
                      <a:pt x="2971800" y="5016500"/>
                      <a:pt x="3022600" y="5067300"/>
                      <a:pt x="3022600" y="5143500"/>
                    </a:cubicBezTo>
                    <a:cubicBezTo>
                      <a:pt x="3022600" y="5207000"/>
                      <a:pt x="2971800" y="5257800"/>
                      <a:pt x="2908300" y="5257800"/>
                    </a:cubicBezTo>
                    <a:close/>
                    <a:moveTo>
                      <a:pt x="3784600" y="5143500"/>
                    </a:moveTo>
                    <a:cubicBezTo>
                      <a:pt x="3784600" y="5207000"/>
                      <a:pt x="3721100" y="5257800"/>
                      <a:pt x="3657600" y="5257800"/>
                    </a:cubicBezTo>
                    <a:cubicBezTo>
                      <a:pt x="3594100" y="5257800"/>
                      <a:pt x="3543300" y="5207000"/>
                      <a:pt x="3543300" y="5143500"/>
                    </a:cubicBezTo>
                    <a:cubicBezTo>
                      <a:pt x="3543300" y="5067300"/>
                      <a:pt x="3594100" y="5016500"/>
                      <a:pt x="3657600" y="5016500"/>
                    </a:cubicBezTo>
                    <a:cubicBezTo>
                      <a:pt x="3721100" y="5016500"/>
                      <a:pt x="3784600" y="5067300"/>
                      <a:pt x="3784600" y="5143500"/>
                    </a:cubicBezTo>
                    <a:close/>
                    <a:moveTo>
                      <a:pt x="3149600" y="4559300"/>
                    </a:moveTo>
                    <a:lnTo>
                      <a:pt x="3149600" y="4800600"/>
                    </a:lnTo>
                    <a:lnTo>
                      <a:pt x="2755900" y="4800600"/>
                    </a:lnTo>
                    <a:lnTo>
                      <a:pt x="2806700" y="4635500"/>
                    </a:lnTo>
                    <a:cubicBezTo>
                      <a:pt x="2832100" y="4597400"/>
                      <a:pt x="2870200" y="4559300"/>
                      <a:pt x="2921000" y="4559300"/>
                    </a:cubicBezTo>
                    <a:lnTo>
                      <a:pt x="3149600" y="4559300"/>
                    </a:lnTo>
                    <a:close/>
                    <a:moveTo>
                      <a:pt x="3225800" y="4559300"/>
                    </a:moveTo>
                    <a:lnTo>
                      <a:pt x="3365500" y="4559300"/>
                    </a:lnTo>
                    <a:cubicBezTo>
                      <a:pt x="3416300" y="4559300"/>
                      <a:pt x="3454400" y="4597400"/>
                      <a:pt x="3479800" y="4635500"/>
                    </a:cubicBezTo>
                    <a:lnTo>
                      <a:pt x="3530600" y="4800600"/>
                    </a:lnTo>
                    <a:lnTo>
                      <a:pt x="3225800" y="4800600"/>
                    </a:lnTo>
                    <a:lnTo>
                      <a:pt x="3225800" y="4559300"/>
                    </a:lnTo>
                    <a:close/>
                    <a:moveTo>
                      <a:pt x="4318000" y="5143500"/>
                    </a:moveTo>
                    <a:cubicBezTo>
                      <a:pt x="4318000" y="5092700"/>
                      <a:pt x="4279900" y="5054600"/>
                      <a:pt x="4241800" y="5054600"/>
                    </a:cubicBezTo>
                    <a:cubicBezTo>
                      <a:pt x="4191000" y="5054600"/>
                      <a:pt x="4165600" y="5092700"/>
                      <a:pt x="4165600" y="5143500"/>
                    </a:cubicBezTo>
                    <a:cubicBezTo>
                      <a:pt x="4165600" y="5181600"/>
                      <a:pt x="4191000" y="5219700"/>
                      <a:pt x="4241800" y="5219700"/>
                    </a:cubicBezTo>
                    <a:cubicBezTo>
                      <a:pt x="4279900" y="5219700"/>
                      <a:pt x="4318000" y="5181600"/>
                      <a:pt x="4318000" y="5143500"/>
                    </a:cubicBezTo>
                    <a:close/>
                    <a:moveTo>
                      <a:pt x="4991100" y="5219700"/>
                    </a:moveTo>
                    <a:cubicBezTo>
                      <a:pt x="5041900" y="5219700"/>
                      <a:pt x="5067300" y="5181600"/>
                      <a:pt x="5067300" y="5143500"/>
                    </a:cubicBezTo>
                    <a:cubicBezTo>
                      <a:pt x="5067300" y="5092700"/>
                      <a:pt x="5041900" y="5054600"/>
                      <a:pt x="4991100" y="5054600"/>
                    </a:cubicBezTo>
                    <a:cubicBezTo>
                      <a:pt x="4953000" y="5054600"/>
                      <a:pt x="4914900" y="5092700"/>
                      <a:pt x="4914900" y="5143500"/>
                    </a:cubicBezTo>
                    <a:cubicBezTo>
                      <a:pt x="4914900" y="5181600"/>
                      <a:pt x="4953000" y="5219700"/>
                      <a:pt x="4991100" y="5219700"/>
                    </a:cubicBezTo>
                    <a:close/>
                    <a:moveTo>
                      <a:pt x="4254500" y="4483100"/>
                    </a:moveTo>
                    <a:cubicBezTo>
                      <a:pt x="4178300" y="4483100"/>
                      <a:pt x="4102100" y="4533900"/>
                      <a:pt x="4076700" y="4610100"/>
                    </a:cubicBezTo>
                    <a:lnTo>
                      <a:pt x="4000500" y="4800600"/>
                    </a:lnTo>
                    <a:lnTo>
                      <a:pt x="4000500" y="5118100"/>
                    </a:lnTo>
                    <a:cubicBezTo>
                      <a:pt x="4000500" y="5143500"/>
                      <a:pt x="4013200" y="5156200"/>
                      <a:pt x="4038600" y="5156200"/>
                    </a:cubicBezTo>
                    <a:lnTo>
                      <a:pt x="4076700" y="5156200"/>
                    </a:lnTo>
                    <a:cubicBezTo>
                      <a:pt x="4089400" y="5232400"/>
                      <a:pt x="4152900" y="5295900"/>
                      <a:pt x="4241800" y="5295900"/>
                    </a:cubicBezTo>
                    <a:cubicBezTo>
                      <a:pt x="4318000" y="5295900"/>
                      <a:pt x="4381500" y="5232400"/>
                      <a:pt x="4394200" y="5156200"/>
                    </a:cubicBezTo>
                    <a:lnTo>
                      <a:pt x="4838700" y="5156200"/>
                    </a:lnTo>
                    <a:cubicBezTo>
                      <a:pt x="4851400" y="5232400"/>
                      <a:pt x="4914900" y="5295900"/>
                      <a:pt x="4991100" y="5295900"/>
                    </a:cubicBezTo>
                    <a:cubicBezTo>
                      <a:pt x="5067300" y="5295900"/>
                      <a:pt x="5143500" y="5232400"/>
                      <a:pt x="5156200" y="5156200"/>
                    </a:cubicBezTo>
                    <a:lnTo>
                      <a:pt x="5232400" y="5156200"/>
                    </a:lnTo>
                    <a:cubicBezTo>
                      <a:pt x="5257800" y="5156200"/>
                      <a:pt x="5270500" y="5143500"/>
                      <a:pt x="5270500" y="5118100"/>
                    </a:cubicBezTo>
                    <a:lnTo>
                      <a:pt x="5270500" y="4965700"/>
                    </a:lnTo>
                    <a:cubicBezTo>
                      <a:pt x="5270500" y="4876800"/>
                      <a:pt x="5194300" y="4800600"/>
                      <a:pt x="5118100" y="4800600"/>
                    </a:cubicBezTo>
                    <a:lnTo>
                      <a:pt x="4953000" y="4800600"/>
                    </a:lnTo>
                    <a:lnTo>
                      <a:pt x="4876800" y="4610100"/>
                    </a:lnTo>
                    <a:cubicBezTo>
                      <a:pt x="4851400" y="4533900"/>
                      <a:pt x="4775200" y="4483100"/>
                      <a:pt x="4699000" y="4483100"/>
                    </a:cubicBezTo>
                    <a:lnTo>
                      <a:pt x="4254500" y="4483100"/>
                    </a:lnTo>
                    <a:close/>
                    <a:moveTo>
                      <a:pt x="4241800" y="5257800"/>
                    </a:moveTo>
                    <a:cubicBezTo>
                      <a:pt x="4178300" y="5257800"/>
                      <a:pt x="4114800" y="5207000"/>
                      <a:pt x="4114800" y="5143500"/>
                    </a:cubicBezTo>
                    <a:cubicBezTo>
                      <a:pt x="4114800" y="5067300"/>
                      <a:pt x="4178300" y="5016500"/>
                      <a:pt x="4241800" y="5016500"/>
                    </a:cubicBezTo>
                    <a:cubicBezTo>
                      <a:pt x="4305300" y="5016500"/>
                      <a:pt x="4356100" y="5067300"/>
                      <a:pt x="4356100" y="5143500"/>
                    </a:cubicBezTo>
                    <a:cubicBezTo>
                      <a:pt x="4356100" y="5207000"/>
                      <a:pt x="4305300" y="5257800"/>
                      <a:pt x="4241800" y="5257800"/>
                    </a:cubicBezTo>
                    <a:close/>
                    <a:moveTo>
                      <a:pt x="5118100" y="5143500"/>
                    </a:moveTo>
                    <a:cubicBezTo>
                      <a:pt x="5118100" y="5207000"/>
                      <a:pt x="5054600" y="5257800"/>
                      <a:pt x="4991100" y="5257800"/>
                    </a:cubicBezTo>
                    <a:cubicBezTo>
                      <a:pt x="4927600" y="5257800"/>
                      <a:pt x="4876800" y="5207000"/>
                      <a:pt x="4876800" y="5143500"/>
                    </a:cubicBezTo>
                    <a:cubicBezTo>
                      <a:pt x="4876800" y="5067300"/>
                      <a:pt x="4927600" y="5016500"/>
                      <a:pt x="4991100" y="5016500"/>
                    </a:cubicBezTo>
                    <a:cubicBezTo>
                      <a:pt x="5054600" y="5016500"/>
                      <a:pt x="5118100" y="5067300"/>
                      <a:pt x="5118100" y="5143500"/>
                    </a:cubicBezTo>
                    <a:close/>
                    <a:moveTo>
                      <a:pt x="4483100" y="4559300"/>
                    </a:moveTo>
                    <a:lnTo>
                      <a:pt x="4483100" y="4800600"/>
                    </a:lnTo>
                    <a:lnTo>
                      <a:pt x="4089400" y="4800600"/>
                    </a:lnTo>
                    <a:lnTo>
                      <a:pt x="4140200" y="4635500"/>
                    </a:lnTo>
                    <a:cubicBezTo>
                      <a:pt x="4165600" y="4597400"/>
                      <a:pt x="4203700" y="4559300"/>
                      <a:pt x="4254500" y="4559300"/>
                    </a:cubicBezTo>
                    <a:lnTo>
                      <a:pt x="4483100" y="4559300"/>
                    </a:lnTo>
                    <a:close/>
                    <a:moveTo>
                      <a:pt x="4559300" y="4559300"/>
                    </a:moveTo>
                    <a:lnTo>
                      <a:pt x="4699000" y="4559300"/>
                    </a:lnTo>
                    <a:cubicBezTo>
                      <a:pt x="4749800" y="4559300"/>
                      <a:pt x="4787900" y="4597400"/>
                      <a:pt x="4813300" y="4635500"/>
                    </a:cubicBezTo>
                    <a:lnTo>
                      <a:pt x="4864100" y="4800600"/>
                    </a:lnTo>
                    <a:lnTo>
                      <a:pt x="4559300" y="4800600"/>
                    </a:lnTo>
                    <a:lnTo>
                      <a:pt x="4559300" y="4559300"/>
                    </a:lnTo>
                    <a:close/>
                    <a:moveTo>
                      <a:pt x="5651500" y="5143500"/>
                    </a:moveTo>
                    <a:cubicBezTo>
                      <a:pt x="5651500" y="5092700"/>
                      <a:pt x="5613400" y="5054600"/>
                      <a:pt x="5575300" y="5054600"/>
                    </a:cubicBezTo>
                    <a:cubicBezTo>
                      <a:pt x="5524500" y="5054600"/>
                      <a:pt x="5499100" y="5092700"/>
                      <a:pt x="5499100" y="5143500"/>
                    </a:cubicBezTo>
                    <a:cubicBezTo>
                      <a:pt x="5499100" y="5181600"/>
                      <a:pt x="5524500" y="5219700"/>
                      <a:pt x="5575300" y="5219700"/>
                    </a:cubicBezTo>
                    <a:cubicBezTo>
                      <a:pt x="5613400" y="5219700"/>
                      <a:pt x="5651500" y="5181600"/>
                      <a:pt x="5651500" y="5143500"/>
                    </a:cubicBezTo>
                    <a:close/>
                    <a:moveTo>
                      <a:pt x="6324600" y="5219700"/>
                    </a:moveTo>
                    <a:cubicBezTo>
                      <a:pt x="6375400" y="5219700"/>
                      <a:pt x="6400800" y="5181600"/>
                      <a:pt x="6400800" y="5143500"/>
                    </a:cubicBezTo>
                    <a:cubicBezTo>
                      <a:pt x="6400800" y="5092700"/>
                      <a:pt x="6375400" y="5054600"/>
                      <a:pt x="6324600" y="5054600"/>
                    </a:cubicBezTo>
                    <a:cubicBezTo>
                      <a:pt x="6286500" y="5054600"/>
                      <a:pt x="6248400" y="5092700"/>
                      <a:pt x="6248400" y="5143500"/>
                    </a:cubicBezTo>
                    <a:cubicBezTo>
                      <a:pt x="6248400" y="5181600"/>
                      <a:pt x="6286500" y="5219700"/>
                      <a:pt x="6324600" y="5219700"/>
                    </a:cubicBezTo>
                    <a:close/>
                    <a:moveTo>
                      <a:pt x="5588000" y="4483100"/>
                    </a:moveTo>
                    <a:cubicBezTo>
                      <a:pt x="5511800" y="4483100"/>
                      <a:pt x="5435600" y="4533900"/>
                      <a:pt x="5410200" y="4610100"/>
                    </a:cubicBezTo>
                    <a:lnTo>
                      <a:pt x="5334000" y="4800600"/>
                    </a:lnTo>
                    <a:lnTo>
                      <a:pt x="5334000" y="5118100"/>
                    </a:lnTo>
                    <a:cubicBezTo>
                      <a:pt x="5334000" y="5143500"/>
                      <a:pt x="5346700" y="5156200"/>
                      <a:pt x="5372100" y="5156200"/>
                    </a:cubicBezTo>
                    <a:lnTo>
                      <a:pt x="5410200" y="5156200"/>
                    </a:lnTo>
                    <a:cubicBezTo>
                      <a:pt x="5422900" y="5232400"/>
                      <a:pt x="5486400" y="5295900"/>
                      <a:pt x="5575300" y="5295900"/>
                    </a:cubicBezTo>
                    <a:cubicBezTo>
                      <a:pt x="5651500" y="5295900"/>
                      <a:pt x="5715000" y="5232400"/>
                      <a:pt x="5727700" y="5156200"/>
                    </a:cubicBezTo>
                    <a:lnTo>
                      <a:pt x="6172200" y="5156200"/>
                    </a:lnTo>
                    <a:cubicBezTo>
                      <a:pt x="6184900" y="5232400"/>
                      <a:pt x="6248400" y="5295900"/>
                      <a:pt x="6324600" y="5295900"/>
                    </a:cubicBezTo>
                    <a:cubicBezTo>
                      <a:pt x="6400800" y="5295900"/>
                      <a:pt x="6477000" y="5232400"/>
                      <a:pt x="6489700" y="5156200"/>
                    </a:cubicBezTo>
                    <a:lnTo>
                      <a:pt x="6565900" y="5156200"/>
                    </a:lnTo>
                    <a:cubicBezTo>
                      <a:pt x="6591300" y="5156200"/>
                      <a:pt x="6604000" y="5143500"/>
                      <a:pt x="6604000" y="5118100"/>
                    </a:cubicBezTo>
                    <a:lnTo>
                      <a:pt x="6604000" y="4965700"/>
                    </a:lnTo>
                    <a:cubicBezTo>
                      <a:pt x="6604000" y="4876800"/>
                      <a:pt x="6527800" y="4800600"/>
                      <a:pt x="6451600" y="4800600"/>
                    </a:cubicBezTo>
                    <a:lnTo>
                      <a:pt x="6286500" y="4800600"/>
                    </a:lnTo>
                    <a:lnTo>
                      <a:pt x="6210300" y="4610100"/>
                    </a:lnTo>
                    <a:cubicBezTo>
                      <a:pt x="6184900" y="4533900"/>
                      <a:pt x="6108700" y="4483100"/>
                      <a:pt x="6032500" y="4483100"/>
                    </a:cubicBezTo>
                    <a:lnTo>
                      <a:pt x="5588000" y="4483100"/>
                    </a:lnTo>
                    <a:close/>
                    <a:moveTo>
                      <a:pt x="5575300" y="5257800"/>
                    </a:moveTo>
                    <a:cubicBezTo>
                      <a:pt x="5511800" y="5257800"/>
                      <a:pt x="5448300" y="5207000"/>
                      <a:pt x="5448300" y="5143500"/>
                    </a:cubicBezTo>
                    <a:cubicBezTo>
                      <a:pt x="5448300" y="5067300"/>
                      <a:pt x="5511800" y="5016500"/>
                      <a:pt x="5575300" y="5016500"/>
                    </a:cubicBezTo>
                    <a:cubicBezTo>
                      <a:pt x="5638800" y="5016500"/>
                      <a:pt x="5689600" y="5067300"/>
                      <a:pt x="5689600" y="5143500"/>
                    </a:cubicBezTo>
                    <a:cubicBezTo>
                      <a:pt x="5689600" y="5207000"/>
                      <a:pt x="5638800" y="5257800"/>
                      <a:pt x="5575300" y="5257800"/>
                    </a:cubicBezTo>
                    <a:close/>
                    <a:moveTo>
                      <a:pt x="6451600" y="5143500"/>
                    </a:moveTo>
                    <a:cubicBezTo>
                      <a:pt x="6451600" y="5207000"/>
                      <a:pt x="6388100" y="5257800"/>
                      <a:pt x="6324600" y="5257800"/>
                    </a:cubicBezTo>
                    <a:cubicBezTo>
                      <a:pt x="6261100" y="5257800"/>
                      <a:pt x="6210300" y="5207000"/>
                      <a:pt x="6210300" y="5143500"/>
                    </a:cubicBezTo>
                    <a:cubicBezTo>
                      <a:pt x="6210300" y="5067300"/>
                      <a:pt x="6261100" y="5016500"/>
                      <a:pt x="6324600" y="5016500"/>
                    </a:cubicBezTo>
                    <a:cubicBezTo>
                      <a:pt x="6388100" y="5016500"/>
                      <a:pt x="6451600" y="5067300"/>
                      <a:pt x="6451600" y="5143500"/>
                    </a:cubicBezTo>
                    <a:close/>
                    <a:moveTo>
                      <a:pt x="5816600" y="4559300"/>
                    </a:moveTo>
                    <a:lnTo>
                      <a:pt x="5816600" y="4800600"/>
                    </a:lnTo>
                    <a:lnTo>
                      <a:pt x="5422900" y="4800600"/>
                    </a:lnTo>
                    <a:lnTo>
                      <a:pt x="5473700" y="4635500"/>
                    </a:lnTo>
                    <a:cubicBezTo>
                      <a:pt x="5499100" y="4597400"/>
                      <a:pt x="5537200" y="4559300"/>
                      <a:pt x="5588000" y="4559300"/>
                    </a:cubicBezTo>
                    <a:lnTo>
                      <a:pt x="5816600" y="4559300"/>
                    </a:lnTo>
                    <a:close/>
                    <a:moveTo>
                      <a:pt x="5892800" y="4559300"/>
                    </a:moveTo>
                    <a:lnTo>
                      <a:pt x="6032500" y="4559300"/>
                    </a:lnTo>
                    <a:cubicBezTo>
                      <a:pt x="6083300" y="4559300"/>
                      <a:pt x="6121400" y="4597400"/>
                      <a:pt x="6146800" y="4635500"/>
                    </a:cubicBezTo>
                    <a:lnTo>
                      <a:pt x="6197600" y="4800600"/>
                    </a:lnTo>
                    <a:lnTo>
                      <a:pt x="5892800" y="4800600"/>
                    </a:lnTo>
                    <a:lnTo>
                      <a:pt x="5892800" y="4559300"/>
                    </a:lnTo>
                    <a:close/>
                  </a:path>
                </a:pathLst>
              </a:custGeom>
              <a:solidFill>
                <a:srgbClr val="FFCE9E"/>
              </a:solidFill>
            </p:spPr>
          </p:sp>
        </p:grpSp>
      </p:grpSp>
      <p:sp>
        <p:nvSpPr>
          <p:cNvPr id="18" name="AutoShape 18"/>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19" name="TextBox 19"/>
          <p:cNvSpPr txBox="1"/>
          <p:nvPr/>
        </p:nvSpPr>
        <p:spPr>
          <a:xfrm>
            <a:off x="2391360" y="5430940"/>
            <a:ext cx="2725321" cy="1325012"/>
          </a:xfrm>
          <a:prstGeom prst="rect">
            <a:avLst/>
          </a:prstGeom>
        </p:spPr>
        <p:txBody>
          <a:bodyPr lIns="0" tIns="0" rIns="0" bIns="0" rtlCol="0" anchor="t">
            <a:spAutoFit/>
          </a:bodyPr>
          <a:lstStyle/>
          <a:p>
            <a:pPr algn="ctr">
              <a:lnSpc>
                <a:spcPts val="10196"/>
              </a:lnSpc>
              <a:spcBef>
                <a:spcPct val="0"/>
              </a:spcBef>
            </a:pPr>
            <a:r>
              <a:rPr lang="en-US" sz="7283" spc="233">
                <a:solidFill>
                  <a:srgbClr val="F34E21"/>
                </a:solidFill>
                <a:latin typeface="Horizon"/>
              </a:rPr>
              <a:t>1:40</a:t>
            </a:r>
          </a:p>
        </p:txBody>
      </p:sp>
      <p:sp>
        <p:nvSpPr>
          <p:cNvPr id="20" name="TextBox 20"/>
          <p:cNvSpPr txBox="1"/>
          <p:nvPr/>
        </p:nvSpPr>
        <p:spPr>
          <a:xfrm>
            <a:off x="2391360" y="6707933"/>
            <a:ext cx="3078364" cy="630555"/>
          </a:xfrm>
          <a:prstGeom prst="rect">
            <a:avLst/>
          </a:prstGeom>
        </p:spPr>
        <p:txBody>
          <a:bodyPr lIns="0" tIns="0" rIns="0" bIns="0" rtlCol="0" anchor="t">
            <a:spAutoFit/>
          </a:bodyPr>
          <a:lstStyle/>
          <a:p>
            <a:pPr algn="ctr">
              <a:lnSpc>
                <a:spcPts val="2520"/>
              </a:lnSpc>
              <a:spcBef>
                <a:spcPct val="0"/>
              </a:spcBef>
            </a:pPr>
            <a:r>
              <a:rPr lang="en-US" sz="1800" spc="57">
                <a:solidFill>
                  <a:srgbClr val="F34E21"/>
                </a:solidFill>
                <a:latin typeface="Anonymous Pro Bold"/>
              </a:rPr>
              <a:t>Cars not making a profit</a:t>
            </a:r>
          </a:p>
        </p:txBody>
      </p:sp>
      <p:sp>
        <p:nvSpPr>
          <p:cNvPr id="21" name="TextBox 21"/>
          <p:cNvSpPr txBox="1"/>
          <p:nvPr/>
        </p:nvSpPr>
        <p:spPr>
          <a:xfrm>
            <a:off x="8561990" y="2267772"/>
            <a:ext cx="8132217" cy="1573530"/>
          </a:xfrm>
          <a:prstGeom prst="rect">
            <a:avLst/>
          </a:prstGeom>
        </p:spPr>
        <p:txBody>
          <a:bodyPr lIns="0" tIns="0" rIns="0" bIns="0" rtlCol="0" anchor="t">
            <a:spAutoFit/>
          </a:bodyPr>
          <a:lstStyle/>
          <a:p>
            <a:pPr>
              <a:lnSpc>
                <a:spcPts val="2520"/>
              </a:lnSpc>
              <a:spcBef>
                <a:spcPct val="0"/>
              </a:spcBef>
            </a:pPr>
            <a:r>
              <a:rPr lang="en-US" sz="1800" spc="57">
                <a:solidFill>
                  <a:srgbClr val="000000"/>
                </a:solidFill>
                <a:latin typeface="Anonymous Pro Bold"/>
              </a:rPr>
              <a:t>Approximately 1 out of every 40 cars fails to generate profit, resulting in significant financial loss. Surprisingly an estimate $96,000 is accumulated as a financial loss in maintaining these non-profitable cars, highlighting the financial burden of keeping these cars.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EFE0"/>
        </a:solidFill>
        <a:effectLst/>
      </p:bgPr>
    </p:bg>
    <p:spTree>
      <p:nvGrpSpPr>
        <p:cNvPr id="1" name=""/>
        <p:cNvGrpSpPr/>
        <p:nvPr/>
      </p:nvGrpSpPr>
      <p:grpSpPr>
        <a:xfrm>
          <a:off x="0" y="0"/>
          <a:ext cx="0" cy="0"/>
          <a:chOff x="0" y="0"/>
          <a:chExt cx="0" cy="0"/>
        </a:xfrm>
      </p:grpSpPr>
      <p:sp>
        <p:nvSpPr>
          <p:cNvPr id="2" name="TextBox 2"/>
          <p:cNvSpPr txBox="1"/>
          <p:nvPr/>
        </p:nvSpPr>
        <p:spPr>
          <a:xfrm>
            <a:off x="4356788" y="447675"/>
            <a:ext cx="9574424" cy="581025"/>
          </a:xfrm>
          <a:prstGeom prst="rect">
            <a:avLst/>
          </a:prstGeom>
        </p:spPr>
        <p:txBody>
          <a:bodyPr lIns="0" tIns="0" rIns="0" bIns="0" rtlCol="0" anchor="t">
            <a:spAutoFit/>
          </a:bodyPr>
          <a:lstStyle/>
          <a:p>
            <a:pPr algn="just">
              <a:lnSpc>
                <a:spcPts val="4500"/>
              </a:lnSpc>
              <a:spcBef>
                <a:spcPct val="0"/>
              </a:spcBef>
            </a:pPr>
            <a:r>
              <a:rPr lang="en-US" sz="3000">
                <a:solidFill>
                  <a:srgbClr val="000000"/>
                </a:solidFill>
                <a:latin typeface="Horizon"/>
              </a:rPr>
              <a:t>Top 10 lowest  PROFITING Cars</a:t>
            </a:r>
          </a:p>
        </p:txBody>
      </p:sp>
      <p:grpSp>
        <p:nvGrpSpPr>
          <p:cNvPr id="3" name="Group 3"/>
          <p:cNvGrpSpPr/>
          <p:nvPr/>
        </p:nvGrpSpPr>
        <p:grpSpPr>
          <a:xfrm>
            <a:off x="2265458" y="1336021"/>
            <a:ext cx="13414049" cy="7922279"/>
            <a:chOff x="0" y="0"/>
            <a:chExt cx="17885398" cy="10563038"/>
          </a:xfrm>
        </p:grpSpPr>
        <p:grpSp>
          <p:nvGrpSpPr>
            <p:cNvPr id="4" name="Group 4"/>
            <p:cNvGrpSpPr>
              <a:grpSpLocks noChangeAspect="1"/>
            </p:cNvGrpSpPr>
            <p:nvPr/>
          </p:nvGrpSpPr>
          <p:grpSpPr>
            <a:xfrm>
              <a:off x="2274082" y="0"/>
              <a:ext cx="15458856" cy="10095240"/>
              <a:chOff x="0" y="0"/>
              <a:chExt cx="22495045" cy="14690147"/>
            </a:xfrm>
          </p:grpSpPr>
          <p:sp>
            <p:nvSpPr>
              <p:cNvPr id="5" name="Freeform 5"/>
              <p:cNvSpPr/>
              <p:nvPr/>
            </p:nvSpPr>
            <p:spPr>
              <a:xfrm>
                <a:off x="-6350" y="0"/>
                <a:ext cx="22507746" cy="14690147"/>
              </a:xfrm>
              <a:custGeom>
                <a:avLst/>
                <a:gdLst/>
                <a:ahLst/>
                <a:cxnLst/>
                <a:rect l="l" t="t" r="r" b="b"/>
                <a:pathLst>
                  <a:path w="22507746" h="14690147">
                    <a:moveTo>
                      <a:pt x="0" y="0"/>
                    </a:moveTo>
                    <a:lnTo>
                      <a:pt x="12700" y="0"/>
                    </a:lnTo>
                    <a:lnTo>
                      <a:pt x="12700" y="14690147"/>
                    </a:lnTo>
                    <a:lnTo>
                      <a:pt x="0" y="14690147"/>
                    </a:lnTo>
                    <a:close/>
                    <a:moveTo>
                      <a:pt x="4499009" y="0"/>
                    </a:moveTo>
                    <a:lnTo>
                      <a:pt x="4511709" y="0"/>
                    </a:lnTo>
                    <a:lnTo>
                      <a:pt x="4511709" y="14690147"/>
                    </a:lnTo>
                    <a:lnTo>
                      <a:pt x="4499009" y="14690147"/>
                    </a:lnTo>
                    <a:close/>
                    <a:moveTo>
                      <a:pt x="8998018" y="0"/>
                    </a:moveTo>
                    <a:lnTo>
                      <a:pt x="9010718" y="0"/>
                    </a:lnTo>
                    <a:lnTo>
                      <a:pt x="9010718" y="14690147"/>
                    </a:lnTo>
                    <a:lnTo>
                      <a:pt x="8998018" y="14690147"/>
                    </a:lnTo>
                    <a:close/>
                    <a:moveTo>
                      <a:pt x="13497027" y="0"/>
                    </a:moveTo>
                    <a:lnTo>
                      <a:pt x="13509727" y="0"/>
                    </a:lnTo>
                    <a:lnTo>
                      <a:pt x="13509727" y="14690147"/>
                    </a:lnTo>
                    <a:lnTo>
                      <a:pt x="13497027" y="14690147"/>
                    </a:lnTo>
                    <a:close/>
                    <a:moveTo>
                      <a:pt x="17996036" y="0"/>
                    </a:moveTo>
                    <a:lnTo>
                      <a:pt x="18008736" y="0"/>
                    </a:lnTo>
                    <a:lnTo>
                      <a:pt x="18008736" y="14690147"/>
                    </a:lnTo>
                    <a:lnTo>
                      <a:pt x="17996036" y="14690147"/>
                    </a:lnTo>
                    <a:close/>
                    <a:moveTo>
                      <a:pt x="22495046" y="0"/>
                    </a:moveTo>
                    <a:lnTo>
                      <a:pt x="22507746" y="0"/>
                    </a:lnTo>
                    <a:lnTo>
                      <a:pt x="22507746" y="14690147"/>
                    </a:lnTo>
                    <a:lnTo>
                      <a:pt x="22495046" y="14690147"/>
                    </a:lnTo>
                    <a:close/>
                  </a:path>
                </a:pathLst>
              </a:custGeom>
              <a:solidFill>
                <a:srgbClr val="000000">
                  <a:alpha val="24706"/>
                </a:srgbClr>
              </a:solidFill>
            </p:spPr>
          </p:sp>
        </p:grpSp>
        <p:sp>
          <p:nvSpPr>
            <p:cNvPr id="6" name="TextBox 6"/>
            <p:cNvSpPr txBox="1"/>
            <p:nvPr/>
          </p:nvSpPr>
          <p:spPr>
            <a:xfrm>
              <a:off x="1740472" y="10196781"/>
              <a:ext cx="1067220" cy="366257"/>
            </a:xfrm>
            <a:prstGeom prst="rect">
              <a:avLst/>
            </a:prstGeom>
          </p:spPr>
          <p:txBody>
            <a:bodyPr lIns="0" tIns="0" rIns="0" bIns="0" rtlCol="0" anchor="t">
              <a:spAutoFit/>
            </a:bodyPr>
            <a:lstStyle/>
            <a:p>
              <a:pPr algn="ctr">
                <a:lnSpc>
                  <a:spcPts val="2309"/>
                </a:lnSpc>
              </a:pPr>
              <a:r>
                <a:rPr lang="en-US" sz="1649">
                  <a:solidFill>
                    <a:srgbClr val="000000"/>
                  </a:solidFill>
                  <a:latin typeface="Anonymous Pro Bold"/>
                </a:rPr>
                <a:t>$-5,000</a:t>
              </a:r>
            </a:p>
          </p:txBody>
        </p:sp>
        <p:sp>
          <p:nvSpPr>
            <p:cNvPr id="7" name="TextBox 7"/>
            <p:cNvSpPr txBox="1"/>
            <p:nvPr/>
          </p:nvSpPr>
          <p:spPr>
            <a:xfrm>
              <a:off x="4832243" y="10196781"/>
              <a:ext cx="1067220" cy="366257"/>
            </a:xfrm>
            <a:prstGeom prst="rect">
              <a:avLst/>
            </a:prstGeom>
          </p:spPr>
          <p:txBody>
            <a:bodyPr lIns="0" tIns="0" rIns="0" bIns="0" rtlCol="0" anchor="t">
              <a:spAutoFit/>
            </a:bodyPr>
            <a:lstStyle/>
            <a:p>
              <a:pPr algn="ctr">
                <a:lnSpc>
                  <a:spcPts val="2309"/>
                </a:lnSpc>
              </a:pPr>
              <a:r>
                <a:rPr lang="en-US" sz="1649">
                  <a:solidFill>
                    <a:srgbClr val="000000"/>
                  </a:solidFill>
                  <a:latin typeface="Anonymous Pro Bold"/>
                </a:rPr>
                <a:t>$-4,000</a:t>
              </a:r>
            </a:p>
          </p:txBody>
        </p:sp>
        <p:sp>
          <p:nvSpPr>
            <p:cNvPr id="8" name="TextBox 8"/>
            <p:cNvSpPr txBox="1"/>
            <p:nvPr/>
          </p:nvSpPr>
          <p:spPr>
            <a:xfrm>
              <a:off x="7924014" y="10196781"/>
              <a:ext cx="1067220" cy="366257"/>
            </a:xfrm>
            <a:prstGeom prst="rect">
              <a:avLst/>
            </a:prstGeom>
          </p:spPr>
          <p:txBody>
            <a:bodyPr lIns="0" tIns="0" rIns="0" bIns="0" rtlCol="0" anchor="t">
              <a:spAutoFit/>
            </a:bodyPr>
            <a:lstStyle/>
            <a:p>
              <a:pPr algn="ctr">
                <a:lnSpc>
                  <a:spcPts val="2309"/>
                </a:lnSpc>
              </a:pPr>
              <a:r>
                <a:rPr lang="en-US" sz="1649">
                  <a:solidFill>
                    <a:srgbClr val="000000"/>
                  </a:solidFill>
                  <a:latin typeface="Anonymous Pro Bold"/>
                </a:rPr>
                <a:t>$-3,000</a:t>
              </a:r>
            </a:p>
          </p:txBody>
        </p:sp>
        <p:sp>
          <p:nvSpPr>
            <p:cNvPr id="9" name="TextBox 9"/>
            <p:cNvSpPr txBox="1"/>
            <p:nvPr/>
          </p:nvSpPr>
          <p:spPr>
            <a:xfrm>
              <a:off x="11015786" y="10196781"/>
              <a:ext cx="1067220" cy="366257"/>
            </a:xfrm>
            <a:prstGeom prst="rect">
              <a:avLst/>
            </a:prstGeom>
          </p:spPr>
          <p:txBody>
            <a:bodyPr lIns="0" tIns="0" rIns="0" bIns="0" rtlCol="0" anchor="t">
              <a:spAutoFit/>
            </a:bodyPr>
            <a:lstStyle/>
            <a:p>
              <a:pPr algn="ctr">
                <a:lnSpc>
                  <a:spcPts val="2309"/>
                </a:lnSpc>
              </a:pPr>
              <a:r>
                <a:rPr lang="en-US" sz="1649">
                  <a:solidFill>
                    <a:srgbClr val="000000"/>
                  </a:solidFill>
                  <a:latin typeface="Anonymous Pro Bold"/>
                </a:rPr>
                <a:t>$-2,000</a:t>
              </a:r>
            </a:p>
          </p:txBody>
        </p:sp>
        <p:sp>
          <p:nvSpPr>
            <p:cNvPr id="10" name="TextBox 10"/>
            <p:cNvSpPr txBox="1"/>
            <p:nvPr/>
          </p:nvSpPr>
          <p:spPr>
            <a:xfrm>
              <a:off x="14107557" y="10196781"/>
              <a:ext cx="1067220" cy="366257"/>
            </a:xfrm>
            <a:prstGeom prst="rect">
              <a:avLst/>
            </a:prstGeom>
          </p:spPr>
          <p:txBody>
            <a:bodyPr lIns="0" tIns="0" rIns="0" bIns="0" rtlCol="0" anchor="t">
              <a:spAutoFit/>
            </a:bodyPr>
            <a:lstStyle/>
            <a:p>
              <a:pPr algn="ctr">
                <a:lnSpc>
                  <a:spcPts val="2309"/>
                </a:lnSpc>
              </a:pPr>
              <a:r>
                <a:rPr lang="en-US" sz="1649">
                  <a:solidFill>
                    <a:srgbClr val="000000"/>
                  </a:solidFill>
                  <a:latin typeface="Anonymous Pro Bold"/>
                </a:rPr>
                <a:t>$-1,000</a:t>
              </a:r>
            </a:p>
          </p:txBody>
        </p:sp>
        <p:sp>
          <p:nvSpPr>
            <p:cNvPr id="11" name="TextBox 11"/>
            <p:cNvSpPr txBox="1"/>
            <p:nvPr/>
          </p:nvSpPr>
          <p:spPr>
            <a:xfrm>
              <a:off x="17580478" y="10196781"/>
              <a:ext cx="304920" cy="366257"/>
            </a:xfrm>
            <a:prstGeom prst="rect">
              <a:avLst/>
            </a:prstGeom>
          </p:spPr>
          <p:txBody>
            <a:bodyPr lIns="0" tIns="0" rIns="0" bIns="0" rtlCol="0" anchor="t">
              <a:spAutoFit/>
            </a:bodyPr>
            <a:lstStyle/>
            <a:p>
              <a:pPr algn="ctr">
                <a:lnSpc>
                  <a:spcPts val="2309"/>
                </a:lnSpc>
              </a:pPr>
              <a:r>
                <a:rPr lang="en-US" sz="1649">
                  <a:solidFill>
                    <a:srgbClr val="000000"/>
                  </a:solidFill>
                  <a:latin typeface="Anonymous Pro Bold"/>
                </a:rPr>
                <a:t>$0</a:t>
              </a:r>
            </a:p>
          </p:txBody>
        </p:sp>
        <p:sp>
          <p:nvSpPr>
            <p:cNvPr id="12" name="TextBox 12"/>
            <p:cNvSpPr txBox="1"/>
            <p:nvPr/>
          </p:nvSpPr>
          <p:spPr>
            <a:xfrm>
              <a:off x="0" y="85536"/>
              <a:ext cx="2134441" cy="366257"/>
            </a:xfrm>
            <a:prstGeom prst="rect">
              <a:avLst/>
            </a:prstGeom>
          </p:spPr>
          <p:txBody>
            <a:bodyPr lIns="0" tIns="0" rIns="0" bIns="0" rtlCol="0" anchor="t">
              <a:spAutoFit/>
            </a:bodyPr>
            <a:lstStyle/>
            <a:p>
              <a:pPr algn="r">
                <a:lnSpc>
                  <a:spcPts val="2309"/>
                </a:lnSpc>
              </a:pPr>
              <a:r>
                <a:rPr lang="en-US" sz="1649" dirty="0">
                  <a:solidFill>
                    <a:srgbClr val="C00000"/>
                  </a:solidFill>
                  <a:latin typeface="Anonymous Pro Bold"/>
                </a:rPr>
                <a:t>Grand Marquis </a:t>
              </a:r>
            </a:p>
          </p:txBody>
        </p:sp>
        <p:sp>
          <p:nvSpPr>
            <p:cNvPr id="13" name="TextBox 13"/>
            <p:cNvSpPr txBox="1"/>
            <p:nvPr/>
          </p:nvSpPr>
          <p:spPr>
            <a:xfrm>
              <a:off x="609840" y="1143292"/>
              <a:ext cx="1524600" cy="366257"/>
            </a:xfrm>
            <a:prstGeom prst="rect">
              <a:avLst/>
            </a:prstGeom>
          </p:spPr>
          <p:txBody>
            <a:bodyPr lIns="0" tIns="0" rIns="0" bIns="0" rtlCol="0" anchor="t">
              <a:spAutoFit/>
            </a:bodyPr>
            <a:lstStyle/>
            <a:p>
              <a:pPr algn="r">
                <a:lnSpc>
                  <a:spcPts val="2309"/>
                </a:lnSpc>
              </a:pPr>
              <a:r>
                <a:rPr lang="en-US" sz="1649" dirty="0">
                  <a:solidFill>
                    <a:srgbClr val="C00000"/>
                  </a:solidFill>
                  <a:latin typeface="Anonymous Pro Bold"/>
                </a:rPr>
                <a:t>XJ Series </a:t>
              </a:r>
            </a:p>
          </p:txBody>
        </p:sp>
        <p:sp>
          <p:nvSpPr>
            <p:cNvPr id="14" name="TextBox 14"/>
            <p:cNvSpPr txBox="1"/>
            <p:nvPr/>
          </p:nvSpPr>
          <p:spPr>
            <a:xfrm>
              <a:off x="609840" y="2201049"/>
              <a:ext cx="1524600" cy="366257"/>
            </a:xfrm>
            <a:prstGeom prst="rect">
              <a:avLst/>
            </a:prstGeom>
          </p:spPr>
          <p:txBody>
            <a:bodyPr lIns="0" tIns="0" rIns="0" bIns="0" rtlCol="0" anchor="t">
              <a:spAutoFit/>
            </a:bodyPr>
            <a:lstStyle/>
            <a:p>
              <a:pPr algn="r">
                <a:lnSpc>
                  <a:spcPts val="2309"/>
                </a:lnSpc>
              </a:pPr>
              <a:r>
                <a:rPr lang="en-US" sz="1649">
                  <a:solidFill>
                    <a:srgbClr val="C00000"/>
                  </a:solidFill>
                  <a:latin typeface="Anonymous Pro Bold"/>
                </a:rPr>
                <a:t>XJ Series </a:t>
              </a:r>
            </a:p>
          </p:txBody>
        </p:sp>
        <p:sp>
          <p:nvSpPr>
            <p:cNvPr id="15" name="TextBox 15"/>
            <p:cNvSpPr txBox="1"/>
            <p:nvPr/>
          </p:nvSpPr>
          <p:spPr>
            <a:xfrm>
              <a:off x="1067220" y="3258806"/>
              <a:ext cx="1067220" cy="366257"/>
            </a:xfrm>
            <a:prstGeom prst="rect">
              <a:avLst/>
            </a:prstGeom>
          </p:spPr>
          <p:txBody>
            <a:bodyPr lIns="0" tIns="0" rIns="0" bIns="0" rtlCol="0" anchor="t">
              <a:spAutoFit/>
            </a:bodyPr>
            <a:lstStyle/>
            <a:p>
              <a:pPr algn="r">
                <a:lnSpc>
                  <a:spcPts val="2309"/>
                </a:lnSpc>
              </a:pPr>
              <a:r>
                <a:rPr lang="en-US" sz="1649">
                  <a:solidFill>
                    <a:srgbClr val="C00000"/>
                  </a:solidFill>
                  <a:latin typeface="Anonymous Pro Bold"/>
                </a:rPr>
                <a:t>Nubira </a:t>
              </a:r>
            </a:p>
          </p:txBody>
        </p:sp>
        <p:sp>
          <p:nvSpPr>
            <p:cNvPr id="16" name="TextBox 16"/>
            <p:cNvSpPr txBox="1"/>
            <p:nvPr/>
          </p:nvSpPr>
          <p:spPr>
            <a:xfrm>
              <a:off x="1067220" y="4316563"/>
              <a:ext cx="1067220" cy="366257"/>
            </a:xfrm>
            <a:prstGeom prst="rect">
              <a:avLst/>
            </a:prstGeom>
          </p:spPr>
          <p:txBody>
            <a:bodyPr lIns="0" tIns="0" rIns="0" bIns="0" rtlCol="0" anchor="t">
              <a:spAutoFit/>
            </a:bodyPr>
            <a:lstStyle/>
            <a:p>
              <a:pPr algn="r">
                <a:lnSpc>
                  <a:spcPts val="2309"/>
                </a:lnSpc>
              </a:pPr>
              <a:r>
                <a:rPr lang="en-US" sz="1649">
                  <a:solidFill>
                    <a:srgbClr val="C00000"/>
                  </a:solidFill>
                  <a:latin typeface="Anonymous Pro Bold"/>
                </a:rPr>
                <a:t>Type 2 </a:t>
              </a:r>
            </a:p>
          </p:txBody>
        </p:sp>
        <p:sp>
          <p:nvSpPr>
            <p:cNvPr id="17" name="TextBox 17"/>
            <p:cNvSpPr txBox="1"/>
            <p:nvPr/>
          </p:nvSpPr>
          <p:spPr>
            <a:xfrm>
              <a:off x="762300" y="5374320"/>
              <a:ext cx="1372140" cy="366257"/>
            </a:xfrm>
            <a:prstGeom prst="rect">
              <a:avLst/>
            </a:prstGeom>
          </p:spPr>
          <p:txBody>
            <a:bodyPr lIns="0" tIns="0" rIns="0" bIns="0" rtlCol="0" anchor="t">
              <a:spAutoFit/>
            </a:bodyPr>
            <a:lstStyle/>
            <a:p>
              <a:pPr algn="r">
                <a:lnSpc>
                  <a:spcPts val="2309"/>
                </a:lnSpc>
              </a:pPr>
              <a:r>
                <a:rPr lang="en-US" sz="1649">
                  <a:solidFill>
                    <a:srgbClr val="C00000"/>
                  </a:solidFill>
                  <a:latin typeface="Anonymous Pro Bold"/>
                </a:rPr>
                <a:t>CL-Class </a:t>
              </a:r>
            </a:p>
          </p:txBody>
        </p:sp>
        <p:sp>
          <p:nvSpPr>
            <p:cNvPr id="18" name="TextBox 18"/>
            <p:cNvSpPr txBox="1"/>
            <p:nvPr/>
          </p:nvSpPr>
          <p:spPr>
            <a:xfrm>
              <a:off x="1219680" y="6432076"/>
              <a:ext cx="914760" cy="366257"/>
            </a:xfrm>
            <a:prstGeom prst="rect">
              <a:avLst/>
            </a:prstGeom>
          </p:spPr>
          <p:txBody>
            <a:bodyPr lIns="0" tIns="0" rIns="0" bIns="0" rtlCol="0" anchor="t">
              <a:spAutoFit/>
            </a:bodyPr>
            <a:lstStyle/>
            <a:p>
              <a:pPr algn="r">
                <a:lnSpc>
                  <a:spcPts val="2309"/>
                </a:lnSpc>
              </a:pPr>
              <a:r>
                <a:rPr lang="en-US" sz="1649">
                  <a:solidFill>
                    <a:srgbClr val="C00000"/>
                  </a:solidFill>
                  <a:latin typeface="Anonymous Pro Bold"/>
                </a:rPr>
                <a:t>Pilot </a:t>
              </a:r>
            </a:p>
          </p:txBody>
        </p:sp>
        <p:sp>
          <p:nvSpPr>
            <p:cNvPr id="19" name="TextBox 19"/>
            <p:cNvSpPr txBox="1"/>
            <p:nvPr/>
          </p:nvSpPr>
          <p:spPr>
            <a:xfrm>
              <a:off x="1067220" y="7489833"/>
              <a:ext cx="1067220" cy="366257"/>
            </a:xfrm>
            <a:prstGeom prst="rect">
              <a:avLst/>
            </a:prstGeom>
          </p:spPr>
          <p:txBody>
            <a:bodyPr lIns="0" tIns="0" rIns="0" bIns="0" rtlCol="0" anchor="t">
              <a:spAutoFit/>
            </a:bodyPr>
            <a:lstStyle/>
            <a:p>
              <a:pPr algn="r">
                <a:lnSpc>
                  <a:spcPts val="2309"/>
                </a:lnSpc>
              </a:pPr>
              <a:r>
                <a:rPr lang="en-US" sz="1649">
                  <a:solidFill>
                    <a:srgbClr val="C00000"/>
                  </a:solidFill>
                  <a:latin typeface="Anonymous Pro Bold"/>
                </a:rPr>
                <a:t>Escort </a:t>
              </a:r>
            </a:p>
          </p:txBody>
        </p:sp>
        <p:sp>
          <p:nvSpPr>
            <p:cNvPr id="20" name="TextBox 20"/>
            <p:cNvSpPr txBox="1"/>
            <p:nvPr/>
          </p:nvSpPr>
          <p:spPr>
            <a:xfrm>
              <a:off x="609840" y="8547590"/>
              <a:ext cx="1524600" cy="366257"/>
            </a:xfrm>
            <a:prstGeom prst="rect">
              <a:avLst/>
            </a:prstGeom>
          </p:spPr>
          <p:txBody>
            <a:bodyPr lIns="0" tIns="0" rIns="0" bIns="0" rtlCol="0" anchor="t">
              <a:spAutoFit/>
            </a:bodyPr>
            <a:lstStyle/>
            <a:p>
              <a:pPr algn="r">
                <a:lnSpc>
                  <a:spcPts val="2309"/>
                </a:lnSpc>
              </a:pPr>
              <a:r>
                <a:rPr lang="en-US" sz="1649">
                  <a:solidFill>
                    <a:srgbClr val="C00000"/>
                  </a:solidFill>
                  <a:latin typeface="Anonymous Pro Bold"/>
                </a:rPr>
                <a:t>XJ Series </a:t>
              </a:r>
            </a:p>
          </p:txBody>
        </p:sp>
        <p:sp>
          <p:nvSpPr>
            <p:cNvPr id="21" name="TextBox 21"/>
            <p:cNvSpPr txBox="1"/>
            <p:nvPr/>
          </p:nvSpPr>
          <p:spPr>
            <a:xfrm>
              <a:off x="1372140" y="9605347"/>
              <a:ext cx="762300" cy="366257"/>
            </a:xfrm>
            <a:prstGeom prst="rect">
              <a:avLst/>
            </a:prstGeom>
          </p:spPr>
          <p:txBody>
            <a:bodyPr lIns="0" tIns="0" rIns="0" bIns="0" rtlCol="0" anchor="t">
              <a:spAutoFit/>
            </a:bodyPr>
            <a:lstStyle/>
            <a:p>
              <a:pPr algn="r">
                <a:lnSpc>
                  <a:spcPts val="2309"/>
                </a:lnSpc>
              </a:pPr>
              <a:r>
                <a:rPr lang="en-US" sz="1649">
                  <a:solidFill>
                    <a:srgbClr val="C00000"/>
                  </a:solidFill>
                  <a:latin typeface="Anonymous Pro Bold"/>
                </a:rPr>
                <a:t>CR-V </a:t>
              </a:r>
            </a:p>
          </p:txBody>
        </p:sp>
        <p:grpSp>
          <p:nvGrpSpPr>
            <p:cNvPr id="22" name="Group 22"/>
            <p:cNvGrpSpPr>
              <a:grpSpLocks noChangeAspect="1"/>
            </p:cNvGrpSpPr>
            <p:nvPr/>
          </p:nvGrpSpPr>
          <p:grpSpPr>
            <a:xfrm>
              <a:off x="4159069" y="0"/>
              <a:ext cx="13573869" cy="10095240"/>
              <a:chOff x="2742949" y="0"/>
              <a:chExt cx="19752095" cy="14690147"/>
            </a:xfrm>
          </p:grpSpPr>
          <p:sp>
            <p:nvSpPr>
              <p:cNvPr id="23" name="Freeform 23"/>
              <p:cNvSpPr/>
              <p:nvPr/>
            </p:nvSpPr>
            <p:spPr>
              <a:xfrm>
                <a:off x="2742949" y="0"/>
                <a:ext cx="19752096" cy="837338"/>
              </a:xfrm>
              <a:custGeom>
                <a:avLst/>
                <a:gdLst/>
                <a:ahLst/>
                <a:cxnLst/>
                <a:rect l="l" t="t" r="r" b="b"/>
                <a:pathLst>
                  <a:path w="19752096" h="837338">
                    <a:moveTo>
                      <a:pt x="19752097" y="0"/>
                    </a:moveTo>
                    <a:lnTo>
                      <a:pt x="66987" y="0"/>
                    </a:lnTo>
                    <a:lnTo>
                      <a:pt x="66987" y="0"/>
                    </a:lnTo>
                    <a:cubicBezTo>
                      <a:pt x="29991" y="0"/>
                      <a:pt x="0" y="29991"/>
                      <a:pt x="0" y="66987"/>
                    </a:cubicBezTo>
                    <a:lnTo>
                      <a:pt x="0" y="770351"/>
                    </a:lnTo>
                    <a:cubicBezTo>
                      <a:pt x="0" y="807347"/>
                      <a:pt x="29991" y="837338"/>
                      <a:pt x="66987" y="837338"/>
                    </a:cubicBezTo>
                    <a:lnTo>
                      <a:pt x="19752097" y="837338"/>
                    </a:lnTo>
                    <a:close/>
                  </a:path>
                </a:pathLst>
              </a:custGeom>
              <a:solidFill>
                <a:srgbClr val="F34E21"/>
              </a:solidFill>
            </p:spPr>
          </p:sp>
          <p:sp>
            <p:nvSpPr>
              <p:cNvPr id="24" name="Freeform 24"/>
              <p:cNvSpPr/>
              <p:nvPr/>
            </p:nvSpPr>
            <p:spPr>
              <a:xfrm>
                <a:off x="6439605" y="1539201"/>
                <a:ext cx="16055441" cy="837339"/>
              </a:xfrm>
              <a:custGeom>
                <a:avLst/>
                <a:gdLst/>
                <a:ahLst/>
                <a:cxnLst/>
                <a:rect l="l" t="t" r="r" b="b"/>
                <a:pathLst>
                  <a:path w="16055441" h="837339">
                    <a:moveTo>
                      <a:pt x="16055441" y="0"/>
                    </a:moveTo>
                    <a:lnTo>
                      <a:pt x="66987" y="0"/>
                    </a:lnTo>
                    <a:cubicBezTo>
                      <a:pt x="29991" y="0"/>
                      <a:pt x="0" y="29991"/>
                      <a:pt x="0" y="66987"/>
                    </a:cubicBezTo>
                    <a:lnTo>
                      <a:pt x="0" y="770351"/>
                    </a:lnTo>
                    <a:cubicBezTo>
                      <a:pt x="0" y="788117"/>
                      <a:pt x="7057" y="805156"/>
                      <a:pt x="19620" y="817718"/>
                    </a:cubicBezTo>
                    <a:cubicBezTo>
                      <a:pt x="32183" y="830281"/>
                      <a:pt x="49221" y="837338"/>
                      <a:pt x="66987" y="837338"/>
                    </a:cubicBezTo>
                    <a:lnTo>
                      <a:pt x="16055441" y="837338"/>
                    </a:lnTo>
                    <a:close/>
                  </a:path>
                </a:pathLst>
              </a:custGeom>
              <a:solidFill>
                <a:srgbClr val="F34E21"/>
              </a:solidFill>
            </p:spPr>
          </p:sp>
          <p:sp>
            <p:nvSpPr>
              <p:cNvPr id="25" name="Freeform 25"/>
              <p:cNvSpPr/>
              <p:nvPr/>
            </p:nvSpPr>
            <p:spPr>
              <a:xfrm>
                <a:off x="6804385" y="3078402"/>
                <a:ext cx="15690661" cy="837339"/>
              </a:xfrm>
              <a:custGeom>
                <a:avLst/>
                <a:gdLst/>
                <a:ahLst/>
                <a:cxnLst/>
                <a:rect l="l" t="t" r="r" b="b"/>
                <a:pathLst>
                  <a:path w="15690661" h="837339">
                    <a:moveTo>
                      <a:pt x="15690661" y="0"/>
                    </a:moveTo>
                    <a:lnTo>
                      <a:pt x="66987" y="0"/>
                    </a:lnTo>
                    <a:cubicBezTo>
                      <a:pt x="49221" y="0"/>
                      <a:pt x="32182" y="7057"/>
                      <a:pt x="19620" y="19620"/>
                    </a:cubicBezTo>
                    <a:cubicBezTo>
                      <a:pt x="7057" y="32182"/>
                      <a:pt x="0" y="49221"/>
                      <a:pt x="0" y="66987"/>
                    </a:cubicBezTo>
                    <a:lnTo>
                      <a:pt x="0" y="770351"/>
                    </a:lnTo>
                    <a:cubicBezTo>
                      <a:pt x="0" y="788117"/>
                      <a:pt x="7057" y="805156"/>
                      <a:pt x="19619" y="817718"/>
                    </a:cubicBezTo>
                    <a:cubicBezTo>
                      <a:pt x="32182" y="830281"/>
                      <a:pt x="49221" y="837338"/>
                      <a:pt x="66987" y="837338"/>
                    </a:cubicBezTo>
                    <a:lnTo>
                      <a:pt x="15690661" y="837338"/>
                    </a:lnTo>
                    <a:close/>
                  </a:path>
                </a:pathLst>
              </a:custGeom>
              <a:solidFill>
                <a:srgbClr val="F34E21"/>
              </a:solidFill>
            </p:spPr>
          </p:sp>
          <p:sp>
            <p:nvSpPr>
              <p:cNvPr id="26" name="Freeform 26"/>
              <p:cNvSpPr/>
              <p:nvPr/>
            </p:nvSpPr>
            <p:spPr>
              <a:xfrm>
                <a:off x="7771267" y="4617603"/>
                <a:ext cx="14723779" cy="837338"/>
              </a:xfrm>
              <a:custGeom>
                <a:avLst/>
                <a:gdLst/>
                <a:ahLst/>
                <a:cxnLst/>
                <a:rect l="l" t="t" r="r" b="b"/>
                <a:pathLst>
                  <a:path w="14723779" h="837338">
                    <a:moveTo>
                      <a:pt x="14723779" y="0"/>
                    </a:moveTo>
                    <a:lnTo>
                      <a:pt x="66987" y="0"/>
                    </a:lnTo>
                    <a:cubicBezTo>
                      <a:pt x="49221" y="0"/>
                      <a:pt x="32182" y="7057"/>
                      <a:pt x="19620" y="19620"/>
                    </a:cubicBezTo>
                    <a:cubicBezTo>
                      <a:pt x="7057" y="32183"/>
                      <a:pt x="0" y="49221"/>
                      <a:pt x="0" y="66987"/>
                    </a:cubicBezTo>
                    <a:lnTo>
                      <a:pt x="0" y="770351"/>
                    </a:lnTo>
                    <a:cubicBezTo>
                      <a:pt x="0" y="788117"/>
                      <a:pt x="7057" y="805156"/>
                      <a:pt x="19620" y="817718"/>
                    </a:cubicBezTo>
                    <a:cubicBezTo>
                      <a:pt x="32182" y="830281"/>
                      <a:pt x="49221" y="837338"/>
                      <a:pt x="66987" y="837338"/>
                    </a:cubicBezTo>
                    <a:lnTo>
                      <a:pt x="14723779" y="837338"/>
                    </a:lnTo>
                    <a:close/>
                  </a:path>
                </a:pathLst>
              </a:custGeom>
              <a:solidFill>
                <a:srgbClr val="F34E21"/>
              </a:solidFill>
            </p:spPr>
          </p:sp>
          <p:sp>
            <p:nvSpPr>
              <p:cNvPr id="27" name="Freeform 27"/>
              <p:cNvSpPr/>
              <p:nvPr/>
            </p:nvSpPr>
            <p:spPr>
              <a:xfrm>
                <a:off x="8456826" y="6156804"/>
                <a:ext cx="14038220" cy="837338"/>
              </a:xfrm>
              <a:custGeom>
                <a:avLst/>
                <a:gdLst/>
                <a:ahLst/>
                <a:cxnLst/>
                <a:rect l="l" t="t" r="r" b="b"/>
                <a:pathLst>
                  <a:path w="14038220" h="837338">
                    <a:moveTo>
                      <a:pt x="14038220" y="0"/>
                    </a:moveTo>
                    <a:lnTo>
                      <a:pt x="66987" y="0"/>
                    </a:lnTo>
                    <a:cubicBezTo>
                      <a:pt x="49221" y="0"/>
                      <a:pt x="32182" y="7057"/>
                      <a:pt x="19619" y="19620"/>
                    </a:cubicBezTo>
                    <a:cubicBezTo>
                      <a:pt x="7057" y="32182"/>
                      <a:pt x="0" y="49221"/>
                      <a:pt x="0" y="66987"/>
                    </a:cubicBezTo>
                    <a:lnTo>
                      <a:pt x="0" y="770351"/>
                    </a:lnTo>
                    <a:cubicBezTo>
                      <a:pt x="0" y="807348"/>
                      <a:pt x="29991" y="837338"/>
                      <a:pt x="66987" y="837338"/>
                    </a:cubicBezTo>
                    <a:lnTo>
                      <a:pt x="14038220" y="837338"/>
                    </a:lnTo>
                    <a:close/>
                  </a:path>
                </a:pathLst>
              </a:custGeom>
              <a:solidFill>
                <a:srgbClr val="F34E21"/>
              </a:solidFill>
            </p:spPr>
          </p:sp>
          <p:sp>
            <p:nvSpPr>
              <p:cNvPr id="28" name="Freeform 28"/>
              <p:cNvSpPr/>
              <p:nvPr/>
            </p:nvSpPr>
            <p:spPr>
              <a:xfrm>
                <a:off x="10957915" y="7696005"/>
                <a:ext cx="11537131" cy="837339"/>
              </a:xfrm>
              <a:custGeom>
                <a:avLst/>
                <a:gdLst/>
                <a:ahLst/>
                <a:cxnLst/>
                <a:rect l="l" t="t" r="r" b="b"/>
                <a:pathLst>
                  <a:path w="11537131" h="837339">
                    <a:moveTo>
                      <a:pt x="11537131" y="0"/>
                    </a:moveTo>
                    <a:lnTo>
                      <a:pt x="66987" y="0"/>
                    </a:lnTo>
                    <a:cubicBezTo>
                      <a:pt x="49221" y="0"/>
                      <a:pt x="32182" y="7057"/>
                      <a:pt x="19620" y="19619"/>
                    </a:cubicBezTo>
                    <a:cubicBezTo>
                      <a:pt x="7058" y="32182"/>
                      <a:pt x="0" y="49221"/>
                      <a:pt x="0" y="66987"/>
                    </a:cubicBezTo>
                    <a:lnTo>
                      <a:pt x="0" y="770351"/>
                    </a:lnTo>
                    <a:cubicBezTo>
                      <a:pt x="0" y="788117"/>
                      <a:pt x="7058" y="805156"/>
                      <a:pt x="19620" y="817719"/>
                    </a:cubicBezTo>
                    <a:cubicBezTo>
                      <a:pt x="32182" y="830281"/>
                      <a:pt x="49221" y="837338"/>
                      <a:pt x="66987" y="837338"/>
                    </a:cubicBezTo>
                    <a:lnTo>
                      <a:pt x="11537131" y="837338"/>
                    </a:lnTo>
                    <a:close/>
                  </a:path>
                </a:pathLst>
              </a:custGeom>
              <a:solidFill>
                <a:srgbClr val="F34E21"/>
              </a:solidFill>
            </p:spPr>
          </p:sp>
          <p:sp>
            <p:nvSpPr>
              <p:cNvPr id="29" name="Freeform 29"/>
              <p:cNvSpPr/>
              <p:nvPr/>
            </p:nvSpPr>
            <p:spPr>
              <a:xfrm>
                <a:off x="11175577" y="9235206"/>
                <a:ext cx="11319469" cy="837338"/>
              </a:xfrm>
              <a:custGeom>
                <a:avLst/>
                <a:gdLst/>
                <a:ahLst/>
                <a:cxnLst/>
                <a:rect l="l" t="t" r="r" b="b"/>
                <a:pathLst>
                  <a:path w="11319469" h="837338">
                    <a:moveTo>
                      <a:pt x="11319469" y="0"/>
                    </a:moveTo>
                    <a:lnTo>
                      <a:pt x="66987" y="0"/>
                    </a:lnTo>
                    <a:cubicBezTo>
                      <a:pt x="29991" y="0"/>
                      <a:pt x="0" y="29990"/>
                      <a:pt x="0" y="66987"/>
                    </a:cubicBezTo>
                    <a:lnTo>
                      <a:pt x="0" y="770351"/>
                    </a:lnTo>
                    <a:cubicBezTo>
                      <a:pt x="0" y="788117"/>
                      <a:pt x="7057" y="805156"/>
                      <a:pt x="19620" y="817718"/>
                    </a:cubicBezTo>
                    <a:cubicBezTo>
                      <a:pt x="32182" y="830280"/>
                      <a:pt x="49221" y="837338"/>
                      <a:pt x="66987" y="837338"/>
                    </a:cubicBezTo>
                    <a:lnTo>
                      <a:pt x="11319469" y="837338"/>
                    </a:lnTo>
                    <a:close/>
                  </a:path>
                </a:pathLst>
              </a:custGeom>
              <a:solidFill>
                <a:srgbClr val="F34E21"/>
              </a:solidFill>
            </p:spPr>
          </p:sp>
          <p:sp>
            <p:nvSpPr>
              <p:cNvPr id="30" name="Freeform 30"/>
              <p:cNvSpPr/>
              <p:nvPr/>
            </p:nvSpPr>
            <p:spPr>
              <a:xfrm>
                <a:off x="11907251" y="10774407"/>
                <a:ext cx="10587795" cy="837338"/>
              </a:xfrm>
              <a:custGeom>
                <a:avLst/>
                <a:gdLst/>
                <a:ahLst/>
                <a:cxnLst/>
                <a:rect l="l" t="t" r="r" b="b"/>
                <a:pathLst>
                  <a:path w="10587795" h="837338">
                    <a:moveTo>
                      <a:pt x="10587795" y="0"/>
                    </a:moveTo>
                    <a:lnTo>
                      <a:pt x="66987" y="0"/>
                    </a:lnTo>
                    <a:cubicBezTo>
                      <a:pt x="49221" y="0"/>
                      <a:pt x="32182" y="7057"/>
                      <a:pt x="19619" y="19619"/>
                    </a:cubicBezTo>
                    <a:cubicBezTo>
                      <a:pt x="7057" y="32182"/>
                      <a:pt x="0" y="49221"/>
                      <a:pt x="0" y="66987"/>
                    </a:cubicBezTo>
                    <a:lnTo>
                      <a:pt x="0" y="770351"/>
                    </a:lnTo>
                    <a:cubicBezTo>
                      <a:pt x="0" y="807347"/>
                      <a:pt x="29991" y="837338"/>
                      <a:pt x="66987" y="837338"/>
                    </a:cubicBezTo>
                    <a:lnTo>
                      <a:pt x="10587795" y="837338"/>
                    </a:lnTo>
                    <a:close/>
                  </a:path>
                </a:pathLst>
              </a:custGeom>
              <a:solidFill>
                <a:srgbClr val="F34E21"/>
              </a:solidFill>
            </p:spPr>
          </p:sp>
          <p:sp>
            <p:nvSpPr>
              <p:cNvPr id="31" name="Freeform 31"/>
              <p:cNvSpPr/>
              <p:nvPr/>
            </p:nvSpPr>
            <p:spPr>
              <a:xfrm>
                <a:off x="12045505" y="12313607"/>
                <a:ext cx="10449540" cy="837339"/>
              </a:xfrm>
              <a:custGeom>
                <a:avLst/>
                <a:gdLst/>
                <a:ahLst/>
                <a:cxnLst/>
                <a:rect l="l" t="t" r="r" b="b"/>
                <a:pathLst>
                  <a:path w="10449540" h="837339">
                    <a:moveTo>
                      <a:pt x="10449541" y="0"/>
                    </a:moveTo>
                    <a:lnTo>
                      <a:pt x="66987" y="0"/>
                    </a:lnTo>
                    <a:cubicBezTo>
                      <a:pt x="49221" y="0"/>
                      <a:pt x="32183" y="7058"/>
                      <a:pt x="19620" y="19620"/>
                    </a:cubicBezTo>
                    <a:cubicBezTo>
                      <a:pt x="7058" y="32183"/>
                      <a:pt x="0" y="49221"/>
                      <a:pt x="0" y="66988"/>
                    </a:cubicBezTo>
                    <a:lnTo>
                      <a:pt x="0" y="770353"/>
                    </a:lnTo>
                    <a:cubicBezTo>
                      <a:pt x="0" y="807349"/>
                      <a:pt x="29991" y="837339"/>
                      <a:pt x="66987" y="837339"/>
                    </a:cubicBezTo>
                    <a:lnTo>
                      <a:pt x="10449541" y="837339"/>
                    </a:lnTo>
                    <a:close/>
                  </a:path>
                </a:pathLst>
              </a:custGeom>
              <a:solidFill>
                <a:srgbClr val="F34E21"/>
              </a:solidFill>
            </p:spPr>
          </p:sp>
          <p:sp>
            <p:nvSpPr>
              <p:cNvPr id="32" name="Freeform 32"/>
              <p:cNvSpPr/>
              <p:nvPr/>
            </p:nvSpPr>
            <p:spPr>
              <a:xfrm>
                <a:off x="12650667" y="13852809"/>
                <a:ext cx="9844379" cy="837338"/>
              </a:xfrm>
              <a:custGeom>
                <a:avLst/>
                <a:gdLst/>
                <a:ahLst/>
                <a:cxnLst/>
                <a:rect l="l" t="t" r="r" b="b"/>
                <a:pathLst>
                  <a:path w="9844379" h="837338">
                    <a:moveTo>
                      <a:pt x="9844379" y="0"/>
                    </a:moveTo>
                    <a:lnTo>
                      <a:pt x="66987" y="0"/>
                    </a:lnTo>
                    <a:cubicBezTo>
                      <a:pt x="29991" y="0"/>
                      <a:pt x="0" y="29990"/>
                      <a:pt x="0" y="66986"/>
                    </a:cubicBezTo>
                    <a:lnTo>
                      <a:pt x="0" y="770351"/>
                    </a:lnTo>
                    <a:cubicBezTo>
                      <a:pt x="0" y="807347"/>
                      <a:pt x="29991" y="837338"/>
                      <a:pt x="66987" y="837338"/>
                    </a:cubicBezTo>
                    <a:lnTo>
                      <a:pt x="9844379" y="837338"/>
                    </a:lnTo>
                    <a:close/>
                  </a:path>
                </a:pathLst>
              </a:custGeom>
              <a:solidFill>
                <a:srgbClr val="F34E21"/>
              </a:solidFill>
            </p:spPr>
          </p:sp>
        </p:grpSp>
      </p:grpSp>
      <p:sp>
        <p:nvSpPr>
          <p:cNvPr id="33" name="AutoShape 33"/>
          <p:cNvSpPr/>
          <p:nvPr/>
        </p:nvSpPr>
        <p:spPr>
          <a:xfrm>
            <a:off x="1028700" y="9239250"/>
            <a:ext cx="16230600" cy="0"/>
          </a:xfrm>
          <a:prstGeom prst="line">
            <a:avLst/>
          </a:prstGeom>
          <a:ln w="19050" cap="flat">
            <a:solidFill>
              <a:srgbClr val="000000"/>
            </a:solidFill>
            <a:prstDash val="solid"/>
            <a:headEnd type="none" w="sm" len="sm"/>
            <a:tailEnd type="none" w="sm" len="sm"/>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EFE0"/>
        </a:solidFill>
        <a:effectLst/>
      </p:bgPr>
    </p:bg>
    <p:spTree>
      <p:nvGrpSpPr>
        <p:cNvPr id="1" name=""/>
        <p:cNvGrpSpPr/>
        <p:nvPr/>
      </p:nvGrpSpPr>
      <p:grpSpPr>
        <a:xfrm>
          <a:off x="0" y="0"/>
          <a:ext cx="0" cy="0"/>
          <a:chOff x="0" y="0"/>
          <a:chExt cx="0" cy="0"/>
        </a:xfrm>
      </p:grpSpPr>
      <p:sp>
        <p:nvSpPr>
          <p:cNvPr id="2" name="TextBox 2"/>
          <p:cNvSpPr txBox="1"/>
          <p:nvPr/>
        </p:nvSpPr>
        <p:spPr>
          <a:xfrm>
            <a:off x="4356788" y="447675"/>
            <a:ext cx="9574424" cy="581025"/>
          </a:xfrm>
          <a:prstGeom prst="rect">
            <a:avLst/>
          </a:prstGeom>
        </p:spPr>
        <p:txBody>
          <a:bodyPr lIns="0" tIns="0" rIns="0" bIns="0" rtlCol="0" anchor="t">
            <a:spAutoFit/>
          </a:bodyPr>
          <a:lstStyle/>
          <a:p>
            <a:pPr algn="just">
              <a:lnSpc>
                <a:spcPts val="4500"/>
              </a:lnSpc>
              <a:spcBef>
                <a:spcPct val="0"/>
              </a:spcBef>
            </a:pPr>
            <a:r>
              <a:rPr lang="en-US" sz="3000">
                <a:solidFill>
                  <a:srgbClr val="000000"/>
                </a:solidFill>
                <a:latin typeface="Horizon"/>
              </a:rPr>
              <a:t>Top 10 lowest  PROFITING Cars</a:t>
            </a:r>
          </a:p>
        </p:txBody>
      </p:sp>
      <p:grpSp>
        <p:nvGrpSpPr>
          <p:cNvPr id="3" name="Group 3"/>
          <p:cNvGrpSpPr/>
          <p:nvPr/>
        </p:nvGrpSpPr>
        <p:grpSpPr>
          <a:xfrm>
            <a:off x="2265458" y="1336021"/>
            <a:ext cx="13414049" cy="7922279"/>
            <a:chOff x="0" y="0"/>
            <a:chExt cx="17885398" cy="10563038"/>
          </a:xfrm>
        </p:grpSpPr>
        <p:grpSp>
          <p:nvGrpSpPr>
            <p:cNvPr id="4" name="Group 4"/>
            <p:cNvGrpSpPr>
              <a:grpSpLocks noChangeAspect="1"/>
            </p:cNvGrpSpPr>
            <p:nvPr/>
          </p:nvGrpSpPr>
          <p:grpSpPr>
            <a:xfrm>
              <a:off x="2274082" y="0"/>
              <a:ext cx="15458856" cy="10095240"/>
              <a:chOff x="0" y="0"/>
              <a:chExt cx="22495045" cy="14690147"/>
            </a:xfrm>
          </p:grpSpPr>
          <p:sp>
            <p:nvSpPr>
              <p:cNvPr id="5" name="Freeform 5"/>
              <p:cNvSpPr/>
              <p:nvPr/>
            </p:nvSpPr>
            <p:spPr>
              <a:xfrm>
                <a:off x="-6350" y="0"/>
                <a:ext cx="22507746" cy="14690147"/>
              </a:xfrm>
              <a:custGeom>
                <a:avLst/>
                <a:gdLst/>
                <a:ahLst/>
                <a:cxnLst/>
                <a:rect l="l" t="t" r="r" b="b"/>
                <a:pathLst>
                  <a:path w="22507746" h="14690147">
                    <a:moveTo>
                      <a:pt x="0" y="0"/>
                    </a:moveTo>
                    <a:lnTo>
                      <a:pt x="12700" y="0"/>
                    </a:lnTo>
                    <a:lnTo>
                      <a:pt x="12700" y="14690147"/>
                    </a:lnTo>
                    <a:lnTo>
                      <a:pt x="0" y="14690147"/>
                    </a:lnTo>
                    <a:close/>
                    <a:moveTo>
                      <a:pt x="4499009" y="0"/>
                    </a:moveTo>
                    <a:lnTo>
                      <a:pt x="4511709" y="0"/>
                    </a:lnTo>
                    <a:lnTo>
                      <a:pt x="4511709" y="14690147"/>
                    </a:lnTo>
                    <a:lnTo>
                      <a:pt x="4499009" y="14690147"/>
                    </a:lnTo>
                    <a:close/>
                    <a:moveTo>
                      <a:pt x="8998018" y="0"/>
                    </a:moveTo>
                    <a:lnTo>
                      <a:pt x="9010718" y="0"/>
                    </a:lnTo>
                    <a:lnTo>
                      <a:pt x="9010718" y="14690147"/>
                    </a:lnTo>
                    <a:lnTo>
                      <a:pt x="8998018" y="14690147"/>
                    </a:lnTo>
                    <a:close/>
                    <a:moveTo>
                      <a:pt x="13497027" y="0"/>
                    </a:moveTo>
                    <a:lnTo>
                      <a:pt x="13509727" y="0"/>
                    </a:lnTo>
                    <a:lnTo>
                      <a:pt x="13509727" y="14690147"/>
                    </a:lnTo>
                    <a:lnTo>
                      <a:pt x="13497027" y="14690147"/>
                    </a:lnTo>
                    <a:close/>
                    <a:moveTo>
                      <a:pt x="17996036" y="0"/>
                    </a:moveTo>
                    <a:lnTo>
                      <a:pt x="18008736" y="0"/>
                    </a:lnTo>
                    <a:lnTo>
                      <a:pt x="18008736" y="14690147"/>
                    </a:lnTo>
                    <a:lnTo>
                      <a:pt x="17996036" y="14690147"/>
                    </a:lnTo>
                    <a:close/>
                    <a:moveTo>
                      <a:pt x="22495046" y="0"/>
                    </a:moveTo>
                    <a:lnTo>
                      <a:pt x="22507746" y="0"/>
                    </a:lnTo>
                    <a:lnTo>
                      <a:pt x="22507746" y="14690147"/>
                    </a:lnTo>
                    <a:lnTo>
                      <a:pt x="22495046" y="14690147"/>
                    </a:lnTo>
                    <a:close/>
                  </a:path>
                </a:pathLst>
              </a:custGeom>
              <a:solidFill>
                <a:srgbClr val="000000">
                  <a:alpha val="24706"/>
                </a:srgbClr>
              </a:solidFill>
            </p:spPr>
          </p:sp>
        </p:grpSp>
        <p:sp>
          <p:nvSpPr>
            <p:cNvPr id="6" name="TextBox 6"/>
            <p:cNvSpPr txBox="1"/>
            <p:nvPr/>
          </p:nvSpPr>
          <p:spPr>
            <a:xfrm>
              <a:off x="1740472" y="10196781"/>
              <a:ext cx="1067220" cy="366257"/>
            </a:xfrm>
            <a:prstGeom prst="rect">
              <a:avLst/>
            </a:prstGeom>
          </p:spPr>
          <p:txBody>
            <a:bodyPr lIns="0" tIns="0" rIns="0" bIns="0" rtlCol="0" anchor="t">
              <a:spAutoFit/>
            </a:bodyPr>
            <a:lstStyle/>
            <a:p>
              <a:pPr algn="ctr">
                <a:lnSpc>
                  <a:spcPts val="2309"/>
                </a:lnSpc>
              </a:pPr>
              <a:r>
                <a:rPr lang="en-US" sz="1649">
                  <a:solidFill>
                    <a:srgbClr val="000000"/>
                  </a:solidFill>
                  <a:latin typeface="Anonymous Pro Bold"/>
                </a:rPr>
                <a:t>$-5,000</a:t>
              </a:r>
            </a:p>
          </p:txBody>
        </p:sp>
        <p:sp>
          <p:nvSpPr>
            <p:cNvPr id="7" name="TextBox 7"/>
            <p:cNvSpPr txBox="1"/>
            <p:nvPr/>
          </p:nvSpPr>
          <p:spPr>
            <a:xfrm>
              <a:off x="4832243" y="10196781"/>
              <a:ext cx="1067220" cy="366257"/>
            </a:xfrm>
            <a:prstGeom prst="rect">
              <a:avLst/>
            </a:prstGeom>
          </p:spPr>
          <p:txBody>
            <a:bodyPr lIns="0" tIns="0" rIns="0" bIns="0" rtlCol="0" anchor="t">
              <a:spAutoFit/>
            </a:bodyPr>
            <a:lstStyle/>
            <a:p>
              <a:pPr algn="ctr">
                <a:lnSpc>
                  <a:spcPts val="2309"/>
                </a:lnSpc>
              </a:pPr>
              <a:r>
                <a:rPr lang="en-US" sz="1649">
                  <a:solidFill>
                    <a:srgbClr val="000000"/>
                  </a:solidFill>
                  <a:latin typeface="Anonymous Pro Bold"/>
                </a:rPr>
                <a:t>$-4,000</a:t>
              </a:r>
            </a:p>
          </p:txBody>
        </p:sp>
        <p:sp>
          <p:nvSpPr>
            <p:cNvPr id="8" name="TextBox 8"/>
            <p:cNvSpPr txBox="1"/>
            <p:nvPr/>
          </p:nvSpPr>
          <p:spPr>
            <a:xfrm>
              <a:off x="7924014" y="10196781"/>
              <a:ext cx="1067220" cy="366257"/>
            </a:xfrm>
            <a:prstGeom prst="rect">
              <a:avLst/>
            </a:prstGeom>
          </p:spPr>
          <p:txBody>
            <a:bodyPr lIns="0" tIns="0" rIns="0" bIns="0" rtlCol="0" anchor="t">
              <a:spAutoFit/>
            </a:bodyPr>
            <a:lstStyle/>
            <a:p>
              <a:pPr algn="ctr">
                <a:lnSpc>
                  <a:spcPts val="2309"/>
                </a:lnSpc>
              </a:pPr>
              <a:r>
                <a:rPr lang="en-US" sz="1649">
                  <a:solidFill>
                    <a:srgbClr val="000000"/>
                  </a:solidFill>
                  <a:latin typeface="Anonymous Pro Bold"/>
                </a:rPr>
                <a:t>$-3,000</a:t>
              </a:r>
            </a:p>
          </p:txBody>
        </p:sp>
        <p:sp>
          <p:nvSpPr>
            <p:cNvPr id="9" name="TextBox 9"/>
            <p:cNvSpPr txBox="1"/>
            <p:nvPr/>
          </p:nvSpPr>
          <p:spPr>
            <a:xfrm>
              <a:off x="11015786" y="10196781"/>
              <a:ext cx="1067220" cy="366257"/>
            </a:xfrm>
            <a:prstGeom prst="rect">
              <a:avLst/>
            </a:prstGeom>
          </p:spPr>
          <p:txBody>
            <a:bodyPr lIns="0" tIns="0" rIns="0" bIns="0" rtlCol="0" anchor="t">
              <a:spAutoFit/>
            </a:bodyPr>
            <a:lstStyle/>
            <a:p>
              <a:pPr algn="ctr">
                <a:lnSpc>
                  <a:spcPts val="2309"/>
                </a:lnSpc>
              </a:pPr>
              <a:r>
                <a:rPr lang="en-US" sz="1649">
                  <a:solidFill>
                    <a:srgbClr val="000000"/>
                  </a:solidFill>
                  <a:latin typeface="Anonymous Pro Bold"/>
                </a:rPr>
                <a:t>$-2,000</a:t>
              </a:r>
            </a:p>
          </p:txBody>
        </p:sp>
        <p:sp>
          <p:nvSpPr>
            <p:cNvPr id="10" name="TextBox 10"/>
            <p:cNvSpPr txBox="1"/>
            <p:nvPr/>
          </p:nvSpPr>
          <p:spPr>
            <a:xfrm>
              <a:off x="14107557" y="10196781"/>
              <a:ext cx="1067220" cy="366257"/>
            </a:xfrm>
            <a:prstGeom prst="rect">
              <a:avLst/>
            </a:prstGeom>
          </p:spPr>
          <p:txBody>
            <a:bodyPr lIns="0" tIns="0" rIns="0" bIns="0" rtlCol="0" anchor="t">
              <a:spAutoFit/>
            </a:bodyPr>
            <a:lstStyle/>
            <a:p>
              <a:pPr algn="ctr">
                <a:lnSpc>
                  <a:spcPts val="2309"/>
                </a:lnSpc>
              </a:pPr>
              <a:r>
                <a:rPr lang="en-US" sz="1649">
                  <a:solidFill>
                    <a:srgbClr val="000000"/>
                  </a:solidFill>
                  <a:latin typeface="Anonymous Pro Bold"/>
                </a:rPr>
                <a:t>$-1,000</a:t>
              </a:r>
            </a:p>
          </p:txBody>
        </p:sp>
        <p:sp>
          <p:nvSpPr>
            <p:cNvPr id="11" name="TextBox 11"/>
            <p:cNvSpPr txBox="1"/>
            <p:nvPr/>
          </p:nvSpPr>
          <p:spPr>
            <a:xfrm>
              <a:off x="17580478" y="10196781"/>
              <a:ext cx="304920" cy="366257"/>
            </a:xfrm>
            <a:prstGeom prst="rect">
              <a:avLst/>
            </a:prstGeom>
          </p:spPr>
          <p:txBody>
            <a:bodyPr lIns="0" tIns="0" rIns="0" bIns="0" rtlCol="0" anchor="t">
              <a:spAutoFit/>
            </a:bodyPr>
            <a:lstStyle/>
            <a:p>
              <a:pPr algn="ctr">
                <a:lnSpc>
                  <a:spcPts val="2309"/>
                </a:lnSpc>
              </a:pPr>
              <a:r>
                <a:rPr lang="en-US" sz="1649">
                  <a:solidFill>
                    <a:srgbClr val="000000"/>
                  </a:solidFill>
                  <a:latin typeface="Anonymous Pro Bold"/>
                </a:rPr>
                <a:t>$0</a:t>
              </a:r>
            </a:p>
          </p:txBody>
        </p:sp>
        <p:sp>
          <p:nvSpPr>
            <p:cNvPr id="12" name="TextBox 12"/>
            <p:cNvSpPr txBox="1"/>
            <p:nvPr/>
          </p:nvSpPr>
          <p:spPr>
            <a:xfrm>
              <a:off x="0" y="85536"/>
              <a:ext cx="2134441" cy="366257"/>
            </a:xfrm>
            <a:prstGeom prst="rect">
              <a:avLst/>
            </a:prstGeom>
          </p:spPr>
          <p:txBody>
            <a:bodyPr lIns="0" tIns="0" rIns="0" bIns="0" rtlCol="0" anchor="t">
              <a:spAutoFit/>
            </a:bodyPr>
            <a:lstStyle/>
            <a:p>
              <a:pPr algn="r">
                <a:lnSpc>
                  <a:spcPts val="2309"/>
                </a:lnSpc>
              </a:pPr>
              <a:r>
                <a:rPr lang="en-US" sz="1649" dirty="0">
                  <a:solidFill>
                    <a:srgbClr val="C00000"/>
                  </a:solidFill>
                  <a:latin typeface="Anonymous Pro Bold"/>
                </a:rPr>
                <a:t>Grand</a:t>
              </a:r>
              <a:r>
                <a:rPr lang="en-US" sz="1649" dirty="0">
                  <a:solidFill>
                    <a:srgbClr val="000000"/>
                  </a:solidFill>
                  <a:latin typeface="Anonymous Pro Bold"/>
                </a:rPr>
                <a:t> </a:t>
              </a:r>
              <a:r>
                <a:rPr lang="en-US" sz="1649" dirty="0">
                  <a:solidFill>
                    <a:srgbClr val="C00000"/>
                  </a:solidFill>
                  <a:latin typeface="Anonymous Pro Bold"/>
                </a:rPr>
                <a:t>Marquis</a:t>
              </a:r>
              <a:r>
                <a:rPr lang="en-US" sz="1649" dirty="0">
                  <a:solidFill>
                    <a:srgbClr val="000000"/>
                  </a:solidFill>
                  <a:latin typeface="Anonymous Pro Bold"/>
                </a:rPr>
                <a:t> </a:t>
              </a:r>
            </a:p>
          </p:txBody>
        </p:sp>
        <p:sp>
          <p:nvSpPr>
            <p:cNvPr id="13" name="TextBox 13"/>
            <p:cNvSpPr txBox="1"/>
            <p:nvPr/>
          </p:nvSpPr>
          <p:spPr>
            <a:xfrm>
              <a:off x="609840" y="1143292"/>
              <a:ext cx="1524600" cy="366257"/>
            </a:xfrm>
            <a:prstGeom prst="rect">
              <a:avLst/>
            </a:prstGeom>
          </p:spPr>
          <p:txBody>
            <a:bodyPr lIns="0" tIns="0" rIns="0" bIns="0" rtlCol="0" anchor="t">
              <a:spAutoFit/>
            </a:bodyPr>
            <a:lstStyle/>
            <a:p>
              <a:pPr algn="r">
                <a:lnSpc>
                  <a:spcPts val="2309"/>
                </a:lnSpc>
              </a:pPr>
              <a:r>
                <a:rPr lang="en-US" sz="1649" dirty="0">
                  <a:solidFill>
                    <a:srgbClr val="000000"/>
                  </a:solidFill>
                  <a:latin typeface="Anonymous Pro Bold"/>
                </a:rPr>
                <a:t>XJ Series </a:t>
              </a:r>
            </a:p>
          </p:txBody>
        </p:sp>
        <p:sp>
          <p:nvSpPr>
            <p:cNvPr id="14" name="TextBox 14"/>
            <p:cNvSpPr txBox="1"/>
            <p:nvPr/>
          </p:nvSpPr>
          <p:spPr>
            <a:xfrm>
              <a:off x="609840" y="2201049"/>
              <a:ext cx="1524600"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XJ Series </a:t>
              </a:r>
            </a:p>
          </p:txBody>
        </p:sp>
        <p:sp>
          <p:nvSpPr>
            <p:cNvPr id="15" name="TextBox 15"/>
            <p:cNvSpPr txBox="1"/>
            <p:nvPr/>
          </p:nvSpPr>
          <p:spPr>
            <a:xfrm>
              <a:off x="1067220" y="3258806"/>
              <a:ext cx="1067220"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Nubira </a:t>
              </a:r>
            </a:p>
          </p:txBody>
        </p:sp>
        <p:sp>
          <p:nvSpPr>
            <p:cNvPr id="16" name="TextBox 16"/>
            <p:cNvSpPr txBox="1"/>
            <p:nvPr/>
          </p:nvSpPr>
          <p:spPr>
            <a:xfrm>
              <a:off x="1067220" y="4316563"/>
              <a:ext cx="1067220"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Type 2 </a:t>
              </a:r>
            </a:p>
          </p:txBody>
        </p:sp>
        <p:sp>
          <p:nvSpPr>
            <p:cNvPr id="17" name="TextBox 17"/>
            <p:cNvSpPr txBox="1"/>
            <p:nvPr/>
          </p:nvSpPr>
          <p:spPr>
            <a:xfrm>
              <a:off x="762300" y="5374320"/>
              <a:ext cx="1372140"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CL-Class </a:t>
              </a:r>
            </a:p>
          </p:txBody>
        </p:sp>
        <p:sp>
          <p:nvSpPr>
            <p:cNvPr id="18" name="TextBox 18"/>
            <p:cNvSpPr txBox="1"/>
            <p:nvPr/>
          </p:nvSpPr>
          <p:spPr>
            <a:xfrm>
              <a:off x="1219680" y="6432076"/>
              <a:ext cx="914760"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Pilot </a:t>
              </a:r>
            </a:p>
          </p:txBody>
        </p:sp>
        <p:sp>
          <p:nvSpPr>
            <p:cNvPr id="19" name="TextBox 19"/>
            <p:cNvSpPr txBox="1"/>
            <p:nvPr/>
          </p:nvSpPr>
          <p:spPr>
            <a:xfrm>
              <a:off x="1067220" y="7489833"/>
              <a:ext cx="1067220"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Escort </a:t>
              </a:r>
            </a:p>
          </p:txBody>
        </p:sp>
        <p:sp>
          <p:nvSpPr>
            <p:cNvPr id="20" name="TextBox 20"/>
            <p:cNvSpPr txBox="1"/>
            <p:nvPr/>
          </p:nvSpPr>
          <p:spPr>
            <a:xfrm>
              <a:off x="609840" y="8547590"/>
              <a:ext cx="1524600"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XJ Series </a:t>
              </a:r>
            </a:p>
          </p:txBody>
        </p:sp>
        <p:sp>
          <p:nvSpPr>
            <p:cNvPr id="21" name="TextBox 21"/>
            <p:cNvSpPr txBox="1"/>
            <p:nvPr/>
          </p:nvSpPr>
          <p:spPr>
            <a:xfrm>
              <a:off x="1372140" y="9605347"/>
              <a:ext cx="762300"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CR-V </a:t>
              </a:r>
            </a:p>
          </p:txBody>
        </p:sp>
        <p:grpSp>
          <p:nvGrpSpPr>
            <p:cNvPr id="22" name="Group 22"/>
            <p:cNvGrpSpPr>
              <a:grpSpLocks noChangeAspect="1"/>
            </p:cNvGrpSpPr>
            <p:nvPr/>
          </p:nvGrpSpPr>
          <p:grpSpPr>
            <a:xfrm>
              <a:off x="4159069" y="0"/>
              <a:ext cx="13573869" cy="10095240"/>
              <a:chOff x="2742949" y="0"/>
              <a:chExt cx="19752095" cy="14690147"/>
            </a:xfrm>
          </p:grpSpPr>
          <p:sp>
            <p:nvSpPr>
              <p:cNvPr id="23" name="Freeform 23"/>
              <p:cNvSpPr/>
              <p:nvPr/>
            </p:nvSpPr>
            <p:spPr>
              <a:xfrm>
                <a:off x="2742949" y="0"/>
                <a:ext cx="19752096" cy="837338"/>
              </a:xfrm>
              <a:custGeom>
                <a:avLst/>
                <a:gdLst/>
                <a:ahLst/>
                <a:cxnLst/>
                <a:rect l="l" t="t" r="r" b="b"/>
                <a:pathLst>
                  <a:path w="19752096" h="837338">
                    <a:moveTo>
                      <a:pt x="19752097" y="0"/>
                    </a:moveTo>
                    <a:lnTo>
                      <a:pt x="66987" y="0"/>
                    </a:lnTo>
                    <a:lnTo>
                      <a:pt x="66987" y="0"/>
                    </a:lnTo>
                    <a:cubicBezTo>
                      <a:pt x="29991" y="0"/>
                      <a:pt x="0" y="29991"/>
                      <a:pt x="0" y="66987"/>
                    </a:cubicBezTo>
                    <a:lnTo>
                      <a:pt x="0" y="770351"/>
                    </a:lnTo>
                    <a:cubicBezTo>
                      <a:pt x="0" y="807347"/>
                      <a:pt x="29991" y="837338"/>
                      <a:pt x="66987" y="837338"/>
                    </a:cubicBezTo>
                    <a:lnTo>
                      <a:pt x="19752097" y="837338"/>
                    </a:lnTo>
                    <a:close/>
                  </a:path>
                </a:pathLst>
              </a:custGeom>
              <a:solidFill>
                <a:srgbClr val="F34E21"/>
              </a:solidFill>
            </p:spPr>
          </p:sp>
          <p:sp>
            <p:nvSpPr>
              <p:cNvPr id="24" name="Freeform 24"/>
              <p:cNvSpPr/>
              <p:nvPr/>
            </p:nvSpPr>
            <p:spPr>
              <a:xfrm>
                <a:off x="6439605" y="1539201"/>
                <a:ext cx="16055441" cy="837339"/>
              </a:xfrm>
              <a:custGeom>
                <a:avLst/>
                <a:gdLst/>
                <a:ahLst/>
                <a:cxnLst/>
                <a:rect l="l" t="t" r="r" b="b"/>
                <a:pathLst>
                  <a:path w="16055441" h="837339">
                    <a:moveTo>
                      <a:pt x="16055441" y="0"/>
                    </a:moveTo>
                    <a:lnTo>
                      <a:pt x="66987" y="0"/>
                    </a:lnTo>
                    <a:cubicBezTo>
                      <a:pt x="29991" y="0"/>
                      <a:pt x="0" y="29991"/>
                      <a:pt x="0" y="66987"/>
                    </a:cubicBezTo>
                    <a:lnTo>
                      <a:pt x="0" y="770351"/>
                    </a:lnTo>
                    <a:cubicBezTo>
                      <a:pt x="0" y="788117"/>
                      <a:pt x="7057" y="805156"/>
                      <a:pt x="19620" y="817718"/>
                    </a:cubicBezTo>
                    <a:cubicBezTo>
                      <a:pt x="32183" y="830281"/>
                      <a:pt x="49221" y="837338"/>
                      <a:pt x="66987" y="837338"/>
                    </a:cubicBezTo>
                    <a:lnTo>
                      <a:pt x="16055441" y="837338"/>
                    </a:lnTo>
                    <a:close/>
                  </a:path>
                </a:pathLst>
              </a:custGeom>
              <a:solidFill>
                <a:srgbClr val="F34E21"/>
              </a:solidFill>
            </p:spPr>
          </p:sp>
          <p:sp>
            <p:nvSpPr>
              <p:cNvPr id="25" name="Freeform 25"/>
              <p:cNvSpPr/>
              <p:nvPr/>
            </p:nvSpPr>
            <p:spPr>
              <a:xfrm>
                <a:off x="6804385" y="3078402"/>
                <a:ext cx="15690661" cy="837339"/>
              </a:xfrm>
              <a:custGeom>
                <a:avLst/>
                <a:gdLst/>
                <a:ahLst/>
                <a:cxnLst/>
                <a:rect l="l" t="t" r="r" b="b"/>
                <a:pathLst>
                  <a:path w="15690661" h="837339">
                    <a:moveTo>
                      <a:pt x="15690661" y="0"/>
                    </a:moveTo>
                    <a:lnTo>
                      <a:pt x="66987" y="0"/>
                    </a:lnTo>
                    <a:cubicBezTo>
                      <a:pt x="49221" y="0"/>
                      <a:pt x="32182" y="7057"/>
                      <a:pt x="19620" y="19620"/>
                    </a:cubicBezTo>
                    <a:cubicBezTo>
                      <a:pt x="7057" y="32182"/>
                      <a:pt x="0" y="49221"/>
                      <a:pt x="0" y="66987"/>
                    </a:cubicBezTo>
                    <a:lnTo>
                      <a:pt x="0" y="770351"/>
                    </a:lnTo>
                    <a:cubicBezTo>
                      <a:pt x="0" y="788117"/>
                      <a:pt x="7057" y="805156"/>
                      <a:pt x="19619" y="817718"/>
                    </a:cubicBezTo>
                    <a:cubicBezTo>
                      <a:pt x="32182" y="830281"/>
                      <a:pt x="49221" y="837338"/>
                      <a:pt x="66987" y="837338"/>
                    </a:cubicBezTo>
                    <a:lnTo>
                      <a:pt x="15690661" y="837338"/>
                    </a:lnTo>
                    <a:close/>
                  </a:path>
                </a:pathLst>
              </a:custGeom>
              <a:solidFill>
                <a:srgbClr val="F34E21"/>
              </a:solidFill>
            </p:spPr>
          </p:sp>
          <p:sp>
            <p:nvSpPr>
              <p:cNvPr id="26" name="Freeform 26"/>
              <p:cNvSpPr/>
              <p:nvPr/>
            </p:nvSpPr>
            <p:spPr>
              <a:xfrm>
                <a:off x="7771267" y="4617603"/>
                <a:ext cx="14723779" cy="837338"/>
              </a:xfrm>
              <a:custGeom>
                <a:avLst/>
                <a:gdLst/>
                <a:ahLst/>
                <a:cxnLst/>
                <a:rect l="l" t="t" r="r" b="b"/>
                <a:pathLst>
                  <a:path w="14723779" h="837338">
                    <a:moveTo>
                      <a:pt x="14723779" y="0"/>
                    </a:moveTo>
                    <a:lnTo>
                      <a:pt x="66987" y="0"/>
                    </a:lnTo>
                    <a:cubicBezTo>
                      <a:pt x="49221" y="0"/>
                      <a:pt x="32182" y="7057"/>
                      <a:pt x="19620" y="19620"/>
                    </a:cubicBezTo>
                    <a:cubicBezTo>
                      <a:pt x="7057" y="32183"/>
                      <a:pt x="0" y="49221"/>
                      <a:pt x="0" y="66987"/>
                    </a:cubicBezTo>
                    <a:lnTo>
                      <a:pt x="0" y="770351"/>
                    </a:lnTo>
                    <a:cubicBezTo>
                      <a:pt x="0" y="788117"/>
                      <a:pt x="7057" y="805156"/>
                      <a:pt x="19620" y="817718"/>
                    </a:cubicBezTo>
                    <a:cubicBezTo>
                      <a:pt x="32182" y="830281"/>
                      <a:pt x="49221" y="837338"/>
                      <a:pt x="66987" y="837338"/>
                    </a:cubicBezTo>
                    <a:lnTo>
                      <a:pt x="14723779" y="837338"/>
                    </a:lnTo>
                    <a:close/>
                  </a:path>
                </a:pathLst>
              </a:custGeom>
              <a:solidFill>
                <a:srgbClr val="F34E21"/>
              </a:solidFill>
            </p:spPr>
          </p:sp>
          <p:sp>
            <p:nvSpPr>
              <p:cNvPr id="27" name="Freeform 27"/>
              <p:cNvSpPr/>
              <p:nvPr/>
            </p:nvSpPr>
            <p:spPr>
              <a:xfrm>
                <a:off x="8456826" y="6156804"/>
                <a:ext cx="14038220" cy="837338"/>
              </a:xfrm>
              <a:custGeom>
                <a:avLst/>
                <a:gdLst/>
                <a:ahLst/>
                <a:cxnLst/>
                <a:rect l="l" t="t" r="r" b="b"/>
                <a:pathLst>
                  <a:path w="14038220" h="837338">
                    <a:moveTo>
                      <a:pt x="14038220" y="0"/>
                    </a:moveTo>
                    <a:lnTo>
                      <a:pt x="66987" y="0"/>
                    </a:lnTo>
                    <a:cubicBezTo>
                      <a:pt x="49221" y="0"/>
                      <a:pt x="32182" y="7057"/>
                      <a:pt x="19619" y="19620"/>
                    </a:cubicBezTo>
                    <a:cubicBezTo>
                      <a:pt x="7057" y="32182"/>
                      <a:pt x="0" y="49221"/>
                      <a:pt x="0" y="66987"/>
                    </a:cubicBezTo>
                    <a:lnTo>
                      <a:pt x="0" y="770351"/>
                    </a:lnTo>
                    <a:cubicBezTo>
                      <a:pt x="0" y="807348"/>
                      <a:pt x="29991" y="837338"/>
                      <a:pt x="66987" y="837338"/>
                    </a:cubicBezTo>
                    <a:lnTo>
                      <a:pt x="14038220" y="837338"/>
                    </a:lnTo>
                    <a:close/>
                  </a:path>
                </a:pathLst>
              </a:custGeom>
              <a:solidFill>
                <a:srgbClr val="F34E21"/>
              </a:solidFill>
            </p:spPr>
          </p:sp>
          <p:sp>
            <p:nvSpPr>
              <p:cNvPr id="28" name="Freeform 28"/>
              <p:cNvSpPr/>
              <p:nvPr/>
            </p:nvSpPr>
            <p:spPr>
              <a:xfrm>
                <a:off x="10957915" y="7696005"/>
                <a:ext cx="11537131" cy="837339"/>
              </a:xfrm>
              <a:custGeom>
                <a:avLst/>
                <a:gdLst/>
                <a:ahLst/>
                <a:cxnLst/>
                <a:rect l="l" t="t" r="r" b="b"/>
                <a:pathLst>
                  <a:path w="11537131" h="837339">
                    <a:moveTo>
                      <a:pt x="11537131" y="0"/>
                    </a:moveTo>
                    <a:lnTo>
                      <a:pt x="66987" y="0"/>
                    </a:lnTo>
                    <a:cubicBezTo>
                      <a:pt x="49221" y="0"/>
                      <a:pt x="32182" y="7057"/>
                      <a:pt x="19620" y="19619"/>
                    </a:cubicBezTo>
                    <a:cubicBezTo>
                      <a:pt x="7058" y="32182"/>
                      <a:pt x="0" y="49221"/>
                      <a:pt x="0" y="66987"/>
                    </a:cubicBezTo>
                    <a:lnTo>
                      <a:pt x="0" y="770351"/>
                    </a:lnTo>
                    <a:cubicBezTo>
                      <a:pt x="0" y="788117"/>
                      <a:pt x="7058" y="805156"/>
                      <a:pt x="19620" y="817719"/>
                    </a:cubicBezTo>
                    <a:cubicBezTo>
                      <a:pt x="32182" y="830281"/>
                      <a:pt x="49221" y="837338"/>
                      <a:pt x="66987" y="837338"/>
                    </a:cubicBezTo>
                    <a:lnTo>
                      <a:pt x="11537131" y="837338"/>
                    </a:lnTo>
                    <a:close/>
                  </a:path>
                </a:pathLst>
              </a:custGeom>
              <a:solidFill>
                <a:srgbClr val="F34E21"/>
              </a:solidFill>
            </p:spPr>
          </p:sp>
          <p:sp>
            <p:nvSpPr>
              <p:cNvPr id="29" name="Freeform 29"/>
              <p:cNvSpPr/>
              <p:nvPr/>
            </p:nvSpPr>
            <p:spPr>
              <a:xfrm>
                <a:off x="11175577" y="9235206"/>
                <a:ext cx="11319469" cy="837338"/>
              </a:xfrm>
              <a:custGeom>
                <a:avLst/>
                <a:gdLst/>
                <a:ahLst/>
                <a:cxnLst/>
                <a:rect l="l" t="t" r="r" b="b"/>
                <a:pathLst>
                  <a:path w="11319469" h="837338">
                    <a:moveTo>
                      <a:pt x="11319469" y="0"/>
                    </a:moveTo>
                    <a:lnTo>
                      <a:pt x="66987" y="0"/>
                    </a:lnTo>
                    <a:cubicBezTo>
                      <a:pt x="29991" y="0"/>
                      <a:pt x="0" y="29990"/>
                      <a:pt x="0" y="66987"/>
                    </a:cubicBezTo>
                    <a:lnTo>
                      <a:pt x="0" y="770351"/>
                    </a:lnTo>
                    <a:cubicBezTo>
                      <a:pt x="0" y="788117"/>
                      <a:pt x="7057" y="805156"/>
                      <a:pt x="19620" y="817718"/>
                    </a:cubicBezTo>
                    <a:cubicBezTo>
                      <a:pt x="32182" y="830280"/>
                      <a:pt x="49221" y="837338"/>
                      <a:pt x="66987" y="837338"/>
                    </a:cubicBezTo>
                    <a:lnTo>
                      <a:pt x="11319469" y="837338"/>
                    </a:lnTo>
                    <a:close/>
                  </a:path>
                </a:pathLst>
              </a:custGeom>
              <a:solidFill>
                <a:srgbClr val="F34E21"/>
              </a:solidFill>
            </p:spPr>
          </p:sp>
          <p:sp>
            <p:nvSpPr>
              <p:cNvPr id="30" name="Freeform 30"/>
              <p:cNvSpPr/>
              <p:nvPr/>
            </p:nvSpPr>
            <p:spPr>
              <a:xfrm>
                <a:off x="11907251" y="10774407"/>
                <a:ext cx="10587795" cy="837338"/>
              </a:xfrm>
              <a:custGeom>
                <a:avLst/>
                <a:gdLst/>
                <a:ahLst/>
                <a:cxnLst/>
                <a:rect l="l" t="t" r="r" b="b"/>
                <a:pathLst>
                  <a:path w="10587795" h="837338">
                    <a:moveTo>
                      <a:pt x="10587795" y="0"/>
                    </a:moveTo>
                    <a:lnTo>
                      <a:pt x="66987" y="0"/>
                    </a:lnTo>
                    <a:cubicBezTo>
                      <a:pt x="49221" y="0"/>
                      <a:pt x="32182" y="7057"/>
                      <a:pt x="19619" y="19619"/>
                    </a:cubicBezTo>
                    <a:cubicBezTo>
                      <a:pt x="7057" y="32182"/>
                      <a:pt x="0" y="49221"/>
                      <a:pt x="0" y="66987"/>
                    </a:cubicBezTo>
                    <a:lnTo>
                      <a:pt x="0" y="770351"/>
                    </a:lnTo>
                    <a:cubicBezTo>
                      <a:pt x="0" y="807347"/>
                      <a:pt x="29991" y="837338"/>
                      <a:pt x="66987" y="837338"/>
                    </a:cubicBezTo>
                    <a:lnTo>
                      <a:pt x="10587795" y="837338"/>
                    </a:lnTo>
                    <a:close/>
                  </a:path>
                </a:pathLst>
              </a:custGeom>
              <a:solidFill>
                <a:srgbClr val="F34E21"/>
              </a:solidFill>
            </p:spPr>
          </p:sp>
          <p:sp>
            <p:nvSpPr>
              <p:cNvPr id="31" name="Freeform 31"/>
              <p:cNvSpPr/>
              <p:nvPr/>
            </p:nvSpPr>
            <p:spPr>
              <a:xfrm>
                <a:off x="12045505" y="12313607"/>
                <a:ext cx="10449540" cy="837339"/>
              </a:xfrm>
              <a:custGeom>
                <a:avLst/>
                <a:gdLst/>
                <a:ahLst/>
                <a:cxnLst/>
                <a:rect l="l" t="t" r="r" b="b"/>
                <a:pathLst>
                  <a:path w="10449540" h="837339">
                    <a:moveTo>
                      <a:pt x="10449541" y="0"/>
                    </a:moveTo>
                    <a:lnTo>
                      <a:pt x="66987" y="0"/>
                    </a:lnTo>
                    <a:cubicBezTo>
                      <a:pt x="49221" y="0"/>
                      <a:pt x="32183" y="7058"/>
                      <a:pt x="19620" y="19620"/>
                    </a:cubicBezTo>
                    <a:cubicBezTo>
                      <a:pt x="7058" y="32183"/>
                      <a:pt x="0" y="49221"/>
                      <a:pt x="0" y="66988"/>
                    </a:cubicBezTo>
                    <a:lnTo>
                      <a:pt x="0" y="770353"/>
                    </a:lnTo>
                    <a:cubicBezTo>
                      <a:pt x="0" y="807349"/>
                      <a:pt x="29991" y="837339"/>
                      <a:pt x="66987" y="837339"/>
                    </a:cubicBezTo>
                    <a:lnTo>
                      <a:pt x="10449541" y="837339"/>
                    </a:lnTo>
                    <a:close/>
                  </a:path>
                </a:pathLst>
              </a:custGeom>
              <a:solidFill>
                <a:srgbClr val="F34E21"/>
              </a:solidFill>
            </p:spPr>
          </p:sp>
          <p:sp>
            <p:nvSpPr>
              <p:cNvPr id="32" name="Freeform 32"/>
              <p:cNvSpPr/>
              <p:nvPr/>
            </p:nvSpPr>
            <p:spPr>
              <a:xfrm>
                <a:off x="12650667" y="13852809"/>
                <a:ext cx="9844379" cy="837338"/>
              </a:xfrm>
              <a:custGeom>
                <a:avLst/>
                <a:gdLst/>
                <a:ahLst/>
                <a:cxnLst/>
                <a:rect l="l" t="t" r="r" b="b"/>
                <a:pathLst>
                  <a:path w="9844379" h="837338">
                    <a:moveTo>
                      <a:pt x="9844379" y="0"/>
                    </a:moveTo>
                    <a:lnTo>
                      <a:pt x="66987" y="0"/>
                    </a:lnTo>
                    <a:cubicBezTo>
                      <a:pt x="29991" y="0"/>
                      <a:pt x="0" y="29990"/>
                      <a:pt x="0" y="66986"/>
                    </a:cubicBezTo>
                    <a:lnTo>
                      <a:pt x="0" y="770351"/>
                    </a:lnTo>
                    <a:cubicBezTo>
                      <a:pt x="0" y="807347"/>
                      <a:pt x="29991" y="837338"/>
                      <a:pt x="66987" y="837338"/>
                    </a:cubicBezTo>
                    <a:lnTo>
                      <a:pt x="9844379" y="837338"/>
                    </a:lnTo>
                    <a:close/>
                  </a:path>
                </a:pathLst>
              </a:custGeom>
              <a:solidFill>
                <a:srgbClr val="F34E21"/>
              </a:solidFill>
            </p:spPr>
          </p:sp>
        </p:grpSp>
      </p:grpSp>
      <p:sp>
        <p:nvSpPr>
          <p:cNvPr id="33" name="AutoShape 33"/>
          <p:cNvSpPr/>
          <p:nvPr/>
        </p:nvSpPr>
        <p:spPr>
          <a:xfrm>
            <a:off x="1028700" y="9239250"/>
            <a:ext cx="16230600" cy="0"/>
          </a:xfrm>
          <a:prstGeom prst="line">
            <a:avLst/>
          </a:prstGeom>
          <a:ln w="19050" cap="flat">
            <a:solidFill>
              <a:srgbClr val="000000"/>
            </a:solidFill>
            <a:prstDash val="solid"/>
            <a:headEnd type="none" w="sm" len="sm"/>
            <a:tailEnd type="none" w="sm" len="sm"/>
          </a:ln>
        </p:spPr>
      </p:sp>
      <p:grpSp>
        <p:nvGrpSpPr>
          <p:cNvPr id="34" name="Group 34"/>
          <p:cNvGrpSpPr/>
          <p:nvPr/>
        </p:nvGrpSpPr>
        <p:grpSpPr>
          <a:xfrm>
            <a:off x="2839367" y="4332974"/>
            <a:ext cx="4166778" cy="1928374"/>
            <a:chOff x="0" y="0"/>
            <a:chExt cx="812800" cy="376162"/>
          </a:xfrm>
        </p:grpSpPr>
        <p:sp>
          <p:nvSpPr>
            <p:cNvPr id="35" name="Freeform 35"/>
            <p:cNvSpPr/>
            <p:nvPr/>
          </p:nvSpPr>
          <p:spPr>
            <a:xfrm>
              <a:off x="0" y="0"/>
              <a:ext cx="812800" cy="376162"/>
            </a:xfrm>
            <a:custGeom>
              <a:avLst/>
              <a:gdLst/>
              <a:ahLst/>
              <a:cxnLst/>
              <a:rect l="l" t="t" r="r" b="b"/>
              <a:pathLst>
                <a:path w="812800" h="376162">
                  <a:moveTo>
                    <a:pt x="609600" y="0"/>
                  </a:moveTo>
                  <a:cubicBezTo>
                    <a:pt x="721824" y="0"/>
                    <a:pt x="812800" y="84207"/>
                    <a:pt x="812800" y="188081"/>
                  </a:cubicBezTo>
                  <a:cubicBezTo>
                    <a:pt x="812800" y="291955"/>
                    <a:pt x="721824" y="376162"/>
                    <a:pt x="609600" y="376162"/>
                  </a:cubicBezTo>
                  <a:lnTo>
                    <a:pt x="203200" y="376162"/>
                  </a:lnTo>
                  <a:cubicBezTo>
                    <a:pt x="90976" y="376162"/>
                    <a:pt x="0" y="291955"/>
                    <a:pt x="0" y="188081"/>
                  </a:cubicBezTo>
                  <a:cubicBezTo>
                    <a:pt x="0" y="84207"/>
                    <a:pt x="90976" y="0"/>
                    <a:pt x="203200" y="0"/>
                  </a:cubicBezTo>
                  <a:close/>
                </a:path>
              </a:pathLst>
            </a:custGeom>
            <a:solidFill>
              <a:srgbClr val="F34E21"/>
            </a:solidFill>
          </p:spPr>
        </p:sp>
        <p:sp>
          <p:nvSpPr>
            <p:cNvPr id="36" name="TextBox 36"/>
            <p:cNvSpPr txBox="1"/>
            <p:nvPr/>
          </p:nvSpPr>
          <p:spPr>
            <a:xfrm>
              <a:off x="0" y="-57150"/>
              <a:ext cx="812800" cy="463550"/>
            </a:xfrm>
            <a:prstGeom prst="rect">
              <a:avLst/>
            </a:prstGeom>
          </p:spPr>
          <p:txBody>
            <a:bodyPr lIns="38100" tIns="38100" rIns="38100" bIns="38100" rtlCol="0" anchor="b"/>
            <a:lstStyle/>
            <a:p>
              <a:pPr algn="ctr">
                <a:lnSpc>
                  <a:spcPts val="3359"/>
                </a:lnSpc>
              </a:pPr>
              <a:r>
                <a:rPr lang="en-US" sz="2400" spc="76" dirty="0">
                  <a:solidFill>
                    <a:srgbClr val="FFFFFF"/>
                  </a:solidFill>
                  <a:latin typeface="Anonymous Pro Bold"/>
                </a:rPr>
                <a:t>Grand Marquis</a:t>
              </a:r>
            </a:p>
            <a:p>
              <a:pPr algn="ctr">
                <a:lnSpc>
                  <a:spcPts val="5039"/>
                </a:lnSpc>
              </a:pPr>
              <a:r>
                <a:rPr lang="en-US" sz="3599" spc="115" dirty="0">
                  <a:solidFill>
                    <a:srgbClr val="FFFFFF"/>
                  </a:solidFill>
                  <a:latin typeface="Horizon"/>
                </a:rPr>
                <a:t>$-4,388</a:t>
              </a:r>
            </a:p>
            <a:p>
              <a:pPr algn="ctr">
                <a:lnSpc>
                  <a:spcPts val="3359"/>
                </a:lnSpc>
              </a:pPr>
              <a:endParaRPr lang="en-US" sz="3599" spc="115" dirty="0">
                <a:solidFill>
                  <a:srgbClr val="FFFFFF"/>
                </a:solidFill>
                <a:latin typeface="Horizon"/>
              </a:endParaRPr>
            </a:p>
          </p:txBody>
        </p:sp>
      </p:grpSp>
      <p:pic>
        <p:nvPicPr>
          <p:cNvPr id="37" name="Picture 37"/>
          <p:cNvPicPr>
            <a:picLocks noChangeAspect="1"/>
          </p:cNvPicPr>
          <p:nvPr/>
        </p:nvPicPr>
        <p:blipFill>
          <a:blip r:embed="rId2"/>
          <a:srcRect/>
          <a:stretch>
            <a:fillRect/>
          </a:stretch>
        </p:blipFill>
        <p:spPr>
          <a:xfrm>
            <a:off x="5333097" y="1028700"/>
            <a:ext cx="2201092" cy="2418782"/>
          </a:xfrm>
          <a:prstGeom prst="rect">
            <a:avLst/>
          </a:prstGeom>
        </p:spPr>
      </p:pic>
      <p:sp>
        <p:nvSpPr>
          <p:cNvPr id="38" name="Oval 37">
            <a:extLst>
              <a:ext uri="{FF2B5EF4-FFF2-40B4-BE49-F238E27FC236}">
                <a16:creationId xmlns:a16="http://schemas.microsoft.com/office/drawing/2014/main" id="{CC4E46C7-A392-0320-3EC0-07EE51728875}"/>
              </a:ext>
            </a:extLst>
          </p:cNvPr>
          <p:cNvSpPr/>
          <p:nvPr/>
        </p:nvSpPr>
        <p:spPr>
          <a:xfrm>
            <a:off x="1266466" y="1047748"/>
            <a:ext cx="3776862" cy="108159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EFE0"/>
        </a:solidFill>
        <a:effectLst/>
      </p:bgPr>
    </p:bg>
    <p:spTree>
      <p:nvGrpSpPr>
        <p:cNvPr id="1" name=""/>
        <p:cNvGrpSpPr/>
        <p:nvPr/>
      </p:nvGrpSpPr>
      <p:grpSpPr>
        <a:xfrm>
          <a:off x="0" y="0"/>
          <a:ext cx="0" cy="0"/>
          <a:chOff x="0" y="0"/>
          <a:chExt cx="0" cy="0"/>
        </a:xfrm>
      </p:grpSpPr>
      <p:grpSp>
        <p:nvGrpSpPr>
          <p:cNvPr id="2" name="Group 2"/>
          <p:cNvGrpSpPr/>
          <p:nvPr/>
        </p:nvGrpSpPr>
        <p:grpSpPr>
          <a:xfrm>
            <a:off x="2265458" y="1336021"/>
            <a:ext cx="13757084" cy="7922279"/>
            <a:chOff x="0" y="0"/>
            <a:chExt cx="18342778" cy="10563038"/>
          </a:xfrm>
        </p:grpSpPr>
        <p:grpSp>
          <p:nvGrpSpPr>
            <p:cNvPr id="3" name="Group 3"/>
            <p:cNvGrpSpPr>
              <a:grpSpLocks noChangeAspect="1"/>
            </p:cNvGrpSpPr>
            <p:nvPr/>
          </p:nvGrpSpPr>
          <p:grpSpPr>
            <a:xfrm>
              <a:off x="2274082" y="0"/>
              <a:ext cx="15458856" cy="10095240"/>
              <a:chOff x="0" y="0"/>
              <a:chExt cx="22495045" cy="14690147"/>
            </a:xfrm>
          </p:grpSpPr>
          <p:sp>
            <p:nvSpPr>
              <p:cNvPr id="4" name="Freeform 4"/>
              <p:cNvSpPr/>
              <p:nvPr/>
            </p:nvSpPr>
            <p:spPr>
              <a:xfrm>
                <a:off x="-6350" y="0"/>
                <a:ext cx="22507746" cy="14690147"/>
              </a:xfrm>
              <a:custGeom>
                <a:avLst/>
                <a:gdLst/>
                <a:ahLst/>
                <a:cxnLst/>
                <a:rect l="l" t="t" r="r" b="b"/>
                <a:pathLst>
                  <a:path w="22507746" h="14690147">
                    <a:moveTo>
                      <a:pt x="0" y="0"/>
                    </a:moveTo>
                    <a:lnTo>
                      <a:pt x="12700" y="0"/>
                    </a:lnTo>
                    <a:lnTo>
                      <a:pt x="12700" y="14690147"/>
                    </a:lnTo>
                    <a:lnTo>
                      <a:pt x="0" y="14690147"/>
                    </a:lnTo>
                    <a:close/>
                    <a:moveTo>
                      <a:pt x="7498349" y="0"/>
                    </a:moveTo>
                    <a:lnTo>
                      <a:pt x="7511049" y="0"/>
                    </a:lnTo>
                    <a:lnTo>
                      <a:pt x="7511049" y="14690147"/>
                    </a:lnTo>
                    <a:lnTo>
                      <a:pt x="7498349" y="14690147"/>
                    </a:lnTo>
                    <a:close/>
                    <a:moveTo>
                      <a:pt x="14996697" y="0"/>
                    </a:moveTo>
                    <a:lnTo>
                      <a:pt x="15009397" y="0"/>
                    </a:lnTo>
                    <a:lnTo>
                      <a:pt x="15009397" y="14690147"/>
                    </a:lnTo>
                    <a:lnTo>
                      <a:pt x="14996697" y="14690147"/>
                    </a:lnTo>
                    <a:close/>
                    <a:moveTo>
                      <a:pt x="22495046" y="0"/>
                    </a:moveTo>
                    <a:lnTo>
                      <a:pt x="22507746" y="0"/>
                    </a:lnTo>
                    <a:lnTo>
                      <a:pt x="22507746" y="14690147"/>
                    </a:lnTo>
                    <a:lnTo>
                      <a:pt x="22495046" y="14690147"/>
                    </a:lnTo>
                    <a:close/>
                  </a:path>
                </a:pathLst>
              </a:custGeom>
              <a:solidFill>
                <a:srgbClr val="000000">
                  <a:alpha val="24706"/>
                </a:srgbClr>
              </a:solidFill>
            </p:spPr>
          </p:sp>
        </p:grpSp>
        <p:sp>
          <p:nvSpPr>
            <p:cNvPr id="5" name="TextBox 5"/>
            <p:cNvSpPr txBox="1"/>
            <p:nvPr/>
          </p:nvSpPr>
          <p:spPr>
            <a:xfrm>
              <a:off x="2121622" y="10196781"/>
              <a:ext cx="304920" cy="366257"/>
            </a:xfrm>
            <a:prstGeom prst="rect">
              <a:avLst/>
            </a:prstGeom>
          </p:spPr>
          <p:txBody>
            <a:bodyPr lIns="0" tIns="0" rIns="0" bIns="0" rtlCol="0" anchor="t">
              <a:spAutoFit/>
            </a:bodyPr>
            <a:lstStyle/>
            <a:p>
              <a:pPr algn="ctr">
                <a:lnSpc>
                  <a:spcPts val="2309"/>
                </a:lnSpc>
              </a:pPr>
              <a:r>
                <a:rPr lang="en-US" sz="1649">
                  <a:solidFill>
                    <a:srgbClr val="000000"/>
                  </a:solidFill>
                  <a:latin typeface="Anonymous Pro Bold"/>
                </a:rPr>
                <a:t>$0</a:t>
              </a:r>
            </a:p>
          </p:txBody>
        </p:sp>
        <p:sp>
          <p:nvSpPr>
            <p:cNvPr id="6" name="TextBox 6"/>
            <p:cNvSpPr txBox="1"/>
            <p:nvPr/>
          </p:nvSpPr>
          <p:spPr>
            <a:xfrm>
              <a:off x="6893424" y="10196781"/>
              <a:ext cx="1067220" cy="366257"/>
            </a:xfrm>
            <a:prstGeom prst="rect">
              <a:avLst/>
            </a:prstGeom>
          </p:spPr>
          <p:txBody>
            <a:bodyPr lIns="0" tIns="0" rIns="0" bIns="0" rtlCol="0" anchor="t">
              <a:spAutoFit/>
            </a:bodyPr>
            <a:lstStyle/>
            <a:p>
              <a:pPr algn="ctr">
                <a:lnSpc>
                  <a:spcPts val="2309"/>
                </a:lnSpc>
              </a:pPr>
              <a:r>
                <a:rPr lang="en-US" sz="1649">
                  <a:solidFill>
                    <a:srgbClr val="000000"/>
                  </a:solidFill>
                  <a:latin typeface="Anonymous Pro Bold"/>
                </a:rPr>
                <a:t>$50,000</a:t>
              </a:r>
            </a:p>
          </p:txBody>
        </p:sp>
        <p:sp>
          <p:nvSpPr>
            <p:cNvPr id="7" name="TextBox 7"/>
            <p:cNvSpPr txBox="1"/>
            <p:nvPr/>
          </p:nvSpPr>
          <p:spPr>
            <a:xfrm>
              <a:off x="11970146" y="10196781"/>
              <a:ext cx="1219680" cy="366257"/>
            </a:xfrm>
            <a:prstGeom prst="rect">
              <a:avLst/>
            </a:prstGeom>
          </p:spPr>
          <p:txBody>
            <a:bodyPr lIns="0" tIns="0" rIns="0" bIns="0" rtlCol="0" anchor="t">
              <a:spAutoFit/>
            </a:bodyPr>
            <a:lstStyle/>
            <a:p>
              <a:pPr algn="ctr">
                <a:lnSpc>
                  <a:spcPts val="2309"/>
                </a:lnSpc>
              </a:pPr>
              <a:r>
                <a:rPr lang="en-US" sz="1649">
                  <a:solidFill>
                    <a:srgbClr val="000000"/>
                  </a:solidFill>
                  <a:latin typeface="Anonymous Pro Bold"/>
                </a:rPr>
                <a:t>$100,000</a:t>
              </a:r>
            </a:p>
          </p:txBody>
        </p:sp>
        <p:sp>
          <p:nvSpPr>
            <p:cNvPr id="8" name="TextBox 8"/>
            <p:cNvSpPr txBox="1"/>
            <p:nvPr/>
          </p:nvSpPr>
          <p:spPr>
            <a:xfrm>
              <a:off x="17123098" y="10196781"/>
              <a:ext cx="1219680" cy="366257"/>
            </a:xfrm>
            <a:prstGeom prst="rect">
              <a:avLst/>
            </a:prstGeom>
          </p:spPr>
          <p:txBody>
            <a:bodyPr lIns="0" tIns="0" rIns="0" bIns="0" rtlCol="0" anchor="t">
              <a:spAutoFit/>
            </a:bodyPr>
            <a:lstStyle/>
            <a:p>
              <a:pPr algn="ctr">
                <a:lnSpc>
                  <a:spcPts val="2309"/>
                </a:lnSpc>
              </a:pPr>
              <a:r>
                <a:rPr lang="en-US" sz="1649">
                  <a:solidFill>
                    <a:srgbClr val="000000"/>
                  </a:solidFill>
                  <a:latin typeface="Anonymous Pro Bold"/>
                </a:rPr>
                <a:t>$150,000</a:t>
              </a:r>
            </a:p>
          </p:txBody>
        </p:sp>
        <p:sp>
          <p:nvSpPr>
            <p:cNvPr id="9" name="TextBox 9"/>
            <p:cNvSpPr txBox="1"/>
            <p:nvPr/>
          </p:nvSpPr>
          <p:spPr>
            <a:xfrm>
              <a:off x="457380" y="85536"/>
              <a:ext cx="1677060"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Grand Prix </a:t>
              </a:r>
            </a:p>
          </p:txBody>
        </p:sp>
        <p:sp>
          <p:nvSpPr>
            <p:cNvPr id="10" name="TextBox 10"/>
            <p:cNvSpPr txBox="1"/>
            <p:nvPr/>
          </p:nvSpPr>
          <p:spPr>
            <a:xfrm>
              <a:off x="1677060" y="1143292"/>
              <a:ext cx="457380"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LS </a:t>
              </a:r>
            </a:p>
          </p:txBody>
        </p:sp>
        <p:sp>
          <p:nvSpPr>
            <p:cNvPr id="11" name="TextBox 11"/>
            <p:cNvSpPr txBox="1"/>
            <p:nvPr/>
          </p:nvSpPr>
          <p:spPr>
            <a:xfrm>
              <a:off x="1067220" y="2201049"/>
              <a:ext cx="1067220"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Ranger </a:t>
              </a:r>
            </a:p>
          </p:txBody>
        </p:sp>
        <p:sp>
          <p:nvSpPr>
            <p:cNvPr id="12" name="TextBox 12"/>
            <p:cNvSpPr txBox="1"/>
            <p:nvPr/>
          </p:nvSpPr>
          <p:spPr>
            <a:xfrm>
              <a:off x="0" y="3258806"/>
              <a:ext cx="2134441"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Grand Marquis </a:t>
              </a:r>
            </a:p>
          </p:txBody>
        </p:sp>
        <p:sp>
          <p:nvSpPr>
            <p:cNvPr id="13" name="TextBox 13"/>
            <p:cNvSpPr txBox="1"/>
            <p:nvPr/>
          </p:nvSpPr>
          <p:spPr>
            <a:xfrm>
              <a:off x="0" y="4316563"/>
              <a:ext cx="2134441"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Suburban 1500 </a:t>
              </a:r>
            </a:p>
          </p:txBody>
        </p:sp>
        <p:sp>
          <p:nvSpPr>
            <p:cNvPr id="14" name="TextBox 14"/>
            <p:cNvSpPr txBox="1"/>
            <p:nvPr/>
          </p:nvSpPr>
          <p:spPr>
            <a:xfrm>
              <a:off x="609840" y="5374320"/>
              <a:ext cx="1524600"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Cabriolet </a:t>
              </a:r>
            </a:p>
          </p:txBody>
        </p:sp>
        <p:sp>
          <p:nvSpPr>
            <p:cNvPr id="15" name="TextBox 15"/>
            <p:cNvSpPr txBox="1"/>
            <p:nvPr/>
          </p:nvSpPr>
          <p:spPr>
            <a:xfrm>
              <a:off x="762300" y="6432076"/>
              <a:ext cx="1372140"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Town Car </a:t>
              </a:r>
            </a:p>
          </p:txBody>
        </p:sp>
        <p:sp>
          <p:nvSpPr>
            <p:cNvPr id="16" name="TextBox 16"/>
            <p:cNvSpPr txBox="1"/>
            <p:nvPr/>
          </p:nvSpPr>
          <p:spPr>
            <a:xfrm>
              <a:off x="1219680" y="7489833"/>
              <a:ext cx="914760"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Sable </a:t>
              </a:r>
            </a:p>
          </p:txBody>
        </p:sp>
        <p:sp>
          <p:nvSpPr>
            <p:cNvPr id="17" name="TextBox 17"/>
            <p:cNvSpPr txBox="1"/>
            <p:nvPr/>
          </p:nvSpPr>
          <p:spPr>
            <a:xfrm>
              <a:off x="762300" y="8547590"/>
              <a:ext cx="1372140"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F-Series </a:t>
              </a:r>
            </a:p>
          </p:txBody>
        </p:sp>
        <p:sp>
          <p:nvSpPr>
            <p:cNvPr id="18" name="TextBox 18"/>
            <p:cNvSpPr txBox="1"/>
            <p:nvPr/>
          </p:nvSpPr>
          <p:spPr>
            <a:xfrm>
              <a:off x="914760" y="9605347"/>
              <a:ext cx="1219680"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Mustang </a:t>
              </a:r>
            </a:p>
          </p:txBody>
        </p:sp>
        <p:grpSp>
          <p:nvGrpSpPr>
            <p:cNvPr id="19" name="Group 19"/>
            <p:cNvGrpSpPr>
              <a:grpSpLocks noChangeAspect="1"/>
            </p:cNvGrpSpPr>
            <p:nvPr/>
          </p:nvGrpSpPr>
          <p:grpSpPr>
            <a:xfrm>
              <a:off x="2274082" y="0"/>
              <a:ext cx="14303637" cy="10095240"/>
              <a:chOff x="0" y="0"/>
              <a:chExt cx="20814021" cy="14690147"/>
            </a:xfrm>
          </p:grpSpPr>
          <p:sp>
            <p:nvSpPr>
              <p:cNvPr id="20" name="Freeform 20"/>
              <p:cNvSpPr/>
              <p:nvPr/>
            </p:nvSpPr>
            <p:spPr>
              <a:xfrm>
                <a:off x="0" y="0"/>
                <a:ext cx="20814021" cy="837339"/>
              </a:xfrm>
              <a:custGeom>
                <a:avLst/>
                <a:gdLst/>
                <a:ahLst/>
                <a:cxnLst/>
                <a:rect l="l" t="t" r="r" b="b"/>
                <a:pathLst>
                  <a:path w="20814021" h="837339">
                    <a:moveTo>
                      <a:pt x="0" y="0"/>
                    </a:moveTo>
                    <a:lnTo>
                      <a:pt x="20747033" y="0"/>
                    </a:lnTo>
                    <a:cubicBezTo>
                      <a:pt x="20764799" y="0"/>
                      <a:pt x="20781838" y="7057"/>
                      <a:pt x="20794401" y="19620"/>
                    </a:cubicBezTo>
                    <a:cubicBezTo>
                      <a:pt x="20806964" y="32182"/>
                      <a:pt x="20814021" y="49221"/>
                      <a:pt x="20814021" y="66987"/>
                    </a:cubicBezTo>
                    <a:lnTo>
                      <a:pt x="20814021" y="770351"/>
                    </a:lnTo>
                    <a:cubicBezTo>
                      <a:pt x="20814021" y="788118"/>
                      <a:pt x="20806964" y="805156"/>
                      <a:pt x="20794401" y="817719"/>
                    </a:cubicBezTo>
                    <a:cubicBezTo>
                      <a:pt x="20781838" y="830281"/>
                      <a:pt x="20764799" y="837339"/>
                      <a:pt x="20747033" y="837338"/>
                    </a:cubicBezTo>
                    <a:lnTo>
                      <a:pt x="0" y="837338"/>
                    </a:lnTo>
                    <a:close/>
                  </a:path>
                </a:pathLst>
              </a:custGeom>
              <a:solidFill>
                <a:srgbClr val="B7A4DF"/>
              </a:solidFill>
            </p:spPr>
          </p:sp>
          <p:sp>
            <p:nvSpPr>
              <p:cNvPr id="21" name="Freeform 21"/>
              <p:cNvSpPr/>
              <p:nvPr/>
            </p:nvSpPr>
            <p:spPr>
              <a:xfrm>
                <a:off x="0" y="1539201"/>
                <a:ext cx="20740218" cy="837339"/>
              </a:xfrm>
              <a:custGeom>
                <a:avLst/>
                <a:gdLst/>
                <a:ahLst/>
                <a:cxnLst/>
                <a:rect l="l" t="t" r="r" b="b"/>
                <a:pathLst>
                  <a:path w="20740218" h="837339">
                    <a:moveTo>
                      <a:pt x="0" y="0"/>
                    </a:moveTo>
                    <a:lnTo>
                      <a:pt x="20673230" y="0"/>
                    </a:lnTo>
                    <a:cubicBezTo>
                      <a:pt x="20690996" y="0"/>
                      <a:pt x="20708035" y="7057"/>
                      <a:pt x="20720597" y="19620"/>
                    </a:cubicBezTo>
                    <a:cubicBezTo>
                      <a:pt x="20733161" y="32182"/>
                      <a:pt x="20740218" y="49221"/>
                      <a:pt x="20740218" y="66987"/>
                    </a:cubicBezTo>
                    <a:lnTo>
                      <a:pt x="20740218" y="770351"/>
                    </a:lnTo>
                    <a:cubicBezTo>
                      <a:pt x="20740218" y="788118"/>
                      <a:pt x="20733161" y="805156"/>
                      <a:pt x="20720597" y="817719"/>
                    </a:cubicBezTo>
                    <a:cubicBezTo>
                      <a:pt x="20708035" y="830281"/>
                      <a:pt x="20690996" y="837339"/>
                      <a:pt x="20673230" y="837338"/>
                    </a:cubicBezTo>
                    <a:lnTo>
                      <a:pt x="0" y="837338"/>
                    </a:lnTo>
                    <a:close/>
                  </a:path>
                </a:pathLst>
              </a:custGeom>
              <a:solidFill>
                <a:srgbClr val="B7A4DF"/>
              </a:solidFill>
            </p:spPr>
          </p:sp>
          <p:sp>
            <p:nvSpPr>
              <p:cNvPr id="22" name="Freeform 22"/>
              <p:cNvSpPr/>
              <p:nvPr/>
            </p:nvSpPr>
            <p:spPr>
              <a:xfrm>
                <a:off x="0" y="3078402"/>
                <a:ext cx="19651151" cy="837339"/>
              </a:xfrm>
              <a:custGeom>
                <a:avLst/>
                <a:gdLst/>
                <a:ahLst/>
                <a:cxnLst/>
                <a:rect l="l" t="t" r="r" b="b"/>
                <a:pathLst>
                  <a:path w="19651151" h="837339">
                    <a:moveTo>
                      <a:pt x="0" y="0"/>
                    </a:moveTo>
                    <a:lnTo>
                      <a:pt x="19584164" y="0"/>
                    </a:lnTo>
                    <a:cubicBezTo>
                      <a:pt x="19621160" y="0"/>
                      <a:pt x="19651151" y="29991"/>
                      <a:pt x="19651151" y="66987"/>
                    </a:cubicBezTo>
                    <a:lnTo>
                      <a:pt x="19651151" y="770351"/>
                    </a:lnTo>
                    <a:cubicBezTo>
                      <a:pt x="19651151" y="807347"/>
                      <a:pt x="19621160" y="837338"/>
                      <a:pt x="19584164" y="837338"/>
                    </a:cubicBezTo>
                    <a:lnTo>
                      <a:pt x="0" y="837338"/>
                    </a:lnTo>
                    <a:close/>
                  </a:path>
                </a:pathLst>
              </a:custGeom>
              <a:solidFill>
                <a:srgbClr val="B7A4DF"/>
              </a:solidFill>
            </p:spPr>
          </p:sp>
          <p:sp>
            <p:nvSpPr>
              <p:cNvPr id="23" name="Freeform 23"/>
              <p:cNvSpPr/>
              <p:nvPr/>
            </p:nvSpPr>
            <p:spPr>
              <a:xfrm>
                <a:off x="0" y="4617603"/>
                <a:ext cx="19410828" cy="837338"/>
              </a:xfrm>
              <a:custGeom>
                <a:avLst/>
                <a:gdLst/>
                <a:ahLst/>
                <a:cxnLst/>
                <a:rect l="l" t="t" r="r" b="b"/>
                <a:pathLst>
                  <a:path w="19410828" h="837338">
                    <a:moveTo>
                      <a:pt x="0" y="0"/>
                    </a:moveTo>
                    <a:lnTo>
                      <a:pt x="19343841" y="0"/>
                    </a:lnTo>
                    <a:cubicBezTo>
                      <a:pt x="19380837" y="0"/>
                      <a:pt x="19410828" y="29991"/>
                      <a:pt x="19410828" y="66987"/>
                    </a:cubicBezTo>
                    <a:lnTo>
                      <a:pt x="19410828" y="770351"/>
                    </a:lnTo>
                    <a:cubicBezTo>
                      <a:pt x="19410828" y="807347"/>
                      <a:pt x="19380837" y="837338"/>
                      <a:pt x="19343841" y="837338"/>
                    </a:cubicBezTo>
                    <a:lnTo>
                      <a:pt x="0" y="837338"/>
                    </a:lnTo>
                    <a:close/>
                  </a:path>
                </a:pathLst>
              </a:custGeom>
              <a:solidFill>
                <a:srgbClr val="B7A4DF"/>
              </a:solidFill>
            </p:spPr>
          </p:sp>
          <p:sp>
            <p:nvSpPr>
              <p:cNvPr id="24" name="Freeform 24"/>
              <p:cNvSpPr/>
              <p:nvPr/>
            </p:nvSpPr>
            <p:spPr>
              <a:xfrm>
                <a:off x="0" y="6156804"/>
                <a:ext cx="18845385" cy="837338"/>
              </a:xfrm>
              <a:custGeom>
                <a:avLst/>
                <a:gdLst/>
                <a:ahLst/>
                <a:cxnLst/>
                <a:rect l="l" t="t" r="r" b="b"/>
                <a:pathLst>
                  <a:path w="18845385" h="837338">
                    <a:moveTo>
                      <a:pt x="0" y="0"/>
                    </a:moveTo>
                    <a:lnTo>
                      <a:pt x="18778398" y="0"/>
                    </a:lnTo>
                    <a:cubicBezTo>
                      <a:pt x="18815394" y="0"/>
                      <a:pt x="18845385" y="29991"/>
                      <a:pt x="18845385" y="66987"/>
                    </a:cubicBezTo>
                    <a:lnTo>
                      <a:pt x="18845385" y="770351"/>
                    </a:lnTo>
                    <a:cubicBezTo>
                      <a:pt x="18845385" y="807347"/>
                      <a:pt x="18815394" y="837338"/>
                      <a:pt x="18778398" y="837338"/>
                    </a:cubicBezTo>
                    <a:lnTo>
                      <a:pt x="0" y="837338"/>
                    </a:lnTo>
                    <a:close/>
                  </a:path>
                </a:pathLst>
              </a:custGeom>
              <a:solidFill>
                <a:srgbClr val="B7A4DF"/>
              </a:solidFill>
            </p:spPr>
          </p:sp>
          <p:sp>
            <p:nvSpPr>
              <p:cNvPr id="25" name="Freeform 25"/>
              <p:cNvSpPr/>
              <p:nvPr/>
            </p:nvSpPr>
            <p:spPr>
              <a:xfrm>
                <a:off x="0" y="7696005"/>
                <a:ext cx="18463723" cy="837339"/>
              </a:xfrm>
              <a:custGeom>
                <a:avLst/>
                <a:gdLst/>
                <a:ahLst/>
                <a:cxnLst/>
                <a:rect l="l" t="t" r="r" b="b"/>
                <a:pathLst>
                  <a:path w="18463723" h="837339">
                    <a:moveTo>
                      <a:pt x="0" y="0"/>
                    </a:moveTo>
                    <a:lnTo>
                      <a:pt x="18396736" y="0"/>
                    </a:lnTo>
                    <a:cubicBezTo>
                      <a:pt x="18433732" y="0"/>
                      <a:pt x="18463723" y="29991"/>
                      <a:pt x="18463723" y="66987"/>
                    </a:cubicBezTo>
                    <a:lnTo>
                      <a:pt x="18463723" y="770351"/>
                    </a:lnTo>
                    <a:cubicBezTo>
                      <a:pt x="18463723" y="807347"/>
                      <a:pt x="18433732" y="837338"/>
                      <a:pt x="18396736" y="837338"/>
                    </a:cubicBezTo>
                    <a:lnTo>
                      <a:pt x="0" y="837338"/>
                    </a:lnTo>
                    <a:close/>
                  </a:path>
                </a:pathLst>
              </a:custGeom>
              <a:solidFill>
                <a:srgbClr val="B7A4DF"/>
              </a:solidFill>
            </p:spPr>
          </p:sp>
          <p:sp>
            <p:nvSpPr>
              <p:cNvPr id="26" name="Freeform 26"/>
              <p:cNvSpPr/>
              <p:nvPr/>
            </p:nvSpPr>
            <p:spPr>
              <a:xfrm>
                <a:off x="0" y="9235206"/>
                <a:ext cx="18325474" cy="837338"/>
              </a:xfrm>
              <a:custGeom>
                <a:avLst/>
                <a:gdLst/>
                <a:ahLst/>
                <a:cxnLst/>
                <a:rect l="l" t="t" r="r" b="b"/>
                <a:pathLst>
                  <a:path w="18325474" h="837338">
                    <a:moveTo>
                      <a:pt x="0" y="0"/>
                    </a:moveTo>
                    <a:lnTo>
                      <a:pt x="18258486" y="0"/>
                    </a:lnTo>
                    <a:cubicBezTo>
                      <a:pt x="18276252" y="0"/>
                      <a:pt x="18293290" y="7057"/>
                      <a:pt x="18305853" y="19620"/>
                    </a:cubicBezTo>
                    <a:cubicBezTo>
                      <a:pt x="18318415" y="32182"/>
                      <a:pt x="18325474" y="49220"/>
                      <a:pt x="18325474" y="66987"/>
                    </a:cubicBezTo>
                    <a:lnTo>
                      <a:pt x="18325474" y="770351"/>
                    </a:lnTo>
                    <a:cubicBezTo>
                      <a:pt x="18325474" y="788117"/>
                      <a:pt x="18318417" y="805156"/>
                      <a:pt x="18305853" y="817718"/>
                    </a:cubicBezTo>
                    <a:cubicBezTo>
                      <a:pt x="18293291" y="830281"/>
                      <a:pt x="18276252" y="837338"/>
                      <a:pt x="18258486" y="837338"/>
                    </a:cubicBezTo>
                    <a:lnTo>
                      <a:pt x="0" y="837338"/>
                    </a:lnTo>
                    <a:close/>
                  </a:path>
                </a:pathLst>
              </a:custGeom>
              <a:solidFill>
                <a:srgbClr val="B7A4DF"/>
              </a:solidFill>
            </p:spPr>
          </p:sp>
          <p:sp>
            <p:nvSpPr>
              <p:cNvPr id="27" name="Freeform 27"/>
              <p:cNvSpPr/>
              <p:nvPr/>
            </p:nvSpPr>
            <p:spPr>
              <a:xfrm>
                <a:off x="0" y="10774407"/>
                <a:ext cx="18233293" cy="837338"/>
              </a:xfrm>
              <a:custGeom>
                <a:avLst/>
                <a:gdLst/>
                <a:ahLst/>
                <a:cxnLst/>
                <a:rect l="l" t="t" r="r" b="b"/>
                <a:pathLst>
                  <a:path w="18233293" h="837338">
                    <a:moveTo>
                      <a:pt x="0" y="0"/>
                    </a:moveTo>
                    <a:lnTo>
                      <a:pt x="18166307" y="0"/>
                    </a:lnTo>
                    <a:cubicBezTo>
                      <a:pt x="18203303" y="0"/>
                      <a:pt x="18233293" y="29991"/>
                      <a:pt x="18233293" y="66987"/>
                    </a:cubicBezTo>
                    <a:lnTo>
                      <a:pt x="18233293" y="770351"/>
                    </a:lnTo>
                    <a:cubicBezTo>
                      <a:pt x="18233293" y="807347"/>
                      <a:pt x="18203303" y="837338"/>
                      <a:pt x="18166307" y="837338"/>
                    </a:cubicBezTo>
                    <a:lnTo>
                      <a:pt x="0" y="837338"/>
                    </a:lnTo>
                    <a:close/>
                  </a:path>
                </a:pathLst>
              </a:custGeom>
              <a:solidFill>
                <a:srgbClr val="B7A4DF"/>
              </a:solidFill>
            </p:spPr>
          </p:sp>
          <p:sp>
            <p:nvSpPr>
              <p:cNvPr id="28" name="Freeform 28"/>
              <p:cNvSpPr/>
              <p:nvPr/>
            </p:nvSpPr>
            <p:spPr>
              <a:xfrm>
                <a:off x="0" y="12313607"/>
                <a:ext cx="18106484" cy="837339"/>
              </a:xfrm>
              <a:custGeom>
                <a:avLst/>
                <a:gdLst/>
                <a:ahLst/>
                <a:cxnLst/>
                <a:rect l="l" t="t" r="r" b="b"/>
                <a:pathLst>
                  <a:path w="18106484" h="837339">
                    <a:moveTo>
                      <a:pt x="0" y="0"/>
                    </a:moveTo>
                    <a:lnTo>
                      <a:pt x="18039497" y="0"/>
                    </a:lnTo>
                    <a:cubicBezTo>
                      <a:pt x="18076494" y="0"/>
                      <a:pt x="18106484" y="29991"/>
                      <a:pt x="18106484" y="66988"/>
                    </a:cubicBezTo>
                    <a:lnTo>
                      <a:pt x="18106484" y="770353"/>
                    </a:lnTo>
                    <a:cubicBezTo>
                      <a:pt x="18106484" y="807349"/>
                      <a:pt x="18076494" y="837339"/>
                      <a:pt x="18039497" y="837339"/>
                    </a:cubicBezTo>
                    <a:lnTo>
                      <a:pt x="0" y="837339"/>
                    </a:lnTo>
                    <a:close/>
                  </a:path>
                </a:pathLst>
              </a:custGeom>
              <a:solidFill>
                <a:srgbClr val="B7A4DF"/>
              </a:solidFill>
            </p:spPr>
          </p:sp>
          <p:sp>
            <p:nvSpPr>
              <p:cNvPr id="29" name="Freeform 29"/>
              <p:cNvSpPr/>
              <p:nvPr/>
            </p:nvSpPr>
            <p:spPr>
              <a:xfrm>
                <a:off x="0" y="13852809"/>
                <a:ext cx="17822850" cy="837338"/>
              </a:xfrm>
              <a:custGeom>
                <a:avLst/>
                <a:gdLst/>
                <a:ahLst/>
                <a:cxnLst/>
                <a:rect l="l" t="t" r="r" b="b"/>
                <a:pathLst>
                  <a:path w="17822850" h="837338">
                    <a:moveTo>
                      <a:pt x="0" y="0"/>
                    </a:moveTo>
                    <a:lnTo>
                      <a:pt x="17755863" y="0"/>
                    </a:lnTo>
                    <a:cubicBezTo>
                      <a:pt x="17792860" y="0"/>
                      <a:pt x="17822850" y="29990"/>
                      <a:pt x="17822850" y="66986"/>
                    </a:cubicBezTo>
                    <a:lnTo>
                      <a:pt x="17822850" y="770351"/>
                    </a:lnTo>
                    <a:cubicBezTo>
                      <a:pt x="17822850" y="807347"/>
                      <a:pt x="17792860" y="837338"/>
                      <a:pt x="17755863" y="837338"/>
                    </a:cubicBezTo>
                    <a:lnTo>
                      <a:pt x="0" y="837338"/>
                    </a:lnTo>
                    <a:close/>
                  </a:path>
                </a:pathLst>
              </a:custGeom>
              <a:solidFill>
                <a:srgbClr val="B7A4DF"/>
              </a:solidFill>
            </p:spPr>
          </p:sp>
        </p:grpSp>
      </p:grpSp>
      <p:sp>
        <p:nvSpPr>
          <p:cNvPr id="30" name="AutoShape 30"/>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31" name="TextBox 31"/>
          <p:cNvSpPr txBox="1"/>
          <p:nvPr/>
        </p:nvSpPr>
        <p:spPr>
          <a:xfrm>
            <a:off x="4356788" y="447675"/>
            <a:ext cx="9574424" cy="581025"/>
          </a:xfrm>
          <a:prstGeom prst="rect">
            <a:avLst/>
          </a:prstGeom>
        </p:spPr>
        <p:txBody>
          <a:bodyPr lIns="0" tIns="0" rIns="0" bIns="0" rtlCol="0" anchor="t">
            <a:spAutoFit/>
          </a:bodyPr>
          <a:lstStyle/>
          <a:p>
            <a:pPr algn="just">
              <a:lnSpc>
                <a:spcPts val="4500"/>
              </a:lnSpc>
              <a:spcBef>
                <a:spcPct val="0"/>
              </a:spcBef>
            </a:pPr>
            <a:r>
              <a:rPr lang="en-US" sz="3000">
                <a:solidFill>
                  <a:srgbClr val="000000"/>
                </a:solidFill>
                <a:latin typeface="Horizon"/>
              </a:rPr>
              <a:t>Top 10 HIGHEST  PROFITING Cars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EFE0"/>
        </a:solidFill>
        <a:effectLst/>
      </p:bgPr>
    </p:bg>
    <p:spTree>
      <p:nvGrpSpPr>
        <p:cNvPr id="1" name=""/>
        <p:cNvGrpSpPr/>
        <p:nvPr/>
      </p:nvGrpSpPr>
      <p:grpSpPr>
        <a:xfrm>
          <a:off x="0" y="0"/>
          <a:ext cx="0" cy="0"/>
          <a:chOff x="0" y="0"/>
          <a:chExt cx="0" cy="0"/>
        </a:xfrm>
      </p:grpSpPr>
      <p:grpSp>
        <p:nvGrpSpPr>
          <p:cNvPr id="2" name="Group 2"/>
          <p:cNvGrpSpPr/>
          <p:nvPr/>
        </p:nvGrpSpPr>
        <p:grpSpPr>
          <a:xfrm>
            <a:off x="2265458" y="1336021"/>
            <a:ext cx="13757084" cy="7922279"/>
            <a:chOff x="0" y="0"/>
            <a:chExt cx="18342778" cy="10563038"/>
          </a:xfrm>
        </p:grpSpPr>
        <p:grpSp>
          <p:nvGrpSpPr>
            <p:cNvPr id="3" name="Group 3"/>
            <p:cNvGrpSpPr>
              <a:grpSpLocks noChangeAspect="1"/>
            </p:cNvGrpSpPr>
            <p:nvPr/>
          </p:nvGrpSpPr>
          <p:grpSpPr>
            <a:xfrm>
              <a:off x="2274082" y="0"/>
              <a:ext cx="15458856" cy="10095240"/>
              <a:chOff x="0" y="0"/>
              <a:chExt cx="22495045" cy="14690147"/>
            </a:xfrm>
          </p:grpSpPr>
          <p:sp>
            <p:nvSpPr>
              <p:cNvPr id="4" name="Freeform 4"/>
              <p:cNvSpPr/>
              <p:nvPr/>
            </p:nvSpPr>
            <p:spPr>
              <a:xfrm>
                <a:off x="-6350" y="0"/>
                <a:ext cx="22507746" cy="14690147"/>
              </a:xfrm>
              <a:custGeom>
                <a:avLst/>
                <a:gdLst/>
                <a:ahLst/>
                <a:cxnLst/>
                <a:rect l="l" t="t" r="r" b="b"/>
                <a:pathLst>
                  <a:path w="22507746" h="14690147">
                    <a:moveTo>
                      <a:pt x="0" y="0"/>
                    </a:moveTo>
                    <a:lnTo>
                      <a:pt x="12700" y="0"/>
                    </a:lnTo>
                    <a:lnTo>
                      <a:pt x="12700" y="14690147"/>
                    </a:lnTo>
                    <a:lnTo>
                      <a:pt x="0" y="14690147"/>
                    </a:lnTo>
                    <a:close/>
                    <a:moveTo>
                      <a:pt x="7498349" y="0"/>
                    </a:moveTo>
                    <a:lnTo>
                      <a:pt x="7511049" y="0"/>
                    </a:lnTo>
                    <a:lnTo>
                      <a:pt x="7511049" y="14690147"/>
                    </a:lnTo>
                    <a:lnTo>
                      <a:pt x="7498349" y="14690147"/>
                    </a:lnTo>
                    <a:close/>
                    <a:moveTo>
                      <a:pt x="14996697" y="0"/>
                    </a:moveTo>
                    <a:lnTo>
                      <a:pt x="15009397" y="0"/>
                    </a:lnTo>
                    <a:lnTo>
                      <a:pt x="15009397" y="14690147"/>
                    </a:lnTo>
                    <a:lnTo>
                      <a:pt x="14996697" y="14690147"/>
                    </a:lnTo>
                    <a:close/>
                    <a:moveTo>
                      <a:pt x="22495046" y="0"/>
                    </a:moveTo>
                    <a:lnTo>
                      <a:pt x="22507746" y="0"/>
                    </a:lnTo>
                    <a:lnTo>
                      <a:pt x="22507746" y="14690147"/>
                    </a:lnTo>
                    <a:lnTo>
                      <a:pt x="22495046" y="14690147"/>
                    </a:lnTo>
                    <a:close/>
                  </a:path>
                </a:pathLst>
              </a:custGeom>
              <a:solidFill>
                <a:srgbClr val="000000">
                  <a:alpha val="24706"/>
                </a:srgbClr>
              </a:solidFill>
            </p:spPr>
          </p:sp>
        </p:grpSp>
        <p:sp>
          <p:nvSpPr>
            <p:cNvPr id="5" name="TextBox 5"/>
            <p:cNvSpPr txBox="1"/>
            <p:nvPr/>
          </p:nvSpPr>
          <p:spPr>
            <a:xfrm>
              <a:off x="2121622" y="10196781"/>
              <a:ext cx="304920" cy="366257"/>
            </a:xfrm>
            <a:prstGeom prst="rect">
              <a:avLst/>
            </a:prstGeom>
          </p:spPr>
          <p:txBody>
            <a:bodyPr lIns="0" tIns="0" rIns="0" bIns="0" rtlCol="0" anchor="t">
              <a:spAutoFit/>
            </a:bodyPr>
            <a:lstStyle/>
            <a:p>
              <a:pPr algn="ctr">
                <a:lnSpc>
                  <a:spcPts val="2309"/>
                </a:lnSpc>
              </a:pPr>
              <a:r>
                <a:rPr lang="en-US" sz="1649">
                  <a:solidFill>
                    <a:srgbClr val="000000"/>
                  </a:solidFill>
                  <a:latin typeface="Anonymous Pro Bold"/>
                </a:rPr>
                <a:t>$0</a:t>
              </a:r>
            </a:p>
          </p:txBody>
        </p:sp>
        <p:sp>
          <p:nvSpPr>
            <p:cNvPr id="6" name="TextBox 6"/>
            <p:cNvSpPr txBox="1"/>
            <p:nvPr/>
          </p:nvSpPr>
          <p:spPr>
            <a:xfrm>
              <a:off x="6893424" y="10196781"/>
              <a:ext cx="1067220" cy="366257"/>
            </a:xfrm>
            <a:prstGeom prst="rect">
              <a:avLst/>
            </a:prstGeom>
          </p:spPr>
          <p:txBody>
            <a:bodyPr lIns="0" tIns="0" rIns="0" bIns="0" rtlCol="0" anchor="t">
              <a:spAutoFit/>
            </a:bodyPr>
            <a:lstStyle/>
            <a:p>
              <a:pPr algn="ctr">
                <a:lnSpc>
                  <a:spcPts val="2309"/>
                </a:lnSpc>
              </a:pPr>
              <a:r>
                <a:rPr lang="en-US" sz="1649">
                  <a:solidFill>
                    <a:srgbClr val="000000"/>
                  </a:solidFill>
                  <a:latin typeface="Anonymous Pro Bold"/>
                </a:rPr>
                <a:t>$50,000</a:t>
              </a:r>
            </a:p>
          </p:txBody>
        </p:sp>
        <p:sp>
          <p:nvSpPr>
            <p:cNvPr id="7" name="TextBox 7"/>
            <p:cNvSpPr txBox="1"/>
            <p:nvPr/>
          </p:nvSpPr>
          <p:spPr>
            <a:xfrm>
              <a:off x="11970146" y="10196781"/>
              <a:ext cx="1219680" cy="366257"/>
            </a:xfrm>
            <a:prstGeom prst="rect">
              <a:avLst/>
            </a:prstGeom>
          </p:spPr>
          <p:txBody>
            <a:bodyPr lIns="0" tIns="0" rIns="0" bIns="0" rtlCol="0" anchor="t">
              <a:spAutoFit/>
            </a:bodyPr>
            <a:lstStyle/>
            <a:p>
              <a:pPr algn="ctr">
                <a:lnSpc>
                  <a:spcPts val="2309"/>
                </a:lnSpc>
              </a:pPr>
              <a:r>
                <a:rPr lang="en-US" sz="1649">
                  <a:solidFill>
                    <a:srgbClr val="000000"/>
                  </a:solidFill>
                  <a:latin typeface="Anonymous Pro Bold"/>
                </a:rPr>
                <a:t>$100,000</a:t>
              </a:r>
            </a:p>
          </p:txBody>
        </p:sp>
        <p:sp>
          <p:nvSpPr>
            <p:cNvPr id="8" name="TextBox 8"/>
            <p:cNvSpPr txBox="1"/>
            <p:nvPr/>
          </p:nvSpPr>
          <p:spPr>
            <a:xfrm>
              <a:off x="17123098" y="10196781"/>
              <a:ext cx="1219680" cy="366257"/>
            </a:xfrm>
            <a:prstGeom prst="rect">
              <a:avLst/>
            </a:prstGeom>
          </p:spPr>
          <p:txBody>
            <a:bodyPr lIns="0" tIns="0" rIns="0" bIns="0" rtlCol="0" anchor="t">
              <a:spAutoFit/>
            </a:bodyPr>
            <a:lstStyle/>
            <a:p>
              <a:pPr algn="ctr">
                <a:lnSpc>
                  <a:spcPts val="2309"/>
                </a:lnSpc>
              </a:pPr>
              <a:r>
                <a:rPr lang="en-US" sz="1649">
                  <a:solidFill>
                    <a:srgbClr val="000000"/>
                  </a:solidFill>
                  <a:latin typeface="Anonymous Pro Bold"/>
                </a:rPr>
                <a:t>$150,000</a:t>
              </a:r>
            </a:p>
          </p:txBody>
        </p:sp>
        <p:sp>
          <p:nvSpPr>
            <p:cNvPr id="9" name="TextBox 9"/>
            <p:cNvSpPr txBox="1"/>
            <p:nvPr/>
          </p:nvSpPr>
          <p:spPr>
            <a:xfrm>
              <a:off x="457380" y="85536"/>
              <a:ext cx="1677060"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Grand Prix </a:t>
              </a:r>
            </a:p>
          </p:txBody>
        </p:sp>
        <p:sp>
          <p:nvSpPr>
            <p:cNvPr id="10" name="TextBox 10"/>
            <p:cNvSpPr txBox="1"/>
            <p:nvPr/>
          </p:nvSpPr>
          <p:spPr>
            <a:xfrm>
              <a:off x="1677060" y="1143292"/>
              <a:ext cx="457380"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LS </a:t>
              </a:r>
            </a:p>
          </p:txBody>
        </p:sp>
        <p:sp>
          <p:nvSpPr>
            <p:cNvPr id="11" name="TextBox 11"/>
            <p:cNvSpPr txBox="1"/>
            <p:nvPr/>
          </p:nvSpPr>
          <p:spPr>
            <a:xfrm>
              <a:off x="1067220" y="2201049"/>
              <a:ext cx="1067220"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Ranger </a:t>
              </a:r>
            </a:p>
          </p:txBody>
        </p:sp>
        <p:sp>
          <p:nvSpPr>
            <p:cNvPr id="12" name="TextBox 12"/>
            <p:cNvSpPr txBox="1"/>
            <p:nvPr/>
          </p:nvSpPr>
          <p:spPr>
            <a:xfrm>
              <a:off x="0" y="3258806"/>
              <a:ext cx="2134441"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Grand Marquis </a:t>
              </a:r>
            </a:p>
          </p:txBody>
        </p:sp>
        <p:sp>
          <p:nvSpPr>
            <p:cNvPr id="13" name="TextBox 13"/>
            <p:cNvSpPr txBox="1"/>
            <p:nvPr/>
          </p:nvSpPr>
          <p:spPr>
            <a:xfrm>
              <a:off x="0" y="4316563"/>
              <a:ext cx="2134441"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Suburban 1500 </a:t>
              </a:r>
            </a:p>
          </p:txBody>
        </p:sp>
        <p:sp>
          <p:nvSpPr>
            <p:cNvPr id="14" name="TextBox 14"/>
            <p:cNvSpPr txBox="1"/>
            <p:nvPr/>
          </p:nvSpPr>
          <p:spPr>
            <a:xfrm>
              <a:off x="609840" y="5374320"/>
              <a:ext cx="1524600"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Cabriolet </a:t>
              </a:r>
            </a:p>
          </p:txBody>
        </p:sp>
        <p:sp>
          <p:nvSpPr>
            <p:cNvPr id="15" name="TextBox 15"/>
            <p:cNvSpPr txBox="1"/>
            <p:nvPr/>
          </p:nvSpPr>
          <p:spPr>
            <a:xfrm>
              <a:off x="762300" y="6432076"/>
              <a:ext cx="1372140"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Town Car </a:t>
              </a:r>
            </a:p>
          </p:txBody>
        </p:sp>
        <p:sp>
          <p:nvSpPr>
            <p:cNvPr id="16" name="TextBox 16"/>
            <p:cNvSpPr txBox="1"/>
            <p:nvPr/>
          </p:nvSpPr>
          <p:spPr>
            <a:xfrm>
              <a:off x="1219680" y="7489833"/>
              <a:ext cx="914760"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Sable </a:t>
              </a:r>
            </a:p>
          </p:txBody>
        </p:sp>
        <p:sp>
          <p:nvSpPr>
            <p:cNvPr id="17" name="TextBox 17"/>
            <p:cNvSpPr txBox="1"/>
            <p:nvPr/>
          </p:nvSpPr>
          <p:spPr>
            <a:xfrm>
              <a:off x="762300" y="8547590"/>
              <a:ext cx="1372140"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F-Series </a:t>
              </a:r>
            </a:p>
          </p:txBody>
        </p:sp>
        <p:sp>
          <p:nvSpPr>
            <p:cNvPr id="18" name="TextBox 18"/>
            <p:cNvSpPr txBox="1"/>
            <p:nvPr/>
          </p:nvSpPr>
          <p:spPr>
            <a:xfrm>
              <a:off x="914760" y="9605347"/>
              <a:ext cx="1219680"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Mustang </a:t>
              </a:r>
            </a:p>
          </p:txBody>
        </p:sp>
        <p:grpSp>
          <p:nvGrpSpPr>
            <p:cNvPr id="19" name="Group 19"/>
            <p:cNvGrpSpPr>
              <a:grpSpLocks noChangeAspect="1"/>
            </p:cNvGrpSpPr>
            <p:nvPr/>
          </p:nvGrpSpPr>
          <p:grpSpPr>
            <a:xfrm>
              <a:off x="2274082" y="0"/>
              <a:ext cx="14303637" cy="10095240"/>
              <a:chOff x="0" y="0"/>
              <a:chExt cx="20814021" cy="14690147"/>
            </a:xfrm>
          </p:grpSpPr>
          <p:sp>
            <p:nvSpPr>
              <p:cNvPr id="20" name="Freeform 20"/>
              <p:cNvSpPr/>
              <p:nvPr/>
            </p:nvSpPr>
            <p:spPr>
              <a:xfrm>
                <a:off x="0" y="0"/>
                <a:ext cx="20814021" cy="837339"/>
              </a:xfrm>
              <a:custGeom>
                <a:avLst/>
                <a:gdLst/>
                <a:ahLst/>
                <a:cxnLst/>
                <a:rect l="l" t="t" r="r" b="b"/>
                <a:pathLst>
                  <a:path w="20814021" h="837339">
                    <a:moveTo>
                      <a:pt x="0" y="0"/>
                    </a:moveTo>
                    <a:lnTo>
                      <a:pt x="20747033" y="0"/>
                    </a:lnTo>
                    <a:cubicBezTo>
                      <a:pt x="20764799" y="0"/>
                      <a:pt x="20781838" y="7057"/>
                      <a:pt x="20794401" y="19620"/>
                    </a:cubicBezTo>
                    <a:cubicBezTo>
                      <a:pt x="20806964" y="32182"/>
                      <a:pt x="20814021" y="49221"/>
                      <a:pt x="20814021" y="66987"/>
                    </a:cubicBezTo>
                    <a:lnTo>
                      <a:pt x="20814021" y="770351"/>
                    </a:lnTo>
                    <a:cubicBezTo>
                      <a:pt x="20814021" y="788118"/>
                      <a:pt x="20806964" y="805156"/>
                      <a:pt x="20794401" y="817719"/>
                    </a:cubicBezTo>
                    <a:cubicBezTo>
                      <a:pt x="20781838" y="830281"/>
                      <a:pt x="20764799" y="837339"/>
                      <a:pt x="20747033" y="837338"/>
                    </a:cubicBezTo>
                    <a:lnTo>
                      <a:pt x="0" y="837338"/>
                    </a:lnTo>
                    <a:close/>
                  </a:path>
                </a:pathLst>
              </a:custGeom>
              <a:solidFill>
                <a:srgbClr val="B7A4DF"/>
              </a:solidFill>
            </p:spPr>
          </p:sp>
          <p:sp>
            <p:nvSpPr>
              <p:cNvPr id="21" name="Freeform 21"/>
              <p:cNvSpPr/>
              <p:nvPr/>
            </p:nvSpPr>
            <p:spPr>
              <a:xfrm>
                <a:off x="0" y="1539201"/>
                <a:ext cx="20740218" cy="837339"/>
              </a:xfrm>
              <a:custGeom>
                <a:avLst/>
                <a:gdLst/>
                <a:ahLst/>
                <a:cxnLst/>
                <a:rect l="l" t="t" r="r" b="b"/>
                <a:pathLst>
                  <a:path w="20740218" h="837339">
                    <a:moveTo>
                      <a:pt x="0" y="0"/>
                    </a:moveTo>
                    <a:lnTo>
                      <a:pt x="20673230" y="0"/>
                    </a:lnTo>
                    <a:cubicBezTo>
                      <a:pt x="20690996" y="0"/>
                      <a:pt x="20708035" y="7057"/>
                      <a:pt x="20720597" y="19620"/>
                    </a:cubicBezTo>
                    <a:cubicBezTo>
                      <a:pt x="20733161" y="32182"/>
                      <a:pt x="20740218" y="49221"/>
                      <a:pt x="20740218" y="66987"/>
                    </a:cubicBezTo>
                    <a:lnTo>
                      <a:pt x="20740218" y="770351"/>
                    </a:lnTo>
                    <a:cubicBezTo>
                      <a:pt x="20740218" y="788118"/>
                      <a:pt x="20733161" y="805156"/>
                      <a:pt x="20720597" y="817719"/>
                    </a:cubicBezTo>
                    <a:cubicBezTo>
                      <a:pt x="20708035" y="830281"/>
                      <a:pt x="20690996" y="837339"/>
                      <a:pt x="20673230" y="837338"/>
                    </a:cubicBezTo>
                    <a:lnTo>
                      <a:pt x="0" y="837338"/>
                    </a:lnTo>
                    <a:close/>
                  </a:path>
                </a:pathLst>
              </a:custGeom>
              <a:solidFill>
                <a:srgbClr val="B7A4DF"/>
              </a:solidFill>
            </p:spPr>
          </p:sp>
          <p:sp>
            <p:nvSpPr>
              <p:cNvPr id="22" name="Freeform 22"/>
              <p:cNvSpPr/>
              <p:nvPr/>
            </p:nvSpPr>
            <p:spPr>
              <a:xfrm>
                <a:off x="0" y="3078402"/>
                <a:ext cx="19651151" cy="837339"/>
              </a:xfrm>
              <a:custGeom>
                <a:avLst/>
                <a:gdLst/>
                <a:ahLst/>
                <a:cxnLst/>
                <a:rect l="l" t="t" r="r" b="b"/>
                <a:pathLst>
                  <a:path w="19651151" h="837339">
                    <a:moveTo>
                      <a:pt x="0" y="0"/>
                    </a:moveTo>
                    <a:lnTo>
                      <a:pt x="19584164" y="0"/>
                    </a:lnTo>
                    <a:cubicBezTo>
                      <a:pt x="19621160" y="0"/>
                      <a:pt x="19651151" y="29991"/>
                      <a:pt x="19651151" y="66987"/>
                    </a:cubicBezTo>
                    <a:lnTo>
                      <a:pt x="19651151" y="770351"/>
                    </a:lnTo>
                    <a:cubicBezTo>
                      <a:pt x="19651151" y="807347"/>
                      <a:pt x="19621160" y="837338"/>
                      <a:pt x="19584164" y="837338"/>
                    </a:cubicBezTo>
                    <a:lnTo>
                      <a:pt x="0" y="837338"/>
                    </a:lnTo>
                    <a:close/>
                  </a:path>
                </a:pathLst>
              </a:custGeom>
              <a:solidFill>
                <a:srgbClr val="B7A4DF"/>
              </a:solidFill>
            </p:spPr>
          </p:sp>
          <p:sp>
            <p:nvSpPr>
              <p:cNvPr id="23" name="Freeform 23"/>
              <p:cNvSpPr/>
              <p:nvPr/>
            </p:nvSpPr>
            <p:spPr>
              <a:xfrm>
                <a:off x="0" y="4617603"/>
                <a:ext cx="19410828" cy="837338"/>
              </a:xfrm>
              <a:custGeom>
                <a:avLst/>
                <a:gdLst/>
                <a:ahLst/>
                <a:cxnLst/>
                <a:rect l="l" t="t" r="r" b="b"/>
                <a:pathLst>
                  <a:path w="19410828" h="837338">
                    <a:moveTo>
                      <a:pt x="0" y="0"/>
                    </a:moveTo>
                    <a:lnTo>
                      <a:pt x="19343841" y="0"/>
                    </a:lnTo>
                    <a:cubicBezTo>
                      <a:pt x="19380837" y="0"/>
                      <a:pt x="19410828" y="29991"/>
                      <a:pt x="19410828" y="66987"/>
                    </a:cubicBezTo>
                    <a:lnTo>
                      <a:pt x="19410828" y="770351"/>
                    </a:lnTo>
                    <a:cubicBezTo>
                      <a:pt x="19410828" y="807347"/>
                      <a:pt x="19380837" y="837338"/>
                      <a:pt x="19343841" y="837338"/>
                    </a:cubicBezTo>
                    <a:lnTo>
                      <a:pt x="0" y="837338"/>
                    </a:lnTo>
                    <a:close/>
                  </a:path>
                </a:pathLst>
              </a:custGeom>
              <a:solidFill>
                <a:srgbClr val="B7A4DF"/>
              </a:solidFill>
            </p:spPr>
          </p:sp>
          <p:sp>
            <p:nvSpPr>
              <p:cNvPr id="24" name="Freeform 24"/>
              <p:cNvSpPr/>
              <p:nvPr/>
            </p:nvSpPr>
            <p:spPr>
              <a:xfrm>
                <a:off x="0" y="6156804"/>
                <a:ext cx="18845385" cy="837338"/>
              </a:xfrm>
              <a:custGeom>
                <a:avLst/>
                <a:gdLst/>
                <a:ahLst/>
                <a:cxnLst/>
                <a:rect l="l" t="t" r="r" b="b"/>
                <a:pathLst>
                  <a:path w="18845385" h="837338">
                    <a:moveTo>
                      <a:pt x="0" y="0"/>
                    </a:moveTo>
                    <a:lnTo>
                      <a:pt x="18778398" y="0"/>
                    </a:lnTo>
                    <a:cubicBezTo>
                      <a:pt x="18815394" y="0"/>
                      <a:pt x="18845385" y="29991"/>
                      <a:pt x="18845385" y="66987"/>
                    </a:cubicBezTo>
                    <a:lnTo>
                      <a:pt x="18845385" y="770351"/>
                    </a:lnTo>
                    <a:cubicBezTo>
                      <a:pt x="18845385" y="807347"/>
                      <a:pt x="18815394" y="837338"/>
                      <a:pt x="18778398" y="837338"/>
                    </a:cubicBezTo>
                    <a:lnTo>
                      <a:pt x="0" y="837338"/>
                    </a:lnTo>
                    <a:close/>
                  </a:path>
                </a:pathLst>
              </a:custGeom>
              <a:solidFill>
                <a:srgbClr val="B7A4DF"/>
              </a:solidFill>
            </p:spPr>
          </p:sp>
          <p:sp>
            <p:nvSpPr>
              <p:cNvPr id="25" name="Freeform 25"/>
              <p:cNvSpPr/>
              <p:nvPr/>
            </p:nvSpPr>
            <p:spPr>
              <a:xfrm>
                <a:off x="0" y="7696005"/>
                <a:ext cx="18463723" cy="837339"/>
              </a:xfrm>
              <a:custGeom>
                <a:avLst/>
                <a:gdLst/>
                <a:ahLst/>
                <a:cxnLst/>
                <a:rect l="l" t="t" r="r" b="b"/>
                <a:pathLst>
                  <a:path w="18463723" h="837339">
                    <a:moveTo>
                      <a:pt x="0" y="0"/>
                    </a:moveTo>
                    <a:lnTo>
                      <a:pt x="18396736" y="0"/>
                    </a:lnTo>
                    <a:cubicBezTo>
                      <a:pt x="18433732" y="0"/>
                      <a:pt x="18463723" y="29991"/>
                      <a:pt x="18463723" y="66987"/>
                    </a:cubicBezTo>
                    <a:lnTo>
                      <a:pt x="18463723" y="770351"/>
                    </a:lnTo>
                    <a:cubicBezTo>
                      <a:pt x="18463723" y="807347"/>
                      <a:pt x="18433732" y="837338"/>
                      <a:pt x="18396736" y="837338"/>
                    </a:cubicBezTo>
                    <a:lnTo>
                      <a:pt x="0" y="837338"/>
                    </a:lnTo>
                    <a:close/>
                  </a:path>
                </a:pathLst>
              </a:custGeom>
              <a:solidFill>
                <a:srgbClr val="B7A4DF"/>
              </a:solidFill>
            </p:spPr>
          </p:sp>
          <p:sp>
            <p:nvSpPr>
              <p:cNvPr id="26" name="Freeform 26"/>
              <p:cNvSpPr/>
              <p:nvPr/>
            </p:nvSpPr>
            <p:spPr>
              <a:xfrm>
                <a:off x="0" y="9235206"/>
                <a:ext cx="18325474" cy="837338"/>
              </a:xfrm>
              <a:custGeom>
                <a:avLst/>
                <a:gdLst/>
                <a:ahLst/>
                <a:cxnLst/>
                <a:rect l="l" t="t" r="r" b="b"/>
                <a:pathLst>
                  <a:path w="18325474" h="837338">
                    <a:moveTo>
                      <a:pt x="0" y="0"/>
                    </a:moveTo>
                    <a:lnTo>
                      <a:pt x="18258486" y="0"/>
                    </a:lnTo>
                    <a:cubicBezTo>
                      <a:pt x="18276252" y="0"/>
                      <a:pt x="18293290" y="7057"/>
                      <a:pt x="18305853" y="19620"/>
                    </a:cubicBezTo>
                    <a:cubicBezTo>
                      <a:pt x="18318415" y="32182"/>
                      <a:pt x="18325474" y="49220"/>
                      <a:pt x="18325474" y="66987"/>
                    </a:cubicBezTo>
                    <a:lnTo>
                      <a:pt x="18325474" y="770351"/>
                    </a:lnTo>
                    <a:cubicBezTo>
                      <a:pt x="18325474" y="788117"/>
                      <a:pt x="18318417" y="805156"/>
                      <a:pt x="18305853" y="817718"/>
                    </a:cubicBezTo>
                    <a:cubicBezTo>
                      <a:pt x="18293291" y="830281"/>
                      <a:pt x="18276252" y="837338"/>
                      <a:pt x="18258486" y="837338"/>
                    </a:cubicBezTo>
                    <a:lnTo>
                      <a:pt x="0" y="837338"/>
                    </a:lnTo>
                    <a:close/>
                  </a:path>
                </a:pathLst>
              </a:custGeom>
              <a:solidFill>
                <a:srgbClr val="B7A4DF"/>
              </a:solidFill>
            </p:spPr>
          </p:sp>
          <p:sp>
            <p:nvSpPr>
              <p:cNvPr id="27" name="Freeform 27"/>
              <p:cNvSpPr/>
              <p:nvPr/>
            </p:nvSpPr>
            <p:spPr>
              <a:xfrm>
                <a:off x="0" y="10774407"/>
                <a:ext cx="18233293" cy="837338"/>
              </a:xfrm>
              <a:custGeom>
                <a:avLst/>
                <a:gdLst/>
                <a:ahLst/>
                <a:cxnLst/>
                <a:rect l="l" t="t" r="r" b="b"/>
                <a:pathLst>
                  <a:path w="18233293" h="837338">
                    <a:moveTo>
                      <a:pt x="0" y="0"/>
                    </a:moveTo>
                    <a:lnTo>
                      <a:pt x="18166307" y="0"/>
                    </a:lnTo>
                    <a:cubicBezTo>
                      <a:pt x="18203303" y="0"/>
                      <a:pt x="18233293" y="29991"/>
                      <a:pt x="18233293" y="66987"/>
                    </a:cubicBezTo>
                    <a:lnTo>
                      <a:pt x="18233293" y="770351"/>
                    </a:lnTo>
                    <a:cubicBezTo>
                      <a:pt x="18233293" y="807347"/>
                      <a:pt x="18203303" y="837338"/>
                      <a:pt x="18166307" y="837338"/>
                    </a:cubicBezTo>
                    <a:lnTo>
                      <a:pt x="0" y="837338"/>
                    </a:lnTo>
                    <a:close/>
                  </a:path>
                </a:pathLst>
              </a:custGeom>
              <a:solidFill>
                <a:srgbClr val="B7A4DF"/>
              </a:solidFill>
            </p:spPr>
          </p:sp>
          <p:sp>
            <p:nvSpPr>
              <p:cNvPr id="28" name="Freeform 28"/>
              <p:cNvSpPr/>
              <p:nvPr/>
            </p:nvSpPr>
            <p:spPr>
              <a:xfrm>
                <a:off x="0" y="12313607"/>
                <a:ext cx="18106484" cy="837339"/>
              </a:xfrm>
              <a:custGeom>
                <a:avLst/>
                <a:gdLst/>
                <a:ahLst/>
                <a:cxnLst/>
                <a:rect l="l" t="t" r="r" b="b"/>
                <a:pathLst>
                  <a:path w="18106484" h="837339">
                    <a:moveTo>
                      <a:pt x="0" y="0"/>
                    </a:moveTo>
                    <a:lnTo>
                      <a:pt x="18039497" y="0"/>
                    </a:lnTo>
                    <a:cubicBezTo>
                      <a:pt x="18076494" y="0"/>
                      <a:pt x="18106484" y="29991"/>
                      <a:pt x="18106484" y="66988"/>
                    </a:cubicBezTo>
                    <a:lnTo>
                      <a:pt x="18106484" y="770353"/>
                    </a:lnTo>
                    <a:cubicBezTo>
                      <a:pt x="18106484" y="807349"/>
                      <a:pt x="18076494" y="837339"/>
                      <a:pt x="18039497" y="837339"/>
                    </a:cubicBezTo>
                    <a:lnTo>
                      <a:pt x="0" y="837339"/>
                    </a:lnTo>
                    <a:close/>
                  </a:path>
                </a:pathLst>
              </a:custGeom>
              <a:solidFill>
                <a:srgbClr val="B7A4DF"/>
              </a:solidFill>
            </p:spPr>
          </p:sp>
          <p:sp>
            <p:nvSpPr>
              <p:cNvPr id="29" name="Freeform 29"/>
              <p:cNvSpPr/>
              <p:nvPr/>
            </p:nvSpPr>
            <p:spPr>
              <a:xfrm>
                <a:off x="0" y="13852809"/>
                <a:ext cx="17822850" cy="837338"/>
              </a:xfrm>
              <a:custGeom>
                <a:avLst/>
                <a:gdLst/>
                <a:ahLst/>
                <a:cxnLst/>
                <a:rect l="l" t="t" r="r" b="b"/>
                <a:pathLst>
                  <a:path w="17822850" h="837338">
                    <a:moveTo>
                      <a:pt x="0" y="0"/>
                    </a:moveTo>
                    <a:lnTo>
                      <a:pt x="17755863" y="0"/>
                    </a:lnTo>
                    <a:cubicBezTo>
                      <a:pt x="17792860" y="0"/>
                      <a:pt x="17822850" y="29990"/>
                      <a:pt x="17822850" y="66986"/>
                    </a:cubicBezTo>
                    <a:lnTo>
                      <a:pt x="17822850" y="770351"/>
                    </a:lnTo>
                    <a:cubicBezTo>
                      <a:pt x="17822850" y="807347"/>
                      <a:pt x="17792860" y="837338"/>
                      <a:pt x="17755863" y="837338"/>
                    </a:cubicBezTo>
                    <a:lnTo>
                      <a:pt x="0" y="837338"/>
                    </a:lnTo>
                    <a:close/>
                  </a:path>
                </a:pathLst>
              </a:custGeom>
              <a:solidFill>
                <a:srgbClr val="B7A4DF"/>
              </a:solidFill>
            </p:spPr>
          </p:sp>
        </p:grpSp>
      </p:grpSp>
      <p:sp>
        <p:nvSpPr>
          <p:cNvPr id="30" name="AutoShape 30"/>
          <p:cNvSpPr/>
          <p:nvPr/>
        </p:nvSpPr>
        <p:spPr>
          <a:xfrm>
            <a:off x="1028700" y="9239250"/>
            <a:ext cx="16230600" cy="0"/>
          </a:xfrm>
          <a:prstGeom prst="line">
            <a:avLst/>
          </a:prstGeom>
          <a:ln w="19050" cap="flat">
            <a:solidFill>
              <a:srgbClr val="000000"/>
            </a:solidFill>
            <a:prstDash val="solid"/>
            <a:headEnd type="none" w="sm" len="sm"/>
            <a:tailEnd type="none" w="sm" len="sm"/>
          </a:ln>
        </p:spPr>
      </p:sp>
      <p:grpSp>
        <p:nvGrpSpPr>
          <p:cNvPr id="31" name="Group 31"/>
          <p:cNvGrpSpPr/>
          <p:nvPr/>
        </p:nvGrpSpPr>
        <p:grpSpPr>
          <a:xfrm>
            <a:off x="12826781" y="4169788"/>
            <a:ext cx="4166778" cy="1928374"/>
            <a:chOff x="0" y="0"/>
            <a:chExt cx="812800" cy="376162"/>
          </a:xfrm>
        </p:grpSpPr>
        <p:sp>
          <p:nvSpPr>
            <p:cNvPr id="32" name="Freeform 32"/>
            <p:cNvSpPr/>
            <p:nvPr/>
          </p:nvSpPr>
          <p:spPr>
            <a:xfrm>
              <a:off x="0" y="0"/>
              <a:ext cx="812800" cy="376162"/>
            </a:xfrm>
            <a:custGeom>
              <a:avLst/>
              <a:gdLst/>
              <a:ahLst/>
              <a:cxnLst/>
              <a:rect l="l" t="t" r="r" b="b"/>
              <a:pathLst>
                <a:path w="812800" h="376162">
                  <a:moveTo>
                    <a:pt x="609600" y="0"/>
                  </a:moveTo>
                  <a:cubicBezTo>
                    <a:pt x="721824" y="0"/>
                    <a:pt x="812800" y="84207"/>
                    <a:pt x="812800" y="188081"/>
                  </a:cubicBezTo>
                  <a:cubicBezTo>
                    <a:pt x="812800" y="291955"/>
                    <a:pt x="721824" y="376162"/>
                    <a:pt x="609600" y="376162"/>
                  </a:cubicBezTo>
                  <a:lnTo>
                    <a:pt x="203200" y="376162"/>
                  </a:lnTo>
                  <a:cubicBezTo>
                    <a:pt x="90976" y="376162"/>
                    <a:pt x="0" y="291955"/>
                    <a:pt x="0" y="188081"/>
                  </a:cubicBezTo>
                  <a:cubicBezTo>
                    <a:pt x="0" y="84207"/>
                    <a:pt x="90976" y="0"/>
                    <a:pt x="203200" y="0"/>
                  </a:cubicBezTo>
                  <a:close/>
                </a:path>
              </a:pathLst>
            </a:custGeom>
            <a:solidFill>
              <a:srgbClr val="797CD2"/>
            </a:solidFill>
          </p:spPr>
        </p:sp>
        <p:sp>
          <p:nvSpPr>
            <p:cNvPr id="33" name="TextBox 33"/>
            <p:cNvSpPr txBox="1"/>
            <p:nvPr/>
          </p:nvSpPr>
          <p:spPr>
            <a:xfrm>
              <a:off x="0" y="-57150"/>
              <a:ext cx="812800" cy="463550"/>
            </a:xfrm>
            <a:prstGeom prst="rect">
              <a:avLst/>
            </a:prstGeom>
          </p:spPr>
          <p:txBody>
            <a:bodyPr lIns="38100" tIns="38100" rIns="38100" bIns="38100" rtlCol="0" anchor="b"/>
            <a:lstStyle/>
            <a:p>
              <a:pPr algn="ctr">
                <a:lnSpc>
                  <a:spcPts val="3359"/>
                </a:lnSpc>
              </a:pPr>
              <a:r>
                <a:rPr lang="en-US" sz="2400" spc="76">
                  <a:solidFill>
                    <a:srgbClr val="FFFFFF"/>
                  </a:solidFill>
                  <a:latin typeface="Anonymous Pro Bold"/>
                </a:rPr>
                <a:t>Grand Prix</a:t>
              </a:r>
            </a:p>
            <a:p>
              <a:pPr algn="ctr">
                <a:lnSpc>
                  <a:spcPts val="5039"/>
                </a:lnSpc>
              </a:pPr>
              <a:r>
                <a:rPr lang="en-US" sz="3599" spc="115">
                  <a:solidFill>
                    <a:srgbClr val="FFFFFF"/>
                  </a:solidFill>
                  <a:latin typeface="Horizon"/>
                </a:rPr>
                <a:t>$138,748</a:t>
              </a:r>
            </a:p>
            <a:p>
              <a:pPr algn="ctr">
                <a:lnSpc>
                  <a:spcPts val="3359"/>
                </a:lnSpc>
              </a:pPr>
              <a:endParaRPr lang="en-US" sz="3599" spc="115">
                <a:solidFill>
                  <a:srgbClr val="FFFFFF"/>
                </a:solidFill>
                <a:latin typeface="Horizon"/>
              </a:endParaRPr>
            </a:p>
          </p:txBody>
        </p:sp>
      </p:grpSp>
      <p:pic>
        <p:nvPicPr>
          <p:cNvPr id="34" name="Picture 34"/>
          <p:cNvPicPr>
            <a:picLocks noChangeAspect="1"/>
          </p:cNvPicPr>
          <p:nvPr/>
        </p:nvPicPr>
        <p:blipFill>
          <a:blip r:embed="rId2"/>
          <a:srcRect/>
          <a:stretch>
            <a:fillRect/>
          </a:stretch>
        </p:blipFill>
        <p:spPr>
          <a:xfrm>
            <a:off x="13349603" y="1028700"/>
            <a:ext cx="2201092" cy="2418782"/>
          </a:xfrm>
          <a:prstGeom prst="rect">
            <a:avLst/>
          </a:prstGeom>
        </p:spPr>
      </p:pic>
      <p:sp>
        <p:nvSpPr>
          <p:cNvPr id="35" name="TextBox 35"/>
          <p:cNvSpPr txBox="1"/>
          <p:nvPr/>
        </p:nvSpPr>
        <p:spPr>
          <a:xfrm>
            <a:off x="4356788" y="447675"/>
            <a:ext cx="9574424" cy="581025"/>
          </a:xfrm>
          <a:prstGeom prst="rect">
            <a:avLst/>
          </a:prstGeom>
        </p:spPr>
        <p:txBody>
          <a:bodyPr lIns="0" tIns="0" rIns="0" bIns="0" rtlCol="0" anchor="t">
            <a:spAutoFit/>
          </a:bodyPr>
          <a:lstStyle/>
          <a:p>
            <a:pPr algn="just">
              <a:lnSpc>
                <a:spcPts val="4500"/>
              </a:lnSpc>
              <a:spcBef>
                <a:spcPct val="0"/>
              </a:spcBef>
            </a:pPr>
            <a:r>
              <a:rPr lang="en-US" sz="3000">
                <a:solidFill>
                  <a:srgbClr val="000000"/>
                </a:solidFill>
                <a:latin typeface="Horizon"/>
              </a:rPr>
              <a:t>Top 10 HIGHEST  PROFITING Cars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10101"/>
        </a:solidFill>
        <a:effectLst/>
      </p:bgPr>
    </p:bg>
    <p:spTree>
      <p:nvGrpSpPr>
        <p:cNvPr id="1" name=""/>
        <p:cNvGrpSpPr/>
        <p:nvPr/>
      </p:nvGrpSpPr>
      <p:grpSpPr>
        <a:xfrm>
          <a:off x="0" y="0"/>
          <a:ext cx="0" cy="0"/>
          <a:chOff x="0" y="0"/>
          <a:chExt cx="0" cy="0"/>
        </a:xfrm>
      </p:grpSpPr>
      <p:sp>
        <p:nvSpPr>
          <p:cNvPr id="2" name="TextBox 2"/>
          <p:cNvSpPr txBox="1"/>
          <p:nvPr/>
        </p:nvSpPr>
        <p:spPr>
          <a:xfrm>
            <a:off x="914400" y="319143"/>
            <a:ext cx="5600700" cy="1471557"/>
          </a:xfrm>
          <a:prstGeom prst="rect">
            <a:avLst/>
          </a:prstGeom>
        </p:spPr>
        <p:txBody>
          <a:bodyPr wrap="square" lIns="0" tIns="0" rIns="0" bIns="0" rtlCol="0" anchor="t">
            <a:spAutoFit/>
          </a:bodyPr>
          <a:lstStyle/>
          <a:p>
            <a:pPr algn="ctr">
              <a:lnSpc>
                <a:spcPts val="12749"/>
              </a:lnSpc>
              <a:spcBef>
                <a:spcPct val="0"/>
              </a:spcBef>
            </a:pPr>
            <a:r>
              <a:rPr lang="en-US" sz="6500" dirty="0">
                <a:solidFill>
                  <a:srgbClr val="FFFFFF"/>
                </a:solidFill>
                <a:latin typeface="Horizon"/>
              </a:rPr>
              <a:t>AGENDA</a:t>
            </a:r>
          </a:p>
        </p:txBody>
      </p:sp>
      <p:grpSp>
        <p:nvGrpSpPr>
          <p:cNvPr id="3" name="Group 3"/>
          <p:cNvGrpSpPr/>
          <p:nvPr/>
        </p:nvGrpSpPr>
        <p:grpSpPr>
          <a:xfrm>
            <a:off x="1028700" y="3392687"/>
            <a:ext cx="3967118" cy="4341550"/>
            <a:chOff x="0" y="0"/>
            <a:chExt cx="1044838" cy="1143454"/>
          </a:xfrm>
        </p:grpSpPr>
        <p:sp>
          <p:nvSpPr>
            <p:cNvPr id="4" name="Freeform 4"/>
            <p:cNvSpPr/>
            <p:nvPr/>
          </p:nvSpPr>
          <p:spPr>
            <a:xfrm>
              <a:off x="0" y="0"/>
              <a:ext cx="1044838" cy="1143454"/>
            </a:xfrm>
            <a:custGeom>
              <a:avLst/>
              <a:gdLst/>
              <a:ahLst/>
              <a:cxnLst/>
              <a:rect l="l" t="t" r="r" b="b"/>
              <a:pathLst>
                <a:path w="1044838" h="1143454">
                  <a:moveTo>
                    <a:pt x="99528" y="0"/>
                  </a:moveTo>
                  <a:lnTo>
                    <a:pt x="945310" y="0"/>
                  </a:lnTo>
                  <a:cubicBezTo>
                    <a:pt x="971706" y="0"/>
                    <a:pt x="997022" y="10486"/>
                    <a:pt x="1015687" y="29151"/>
                  </a:cubicBezTo>
                  <a:cubicBezTo>
                    <a:pt x="1034352" y="47816"/>
                    <a:pt x="1044838" y="73131"/>
                    <a:pt x="1044838" y="99528"/>
                  </a:cubicBezTo>
                  <a:lnTo>
                    <a:pt x="1044838" y="1043926"/>
                  </a:lnTo>
                  <a:cubicBezTo>
                    <a:pt x="1044838" y="1070322"/>
                    <a:pt x="1034352" y="1095637"/>
                    <a:pt x="1015687" y="1114303"/>
                  </a:cubicBezTo>
                  <a:cubicBezTo>
                    <a:pt x="997022" y="1132968"/>
                    <a:pt x="971706" y="1143454"/>
                    <a:pt x="945310" y="1143454"/>
                  </a:cubicBezTo>
                  <a:lnTo>
                    <a:pt x="99528" y="1143454"/>
                  </a:lnTo>
                  <a:cubicBezTo>
                    <a:pt x="73131" y="1143454"/>
                    <a:pt x="47816" y="1132968"/>
                    <a:pt x="29151" y="1114303"/>
                  </a:cubicBezTo>
                  <a:cubicBezTo>
                    <a:pt x="10486" y="1095637"/>
                    <a:pt x="0" y="1070322"/>
                    <a:pt x="0" y="1043926"/>
                  </a:cubicBezTo>
                  <a:lnTo>
                    <a:pt x="0" y="99528"/>
                  </a:lnTo>
                  <a:cubicBezTo>
                    <a:pt x="0" y="73131"/>
                    <a:pt x="10486" y="47816"/>
                    <a:pt x="29151" y="29151"/>
                  </a:cubicBezTo>
                  <a:cubicBezTo>
                    <a:pt x="47816" y="10486"/>
                    <a:pt x="73131" y="0"/>
                    <a:pt x="99528" y="0"/>
                  </a:cubicBezTo>
                  <a:close/>
                </a:path>
              </a:pathLst>
            </a:custGeom>
            <a:solidFill>
              <a:srgbClr val="FFEFE0"/>
            </a:solidFill>
          </p:spPr>
        </p:sp>
        <p:sp>
          <p:nvSpPr>
            <p:cNvPr id="5" name="TextBox 5"/>
            <p:cNvSpPr txBox="1"/>
            <p:nvPr/>
          </p:nvSpPr>
          <p:spPr>
            <a:xfrm>
              <a:off x="0" y="-114300"/>
              <a:ext cx="812800" cy="927100"/>
            </a:xfrm>
            <a:prstGeom prst="rect">
              <a:avLst/>
            </a:prstGeom>
          </p:spPr>
          <p:txBody>
            <a:bodyPr lIns="50800" tIns="50800" rIns="50800" bIns="50800" rtlCol="0" anchor="ctr"/>
            <a:lstStyle/>
            <a:p>
              <a:pPr algn="ctr">
                <a:lnSpc>
                  <a:spcPts val="3600"/>
                </a:lnSpc>
              </a:pPr>
              <a:endParaRPr/>
            </a:p>
          </p:txBody>
        </p:sp>
      </p:grpSp>
      <p:sp>
        <p:nvSpPr>
          <p:cNvPr id="6" name="TextBox 6"/>
          <p:cNvSpPr txBox="1"/>
          <p:nvPr/>
        </p:nvSpPr>
        <p:spPr>
          <a:xfrm>
            <a:off x="1375087" y="3748154"/>
            <a:ext cx="846792" cy="752477"/>
          </a:xfrm>
          <a:prstGeom prst="rect">
            <a:avLst/>
          </a:prstGeom>
        </p:spPr>
        <p:txBody>
          <a:bodyPr lIns="0" tIns="0" rIns="0" bIns="0" rtlCol="0" anchor="t">
            <a:spAutoFit/>
          </a:bodyPr>
          <a:lstStyle/>
          <a:p>
            <a:pPr algn="ctr">
              <a:lnSpc>
                <a:spcPts val="5999"/>
              </a:lnSpc>
              <a:spcBef>
                <a:spcPct val="0"/>
              </a:spcBef>
            </a:pPr>
            <a:r>
              <a:rPr lang="en-US" sz="3999">
                <a:solidFill>
                  <a:srgbClr val="010101"/>
                </a:solidFill>
                <a:latin typeface="Horizon"/>
              </a:rPr>
              <a:t>01.</a:t>
            </a:r>
          </a:p>
        </p:txBody>
      </p:sp>
      <p:sp>
        <p:nvSpPr>
          <p:cNvPr id="7" name="TextBox 7"/>
          <p:cNvSpPr txBox="1"/>
          <p:nvPr/>
        </p:nvSpPr>
        <p:spPr>
          <a:xfrm>
            <a:off x="1287927" y="4414906"/>
            <a:ext cx="3363175" cy="2908935"/>
          </a:xfrm>
          <a:prstGeom prst="rect">
            <a:avLst/>
          </a:prstGeom>
        </p:spPr>
        <p:txBody>
          <a:bodyPr lIns="0" tIns="0" rIns="0" bIns="0" rtlCol="0" anchor="t">
            <a:spAutoFit/>
          </a:bodyPr>
          <a:lstStyle/>
          <a:p>
            <a:pPr>
              <a:lnSpc>
                <a:spcPts val="4050"/>
              </a:lnSpc>
            </a:pPr>
            <a:r>
              <a:rPr lang="en-US" sz="2700">
                <a:solidFill>
                  <a:srgbClr val="000000"/>
                </a:solidFill>
                <a:latin typeface="Anonymous Pro"/>
              </a:rPr>
              <a:t>Baseline</a:t>
            </a:r>
          </a:p>
          <a:p>
            <a:pPr marL="453390" lvl="1" indent="-226695">
              <a:lnSpc>
                <a:spcPts val="3150"/>
              </a:lnSpc>
              <a:buFont typeface="Arial"/>
              <a:buChar char="•"/>
            </a:pPr>
            <a:r>
              <a:rPr lang="en-US" sz="2100">
                <a:solidFill>
                  <a:srgbClr val="000000"/>
                </a:solidFill>
                <a:latin typeface="Anonymous Pro"/>
              </a:rPr>
              <a:t>What are the current figures in the company?</a:t>
            </a:r>
          </a:p>
          <a:p>
            <a:pPr marL="453390" lvl="1" indent="-226695">
              <a:lnSpc>
                <a:spcPts val="3150"/>
              </a:lnSpc>
              <a:buFont typeface="Arial"/>
              <a:buChar char="•"/>
            </a:pPr>
            <a:r>
              <a:rPr lang="en-US" sz="2100">
                <a:solidFill>
                  <a:srgbClr val="000000"/>
                </a:solidFill>
                <a:latin typeface="Anonymous Pro"/>
              </a:rPr>
              <a:t>How can we use data to save money</a:t>
            </a:r>
          </a:p>
          <a:p>
            <a:pPr marL="453390" lvl="1" indent="-226695">
              <a:lnSpc>
                <a:spcPts val="3150"/>
              </a:lnSpc>
              <a:buFont typeface="Arial"/>
              <a:buChar char="•"/>
            </a:pPr>
            <a:r>
              <a:rPr lang="en-US" sz="2100">
                <a:solidFill>
                  <a:srgbClr val="000000"/>
                </a:solidFill>
                <a:latin typeface="Anonymous Pro"/>
              </a:rPr>
              <a:t>Insights</a:t>
            </a:r>
          </a:p>
        </p:txBody>
      </p:sp>
      <p:sp>
        <p:nvSpPr>
          <p:cNvPr id="8" name="AutoShape 8"/>
          <p:cNvSpPr/>
          <p:nvPr/>
        </p:nvSpPr>
        <p:spPr>
          <a:xfrm>
            <a:off x="1028700" y="9239250"/>
            <a:ext cx="16230600" cy="0"/>
          </a:xfrm>
          <a:prstGeom prst="line">
            <a:avLst/>
          </a:prstGeom>
          <a:ln w="19050" cap="flat">
            <a:solidFill>
              <a:srgbClr val="FFFFFF"/>
            </a:solidFill>
            <a:prstDash val="solid"/>
            <a:headEnd type="none" w="sm" len="sm"/>
            <a:tailEnd type="none" w="sm" len="sm"/>
          </a:ln>
        </p:spPr>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EFE0"/>
        </a:solidFill>
        <a:effectLst/>
      </p:bgPr>
    </p:bg>
    <p:spTree>
      <p:nvGrpSpPr>
        <p:cNvPr id="1" name=""/>
        <p:cNvGrpSpPr/>
        <p:nvPr/>
      </p:nvGrpSpPr>
      <p:grpSpPr>
        <a:xfrm>
          <a:off x="0" y="0"/>
          <a:ext cx="0" cy="0"/>
          <a:chOff x="0" y="0"/>
          <a:chExt cx="0" cy="0"/>
        </a:xfrm>
      </p:grpSpPr>
      <p:sp>
        <p:nvSpPr>
          <p:cNvPr id="2" name="TextBox 2"/>
          <p:cNvSpPr txBox="1"/>
          <p:nvPr/>
        </p:nvSpPr>
        <p:spPr>
          <a:xfrm>
            <a:off x="2642809" y="447675"/>
            <a:ext cx="13002382" cy="548227"/>
          </a:xfrm>
          <a:prstGeom prst="rect">
            <a:avLst/>
          </a:prstGeom>
        </p:spPr>
        <p:txBody>
          <a:bodyPr lIns="0" tIns="0" rIns="0" bIns="0" rtlCol="0" anchor="t">
            <a:spAutoFit/>
          </a:bodyPr>
          <a:lstStyle/>
          <a:p>
            <a:pPr algn="just">
              <a:lnSpc>
                <a:spcPts val="4500"/>
              </a:lnSpc>
              <a:spcBef>
                <a:spcPct val="0"/>
              </a:spcBef>
            </a:pPr>
            <a:r>
              <a:rPr lang="en-US" sz="3000" dirty="0">
                <a:solidFill>
                  <a:srgbClr val="000000"/>
                </a:solidFill>
                <a:latin typeface="Horizon"/>
              </a:rPr>
              <a:t>Top 10 lowest vs highest PROFITING Cars</a:t>
            </a:r>
          </a:p>
        </p:txBody>
      </p:sp>
      <p:grpSp>
        <p:nvGrpSpPr>
          <p:cNvPr id="3" name="Group 3"/>
          <p:cNvGrpSpPr/>
          <p:nvPr/>
        </p:nvGrpSpPr>
        <p:grpSpPr>
          <a:xfrm>
            <a:off x="3513639" y="1336021"/>
            <a:ext cx="13731440" cy="7922279"/>
            <a:chOff x="1664242" y="0"/>
            <a:chExt cx="18308586" cy="10563038"/>
          </a:xfrm>
        </p:grpSpPr>
        <p:grpSp>
          <p:nvGrpSpPr>
            <p:cNvPr id="4" name="Group 4"/>
            <p:cNvGrpSpPr>
              <a:grpSpLocks noChangeAspect="1"/>
            </p:cNvGrpSpPr>
            <p:nvPr/>
          </p:nvGrpSpPr>
          <p:grpSpPr>
            <a:xfrm>
              <a:off x="2274082" y="0"/>
              <a:ext cx="15458856" cy="10095240"/>
              <a:chOff x="0" y="0"/>
              <a:chExt cx="22495045" cy="14690147"/>
            </a:xfrm>
          </p:grpSpPr>
          <p:sp>
            <p:nvSpPr>
              <p:cNvPr id="5" name="Freeform 5"/>
              <p:cNvSpPr/>
              <p:nvPr/>
            </p:nvSpPr>
            <p:spPr>
              <a:xfrm>
                <a:off x="-6350" y="0"/>
                <a:ext cx="22507746" cy="14690147"/>
              </a:xfrm>
              <a:custGeom>
                <a:avLst/>
                <a:gdLst/>
                <a:ahLst/>
                <a:cxnLst/>
                <a:rect l="l" t="t" r="r" b="b"/>
                <a:pathLst>
                  <a:path w="22507746" h="14690147">
                    <a:moveTo>
                      <a:pt x="0" y="0"/>
                    </a:moveTo>
                    <a:lnTo>
                      <a:pt x="12700" y="0"/>
                    </a:lnTo>
                    <a:lnTo>
                      <a:pt x="12700" y="14690147"/>
                    </a:lnTo>
                    <a:lnTo>
                      <a:pt x="0" y="14690147"/>
                    </a:lnTo>
                    <a:close/>
                    <a:moveTo>
                      <a:pt x="5623761" y="0"/>
                    </a:moveTo>
                    <a:lnTo>
                      <a:pt x="5636461" y="0"/>
                    </a:lnTo>
                    <a:lnTo>
                      <a:pt x="5636461" y="14690147"/>
                    </a:lnTo>
                    <a:lnTo>
                      <a:pt x="5623761" y="14690147"/>
                    </a:lnTo>
                    <a:close/>
                    <a:moveTo>
                      <a:pt x="11247523" y="0"/>
                    </a:moveTo>
                    <a:lnTo>
                      <a:pt x="11260223" y="0"/>
                    </a:lnTo>
                    <a:lnTo>
                      <a:pt x="11260223" y="14690147"/>
                    </a:lnTo>
                    <a:lnTo>
                      <a:pt x="11247523" y="14690147"/>
                    </a:lnTo>
                    <a:close/>
                    <a:moveTo>
                      <a:pt x="16871283" y="0"/>
                    </a:moveTo>
                    <a:lnTo>
                      <a:pt x="16883983" y="0"/>
                    </a:lnTo>
                    <a:lnTo>
                      <a:pt x="16883983" y="14690147"/>
                    </a:lnTo>
                    <a:lnTo>
                      <a:pt x="16871283" y="14690147"/>
                    </a:lnTo>
                    <a:close/>
                    <a:moveTo>
                      <a:pt x="22495046" y="0"/>
                    </a:moveTo>
                    <a:lnTo>
                      <a:pt x="22507746" y="0"/>
                    </a:lnTo>
                    <a:lnTo>
                      <a:pt x="22507746" y="14690147"/>
                    </a:lnTo>
                    <a:lnTo>
                      <a:pt x="22495046" y="14690147"/>
                    </a:lnTo>
                    <a:close/>
                  </a:path>
                </a:pathLst>
              </a:custGeom>
              <a:solidFill>
                <a:srgbClr val="000000">
                  <a:alpha val="24706"/>
                </a:srgbClr>
              </a:solidFill>
            </p:spPr>
          </p:sp>
        </p:grpSp>
        <p:sp>
          <p:nvSpPr>
            <p:cNvPr id="6" name="TextBox 6"/>
            <p:cNvSpPr txBox="1"/>
            <p:nvPr/>
          </p:nvSpPr>
          <p:spPr>
            <a:xfrm>
              <a:off x="1664242" y="10196781"/>
              <a:ext cx="1219680" cy="366257"/>
            </a:xfrm>
            <a:prstGeom prst="rect">
              <a:avLst/>
            </a:prstGeom>
          </p:spPr>
          <p:txBody>
            <a:bodyPr lIns="0" tIns="0" rIns="0" bIns="0" rtlCol="0" anchor="t">
              <a:spAutoFit/>
            </a:bodyPr>
            <a:lstStyle/>
            <a:p>
              <a:pPr algn="ctr">
                <a:lnSpc>
                  <a:spcPts val="2309"/>
                </a:lnSpc>
              </a:pPr>
              <a:r>
                <a:rPr lang="en-US" sz="1649">
                  <a:solidFill>
                    <a:srgbClr val="000000"/>
                  </a:solidFill>
                  <a:latin typeface="Anonymous Pro Bold"/>
                </a:rPr>
                <a:t>$-50,000</a:t>
              </a:r>
            </a:p>
          </p:txBody>
        </p:sp>
        <p:sp>
          <p:nvSpPr>
            <p:cNvPr id="7" name="TextBox 7"/>
            <p:cNvSpPr txBox="1"/>
            <p:nvPr/>
          </p:nvSpPr>
          <p:spPr>
            <a:xfrm>
              <a:off x="5986336" y="10196781"/>
              <a:ext cx="304920" cy="366257"/>
            </a:xfrm>
            <a:prstGeom prst="rect">
              <a:avLst/>
            </a:prstGeom>
          </p:spPr>
          <p:txBody>
            <a:bodyPr lIns="0" tIns="0" rIns="0" bIns="0" rtlCol="0" anchor="t">
              <a:spAutoFit/>
            </a:bodyPr>
            <a:lstStyle/>
            <a:p>
              <a:pPr algn="ctr">
                <a:lnSpc>
                  <a:spcPts val="2309"/>
                </a:lnSpc>
              </a:pPr>
              <a:r>
                <a:rPr lang="en-US" sz="1649">
                  <a:solidFill>
                    <a:srgbClr val="000000"/>
                  </a:solidFill>
                  <a:latin typeface="Anonymous Pro Bold"/>
                </a:rPr>
                <a:t>$0</a:t>
              </a:r>
            </a:p>
          </p:txBody>
        </p:sp>
        <p:sp>
          <p:nvSpPr>
            <p:cNvPr id="8" name="TextBox 8"/>
            <p:cNvSpPr txBox="1"/>
            <p:nvPr/>
          </p:nvSpPr>
          <p:spPr>
            <a:xfrm>
              <a:off x="9469900" y="10196781"/>
              <a:ext cx="1067220" cy="366257"/>
            </a:xfrm>
            <a:prstGeom prst="rect">
              <a:avLst/>
            </a:prstGeom>
          </p:spPr>
          <p:txBody>
            <a:bodyPr lIns="0" tIns="0" rIns="0" bIns="0" rtlCol="0" anchor="t">
              <a:spAutoFit/>
            </a:bodyPr>
            <a:lstStyle/>
            <a:p>
              <a:pPr algn="ctr">
                <a:lnSpc>
                  <a:spcPts val="2309"/>
                </a:lnSpc>
              </a:pPr>
              <a:r>
                <a:rPr lang="en-US" sz="1649">
                  <a:solidFill>
                    <a:srgbClr val="000000"/>
                  </a:solidFill>
                  <a:latin typeface="Anonymous Pro Bold"/>
                </a:rPr>
                <a:t>$50,000</a:t>
              </a:r>
            </a:p>
          </p:txBody>
        </p:sp>
        <p:sp>
          <p:nvSpPr>
            <p:cNvPr id="9" name="TextBox 9"/>
            <p:cNvSpPr txBox="1"/>
            <p:nvPr/>
          </p:nvSpPr>
          <p:spPr>
            <a:xfrm>
              <a:off x="13258384" y="10196781"/>
              <a:ext cx="1219680" cy="366257"/>
            </a:xfrm>
            <a:prstGeom prst="rect">
              <a:avLst/>
            </a:prstGeom>
          </p:spPr>
          <p:txBody>
            <a:bodyPr lIns="0" tIns="0" rIns="0" bIns="0" rtlCol="0" anchor="t">
              <a:spAutoFit/>
            </a:bodyPr>
            <a:lstStyle/>
            <a:p>
              <a:pPr algn="ctr">
                <a:lnSpc>
                  <a:spcPts val="2309"/>
                </a:lnSpc>
              </a:pPr>
              <a:r>
                <a:rPr lang="en-US" sz="1649">
                  <a:solidFill>
                    <a:srgbClr val="000000"/>
                  </a:solidFill>
                  <a:latin typeface="Anonymous Pro Bold"/>
                </a:rPr>
                <a:t>$100,000</a:t>
              </a:r>
            </a:p>
          </p:txBody>
        </p:sp>
        <p:sp>
          <p:nvSpPr>
            <p:cNvPr id="10" name="TextBox 10"/>
            <p:cNvSpPr txBox="1"/>
            <p:nvPr/>
          </p:nvSpPr>
          <p:spPr>
            <a:xfrm>
              <a:off x="17123098" y="10196781"/>
              <a:ext cx="1219680" cy="366257"/>
            </a:xfrm>
            <a:prstGeom prst="rect">
              <a:avLst/>
            </a:prstGeom>
          </p:spPr>
          <p:txBody>
            <a:bodyPr lIns="0" tIns="0" rIns="0" bIns="0" rtlCol="0" anchor="t">
              <a:spAutoFit/>
            </a:bodyPr>
            <a:lstStyle/>
            <a:p>
              <a:pPr algn="ctr">
                <a:lnSpc>
                  <a:spcPts val="2309"/>
                </a:lnSpc>
              </a:pPr>
              <a:r>
                <a:rPr lang="en-US" sz="1649">
                  <a:solidFill>
                    <a:srgbClr val="000000"/>
                  </a:solidFill>
                  <a:latin typeface="Anonymous Pro Bold"/>
                </a:rPr>
                <a:t>$150,000</a:t>
              </a:r>
            </a:p>
          </p:txBody>
        </p:sp>
        <p:sp>
          <p:nvSpPr>
            <p:cNvPr id="11" name="TextBox 11"/>
            <p:cNvSpPr txBox="1"/>
            <p:nvPr/>
          </p:nvSpPr>
          <p:spPr>
            <a:xfrm>
              <a:off x="18295767" y="8343"/>
              <a:ext cx="1677060"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Grand Prix </a:t>
              </a:r>
            </a:p>
          </p:txBody>
        </p:sp>
        <p:sp>
          <p:nvSpPr>
            <p:cNvPr id="12" name="TextBox 12"/>
            <p:cNvSpPr txBox="1"/>
            <p:nvPr/>
          </p:nvSpPr>
          <p:spPr>
            <a:xfrm>
              <a:off x="19515447" y="1017867"/>
              <a:ext cx="457380"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LS </a:t>
              </a:r>
            </a:p>
          </p:txBody>
        </p:sp>
        <p:sp>
          <p:nvSpPr>
            <p:cNvPr id="13" name="TextBox 13"/>
            <p:cNvSpPr txBox="1"/>
            <p:nvPr/>
          </p:nvSpPr>
          <p:spPr>
            <a:xfrm>
              <a:off x="18905607" y="2027391"/>
              <a:ext cx="1067220"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Ranger </a:t>
              </a:r>
            </a:p>
          </p:txBody>
        </p:sp>
        <p:sp>
          <p:nvSpPr>
            <p:cNvPr id="14" name="TextBox 14"/>
            <p:cNvSpPr txBox="1"/>
            <p:nvPr/>
          </p:nvSpPr>
          <p:spPr>
            <a:xfrm>
              <a:off x="17838387" y="3036913"/>
              <a:ext cx="2134441" cy="366257"/>
            </a:xfrm>
            <a:prstGeom prst="rect">
              <a:avLst/>
            </a:prstGeom>
          </p:spPr>
          <p:txBody>
            <a:bodyPr lIns="0" tIns="0" rIns="0" bIns="0" rtlCol="0" anchor="t">
              <a:spAutoFit/>
            </a:bodyPr>
            <a:lstStyle/>
            <a:p>
              <a:pPr algn="r">
                <a:lnSpc>
                  <a:spcPts val="2309"/>
                </a:lnSpc>
              </a:pPr>
              <a:r>
                <a:rPr lang="en-US" sz="1649" dirty="0">
                  <a:solidFill>
                    <a:srgbClr val="000000"/>
                  </a:solidFill>
                  <a:latin typeface="Anonymous Pro Bold"/>
                </a:rPr>
                <a:t>Grand Marquis </a:t>
              </a:r>
            </a:p>
          </p:txBody>
        </p:sp>
        <p:sp>
          <p:nvSpPr>
            <p:cNvPr id="15" name="TextBox 15"/>
            <p:cNvSpPr txBox="1"/>
            <p:nvPr/>
          </p:nvSpPr>
          <p:spPr>
            <a:xfrm>
              <a:off x="17838387" y="4046439"/>
              <a:ext cx="2134441"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Suburban 1500 </a:t>
              </a:r>
            </a:p>
          </p:txBody>
        </p:sp>
        <p:sp>
          <p:nvSpPr>
            <p:cNvPr id="16" name="TextBox 16"/>
            <p:cNvSpPr txBox="1"/>
            <p:nvPr/>
          </p:nvSpPr>
          <p:spPr>
            <a:xfrm>
              <a:off x="18448227" y="5055964"/>
              <a:ext cx="1524600"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Cabriolet </a:t>
              </a:r>
            </a:p>
          </p:txBody>
        </p:sp>
        <p:sp>
          <p:nvSpPr>
            <p:cNvPr id="17" name="TextBox 17"/>
            <p:cNvSpPr txBox="1"/>
            <p:nvPr/>
          </p:nvSpPr>
          <p:spPr>
            <a:xfrm>
              <a:off x="18600687" y="6065488"/>
              <a:ext cx="1372140"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Town Car </a:t>
              </a:r>
            </a:p>
          </p:txBody>
        </p:sp>
        <p:sp>
          <p:nvSpPr>
            <p:cNvPr id="18" name="TextBox 18"/>
            <p:cNvSpPr txBox="1"/>
            <p:nvPr/>
          </p:nvSpPr>
          <p:spPr>
            <a:xfrm>
              <a:off x="19058067" y="7075012"/>
              <a:ext cx="914760" cy="366257"/>
            </a:xfrm>
            <a:prstGeom prst="rect">
              <a:avLst/>
            </a:prstGeom>
          </p:spPr>
          <p:txBody>
            <a:bodyPr lIns="0" tIns="0" rIns="0" bIns="0" rtlCol="0" anchor="t">
              <a:spAutoFit/>
            </a:bodyPr>
            <a:lstStyle/>
            <a:p>
              <a:pPr algn="r">
                <a:lnSpc>
                  <a:spcPts val="2309"/>
                </a:lnSpc>
              </a:pPr>
              <a:r>
                <a:rPr lang="en-US" sz="1649">
                  <a:solidFill>
                    <a:srgbClr val="000000"/>
                  </a:solidFill>
                  <a:latin typeface="Anonymous Pro Bold"/>
                </a:rPr>
                <a:t>Sable </a:t>
              </a:r>
            </a:p>
          </p:txBody>
        </p:sp>
        <p:sp>
          <p:nvSpPr>
            <p:cNvPr id="19" name="TextBox 19"/>
            <p:cNvSpPr txBox="1"/>
            <p:nvPr/>
          </p:nvSpPr>
          <p:spPr>
            <a:xfrm>
              <a:off x="18600687" y="8084536"/>
              <a:ext cx="1372140" cy="366257"/>
            </a:xfrm>
            <a:prstGeom prst="rect">
              <a:avLst/>
            </a:prstGeom>
          </p:spPr>
          <p:txBody>
            <a:bodyPr lIns="0" tIns="0" rIns="0" bIns="0" rtlCol="0" anchor="t">
              <a:spAutoFit/>
            </a:bodyPr>
            <a:lstStyle/>
            <a:p>
              <a:pPr algn="r">
                <a:lnSpc>
                  <a:spcPts val="2309"/>
                </a:lnSpc>
              </a:pPr>
              <a:r>
                <a:rPr lang="en-US" sz="1649" dirty="0">
                  <a:solidFill>
                    <a:srgbClr val="000000"/>
                  </a:solidFill>
                  <a:latin typeface="Anonymous Pro Bold"/>
                </a:rPr>
                <a:t>F-Series </a:t>
              </a:r>
            </a:p>
          </p:txBody>
        </p:sp>
        <p:sp>
          <p:nvSpPr>
            <p:cNvPr id="20" name="TextBox 20"/>
            <p:cNvSpPr txBox="1"/>
            <p:nvPr/>
          </p:nvSpPr>
          <p:spPr>
            <a:xfrm>
              <a:off x="18753147" y="9094059"/>
              <a:ext cx="1219680" cy="366257"/>
            </a:xfrm>
            <a:prstGeom prst="rect">
              <a:avLst/>
            </a:prstGeom>
          </p:spPr>
          <p:txBody>
            <a:bodyPr lIns="0" tIns="0" rIns="0" bIns="0" rtlCol="0" anchor="t">
              <a:spAutoFit/>
            </a:bodyPr>
            <a:lstStyle/>
            <a:p>
              <a:pPr algn="r">
                <a:lnSpc>
                  <a:spcPts val="2309"/>
                </a:lnSpc>
              </a:pPr>
              <a:r>
                <a:rPr lang="en-US" sz="1649" dirty="0">
                  <a:solidFill>
                    <a:srgbClr val="000000"/>
                  </a:solidFill>
                  <a:latin typeface="Anonymous Pro Bold"/>
                </a:rPr>
                <a:t>Mustang </a:t>
              </a:r>
            </a:p>
          </p:txBody>
        </p:sp>
        <p:grpSp>
          <p:nvGrpSpPr>
            <p:cNvPr id="21" name="Group 21"/>
            <p:cNvGrpSpPr>
              <a:grpSpLocks noChangeAspect="1"/>
            </p:cNvGrpSpPr>
            <p:nvPr/>
          </p:nvGrpSpPr>
          <p:grpSpPr>
            <a:xfrm>
              <a:off x="5799291" y="0"/>
              <a:ext cx="11072420" cy="10098149"/>
              <a:chOff x="5129728" y="0"/>
              <a:chExt cx="16112097" cy="14694380"/>
            </a:xfrm>
          </p:grpSpPr>
          <p:sp>
            <p:nvSpPr>
              <p:cNvPr id="22" name="Freeform 22"/>
              <p:cNvSpPr/>
              <p:nvPr/>
            </p:nvSpPr>
            <p:spPr>
              <a:xfrm>
                <a:off x="5623761" y="0"/>
                <a:ext cx="15618063" cy="493905"/>
              </a:xfrm>
              <a:custGeom>
                <a:avLst/>
                <a:gdLst/>
                <a:ahLst/>
                <a:cxnLst/>
                <a:rect l="l" t="t" r="r" b="b"/>
                <a:pathLst>
                  <a:path w="15618063" h="493905">
                    <a:moveTo>
                      <a:pt x="0" y="0"/>
                    </a:moveTo>
                    <a:lnTo>
                      <a:pt x="15578891" y="0"/>
                    </a:lnTo>
                    <a:lnTo>
                      <a:pt x="15578891" y="0"/>
                    </a:lnTo>
                    <a:cubicBezTo>
                      <a:pt x="15600525" y="1"/>
                      <a:pt x="15618063" y="17539"/>
                      <a:pt x="15618063" y="39174"/>
                    </a:cubicBezTo>
                    <a:lnTo>
                      <a:pt x="15618063" y="454731"/>
                    </a:lnTo>
                    <a:cubicBezTo>
                      <a:pt x="15618063" y="476366"/>
                      <a:pt x="15600525" y="493904"/>
                      <a:pt x="15578891" y="493905"/>
                    </a:cubicBezTo>
                    <a:lnTo>
                      <a:pt x="0" y="493905"/>
                    </a:lnTo>
                    <a:close/>
                  </a:path>
                </a:pathLst>
              </a:custGeom>
              <a:solidFill>
                <a:srgbClr val="B7A4DF"/>
              </a:solidFill>
            </p:spPr>
          </p:sp>
          <p:sp>
            <p:nvSpPr>
              <p:cNvPr id="23" name="Freeform 23"/>
              <p:cNvSpPr/>
              <p:nvPr/>
            </p:nvSpPr>
            <p:spPr>
              <a:xfrm>
                <a:off x="5623761" y="1469014"/>
                <a:ext cx="15562781" cy="493905"/>
              </a:xfrm>
              <a:custGeom>
                <a:avLst/>
                <a:gdLst/>
                <a:ahLst/>
                <a:cxnLst/>
                <a:rect l="l" t="t" r="r" b="b"/>
                <a:pathLst>
                  <a:path w="15562781" h="493905">
                    <a:moveTo>
                      <a:pt x="0" y="1"/>
                    </a:moveTo>
                    <a:lnTo>
                      <a:pt x="15523607" y="1"/>
                    </a:lnTo>
                    <a:cubicBezTo>
                      <a:pt x="15533997" y="0"/>
                      <a:pt x="15543961" y="4128"/>
                      <a:pt x="15551308" y="11474"/>
                    </a:cubicBezTo>
                    <a:cubicBezTo>
                      <a:pt x="15558655" y="18821"/>
                      <a:pt x="15562781" y="28785"/>
                      <a:pt x="15562781" y="39174"/>
                    </a:cubicBezTo>
                    <a:lnTo>
                      <a:pt x="15562781" y="454732"/>
                    </a:lnTo>
                    <a:cubicBezTo>
                      <a:pt x="15562781" y="465122"/>
                      <a:pt x="15558655" y="475086"/>
                      <a:pt x="15551308" y="482432"/>
                    </a:cubicBezTo>
                    <a:cubicBezTo>
                      <a:pt x="15543961" y="489779"/>
                      <a:pt x="15533997" y="493906"/>
                      <a:pt x="15523607" y="493906"/>
                    </a:cubicBezTo>
                    <a:lnTo>
                      <a:pt x="0" y="493906"/>
                    </a:lnTo>
                    <a:close/>
                  </a:path>
                </a:pathLst>
              </a:custGeom>
              <a:solidFill>
                <a:srgbClr val="B7A4DF"/>
              </a:solidFill>
            </p:spPr>
          </p:sp>
          <p:sp>
            <p:nvSpPr>
              <p:cNvPr id="24" name="Freeform 24"/>
              <p:cNvSpPr/>
              <p:nvPr/>
            </p:nvSpPr>
            <p:spPr>
              <a:xfrm>
                <a:off x="5623761" y="2938029"/>
                <a:ext cx="14745972" cy="493905"/>
              </a:xfrm>
              <a:custGeom>
                <a:avLst/>
                <a:gdLst/>
                <a:ahLst/>
                <a:cxnLst/>
                <a:rect l="l" t="t" r="r" b="b"/>
                <a:pathLst>
                  <a:path w="14745972" h="493905">
                    <a:moveTo>
                      <a:pt x="0" y="0"/>
                    </a:moveTo>
                    <a:lnTo>
                      <a:pt x="14706798" y="0"/>
                    </a:lnTo>
                    <a:cubicBezTo>
                      <a:pt x="14717188" y="0"/>
                      <a:pt x="14727152" y="4127"/>
                      <a:pt x="14734499" y="11474"/>
                    </a:cubicBezTo>
                    <a:cubicBezTo>
                      <a:pt x="14741846" y="18820"/>
                      <a:pt x="14745972" y="28784"/>
                      <a:pt x="14745972" y="39174"/>
                    </a:cubicBezTo>
                    <a:lnTo>
                      <a:pt x="14745972" y="454732"/>
                    </a:lnTo>
                    <a:cubicBezTo>
                      <a:pt x="14745972" y="465121"/>
                      <a:pt x="14741846" y="475086"/>
                      <a:pt x="14734499" y="482432"/>
                    </a:cubicBezTo>
                    <a:cubicBezTo>
                      <a:pt x="14727152" y="489778"/>
                      <a:pt x="14717188" y="493905"/>
                      <a:pt x="14706798" y="493905"/>
                    </a:cubicBezTo>
                    <a:lnTo>
                      <a:pt x="0" y="493905"/>
                    </a:lnTo>
                    <a:close/>
                  </a:path>
                </a:pathLst>
              </a:custGeom>
              <a:solidFill>
                <a:srgbClr val="B7A4DF"/>
              </a:solidFill>
            </p:spPr>
          </p:sp>
          <p:sp>
            <p:nvSpPr>
              <p:cNvPr id="25" name="Freeform 25"/>
              <p:cNvSpPr/>
              <p:nvPr/>
            </p:nvSpPr>
            <p:spPr>
              <a:xfrm>
                <a:off x="5623761" y="4407044"/>
                <a:ext cx="14565744" cy="493905"/>
              </a:xfrm>
              <a:custGeom>
                <a:avLst/>
                <a:gdLst/>
                <a:ahLst/>
                <a:cxnLst/>
                <a:rect l="l" t="t" r="r" b="b"/>
                <a:pathLst>
                  <a:path w="14565744" h="493905">
                    <a:moveTo>
                      <a:pt x="0" y="0"/>
                    </a:moveTo>
                    <a:lnTo>
                      <a:pt x="14526572" y="0"/>
                    </a:lnTo>
                    <a:cubicBezTo>
                      <a:pt x="14548206" y="1"/>
                      <a:pt x="14565745" y="17539"/>
                      <a:pt x="14565745" y="39174"/>
                    </a:cubicBezTo>
                    <a:lnTo>
                      <a:pt x="14565745" y="454731"/>
                    </a:lnTo>
                    <a:cubicBezTo>
                      <a:pt x="14565745" y="476366"/>
                      <a:pt x="14548206" y="493905"/>
                      <a:pt x="14526572" y="493905"/>
                    </a:cubicBezTo>
                    <a:lnTo>
                      <a:pt x="0" y="493905"/>
                    </a:lnTo>
                    <a:close/>
                  </a:path>
                </a:pathLst>
              </a:custGeom>
              <a:solidFill>
                <a:srgbClr val="B7A4DF"/>
              </a:solidFill>
            </p:spPr>
          </p:sp>
          <p:sp>
            <p:nvSpPr>
              <p:cNvPr id="26" name="Freeform 26"/>
              <p:cNvSpPr/>
              <p:nvPr/>
            </p:nvSpPr>
            <p:spPr>
              <a:xfrm>
                <a:off x="5623761" y="5876059"/>
                <a:ext cx="14141668" cy="493905"/>
              </a:xfrm>
              <a:custGeom>
                <a:avLst/>
                <a:gdLst/>
                <a:ahLst/>
                <a:cxnLst/>
                <a:rect l="l" t="t" r="r" b="b"/>
                <a:pathLst>
                  <a:path w="14141668" h="493905">
                    <a:moveTo>
                      <a:pt x="0" y="0"/>
                    </a:moveTo>
                    <a:lnTo>
                      <a:pt x="14102495" y="0"/>
                    </a:lnTo>
                    <a:cubicBezTo>
                      <a:pt x="14124130" y="0"/>
                      <a:pt x="14141668" y="17539"/>
                      <a:pt x="14141668" y="39173"/>
                    </a:cubicBezTo>
                    <a:lnTo>
                      <a:pt x="14141668" y="454731"/>
                    </a:lnTo>
                    <a:cubicBezTo>
                      <a:pt x="14141668" y="476366"/>
                      <a:pt x="14124130" y="493904"/>
                      <a:pt x="14102495" y="493905"/>
                    </a:cubicBezTo>
                    <a:lnTo>
                      <a:pt x="0" y="493905"/>
                    </a:lnTo>
                    <a:close/>
                  </a:path>
                </a:pathLst>
              </a:custGeom>
              <a:solidFill>
                <a:srgbClr val="B7A4DF"/>
              </a:solidFill>
            </p:spPr>
          </p:sp>
          <p:sp>
            <p:nvSpPr>
              <p:cNvPr id="27" name="Freeform 27"/>
              <p:cNvSpPr/>
              <p:nvPr/>
            </p:nvSpPr>
            <p:spPr>
              <a:xfrm>
                <a:off x="5623761" y="7345073"/>
                <a:ext cx="13855471" cy="493905"/>
              </a:xfrm>
              <a:custGeom>
                <a:avLst/>
                <a:gdLst/>
                <a:ahLst/>
                <a:cxnLst/>
                <a:rect l="l" t="t" r="r" b="b"/>
                <a:pathLst>
                  <a:path w="13855471" h="493905">
                    <a:moveTo>
                      <a:pt x="0" y="0"/>
                    </a:moveTo>
                    <a:lnTo>
                      <a:pt x="13816297" y="0"/>
                    </a:lnTo>
                    <a:cubicBezTo>
                      <a:pt x="13826687" y="0"/>
                      <a:pt x="13836651" y="4127"/>
                      <a:pt x="13843998" y="11474"/>
                    </a:cubicBezTo>
                    <a:cubicBezTo>
                      <a:pt x="13851345" y="18820"/>
                      <a:pt x="13855472" y="28785"/>
                      <a:pt x="13855472" y="39174"/>
                    </a:cubicBezTo>
                    <a:lnTo>
                      <a:pt x="13855472" y="454732"/>
                    </a:lnTo>
                    <a:cubicBezTo>
                      <a:pt x="13855472" y="465121"/>
                      <a:pt x="13851345" y="475085"/>
                      <a:pt x="13843998" y="482431"/>
                    </a:cubicBezTo>
                    <a:cubicBezTo>
                      <a:pt x="13836651" y="489778"/>
                      <a:pt x="13826687" y="493905"/>
                      <a:pt x="13816297" y="493905"/>
                    </a:cubicBezTo>
                    <a:lnTo>
                      <a:pt x="0" y="493905"/>
                    </a:lnTo>
                    <a:close/>
                  </a:path>
                </a:pathLst>
              </a:custGeom>
              <a:solidFill>
                <a:srgbClr val="B7A4DF"/>
              </a:solidFill>
            </p:spPr>
          </p:sp>
          <p:sp>
            <p:nvSpPr>
              <p:cNvPr id="28" name="Freeform 28"/>
              <p:cNvSpPr/>
              <p:nvPr/>
            </p:nvSpPr>
            <p:spPr>
              <a:xfrm>
                <a:off x="5623761" y="8814088"/>
                <a:ext cx="13751786" cy="493905"/>
              </a:xfrm>
              <a:custGeom>
                <a:avLst/>
                <a:gdLst/>
                <a:ahLst/>
                <a:cxnLst/>
                <a:rect l="l" t="t" r="r" b="b"/>
                <a:pathLst>
                  <a:path w="13751786" h="493905">
                    <a:moveTo>
                      <a:pt x="0" y="0"/>
                    </a:moveTo>
                    <a:lnTo>
                      <a:pt x="13712612" y="0"/>
                    </a:lnTo>
                    <a:cubicBezTo>
                      <a:pt x="13723002" y="0"/>
                      <a:pt x="13732966" y="4127"/>
                      <a:pt x="13740313" y="11474"/>
                    </a:cubicBezTo>
                    <a:cubicBezTo>
                      <a:pt x="13747660" y="18820"/>
                      <a:pt x="13751787" y="28785"/>
                      <a:pt x="13751787" y="39174"/>
                    </a:cubicBezTo>
                    <a:lnTo>
                      <a:pt x="13751787" y="454732"/>
                    </a:lnTo>
                    <a:cubicBezTo>
                      <a:pt x="13751787" y="465121"/>
                      <a:pt x="13747660" y="475085"/>
                      <a:pt x="13740313" y="482431"/>
                    </a:cubicBezTo>
                    <a:cubicBezTo>
                      <a:pt x="13732966" y="489778"/>
                      <a:pt x="13723002" y="493905"/>
                      <a:pt x="13712612" y="493905"/>
                    </a:cubicBezTo>
                    <a:lnTo>
                      <a:pt x="0" y="493905"/>
                    </a:lnTo>
                    <a:close/>
                  </a:path>
                </a:pathLst>
              </a:custGeom>
              <a:solidFill>
                <a:srgbClr val="B7A4DF"/>
              </a:solidFill>
            </p:spPr>
          </p:sp>
          <p:sp>
            <p:nvSpPr>
              <p:cNvPr id="29" name="Freeform 29"/>
              <p:cNvSpPr/>
              <p:nvPr/>
            </p:nvSpPr>
            <p:spPr>
              <a:xfrm>
                <a:off x="5623761" y="10283103"/>
                <a:ext cx="13682666" cy="493906"/>
              </a:xfrm>
              <a:custGeom>
                <a:avLst/>
                <a:gdLst/>
                <a:ahLst/>
                <a:cxnLst/>
                <a:rect l="l" t="t" r="r" b="b"/>
                <a:pathLst>
                  <a:path w="13682666" h="493906">
                    <a:moveTo>
                      <a:pt x="0" y="0"/>
                    </a:moveTo>
                    <a:lnTo>
                      <a:pt x="13643492" y="0"/>
                    </a:lnTo>
                    <a:cubicBezTo>
                      <a:pt x="13653882" y="0"/>
                      <a:pt x="13663846" y="4126"/>
                      <a:pt x="13671193" y="11473"/>
                    </a:cubicBezTo>
                    <a:cubicBezTo>
                      <a:pt x="13678540" y="18820"/>
                      <a:pt x="13682667" y="28784"/>
                      <a:pt x="13682667" y="39174"/>
                    </a:cubicBezTo>
                    <a:lnTo>
                      <a:pt x="13682667" y="454731"/>
                    </a:lnTo>
                    <a:cubicBezTo>
                      <a:pt x="13682667" y="465121"/>
                      <a:pt x="13678540" y="475085"/>
                      <a:pt x="13671193" y="482431"/>
                    </a:cubicBezTo>
                    <a:cubicBezTo>
                      <a:pt x="13663846" y="489778"/>
                      <a:pt x="13653882" y="493905"/>
                      <a:pt x="13643492" y="493905"/>
                    </a:cubicBezTo>
                    <a:lnTo>
                      <a:pt x="0" y="493905"/>
                    </a:lnTo>
                    <a:close/>
                  </a:path>
                </a:pathLst>
              </a:custGeom>
              <a:solidFill>
                <a:srgbClr val="B7A4DF"/>
              </a:solidFill>
            </p:spPr>
          </p:sp>
          <p:sp>
            <p:nvSpPr>
              <p:cNvPr id="30" name="Freeform 30"/>
              <p:cNvSpPr/>
              <p:nvPr/>
            </p:nvSpPr>
            <p:spPr>
              <a:xfrm>
                <a:off x="5623761" y="11752118"/>
                <a:ext cx="13587561" cy="493905"/>
              </a:xfrm>
              <a:custGeom>
                <a:avLst/>
                <a:gdLst/>
                <a:ahLst/>
                <a:cxnLst/>
                <a:rect l="l" t="t" r="r" b="b"/>
                <a:pathLst>
                  <a:path w="13587561" h="493905">
                    <a:moveTo>
                      <a:pt x="0" y="0"/>
                    </a:moveTo>
                    <a:lnTo>
                      <a:pt x="13548387" y="0"/>
                    </a:lnTo>
                    <a:cubicBezTo>
                      <a:pt x="13558777" y="0"/>
                      <a:pt x="13568740" y="4126"/>
                      <a:pt x="13576087" y="11473"/>
                    </a:cubicBezTo>
                    <a:cubicBezTo>
                      <a:pt x="13583434" y="18819"/>
                      <a:pt x="13587561" y="28784"/>
                      <a:pt x="13587561" y="39173"/>
                    </a:cubicBezTo>
                    <a:lnTo>
                      <a:pt x="13587561" y="454731"/>
                    </a:lnTo>
                    <a:cubicBezTo>
                      <a:pt x="13587561" y="465120"/>
                      <a:pt x="13583434" y="475085"/>
                      <a:pt x="13576087" y="482431"/>
                    </a:cubicBezTo>
                    <a:cubicBezTo>
                      <a:pt x="13568740" y="489777"/>
                      <a:pt x="13558777" y="493904"/>
                      <a:pt x="13548387" y="493904"/>
                    </a:cubicBezTo>
                    <a:lnTo>
                      <a:pt x="0" y="493904"/>
                    </a:lnTo>
                    <a:close/>
                  </a:path>
                </a:pathLst>
              </a:custGeom>
              <a:solidFill>
                <a:srgbClr val="B7A4DF"/>
              </a:solidFill>
            </p:spPr>
          </p:sp>
          <p:sp>
            <p:nvSpPr>
              <p:cNvPr id="31" name="Freeform 31"/>
              <p:cNvSpPr/>
              <p:nvPr/>
            </p:nvSpPr>
            <p:spPr>
              <a:xfrm>
                <a:off x="5623761" y="13221133"/>
                <a:ext cx="13374845" cy="493905"/>
              </a:xfrm>
              <a:custGeom>
                <a:avLst/>
                <a:gdLst/>
                <a:ahLst/>
                <a:cxnLst/>
                <a:rect l="l" t="t" r="r" b="b"/>
                <a:pathLst>
                  <a:path w="13374845" h="493905">
                    <a:moveTo>
                      <a:pt x="0" y="0"/>
                    </a:moveTo>
                    <a:lnTo>
                      <a:pt x="13335672" y="0"/>
                    </a:lnTo>
                    <a:cubicBezTo>
                      <a:pt x="13357307" y="0"/>
                      <a:pt x="13374845" y="17538"/>
                      <a:pt x="13374845" y="39172"/>
                    </a:cubicBezTo>
                    <a:lnTo>
                      <a:pt x="13374845" y="454730"/>
                    </a:lnTo>
                    <a:cubicBezTo>
                      <a:pt x="13374845" y="476364"/>
                      <a:pt x="13357307" y="493904"/>
                      <a:pt x="13335672" y="493904"/>
                    </a:cubicBezTo>
                    <a:lnTo>
                      <a:pt x="0" y="493904"/>
                    </a:lnTo>
                    <a:close/>
                  </a:path>
                </a:pathLst>
              </a:custGeom>
              <a:solidFill>
                <a:srgbClr val="B7A4DF"/>
              </a:solidFill>
            </p:spPr>
          </p:sp>
          <p:sp>
            <p:nvSpPr>
              <p:cNvPr id="32" name="Freeform 32"/>
              <p:cNvSpPr/>
              <p:nvPr/>
            </p:nvSpPr>
            <p:spPr>
              <a:xfrm>
                <a:off x="5623761" y="489672"/>
                <a:ext cx="0" cy="493905"/>
              </a:xfrm>
              <a:custGeom>
                <a:avLst/>
                <a:gdLst/>
                <a:ahLst/>
                <a:cxnLst/>
                <a:rect l="l" t="t" r="r" b="b"/>
                <a:pathLst>
                  <a:path h="493905">
                    <a:moveTo>
                      <a:pt x="0" y="0"/>
                    </a:moveTo>
                    <a:lnTo>
                      <a:pt x="0" y="0"/>
                    </a:lnTo>
                    <a:lnTo>
                      <a:pt x="0" y="493904"/>
                    </a:lnTo>
                    <a:lnTo>
                      <a:pt x="0" y="493904"/>
                    </a:lnTo>
                    <a:close/>
                  </a:path>
                </a:pathLst>
              </a:custGeom>
              <a:solidFill>
                <a:srgbClr val="F35E1D"/>
              </a:solidFill>
            </p:spPr>
          </p:sp>
          <p:sp>
            <p:nvSpPr>
              <p:cNvPr id="33" name="Freeform 33"/>
              <p:cNvSpPr/>
              <p:nvPr/>
            </p:nvSpPr>
            <p:spPr>
              <a:xfrm>
                <a:off x="5623761" y="1958686"/>
                <a:ext cx="0" cy="493905"/>
              </a:xfrm>
              <a:custGeom>
                <a:avLst/>
                <a:gdLst/>
                <a:ahLst/>
                <a:cxnLst/>
                <a:rect l="l" t="t" r="r" b="b"/>
                <a:pathLst>
                  <a:path h="493905">
                    <a:moveTo>
                      <a:pt x="0" y="0"/>
                    </a:moveTo>
                    <a:lnTo>
                      <a:pt x="0" y="0"/>
                    </a:lnTo>
                    <a:lnTo>
                      <a:pt x="0" y="493905"/>
                    </a:lnTo>
                    <a:lnTo>
                      <a:pt x="0" y="493905"/>
                    </a:lnTo>
                    <a:close/>
                  </a:path>
                </a:pathLst>
              </a:custGeom>
              <a:solidFill>
                <a:srgbClr val="F35E1D"/>
              </a:solidFill>
            </p:spPr>
          </p:sp>
          <p:sp>
            <p:nvSpPr>
              <p:cNvPr id="34" name="Freeform 34"/>
              <p:cNvSpPr/>
              <p:nvPr/>
            </p:nvSpPr>
            <p:spPr>
              <a:xfrm>
                <a:off x="5623761" y="3427701"/>
                <a:ext cx="0" cy="493905"/>
              </a:xfrm>
              <a:custGeom>
                <a:avLst/>
                <a:gdLst/>
                <a:ahLst/>
                <a:cxnLst/>
                <a:rect l="l" t="t" r="r" b="b"/>
                <a:pathLst>
                  <a:path h="493905">
                    <a:moveTo>
                      <a:pt x="0" y="0"/>
                    </a:moveTo>
                    <a:lnTo>
                      <a:pt x="0" y="0"/>
                    </a:lnTo>
                    <a:lnTo>
                      <a:pt x="0" y="493905"/>
                    </a:lnTo>
                    <a:lnTo>
                      <a:pt x="0" y="493905"/>
                    </a:lnTo>
                    <a:close/>
                  </a:path>
                </a:pathLst>
              </a:custGeom>
              <a:solidFill>
                <a:srgbClr val="F35E1D"/>
              </a:solidFill>
            </p:spPr>
          </p:sp>
          <p:sp>
            <p:nvSpPr>
              <p:cNvPr id="35" name="Freeform 35"/>
              <p:cNvSpPr/>
              <p:nvPr/>
            </p:nvSpPr>
            <p:spPr>
              <a:xfrm>
                <a:off x="5623761" y="4896716"/>
                <a:ext cx="0" cy="493905"/>
              </a:xfrm>
              <a:custGeom>
                <a:avLst/>
                <a:gdLst/>
                <a:ahLst/>
                <a:cxnLst/>
                <a:rect l="l" t="t" r="r" b="b"/>
                <a:pathLst>
                  <a:path h="493905">
                    <a:moveTo>
                      <a:pt x="0" y="0"/>
                    </a:moveTo>
                    <a:lnTo>
                      <a:pt x="0" y="0"/>
                    </a:lnTo>
                    <a:lnTo>
                      <a:pt x="0" y="493905"/>
                    </a:lnTo>
                    <a:lnTo>
                      <a:pt x="0" y="493905"/>
                    </a:lnTo>
                    <a:close/>
                  </a:path>
                </a:pathLst>
              </a:custGeom>
              <a:solidFill>
                <a:srgbClr val="F35E1D"/>
              </a:solidFill>
            </p:spPr>
          </p:sp>
          <p:sp>
            <p:nvSpPr>
              <p:cNvPr id="36" name="Freeform 36"/>
              <p:cNvSpPr/>
              <p:nvPr/>
            </p:nvSpPr>
            <p:spPr>
              <a:xfrm>
                <a:off x="5623761" y="6365730"/>
                <a:ext cx="225" cy="493905"/>
              </a:xfrm>
              <a:custGeom>
                <a:avLst/>
                <a:gdLst/>
                <a:ahLst/>
                <a:cxnLst/>
                <a:rect l="l" t="t" r="r" b="b"/>
                <a:pathLst>
                  <a:path w="225" h="493905">
                    <a:moveTo>
                      <a:pt x="0" y="0"/>
                    </a:moveTo>
                    <a:lnTo>
                      <a:pt x="0" y="0"/>
                    </a:lnTo>
                    <a:cubicBezTo>
                      <a:pt x="75" y="0"/>
                      <a:pt x="150" y="0"/>
                      <a:pt x="225" y="1"/>
                    </a:cubicBezTo>
                    <a:lnTo>
                      <a:pt x="225" y="493905"/>
                    </a:lnTo>
                    <a:cubicBezTo>
                      <a:pt x="150" y="493906"/>
                      <a:pt x="75" y="493906"/>
                      <a:pt x="0" y="493906"/>
                    </a:cubicBezTo>
                    <a:lnTo>
                      <a:pt x="0" y="493906"/>
                    </a:lnTo>
                    <a:close/>
                  </a:path>
                </a:pathLst>
              </a:custGeom>
              <a:solidFill>
                <a:srgbClr val="F35E1D"/>
              </a:solidFill>
            </p:spPr>
          </p:sp>
          <p:sp>
            <p:nvSpPr>
              <p:cNvPr id="37" name="Freeform 37"/>
              <p:cNvSpPr/>
              <p:nvPr/>
            </p:nvSpPr>
            <p:spPr>
              <a:xfrm>
                <a:off x="5623761" y="7834745"/>
                <a:ext cx="0" cy="493905"/>
              </a:xfrm>
              <a:custGeom>
                <a:avLst/>
                <a:gdLst/>
                <a:ahLst/>
                <a:cxnLst/>
                <a:rect l="l" t="t" r="r" b="b"/>
                <a:pathLst>
                  <a:path h="493905">
                    <a:moveTo>
                      <a:pt x="0" y="0"/>
                    </a:moveTo>
                    <a:lnTo>
                      <a:pt x="0" y="0"/>
                    </a:lnTo>
                    <a:lnTo>
                      <a:pt x="0" y="493905"/>
                    </a:lnTo>
                    <a:lnTo>
                      <a:pt x="0" y="493905"/>
                    </a:lnTo>
                    <a:close/>
                  </a:path>
                </a:pathLst>
              </a:custGeom>
              <a:solidFill>
                <a:srgbClr val="F35E1D"/>
              </a:solidFill>
            </p:spPr>
          </p:sp>
          <p:sp>
            <p:nvSpPr>
              <p:cNvPr id="38" name="Freeform 38"/>
              <p:cNvSpPr/>
              <p:nvPr/>
            </p:nvSpPr>
            <p:spPr>
              <a:xfrm>
                <a:off x="5623761" y="9303760"/>
                <a:ext cx="0" cy="493905"/>
              </a:xfrm>
              <a:custGeom>
                <a:avLst/>
                <a:gdLst/>
                <a:ahLst/>
                <a:cxnLst/>
                <a:rect l="l" t="t" r="r" b="b"/>
                <a:pathLst>
                  <a:path h="493905">
                    <a:moveTo>
                      <a:pt x="0" y="0"/>
                    </a:moveTo>
                    <a:lnTo>
                      <a:pt x="0" y="0"/>
                    </a:lnTo>
                    <a:lnTo>
                      <a:pt x="0" y="493905"/>
                    </a:lnTo>
                    <a:lnTo>
                      <a:pt x="0" y="493905"/>
                    </a:lnTo>
                    <a:close/>
                  </a:path>
                </a:pathLst>
              </a:custGeom>
              <a:solidFill>
                <a:srgbClr val="F35E1D"/>
              </a:solidFill>
            </p:spPr>
          </p:sp>
          <p:sp>
            <p:nvSpPr>
              <p:cNvPr id="39" name="Freeform 39"/>
              <p:cNvSpPr/>
              <p:nvPr/>
            </p:nvSpPr>
            <p:spPr>
              <a:xfrm>
                <a:off x="5623761" y="10772774"/>
                <a:ext cx="0" cy="493905"/>
              </a:xfrm>
              <a:custGeom>
                <a:avLst/>
                <a:gdLst/>
                <a:ahLst/>
                <a:cxnLst/>
                <a:rect l="l" t="t" r="r" b="b"/>
                <a:pathLst>
                  <a:path h="493905">
                    <a:moveTo>
                      <a:pt x="0" y="0"/>
                    </a:moveTo>
                    <a:lnTo>
                      <a:pt x="0" y="0"/>
                    </a:lnTo>
                    <a:lnTo>
                      <a:pt x="0" y="493905"/>
                    </a:lnTo>
                    <a:lnTo>
                      <a:pt x="0" y="493905"/>
                    </a:lnTo>
                    <a:close/>
                  </a:path>
                </a:pathLst>
              </a:custGeom>
              <a:solidFill>
                <a:srgbClr val="F35E1D"/>
              </a:solidFill>
            </p:spPr>
          </p:sp>
          <p:sp>
            <p:nvSpPr>
              <p:cNvPr id="40" name="Freeform 40"/>
              <p:cNvSpPr/>
              <p:nvPr/>
            </p:nvSpPr>
            <p:spPr>
              <a:xfrm>
                <a:off x="5623761" y="12241789"/>
                <a:ext cx="0" cy="493905"/>
              </a:xfrm>
              <a:custGeom>
                <a:avLst/>
                <a:gdLst/>
                <a:ahLst/>
                <a:cxnLst/>
                <a:rect l="l" t="t" r="r" b="b"/>
                <a:pathLst>
                  <a:path h="493905">
                    <a:moveTo>
                      <a:pt x="0" y="0"/>
                    </a:moveTo>
                    <a:lnTo>
                      <a:pt x="0" y="0"/>
                    </a:lnTo>
                    <a:lnTo>
                      <a:pt x="0" y="493905"/>
                    </a:lnTo>
                    <a:lnTo>
                      <a:pt x="0" y="493905"/>
                    </a:lnTo>
                    <a:close/>
                  </a:path>
                </a:pathLst>
              </a:custGeom>
              <a:solidFill>
                <a:srgbClr val="F35E1D"/>
              </a:solidFill>
            </p:spPr>
          </p:sp>
          <p:sp>
            <p:nvSpPr>
              <p:cNvPr id="41" name="Freeform 41"/>
              <p:cNvSpPr/>
              <p:nvPr/>
            </p:nvSpPr>
            <p:spPr>
              <a:xfrm>
                <a:off x="5623761" y="13710803"/>
                <a:ext cx="0" cy="493905"/>
              </a:xfrm>
              <a:custGeom>
                <a:avLst/>
                <a:gdLst/>
                <a:ahLst/>
                <a:cxnLst/>
                <a:rect l="l" t="t" r="r" b="b"/>
                <a:pathLst>
                  <a:path h="493905">
                    <a:moveTo>
                      <a:pt x="0" y="0"/>
                    </a:moveTo>
                    <a:lnTo>
                      <a:pt x="0" y="0"/>
                    </a:lnTo>
                    <a:lnTo>
                      <a:pt x="0" y="493905"/>
                    </a:lnTo>
                    <a:lnTo>
                      <a:pt x="0" y="493905"/>
                    </a:lnTo>
                    <a:close/>
                  </a:path>
                </a:pathLst>
              </a:custGeom>
              <a:solidFill>
                <a:srgbClr val="F35E1D"/>
              </a:solidFill>
            </p:spPr>
          </p:sp>
          <p:sp>
            <p:nvSpPr>
              <p:cNvPr id="42" name="Freeform 42"/>
              <p:cNvSpPr/>
              <p:nvPr/>
            </p:nvSpPr>
            <p:spPr>
              <a:xfrm>
                <a:off x="5129728" y="979343"/>
                <a:ext cx="494033" cy="493905"/>
              </a:xfrm>
              <a:custGeom>
                <a:avLst/>
                <a:gdLst/>
                <a:ahLst/>
                <a:cxnLst/>
                <a:rect l="l" t="t" r="r" b="b"/>
                <a:pathLst>
                  <a:path w="494033" h="493905">
                    <a:moveTo>
                      <a:pt x="494033" y="0"/>
                    </a:moveTo>
                    <a:lnTo>
                      <a:pt x="39174" y="0"/>
                    </a:lnTo>
                    <a:cubicBezTo>
                      <a:pt x="28784" y="0"/>
                      <a:pt x="18820" y="4127"/>
                      <a:pt x="11474" y="11474"/>
                    </a:cubicBezTo>
                    <a:cubicBezTo>
                      <a:pt x="4127" y="18820"/>
                      <a:pt x="0" y="28784"/>
                      <a:pt x="0" y="39174"/>
                    </a:cubicBezTo>
                    <a:lnTo>
                      <a:pt x="0" y="454731"/>
                    </a:lnTo>
                    <a:cubicBezTo>
                      <a:pt x="0" y="465121"/>
                      <a:pt x="4127" y="475085"/>
                      <a:pt x="11474" y="482431"/>
                    </a:cubicBezTo>
                    <a:cubicBezTo>
                      <a:pt x="18820" y="489778"/>
                      <a:pt x="28784" y="493905"/>
                      <a:pt x="39174" y="493905"/>
                    </a:cubicBezTo>
                    <a:lnTo>
                      <a:pt x="494033" y="493905"/>
                    </a:lnTo>
                    <a:close/>
                  </a:path>
                </a:pathLst>
              </a:custGeom>
              <a:solidFill>
                <a:srgbClr val="F34E21"/>
              </a:solidFill>
            </p:spPr>
          </p:sp>
          <p:sp>
            <p:nvSpPr>
              <p:cNvPr id="43" name="Freeform 43"/>
              <p:cNvSpPr/>
              <p:nvPr/>
            </p:nvSpPr>
            <p:spPr>
              <a:xfrm>
                <a:off x="5222215" y="2448358"/>
                <a:ext cx="401547" cy="493905"/>
              </a:xfrm>
              <a:custGeom>
                <a:avLst/>
                <a:gdLst/>
                <a:ahLst/>
                <a:cxnLst/>
                <a:rect l="l" t="t" r="r" b="b"/>
                <a:pathLst>
                  <a:path w="401547" h="493905">
                    <a:moveTo>
                      <a:pt x="401546" y="0"/>
                    </a:moveTo>
                    <a:lnTo>
                      <a:pt x="39173" y="0"/>
                    </a:lnTo>
                    <a:cubicBezTo>
                      <a:pt x="17538" y="0"/>
                      <a:pt x="0" y="17539"/>
                      <a:pt x="0" y="39173"/>
                    </a:cubicBezTo>
                    <a:lnTo>
                      <a:pt x="0" y="454731"/>
                    </a:lnTo>
                    <a:cubicBezTo>
                      <a:pt x="0" y="476366"/>
                      <a:pt x="17538" y="493905"/>
                      <a:pt x="39173" y="493905"/>
                    </a:cubicBezTo>
                    <a:lnTo>
                      <a:pt x="401546" y="493905"/>
                    </a:lnTo>
                    <a:close/>
                  </a:path>
                </a:pathLst>
              </a:custGeom>
              <a:solidFill>
                <a:srgbClr val="F34E21"/>
              </a:solidFill>
            </p:spPr>
          </p:sp>
          <p:sp>
            <p:nvSpPr>
              <p:cNvPr id="44" name="Freeform 44"/>
              <p:cNvSpPr/>
              <p:nvPr/>
            </p:nvSpPr>
            <p:spPr>
              <a:xfrm>
                <a:off x="5231324" y="3917373"/>
                <a:ext cx="392437" cy="493905"/>
              </a:xfrm>
              <a:custGeom>
                <a:avLst/>
                <a:gdLst/>
                <a:ahLst/>
                <a:cxnLst/>
                <a:rect l="l" t="t" r="r" b="b"/>
                <a:pathLst>
                  <a:path w="392437" h="493905">
                    <a:moveTo>
                      <a:pt x="392437" y="0"/>
                    </a:moveTo>
                    <a:lnTo>
                      <a:pt x="39174" y="0"/>
                    </a:lnTo>
                    <a:cubicBezTo>
                      <a:pt x="28784" y="0"/>
                      <a:pt x="18821" y="4127"/>
                      <a:pt x="11474" y="11473"/>
                    </a:cubicBezTo>
                    <a:cubicBezTo>
                      <a:pt x="4127" y="18820"/>
                      <a:pt x="0" y="28783"/>
                      <a:pt x="0" y="39173"/>
                    </a:cubicBezTo>
                    <a:lnTo>
                      <a:pt x="0" y="454731"/>
                    </a:lnTo>
                    <a:cubicBezTo>
                      <a:pt x="0" y="465120"/>
                      <a:pt x="4127" y="475084"/>
                      <a:pt x="11474" y="482431"/>
                    </a:cubicBezTo>
                    <a:cubicBezTo>
                      <a:pt x="18821" y="489777"/>
                      <a:pt x="28784" y="493904"/>
                      <a:pt x="39174" y="493904"/>
                    </a:cubicBezTo>
                    <a:lnTo>
                      <a:pt x="392437" y="493904"/>
                    </a:lnTo>
                    <a:close/>
                  </a:path>
                </a:pathLst>
              </a:custGeom>
              <a:solidFill>
                <a:srgbClr val="F34E21"/>
              </a:solidFill>
            </p:spPr>
          </p:sp>
          <p:sp>
            <p:nvSpPr>
              <p:cNvPr id="45" name="Freeform 45"/>
              <p:cNvSpPr/>
              <p:nvPr/>
            </p:nvSpPr>
            <p:spPr>
              <a:xfrm>
                <a:off x="5255513" y="5386387"/>
                <a:ext cx="368249" cy="493905"/>
              </a:xfrm>
              <a:custGeom>
                <a:avLst/>
                <a:gdLst/>
                <a:ahLst/>
                <a:cxnLst/>
                <a:rect l="l" t="t" r="r" b="b"/>
                <a:pathLst>
                  <a:path w="368249" h="493905">
                    <a:moveTo>
                      <a:pt x="368248" y="0"/>
                    </a:moveTo>
                    <a:lnTo>
                      <a:pt x="39173" y="0"/>
                    </a:lnTo>
                    <a:cubicBezTo>
                      <a:pt x="28783" y="0"/>
                      <a:pt x="18820" y="4127"/>
                      <a:pt x="11473" y="11474"/>
                    </a:cubicBezTo>
                    <a:cubicBezTo>
                      <a:pt x="4127" y="18821"/>
                      <a:pt x="0" y="28784"/>
                      <a:pt x="0" y="39174"/>
                    </a:cubicBezTo>
                    <a:lnTo>
                      <a:pt x="0" y="454731"/>
                    </a:lnTo>
                    <a:cubicBezTo>
                      <a:pt x="0" y="465121"/>
                      <a:pt x="4127" y="475085"/>
                      <a:pt x="11473" y="482432"/>
                    </a:cubicBezTo>
                    <a:cubicBezTo>
                      <a:pt x="18820" y="489778"/>
                      <a:pt x="28783" y="493905"/>
                      <a:pt x="39173" y="493905"/>
                    </a:cubicBezTo>
                    <a:lnTo>
                      <a:pt x="368248" y="493905"/>
                    </a:lnTo>
                    <a:close/>
                  </a:path>
                </a:pathLst>
              </a:custGeom>
              <a:solidFill>
                <a:srgbClr val="F34E21"/>
              </a:solidFill>
            </p:spPr>
          </p:sp>
          <p:sp>
            <p:nvSpPr>
              <p:cNvPr id="46" name="Freeform 46"/>
              <p:cNvSpPr/>
              <p:nvPr/>
            </p:nvSpPr>
            <p:spPr>
              <a:xfrm>
                <a:off x="5272657" y="6855402"/>
                <a:ext cx="351105" cy="493905"/>
              </a:xfrm>
              <a:custGeom>
                <a:avLst/>
                <a:gdLst/>
                <a:ahLst/>
                <a:cxnLst/>
                <a:rect l="l" t="t" r="r" b="b"/>
                <a:pathLst>
                  <a:path w="351105" h="493905">
                    <a:moveTo>
                      <a:pt x="351104" y="0"/>
                    </a:moveTo>
                    <a:lnTo>
                      <a:pt x="39173" y="0"/>
                    </a:lnTo>
                    <a:cubicBezTo>
                      <a:pt x="17538" y="0"/>
                      <a:pt x="0" y="17538"/>
                      <a:pt x="0" y="39173"/>
                    </a:cubicBezTo>
                    <a:lnTo>
                      <a:pt x="0" y="454731"/>
                    </a:lnTo>
                    <a:cubicBezTo>
                      <a:pt x="0" y="476366"/>
                      <a:pt x="17538" y="493904"/>
                      <a:pt x="39173" y="493904"/>
                    </a:cubicBezTo>
                    <a:lnTo>
                      <a:pt x="351104" y="493904"/>
                    </a:lnTo>
                    <a:close/>
                  </a:path>
                </a:pathLst>
              </a:custGeom>
              <a:solidFill>
                <a:srgbClr val="F34E21"/>
              </a:solidFill>
            </p:spPr>
          </p:sp>
          <p:sp>
            <p:nvSpPr>
              <p:cNvPr id="47" name="Freeform 47"/>
              <p:cNvSpPr/>
              <p:nvPr/>
            </p:nvSpPr>
            <p:spPr>
              <a:xfrm>
                <a:off x="5335232" y="8324417"/>
                <a:ext cx="288529" cy="493905"/>
              </a:xfrm>
              <a:custGeom>
                <a:avLst/>
                <a:gdLst/>
                <a:ahLst/>
                <a:cxnLst/>
                <a:rect l="l" t="t" r="r" b="b"/>
                <a:pathLst>
                  <a:path w="288529" h="493905">
                    <a:moveTo>
                      <a:pt x="288529" y="0"/>
                    </a:moveTo>
                    <a:lnTo>
                      <a:pt x="39174" y="0"/>
                    </a:lnTo>
                    <a:cubicBezTo>
                      <a:pt x="28785" y="0"/>
                      <a:pt x="18821" y="4127"/>
                      <a:pt x="11474" y="11473"/>
                    </a:cubicBezTo>
                    <a:cubicBezTo>
                      <a:pt x="4128" y="18819"/>
                      <a:pt x="0" y="28784"/>
                      <a:pt x="0" y="39173"/>
                    </a:cubicBezTo>
                    <a:lnTo>
                      <a:pt x="0" y="454731"/>
                    </a:lnTo>
                    <a:cubicBezTo>
                      <a:pt x="0" y="465120"/>
                      <a:pt x="4128" y="475085"/>
                      <a:pt x="11474" y="482431"/>
                    </a:cubicBezTo>
                    <a:cubicBezTo>
                      <a:pt x="18821" y="489778"/>
                      <a:pt x="28785" y="493904"/>
                      <a:pt x="39174" y="493904"/>
                    </a:cubicBezTo>
                    <a:lnTo>
                      <a:pt x="288529" y="493904"/>
                    </a:lnTo>
                    <a:close/>
                  </a:path>
                </a:pathLst>
              </a:custGeom>
              <a:solidFill>
                <a:srgbClr val="F34E21"/>
              </a:solidFill>
            </p:spPr>
          </p:sp>
          <p:sp>
            <p:nvSpPr>
              <p:cNvPr id="48" name="Freeform 48"/>
              <p:cNvSpPr/>
              <p:nvPr/>
            </p:nvSpPr>
            <p:spPr>
              <a:xfrm>
                <a:off x="5340677" y="9793432"/>
                <a:ext cx="283084" cy="493905"/>
              </a:xfrm>
              <a:custGeom>
                <a:avLst/>
                <a:gdLst/>
                <a:ahLst/>
                <a:cxnLst/>
                <a:rect l="l" t="t" r="r" b="b"/>
                <a:pathLst>
                  <a:path w="283084" h="493905">
                    <a:moveTo>
                      <a:pt x="283084" y="0"/>
                    </a:moveTo>
                    <a:lnTo>
                      <a:pt x="39174" y="0"/>
                    </a:lnTo>
                    <a:cubicBezTo>
                      <a:pt x="17539" y="0"/>
                      <a:pt x="0" y="17538"/>
                      <a:pt x="0" y="39173"/>
                    </a:cubicBezTo>
                    <a:lnTo>
                      <a:pt x="0" y="454731"/>
                    </a:lnTo>
                    <a:cubicBezTo>
                      <a:pt x="0" y="476366"/>
                      <a:pt x="17539" y="493904"/>
                      <a:pt x="39174" y="493904"/>
                    </a:cubicBezTo>
                    <a:lnTo>
                      <a:pt x="283084" y="493904"/>
                    </a:lnTo>
                    <a:close/>
                  </a:path>
                </a:pathLst>
              </a:custGeom>
              <a:solidFill>
                <a:srgbClr val="F34E21"/>
              </a:solidFill>
            </p:spPr>
          </p:sp>
          <p:sp>
            <p:nvSpPr>
              <p:cNvPr id="49" name="Freeform 49"/>
              <p:cNvSpPr/>
              <p:nvPr/>
            </p:nvSpPr>
            <p:spPr>
              <a:xfrm>
                <a:off x="5358984" y="11262446"/>
                <a:ext cx="264777" cy="493905"/>
              </a:xfrm>
              <a:custGeom>
                <a:avLst/>
                <a:gdLst/>
                <a:ahLst/>
                <a:cxnLst/>
                <a:rect l="l" t="t" r="r" b="b"/>
                <a:pathLst>
                  <a:path w="264777" h="493905">
                    <a:moveTo>
                      <a:pt x="264777" y="0"/>
                    </a:moveTo>
                    <a:lnTo>
                      <a:pt x="39174" y="0"/>
                    </a:lnTo>
                    <a:cubicBezTo>
                      <a:pt x="17539" y="0"/>
                      <a:pt x="0" y="17538"/>
                      <a:pt x="0" y="39173"/>
                    </a:cubicBezTo>
                    <a:lnTo>
                      <a:pt x="0" y="454731"/>
                    </a:lnTo>
                    <a:cubicBezTo>
                      <a:pt x="0" y="476366"/>
                      <a:pt x="17539" y="493905"/>
                      <a:pt x="39174" y="493905"/>
                    </a:cubicBezTo>
                    <a:lnTo>
                      <a:pt x="264777" y="493905"/>
                    </a:lnTo>
                    <a:close/>
                  </a:path>
                </a:pathLst>
              </a:custGeom>
              <a:solidFill>
                <a:srgbClr val="F34E21"/>
              </a:solidFill>
            </p:spPr>
          </p:sp>
          <p:sp>
            <p:nvSpPr>
              <p:cNvPr id="50" name="Freeform 50"/>
              <p:cNvSpPr/>
              <p:nvPr/>
            </p:nvSpPr>
            <p:spPr>
              <a:xfrm>
                <a:off x="5362442" y="12731461"/>
                <a:ext cx="261320" cy="493906"/>
              </a:xfrm>
              <a:custGeom>
                <a:avLst/>
                <a:gdLst/>
                <a:ahLst/>
                <a:cxnLst/>
                <a:rect l="l" t="t" r="r" b="b"/>
                <a:pathLst>
                  <a:path w="261320" h="493906">
                    <a:moveTo>
                      <a:pt x="261319" y="0"/>
                    </a:moveTo>
                    <a:lnTo>
                      <a:pt x="39174" y="0"/>
                    </a:lnTo>
                    <a:cubicBezTo>
                      <a:pt x="28784" y="0"/>
                      <a:pt x="18820" y="4127"/>
                      <a:pt x="11473" y="11474"/>
                    </a:cubicBezTo>
                    <a:cubicBezTo>
                      <a:pt x="4127" y="18820"/>
                      <a:pt x="0" y="28784"/>
                      <a:pt x="0" y="39173"/>
                    </a:cubicBezTo>
                    <a:lnTo>
                      <a:pt x="0" y="454731"/>
                    </a:lnTo>
                    <a:cubicBezTo>
                      <a:pt x="0" y="465121"/>
                      <a:pt x="4127" y="475085"/>
                      <a:pt x="11473" y="482432"/>
                    </a:cubicBezTo>
                    <a:cubicBezTo>
                      <a:pt x="18820" y="489779"/>
                      <a:pt x="28784" y="493905"/>
                      <a:pt x="39174" y="493905"/>
                    </a:cubicBezTo>
                    <a:lnTo>
                      <a:pt x="261319" y="493905"/>
                    </a:lnTo>
                    <a:close/>
                  </a:path>
                </a:pathLst>
              </a:custGeom>
              <a:solidFill>
                <a:srgbClr val="F34E21"/>
              </a:solidFill>
            </p:spPr>
          </p:sp>
          <p:sp>
            <p:nvSpPr>
              <p:cNvPr id="51" name="Freeform 51"/>
              <p:cNvSpPr/>
              <p:nvPr/>
            </p:nvSpPr>
            <p:spPr>
              <a:xfrm>
                <a:off x="5377581" y="14200476"/>
                <a:ext cx="246180" cy="493905"/>
              </a:xfrm>
              <a:custGeom>
                <a:avLst/>
                <a:gdLst/>
                <a:ahLst/>
                <a:cxnLst/>
                <a:rect l="l" t="t" r="r" b="b"/>
                <a:pathLst>
                  <a:path w="246180" h="493905">
                    <a:moveTo>
                      <a:pt x="246180" y="0"/>
                    </a:moveTo>
                    <a:lnTo>
                      <a:pt x="39174" y="0"/>
                    </a:lnTo>
                    <a:cubicBezTo>
                      <a:pt x="17539" y="0"/>
                      <a:pt x="0" y="17538"/>
                      <a:pt x="0" y="39173"/>
                    </a:cubicBezTo>
                    <a:lnTo>
                      <a:pt x="0" y="454730"/>
                    </a:lnTo>
                    <a:cubicBezTo>
                      <a:pt x="0" y="465120"/>
                      <a:pt x="4127" y="475084"/>
                      <a:pt x="11473" y="482431"/>
                    </a:cubicBezTo>
                    <a:cubicBezTo>
                      <a:pt x="18820" y="489778"/>
                      <a:pt x="28784" y="493905"/>
                      <a:pt x="39174" y="493905"/>
                    </a:cubicBezTo>
                    <a:lnTo>
                      <a:pt x="246180" y="493905"/>
                    </a:lnTo>
                    <a:close/>
                  </a:path>
                </a:pathLst>
              </a:custGeom>
              <a:solidFill>
                <a:srgbClr val="F34E21"/>
              </a:solidFill>
            </p:spPr>
          </p:sp>
        </p:grpSp>
      </p:grpSp>
      <p:sp>
        <p:nvSpPr>
          <p:cNvPr id="52" name="AutoShape 52"/>
          <p:cNvSpPr/>
          <p:nvPr/>
        </p:nvSpPr>
        <p:spPr>
          <a:xfrm>
            <a:off x="842960" y="9639300"/>
            <a:ext cx="16230600" cy="0"/>
          </a:xfrm>
          <a:prstGeom prst="line">
            <a:avLst/>
          </a:prstGeom>
          <a:ln w="19050" cap="flat">
            <a:solidFill>
              <a:srgbClr val="000000"/>
            </a:solidFill>
            <a:prstDash val="solid"/>
            <a:headEnd type="none" w="sm" len="sm"/>
            <a:tailEnd type="none" w="sm" len="sm"/>
          </a:ln>
        </p:spPr>
      </p:sp>
      <p:sp>
        <p:nvSpPr>
          <p:cNvPr id="53" name="TextBox 53"/>
          <p:cNvSpPr txBox="1"/>
          <p:nvPr/>
        </p:nvSpPr>
        <p:spPr>
          <a:xfrm>
            <a:off x="4744150" y="1806273"/>
            <a:ext cx="1574304" cy="267446"/>
          </a:xfrm>
          <a:prstGeom prst="rect">
            <a:avLst/>
          </a:prstGeom>
        </p:spPr>
        <p:txBody>
          <a:bodyPr lIns="0" tIns="0" rIns="0" bIns="0" rtlCol="0" anchor="t">
            <a:spAutoFit/>
          </a:bodyPr>
          <a:lstStyle/>
          <a:p>
            <a:pPr algn="ctr">
              <a:lnSpc>
                <a:spcPts val="2310"/>
              </a:lnSpc>
              <a:spcBef>
                <a:spcPct val="0"/>
              </a:spcBef>
            </a:pPr>
            <a:r>
              <a:rPr lang="en-US" sz="1650" spc="52" dirty="0">
                <a:solidFill>
                  <a:srgbClr val="C00000"/>
                </a:solidFill>
                <a:latin typeface="Anonymous Pro Bold"/>
              </a:rPr>
              <a:t>Grand Marquis</a:t>
            </a:r>
          </a:p>
        </p:txBody>
      </p:sp>
      <p:sp>
        <p:nvSpPr>
          <p:cNvPr id="54" name="TextBox 54"/>
          <p:cNvSpPr txBox="1"/>
          <p:nvPr/>
        </p:nvSpPr>
        <p:spPr>
          <a:xfrm>
            <a:off x="4986294" y="2582258"/>
            <a:ext cx="1090017" cy="267446"/>
          </a:xfrm>
          <a:prstGeom prst="rect">
            <a:avLst/>
          </a:prstGeom>
        </p:spPr>
        <p:txBody>
          <a:bodyPr lIns="0" tIns="0" rIns="0" bIns="0" rtlCol="0" anchor="t">
            <a:spAutoFit/>
          </a:bodyPr>
          <a:lstStyle/>
          <a:p>
            <a:pPr algn="ctr">
              <a:lnSpc>
                <a:spcPts val="2310"/>
              </a:lnSpc>
              <a:spcBef>
                <a:spcPct val="0"/>
              </a:spcBef>
            </a:pPr>
            <a:r>
              <a:rPr lang="en-US" sz="1650" spc="52">
                <a:solidFill>
                  <a:srgbClr val="C00000"/>
                </a:solidFill>
                <a:latin typeface="Anonymous Pro Bold"/>
              </a:rPr>
              <a:t>XJ Series</a:t>
            </a:r>
          </a:p>
        </p:txBody>
      </p:sp>
      <p:sp>
        <p:nvSpPr>
          <p:cNvPr id="55" name="TextBox 55"/>
          <p:cNvSpPr txBox="1"/>
          <p:nvPr/>
        </p:nvSpPr>
        <p:spPr>
          <a:xfrm>
            <a:off x="4986294" y="3359498"/>
            <a:ext cx="1090017" cy="267446"/>
          </a:xfrm>
          <a:prstGeom prst="rect">
            <a:avLst/>
          </a:prstGeom>
        </p:spPr>
        <p:txBody>
          <a:bodyPr lIns="0" tIns="0" rIns="0" bIns="0" rtlCol="0" anchor="t">
            <a:spAutoFit/>
          </a:bodyPr>
          <a:lstStyle/>
          <a:p>
            <a:pPr algn="ctr">
              <a:lnSpc>
                <a:spcPts val="2310"/>
              </a:lnSpc>
              <a:spcBef>
                <a:spcPct val="0"/>
              </a:spcBef>
            </a:pPr>
            <a:r>
              <a:rPr lang="en-US" sz="1650" spc="52">
                <a:solidFill>
                  <a:srgbClr val="C00000"/>
                </a:solidFill>
                <a:latin typeface="Anonymous Pro Bold"/>
              </a:rPr>
              <a:t>XJ Series</a:t>
            </a:r>
          </a:p>
        </p:txBody>
      </p:sp>
      <p:sp>
        <p:nvSpPr>
          <p:cNvPr id="56" name="TextBox 56"/>
          <p:cNvSpPr txBox="1"/>
          <p:nvPr/>
        </p:nvSpPr>
        <p:spPr>
          <a:xfrm>
            <a:off x="5167938" y="4070707"/>
            <a:ext cx="726728" cy="267446"/>
          </a:xfrm>
          <a:prstGeom prst="rect">
            <a:avLst/>
          </a:prstGeom>
        </p:spPr>
        <p:txBody>
          <a:bodyPr lIns="0" tIns="0" rIns="0" bIns="0" rtlCol="0" anchor="t">
            <a:spAutoFit/>
          </a:bodyPr>
          <a:lstStyle/>
          <a:p>
            <a:pPr algn="ctr">
              <a:lnSpc>
                <a:spcPts val="2310"/>
              </a:lnSpc>
              <a:spcBef>
                <a:spcPct val="0"/>
              </a:spcBef>
            </a:pPr>
            <a:r>
              <a:rPr lang="en-US" sz="1650" spc="52">
                <a:solidFill>
                  <a:srgbClr val="C00000"/>
                </a:solidFill>
                <a:latin typeface="Anonymous Pro Bold"/>
              </a:rPr>
              <a:t>Nubira</a:t>
            </a:r>
          </a:p>
        </p:txBody>
      </p:sp>
      <p:sp>
        <p:nvSpPr>
          <p:cNvPr id="57" name="TextBox 57"/>
          <p:cNvSpPr txBox="1"/>
          <p:nvPr/>
        </p:nvSpPr>
        <p:spPr>
          <a:xfrm>
            <a:off x="5167938" y="4847947"/>
            <a:ext cx="726728" cy="267446"/>
          </a:xfrm>
          <a:prstGeom prst="rect">
            <a:avLst/>
          </a:prstGeom>
        </p:spPr>
        <p:txBody>
          <a:bodyPr lIns="0" tIns="0" rIns="0" bIns="0" rtlCol="0" anchor="t">
            <a:spAutoFit/>
          </a:bodyPr>
          <a:lstStyle/>
          <a:p>
            <a:pPr algn="ctr">
              <a:lnSpc>
                <a:spcPts val="2310"/>
              </a:lnSpc>
              <a:spcBef>
                <a:spcPct val="0"/>
              </a:spcBef>
            </a:pPr>
            <a:r>
              <a:rPr lang="en-US" sz="1650" spc="52">
                <a:solidFill>
                  <a:srgbClr val="C00000"/>
                </a:solidFill>
                <a:latin typeface="Anonymous Pro Bold"/>
              </a:rPr>
              <a:t>Type 2</a:t>
            </a:r>
          </a:p>
        </p:txBody>
      </p:sp>
      <p:sp>
        <p:nvSpPr>
          <p:cNvPr id="58" name="TextBox 58"/>
          <p:cNvSpPr txBox="1"/>
          <p:nvPr/>
        </p:nvSpPr>
        <p:spPr>
          <a:xfrm>
            <a:off x="5046867" y="5625187"/>
            <a:ext cx="968871" cy="267446"/>
          </a:xfrm>
          <a:prstGeom prst="rect">
            <a:avLst/>
          </a:prstGeom>
        </p:spPr>
        <p:txBody>
          <a:bodyPr lIns="0" tIns="0" rIns="0" bIns="0" rtlCol="0" anchor="t">
            <a:spAutoFit/>
          </a:bodyPr>
          <a:lstStyle/>
          <a:p>
            <a:pPr algn="ctr">
              <a:lnSpc>
                <a:spcPts val="2310"/>
              </a:lnSpc>
              <a:spcBef>
                <a:spcPct val="0"/>
              </a:spcBef>
            </a:pPr>
            <a:r>
              <a:rPr lang="en-US" sz="1650" spc="52">
                <a:solidFill>
                  <a:srgbClr val="C00000"/>
                </a:solidFill>
                <a:latin typeface="Anonymous Pro Bold"/>
              </a:rPr>
              <a:t>CL-Class</a:t>
            </a:r>
          </a:p>
        </p:txBody>
      </p:sp>
      <p:sp>
        <p:nvSpPr>
          <p:cNvPr id="59" name="TextBox 59"/>
          <p:cNvSpPr txBox="1"/>
          <p:nvPr/>
        </p:nvSpPr>
        <p:spPr>
          <a:xfrm>
            <a:off x="5228511" y="6335752"/>
            <a:ext cx="605582" cy="267446"/>
          </a:xfrm>
          <a:prstGeom prst="rect">
            <a:avLst/>
          </a:prstGeom>
        </p:spPr>
        <p:txBody>
          <a:bodyPr lIns="0" tIns="0" rIns="0" bIns="0" rtlCol="0" anchor="t">
            <a:spAutoFit/>
          </a:bodyPr>
          <a:lstStyle/>
          <a:p>
            <a:pPr algn="ctr">
              <a:lnSpc>
                <a:spcPts val="2310"/>
              </a:lnSpc>
              <a:spcBef>
                <a:spcPct val="0"/>
              </a:spcBef>
            </a:pPr>
            <a:r>
              <a:rPr lang="en-US" sz="1650" spc="52">
                <a:solidFill>
                  <a:srgbClr val="C00000"/>
                </a:solidFill>
                <a:latin typeface="Anonymous Pro Bold"/>
              </a:rPr>
              <a:t>Pilot</a:t>
            </a:r>
          </a:p>
        </p:txBody>
      </p:sp>
      <p:sp>
        <p:nvSpPr>
          <p:cNvPr id="60" name="TextBox 60"/>
          <p:cNvSpPr txBox="1"/>
          <p:nvPr/>
        </p:nvSpPr>
        <p:spPr>
          <a:xfrm>
            <a:off x="5228511" y="7046317"/>
            <a:ext cx="726728" cy="267446"/>
          </a:xfrm>
          <a:prstGeom prst="rect">
            <a:avLst/>
          </a:prstGeom>
        </p:spPr>
        <p:txBody>
          <a:bodyPr lIns="0" tIns="0" rIns="0" bIns="0" rtlCol="0" anchor="t">
            <a:spAutoFit/>
          </a:bodyPr>
          <a:lstStyle/>
          <a:p>
            <a:pPr algn="ctr">
              <a:lnSpc>
                <a:spcPts val="2310"/>
              </a:lnSpc>
              <a:spcBef>
                <a:spcPct val="0"/>
              </a:spcBef>
            </a:pPr>
            <a:r>
              <a:rPr lang="en-US" sz="1650" spc="52">
                <a:solidFill>
                  <a:srgbClr val="C00000"/>
                </a:solidFill>
                <a:latin typeface="Anonymous Pro Bold"/>
              </a:rPr>
              <a:t>Escort</a:t>
            </a:r>
          </a:p>
        </p:txBody>
      </p:sp>
      <p:sp>
        <p:nvSpPr>
          <p:cNvPr id="61" name="TextBox 61"/>
          <p:cNvSpPr txBox="1"/>
          <p:nvPr/>
        </p:nvSpPr>
        <p:spPr>
          <a:xfrm>
            <a:off x="5046867" y="7768451"/>
            <a:ext cx="1090017" cy="267446"/>
          </a:xfrm>
          <a:prstGeom prst="rect">
            <a:avLst/>
          </a:prstGeom>
        </p:spPr>
        <p:txBody>
          <a:bodyPr lIns="0" tIns="0" rIns="0" bIns="0" rtlCol="0" anchor="t">
            <a:spAutoFit/>
          </a:bodyPr>
          <a:lstStyle/>
          <a:p>
            <a:pPr algn="ctr">
              <a:lnSpc>
                <a:spcPts val="2310"/>
              </a:lnSpc>
              <a:spcBef>
                <a:spcPct val="0"/>
              </a:spcBef>
            </a:pPr>
            <a:r>
              <a:rPr lang="en-US" sz="1650" spc="52">
                <a:solidFill>
                  <a:srgbClr val="C00000"/>
                </a:solidFill>
                <a:latin typeface="Anonymous Pro Bold"/>
              </a:rPr>
              <a:t>XJ Series</a:t>
            </a:r>
          </a:p>
        </p:txBody>
      </p:sp>
      <p:sp>
        <p:nvSpPr>
          <p:cNvPr id="62" name="TextBox 62"/>
          <p:cNvSpPr txBox="1"/>
          <p:nvPr/>
        </p:nvSpPr>
        <p:spPr>
          <a:xfrm>
            <a:off x="5349657" y="8625175"/>
            <a:ext cx="484436" cy="281940"/>
          </a:xfrm>
          <a:prstGeom prst="rect">
            <a:avLst/>
          </a:prstGeom>
        </p:spPr>
        <p:txBody>
          <a:bodyPr lIns="0" tIns="0" rIns="0" bIns="0" rtlCol="0" anchor="t">
            <a:spAutoFit/>
          </a:bodyPr>
          <a:lstStyle/>
          <a:p>
            <a:pPr algn="ctr">
              <a:lnSpc>
                <a:spcPts val="2310"/>
              </a:lnSpc>
              <a:spcBef>
                <a:spcPct val="0"/>
              </a:spcBef>
            </a:pPr>
            <a:r>
              <a:rPr lang="en-US" sz="1650" spc="52">
                <a:solidFill>
                  <a:srgbClr val="000000"/>
                </a:solidFill>
                <a:latin typeface="Anonymous Pro Bold"/>
              </a:rPr>
              <a:t>CR-V</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rgbClr val="827ED3">
                <a:alpha val="100000"/>
              </a:srgbClr>
            </a:gs>
            <a:gs pos="33333">
              <a:srgbClr val="DA81A0">
                <a:alpha val="100000"/>
              </a:srgbClr>
            </a:gs>
            <a:gs pos="66667">
              <a:srgbClr val="FF7676">
                <a:alpha val="100000"/>
              </a:srgbClr>
            </a:gs>
            <a:gs pos="100000">
              <a:srgbClr val="FF4C0A">
                <a:alpha val="100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2"/>
          <p:cNvSpPr txBox="1"/>
          <p:nvPr/>
        </p:nvSpPr>
        <p:spPr>
          <a:xfrm>
            <a:off x="5189973" y="4317546"/>
            <a:ext cx="7908054" cy="1247775"/>
          </a:xfrm>
          <a:prstGeom prst="rect">
            <a:avLst/>
          </a:prstGeom>
        </p:spPr>
        <p:txBody>
          <a:bodyPr lIns="0" tIns="0" rIns="0" bIns="0" rtlCol="0" anchor="t">
            <a:spAutoFit/>
          </a:bodyPr>
          <a:lstStyle/>
          <a:p>
            <a:pPr>
              <a:lnSpc>
                <a:spcPts val="9750"/>
              </a:lnSpc>
              <a:spcBef>
                <a:spcPct val="0"/>
              </a:spcBef>
            </a:pPr>
            <a:r>
              <a:rPr lang="en-US" sz="6500">
                <a:solidFill>
                  <a:srgbClr val="FFFFFF"/>
                </a:solidFill>
                <a:latin typeface="Horizon"/>
              </a:rPr>
              <a:t>Strategies</a:t>
            </a:r>
          </a:p>
        </p:txBody>
      </p:sp>
      <p:sp>
        <p:nvSpPr>
          <p:cNvPr id="3" name="TextBox 3"/>
          <p:cNvSpPr txBox="1"/>
          <p:nvPr/>
        </p:nvSpPr>
        <p:spPr>
          <a:xfrm>
            <a:off x="8299024" y="2476500"/>
            <a:ext cx="1689952" cy="1247775"/>
          </a:xfrm>
          <a:prstGeom prst="rect">
            <a:avLst/>
          </a:prstGeom>
        </p:spPr>
        <p:txBody>
          <a:bodyPr lIns="0" tIns="0" rIns="0" bIns="0" rtlCol="0" anchor="t">
            <a:spAutoFit/>
          </a:bodyPr>
          <a:lstStyle/>
          <a:p>
            <a:pPr algn="ctr">
              <a:lnSpc>
                <a:spcPts val="9750"/>
              </a:lnSpc>
              <a:spcBef>
                <a:spcPct val="0"/>
              </a:spcBef>
            </a:pPr>
            <a:r>
              <a:rPr lang="en-US" sz="6500">
                <a:solidFill>
                  <a:srgbClr val="FFFFFF"/>
                </a:solidFill>
                <a:latin typeface="Horizon"/>
              </a:rPr>
              <a:t>02.</a:t>
            </a:r>
          </a:p>
        </p:txBody>
      </p:sp>
      <p:sp>
        <p:nvSpPr>
          <p:cNvPr id="4" name="TextBox 4"/>
          <p:cNvSpPr txBox="1"/>
          <p:nvPr/>
        </p:nvSpPr>
        <p:spPr>
          <a:xfrm>
            <a:off x="4361050" y="5508171"/>
            <a:ext cx="9565900" cy="1672590"/>
          </a:xfrm>
          <a:prstGeom prst="rect">
            <a:avLst/>
          </a:prstGeom>
        </p:spPr>
        <p:txBody>
          <a:bodyPr lIns="0" tIns="0" rIns="0" bIns="0" rtlCol="0" anchor="t">
            <a:spAutoFit/>
          </a:bodyPr>
          <a:lstStyle/>
          <a:p>
            <a:pPr algn="ctr">
              <a:lnSpc>
                <a:spcPts val="3359"/>
              </a:lnSpc>
              <a:spcBef>
                <a:spcPct val="0"/>
              </a:spcBef>
            </a:pPr>
            <a:r>
              <a:rPr lang="en-US" sz="2400" spc="76">
                <a:solidFill>
                  <a:srgbClr val="FFFFFF"/>
                </a:solidFill>
                <a:latin typeface="Anonymous Pro Bold"/>
              </a:rPr>
              <a:t>By leveraging advanced data techniques, such as predictive modeling and trend analysis, we can identify ways to increase profit, minimize expenses and ultimately drive sustainable growth </a:t>
            </a:r>
          </a:p>
        </p:txBody>
      </p:sp>
      <p:sp>
        <p:nvSpPr>
          <p:cNvPr id="5" name="Freeform 5"/>
          <p:cNvSpPr/>
          <p:nvPr/>
        </p:nvSpPr>
        <p:spPr>
          <a:xfrm rot="-5400000">
            <a:off x="16502554" y="8501554"/>
            <a:ext cx="756746" cy="756746"/>
          </a:xfrm>
          <a:custGeom>
            <a:avLst/>
            <a:gdLst/>
            <a:ahLst/>
            <a:cxnLst/>
            <a:rect l="l" t="t" r="r" b="b"/>
            <a:pathLst>
              <a:path w="756746" h="756746">
                <a:moveTo>
                  <a:pt x="0" y="0"/>
                </a:moveTo>
                <a:lnTo>
                  <a:pt x="756746" y="0"/>
                </a:lnTo>
                <a:lnTo>
                  <a:pt x="756746" y="756746"/>
                </a:lnTo>
                <a:lnTo>
                  <a:pt x="0" y="7567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4593490" y="-746574"/>
            <a:ext cx="4246448" cy="4246448"/>
          </a:xfrm>
          <a:custGeom>
            <a:avLst/>
            <a:gdLst/>
            <a:ahLst/>
            <a:cxnLst/>
            <a:rect l="l" t="t" r="r" b="b"/>
            <a:pathLst>
              <a:path w="4246448" h="4246448">
                <a:moveTo>
                  <a:pt x="0" y="0"/>
                </a:moveTo>
                <a:lnTo>
                  <a:pt x="4246447" y="0"/>
                </a:lnTo>
                <a:lnTo>
                  <a:pt x="4246447" y="4246447"/>
                </a:lnTo>
                <a:lnTo>
                  <a:pt x="0" y="42464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587549" y="5565321"/>
            <a:ext cx="5437830" cy="5437830"/>
          </a:xfrm>
          <a:custGeom>
            <a:avLst/>
            <a:gdLst/>
            <a:ahLst/>
            <a:cxnLst/>
            <a:rect l="l" t="t" r="r" b="b"/>
            <a:pathLst>
              <a:path w="5437830" h="5437830">
                <a:moveTo>
                  <a:pt x="0" y="0"/>
                </a:moveTo>
                <a:lnTo>
                  <a:pt x="5437830" y="0"/>
                </a:lnTo>
                <a:lnTo>
                  <a:pt x="5437830" y="5437830"/>
                </a:lnTo>
                <a:lnTo>
                  <a:pt x="0" y="54378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2040B269-2ABB-B797-0A4B-F9666AC82BCA}"/>
              </a:ext>
            </a:extLst>
          </p:cNvPr>
          <p:cNvGrpSpPr/>
          <p:nvPr/>
        </p:nvGrpSpPr>
        <p:grpSpPr>
          <a:xfrm>
            <a:off x="8830460" y="2184413"/>
            <a:ext cx="8428840" cy="1431821"/>
            <a:chOff x="8830460" y="2184413"/>
            <a:chExt cx="8428840" cy="1431821"/>
          </a:xfrm>
        </p:grpSpPr>
        <p:grpSp>
          <p:nvGrpSpPr>
            <p:cNvPr id="2" name="Group 2"/>
            <p:cNvGrpSpPr/>
            <p:nvPr/>
          </p:nvGrpSpPr>
          <p:grpSpPr>
            <a:xfrm>
              <a:off x="8830460" y="2184413"/>
              <a:ext cx="8428840" cy="1431821"/>
              <a:chOff x="0" y="0"/>
              <a:chExt cx="2219941" cy="377105"/>
            </a:xfrm>
          </p:grpSpPr>
          <p:sp>
            <p:nvSpPr>
              <p:cNvPr id="3" name="Freeform 3"/>
              <p:cNvSpPr/>
              <p:nvPr/>
            </p:nvSpPr>
            <p:spPr>
              <a:xfrm>
                <a:off x="0" y="0"/>
                <a:ext cx="2219941" cy="377105"/>
              </a:xfrm>
              <a:custGeom>
                <a:avLst/>
                <a:gdLst/>
                <a:ahLst/>
                <a:cxnLst/>
                <a:rect l="l" t="t" r="r" b="b"/>
                <a:pathLst>
                  <a:path w="2219941" h="377105">
                    <a:moveTo>
                      <a:pt x="46844" y="0"/>
                    </a:moveTo>
                    <a:lnTo>
                      <a:pt x="2173098" y="0"/>
                    </a:lnTo>
                    <a:cubicBezTo>
                      <a:pt x="2185521" y="0"/>
                      <a:pt x="2197436" y="4935"/>
                      <a:pt x="2206221" y="13720"/>
                    </a:cubicBezTo>
                    <a:cubicBezTo>
                      <a:pt x="2215006" y="22505"/>
                      <a:pt x="2219941" y="34420"/>
                      <a:pt x="2219941" y="46844"/>
                    </a:cubicBezTo>
                    <a:lnTo>
                      <a:pt x="2219941" y="330261"/>
                    </a:lnTo>
                    <a:cubicBezTo>
                      <a:pt x="2219941" y="342685"/>
                      <a:pt x="2215006" y="354600"/>
                      <a:pt x="2206221" y="363385"/>
                    </a:cubicBezTo>
                    <a:cubicBezTo>
                      <a:pt x="2197436" y="372170"/>
                      <a:pt x="2185521" y="377105"/>
                      <a:pt x="2173098" y="377105"/>
                    </a:cubicBezTo>
                    <a:lnTo>
                      <a:pt x="46844" y="377105"/>
                    </a:lnTo>
                    <a:cubicBezTo>
                      <a:pt x="34420" y="377105"/>
                      <a:pt x="22505" y="372170"/>
                      <a:pt x="13720" y="363385"/>
                    </a:cubicBezTo>
                    <a:cubicBezTo>
                      <a:pt x="4935" y="354600"/>
                      <a:pt x="0" y="342685"/>
                      <a:pt x="0" y="330261"/>
                    </a:cubicBezTo>
                    <a:lnTo>
                      <a:pt x="0" y="46844"/>
                    </a:lnTo>
                    <a:cubicBezTo>
                      <a:pt x="0" y="34420"/>
                      <a:pt x="4935" y="22505"/>
                      <a:pt x="13720" y="13720"/>
                    </a:cubicBezTo>
                    <a:cubicBezTo>
                      <a:pt x="22505" y="4935"/>
                      <a:pt x="34420" y="0"/>
                      <a:pt x="46844" y="0"/>
                    </a:cubicBezTo>
                    <a:close/>
                  </a:path>
                </a:pathLst>
              </a:custGeom>
              <a:gradFill rotWithShape="1">
                <a:gsLst>
                  <a:gs pos="0">
                    <a:srgbClr val="D8BDB9">
                      <a:alpha val="100000"/>
                    </a:srgbClr>
                  </a:gs>
                  <a:gs pos="100000">
                    <a:srgbClr val="7A7CD3">
                      <a:alpha val="100000"/>
                    </a:srgbClr>
                  </a:gs>
                </a:gsLst>
                <a:lin ang="0"/>
              </a:gradFill>
            </p:spPr>
          </p:sp>
          <p:sp>
            <p:nvSpPr>
              <p:cNvPr id="4" name="TextBox 4"/>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sp>
          <p:nvSpPr>
            <p:cNvPr id="14" name="TextBox 14"/>
            <p:cNvSpPr txBox="1"/>
            <p:nvPr/>
          </p:nvSpPr>
          <p:spPr>
            <a:xfrm>
              <a:off x="11236726" y="2522499"/>
              <a:ext cx="1958918" cy="679450"/>
            </a:xfrm>
            <a:prstGeom prst="rect">
              <a:avLst/>
            </a:prstGeom>
          </p:spPr>
          <p:txBody>
            <a:bodyPr lIns="0" tIns="0" rIns="0" bIns="0" rtlCol="0" anchor="t">
              <a:spAutoFit/>
            </a:bodyPr>
            <a:lstStyle/>
            <a:p>
              <a:pPr algn="ctr">
                <a:lnSpc>
                  <a:spcPts val="5599"/>
                </a:lnSpc>
                <a:spcBef>
                  <a:spcPct val="0"/>
                </a:spcBef>
              </a:pPr>
              <a:r>
                <a:rPr lang="en-US" sz="3999" spc="127" dirty="0">
                  <a:solidFill>
                    <a:srgbClr val="000000"/>
                  </a:solidFill>
                  <a:latin typeface="Anonymous Pro Bold"/>
                </a:rPr>
                <a:t>$5,720</a:t>
              </a:r>
            </a:p>
          </p:txBody>
        </p:sp>
      </p:grpSp>
      <p:grpSp>
        <p:nvGrpSpPr>
          <p:cNvPr id="17" name="Group 16">
            <a:extLst>
              <a:ext uri="{FF2B5EF4-FFF2-40B4-BE49-F238E27FC236}">
                <a16:creationId xmlns:a16="http://schemas.microsoft.com/office/drawing/2014/main" id="{0760487F-5B8F-CA3D-D811-38A8CEFA4687}"/>
              </a:ext>
            </a:extLst>
          </p:cNvPr>
          <p:cNvGrpSpPr/>
          <p:nvPr/>
        </p:nvGrpSpPr>
        <p:grpSpPr>
          <a:xfrm>
            <a:off x="2437039" y="1967422"/>
            <a:ext cx="5510108" cy="3303092"/>
            <a:chOff x="2437039" y="1967422"/>
            <a:chExt cx="5510108" cy="3303092"/>
          </a:xfrm>
        </p:grpSpPr>
        <p:sp>
          <p:nvSpPr>
            <p:cNvPr id="7" name="Freeform 7"/>
            <p:cNvSpPr/>
            <p:nvPr/>
          </p:nvSpPr>
          <p:spPr>
            <a:xfrm>
              <a:off x="2437039" y="2184413"/>
              <a:ext cx="5510108" cy="1431821"/>
            </a:xfrm>
            <a:custGeom>
              <a:avLst/>
              <a:gdLst/>
              <a:ahLst/>
              <a:cxnLst/>
              <a:rect l="l" t="t" r="r" b="b"/>
              <a:pathLst>
                <a:path w="1451222" h="377105">
                  <a:moveTo>
                    <a:pt x="71657" y="0"/>
                  </a:moveTo>
                  <a:lnTo>
                    <a:pt x="1379565" y="0"/>
                  </a:lnTo>
                  <a:cubicBezTo>
                    <a:pt x="1398569" y="0"/>
                    <a:pt x="1416796" y="7550"/>
                    <a:pt x="1430234" y="20988"/>
                  </a:cubicBezTo>
                  <a:cubicBezTo>
                    <a:pt x="1443672" y="34426"/>
                    <a:pt x="1451222" y="52652"/>
                    <a:pt x="1451222" y="71657"/>
                  </a:cubicBezTo>
                  <a:lnTo>
                    <a:pt x="1451222" y="305448"/>
                  </a:lnTo>
                  <a:cubicBezTo>
                    <a:pt x="1451222" y="345023"/>
                    <a:pt x="1419140" y="377105"/>
                    <a:pt x="1379565" y="377105"/>
                  </a:cubicBezTo>
                  <a:lnTo>
                    <a:pt x="71657" y="377105"/>
                  </a:lnTo>
                  <a:cubicBezTo>
                    <a:pt x="52652" y="377105"/>
                    <a:pt x="34426" y="369556"/>
                    <a:pt x="20988" y="356117"/>
                  </a:cubicBezTo>
                  <a:cubicBezTo>
                    <a:pt x="7550" y="342679"/>
                    <a:pt x="0" y="324453"/>
                    <a:pt x="0" y="305448"/>
                  </a:cubicBezTo>
                  <a:lnTo>
                    <a:pt x="0" y="71657"/>
                  </a:lnTo>
                  <a:cubicBezTo>
                    <a:pt x="0" y="52652"/>
                    <a:pt x="7550" y="34426"/>
                    <a:pt x="20988" y="20988"/>
                  </a:cubicBezTo>
                  <a:cubicBezTo>
                    <a:pt x="34426" y="7550"/>
                    <a:pt x="52652" y="0"/>
                    <a:pt x="71657" y="0"/>
                  </a:cubicBezTo>
                  <a:close/>
                </a:path>
              </a:pathLst>
            </a:custGeom>
            <a:gradFill rotWithShape="1">
              <a:gsLst>
                <a:gs pos="0">
                  <a:srgbClr val="FFCE9E">
                    <a:alpha val="100000"/>
                  </a:srgbClr>
                </a:gs>
                <a:gs pos="100000">
                  <a:srgbClr val="F35E1D">
                    <a:alpha val="100000"/>
                  </a:srgbClr>
                </a:gs>
              </a:gsLst>
              <a:lin ang="0"/>
            </a:gradFill>
          </p:spPr>
        </p:sp>
        <p:sp>
          <p:nvSpPr>
            <p:cNvPr id="8" name="TextBox 8"/>
            <p:cNvSpPr txBox="1"/>
            <p:nvPr/>
          </p:nvSpPr>
          <p:spPr>
            <a:xfrm>
              <a:off x="2437039" y="1967422"/>
              <a:ext cx="3086100" cy="3303092"/>
            </a:xfrm>
            <a:prstGeom prst="rect">
              <a:avLst/>
            </a:prstGeom>
          </p:spPr>
          <p:txBody>
            <a:bodyPr lIns="50800" tIns="50800" rIns="50800" bIns="50800" rtlCol="0" anchor="ctr"/>
            <a:lstStyle/>
            <a:p>
              <a:pPr algn="ctr">
                <a:lnSpc>
                  <a:spcPts val="3359"/>
                </a:lnSpc>
              </a:pPr>
              <a:endParaRPr/>
            </a:p>
          </p:txBody>
        </p:sp>
      </p:grpSp>
      <p:sp>
        <p:nvSpPr>
          <p:cNvPr id="5" name="TextBox 5"/>
          <p:cNvSpPr txBox="1"/>
          <p:nvPr/>
        </p:nvSpPr>
        <p:spPr>
          <a:xfrm>
            <a:off x="3768603" y="447675"/>
            <a:ext cx="10750795" cy="581025"/>
          </a:xfrm>
          <a:prstGeom prst="rect">
            <a:avLst/>
          </a:prstGeom>
        </p:spPr>
        <p:txBody>
          <a:bodyPr lIns="0" tIns="0" rIns="0" bIns="0" rtlCol="0" anchor="t">
            <a:spAutoFit/>
          </a:bodyPr>
          <a:lstStyle/>
          <a:p>
            <a:pPr algn="just">
              <a:lnSpc>
                <a:spcPts val="4500"/>
              </a:lnSpc>
              <a:spcBef>
                <a:spcPct val="0"/>
              </a:spcBef>
            </a:pPr>
            <a:r>
              <a:rPr lang="en-US" sz="3000">
                <a:solidFill>
                  <a:srgbClr val="000000"/>
                </a:solidFill>
                <a:latin typeface="Horizon"/>
              </a:rPr>
              <a:t>Strategy i : sell non profit cars</a:t>
            </a:r>
          </a:p>
        </p:txBody>
      </p:sp>
      <p:grpSp>
        <p:nvGrpSpPr>
          <p:cNvPr id="9" name="Group 9"/>
          <p:cNvGrpSpPr/>
          <p:nvPr/>
        </p:nvGrpSpPr>
        <p:grpSpPr>
          <a:xfrm>
            <a:off x="6927396" y="2184413"/>
            <a:ext cx="2976747" cy="1431821"/>
            <a:chOff x="0" y="0"/>
            <a:chExt cx="783999" cy="377105"/>
          </a:xfrm>
        </p:grpSpPr>
        <p:sp>
          <p:nvSpPr>
            <p:cNvPr id="10" name="Freeform 10"/>
            <p:cNvSpPr/>
            <p:nvPr/>
          </p:nvSpPr>
          <p:spPr>
            <a:xfrm>
              <a:off x="0" y="0"/>
              <a:ext cx="783999" cy="377105"/>
            </a:xfrm>
            <a:custGeom>
              <a:avLst/>
              <a:gdLst/>
              <a:ahLst/>
              <a:cxnLst/>
              <a:rect l="l" t="t" r="r" b="b"/>
              <a:pathLst>
                <a:path w="783999" h="377105">
                  <a:moveTo>
                    <a:pt x="0" y="0"/>
                  </a:moveTo>
                  <a:lnTo>
                    <a:pt x="783999" y="0"/>
                  </a:lnTo>
                  <a:lnTo>
                    <a:pt x="783999" y="377105"/>
                  </a:lnTo>
                  <a:lnTo>
                    <a:pt x="0" y="377105"/>
                  </a:lnTo>
                  <a:close/>
                </a:path>
              </a:pathLst>
            </a:custGeom>
            <a:solidFill>
              <a:srgbClr val="FFFFFF"/>
            </a:solidFill>
          </p:spPr>
        </p:sp>
        <p:sp>
          <p:nvSpPr>
            <p:cNvPr id="11" name="TextBox 11"/>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sp>
        <p:nvSpPr>
          <p:cNvPr id="12" name="TextBox 12"/>
          <p:cNvSpPr txBox="1"/>
          <p:nvPr/>
        </p:nvSpPr>
        <p:spPr>
          <a:xfrm>
            <a:off x="7094623" y="2664104"/>
            <a:ext cx="2642295" cy="415290"/>
          </a:xfrm>
          <a:prstGeom prst="rect">
            <a:avLst/>
          </a:prstGeom>
        </p:spPr>
        <p:txBody>
          <a:bodyPr lIns="0" tIns="0" rIns="0" bIns="0" rtlCol="0" anchor="t">
            <a:spAutoFit/>
          </a:bodyPr>
          <a:lstStyle/>
          <a:p>
            <a:pPr algn="ctr">
              <a:lnSpc>
                <a:spcPts val="3359"/>
              </a:lnSpc>
              <a:spcBef>
                <a:spcPct val="0"/>
              </a:spcBef>
            </a:pPr>
            <a:r>
              <a:rPr lang="en-US" sz="2400" spc="76">
                <a:solidFill>
                  <a:srgbClr val="000000"/>
                </a:solidFill>
                <a:latin typeface="Anonymous Pro Bold"/>
              </a:rPr>
              <a:t>AVG. CAR PROFIT</a:t>
            </a:r>
          </a:p>
        </p:txBody>
      </p:sp>
      <p:sp>
        <p:nvSpPr>
          <p:cNvPr id="13" name="TextBox 13"/>
          <p:cNvSpPr txBox="1"/>
          <p:nvPr/>
        </p:nvSpPr>
        <p:spPr>
          <a:xfrm>
            <a:off x="3724837" y="2560598"/>
            <a:ext cx="1958918" cy="679450"/>
          </a:xfrm>
          <a:prstGeom prst="rect">
            <a:avLst/>
          </a:prstGeom>
        </p:spPr>
        <p:txBody>
          <a:bodyPr lIns="0" tIns="0" rIns="0" bIns="0" rtlCol="0" anchor="t">
            <a:spAutoFit/>
          </a:bodyPr>
          <a:lstStyle/>
          <a:p>
            <a:pPr algn="ctr">
              <a:lnSpc>
                <a:spcPts val="5599"/>
              </a:lnSpc>
              <a:spcBef>
                <a:spcPct val="0"/>
              </a:spcBef>
            </a:pPr>
            <a:r>
              <a:rPr lang="en-US" sz="3999" spc="127" dirty="0">
                <a:solidFill>
                  <a:srgbClr val="000000"/>
                </a:solidFill>
                <a:latin typeface="Anonymous Pro Bold"/>
              </a:rPr>
              <a:t>$5,627</a:t>
            </a:r>
          </a:p>
        </p:txBody>
      </p:sp>
      <p:sp>
        <p:nvSpPr>
          <p:cNvPr id="15" name="TextBox 15"/>
          <p:cNvSpPr txBox="1"/>
          <p:nvPr/>
        </p:nvSpPr>
        <p:spPr>
          <a:xfrm>
            <a:off x="5979136" y="981075"/>
            <a:ext cx="5702647" cy="337785"/>
          </a:xfrm>
          <a:prstGeom prst="rect">
            <a:avLst/>
          </a:prstGeom>
        </p:spPr>
        <p:txBody>
          <a:bodyPr lIns="0" tIns="0" rIns="0" bIns="0" rtlCol="0" anchor="t">
            <a:spAutoFit/>
          </a:bodyPr>
          <a:lstStyle/>
          <a:p>
            <a:pPr algn="ctr">
              <a:lnSpc>
                <a:spcPts val="2940"/>
              </a:lnSpc>
              <a:spcBef>
                <a:spcPct val="0"/>
              </a:spcBef>
            </a:pPr>
            <a:r>
              <a:rPr lang="en-US" sz="2100" spc="67" dirty="0">
                <a:solidFill>
                  <a:srgbClr val="000000"/>
                </a:solidFill>
                <a:latin typeface="Anonymous Pro"/>
              </a:rPr>
              <a:t>Selling 50 of the low profiting cars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0BBAAC25-1917-0DD3-0898-77533D7B8DAE}"/>
              </a:ext>
            </a:extLst>
          </p:cNvPr>
          <p:cNvGrpSpPr/>
          <p:nvPr/>
        </p:nvGrpSpPr>
        <p:grpSpPr>
          <a:xfrm>
            <a:off x="8830460" y="3974374"/>
            <a:ext cx="6673519" cy="1431821"/>
            <a:chOff x="8830460" y="3974374"/>
            <a:chExt cx="6673519" cy="1431821"/>
          </a:xfrm>
        </p:grpSpPr>
        <p:grpSp>
          <p:nvGrpSpPr>
            <p:cNvPr id="10" name="Group 10"/>
            <p:cNvGrpSpPr/>
            <p:nvPr/>
          </p:nvGrpSpPr>
          <p:grpSpPr>
            <a:xfrm>
              <a:off x="8830460" y="3974374"/>
              <a:ext cx="6673519" cy="1431821"/>
              <a:chOff x="0" y="0"/>
              <a:chExt cx="1757635" cy="377105"/>
            </a:xfrm>
          </p:grpSpPr>
          <p:sp>
            <p:nvSpPr>
              <p:cNvPr id="11" name="Freeform 11"/>
              <p:cNvSpPr/>
              <p:nvPr/>
            </p:nvSpPr>
            <p:spPr>
              <a:xfrm>
                <a:off x="0" y="0"/>
                <a:ext cx="1757635" cy="377105"/>
              </a:xfrm>
              <a:custGeom>
                <a:avLst/>
                <a:gdLst/>
                <a:ahLst/>
                <a:cxnLst/>
                <a:rect l="l" t="t" r="r" b="b"/>
                <a:pathLst>
                  <a:path w="1757635" h="377105">
                    <a:moveTo>
                      <a:pt x="59165" y="0"/>
                    </a:moveTo>
                    <a:lnTo>
                      <a:pt x="1698470" y="0"/>
                    </a:lnTo>
                    <a:cubicBezTo>
                      <a:pt x="1714161" y="0"/>
                      <a:pt x="1729210" y="6233"/>
                      <a:pt x="1740306" y="17329"/>
                    </a:cubicBezTo>
                    <a:cubicBezTo>
                      <a:pt x="1751401" y="28425"/>
                      <a:pt x="1757635" y="43473"/>
                      <a:pt x="1757635" y="59165"/>
                    </a:cubicBezTo>
                    <a:lnTo>
                      <a:pt x="1757635" y="317940"/>
                    </a:lnTo>
                    <a:cubicBezTo>
                      <a:pt x="1757635" y="350616"/>
                      <a:pt x="1731145" y="377105"/>
                      <a:pt x="1698470" y="377105"/>
                    </a:cubicBezTo>
                    <a:lnTo>
                      <a:pt x="59165" y="377105"/>
                    </a:lnTo>
                    <a:cubicBezTo>
                      <a:pt x="43473" y="377105"/>
                      <a:pt x="28425" y="370872"/>
                      <a:pt x="17329" y="359776"/>
                    </a:cubicBezTo>
                    <a:cubicBezTo>
                      <a:pt x="6233" y="348681"/>
                      <a:pt x="0" y="333632"/>
                      <a:pt x="0" y="317940"/>
                    </a:cubicBezTo>
                    <a:lnTo>
                      <a:pt x="0" y="59165"/>
                    </a:lnTo>
                    <a:cubicBezTo>
                      <a:pt x="0" y="43473"/>
                      <a:pt x="6233" y="28425"/>
                      <a:pt x="17329" y="17329"/>
                    </a:cubicBezTo>
                    <a:cubicBezTo>
                      <a:pt x="28425" y="6233"/>
                      <a:pt x="43473" y="0"/>
                      <a:pt x="59165" y="0"/>
                    </a:cubicBezTo>
                    <a:close/>
                  </a:path>
                </a:pathLst>
              </a:custGeom>
              <a:gradFill rotWithShape="1">
                <a:gsLst>
                  <a:gs pos="0">
                    <a:srgbClr val="D8BDB9">
                      <a:alpha val="100000"/>
                    </a:srgbClr>
                  </a:gs>
                  <a:gs pos="100000">
                    <a:srgbClr val="7A7CD3">
                      <a:alpha val="100000"/>
                    </a:srgbClr>
                  </a:gs>
                </a:gsLst>
                <a:lin ang="0"/>
              </a:gradFill>
            </p:spPr>
          </p:sp>
          <p:sp>
            <p:nvSpPr>
              <p:cNvPr id="12" name="TextBox 12"/>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sp>
          <p:nvSpPr>
            <p:cNvPr id="24" name="TextBox 24"/>
            <p:cNvSpPr txBox="1"/>
            <p:nvPr/>
          </p:nvSpPr>
          <p:spPr>
            <a:xfrm>
              <a:off x="11236726" y="4254409"/>
              <a:ext cx="2089545" cy="679450"/>
            </a:xfrm>
            <a:prstGeom prst="rect">
              <a:avLst/>
            </a:prstGeom>
          </p:spPr>
          <p:txBody>
            <a:bodyPr lIns="0" tIns="0" rIns="0" bIns="0" rtlCol="0" anchor="t">
              <a:spAutoFit/>
            </a:bodyPr>
            <a:lstStyle/>
            <a:p>
              <a:pPr algn="ctr">
                <a:lnSpc>
                  <a:spcPts val="5599"/>
                </a:lnSpc>
                <a:spcBef>
                  <a:spcPct val="0"/>
                </a:spcBef>
              </a:pPr>
              <a:r>
                <a:rPr lang="en-US" sz="3999" spc="127" dirty="0">
                  <a:solidFill>
                    <a:srgbClr val="000000"/>
                  </a:solidFill>
                  <a:latin typeface="Anonymous Pro Bold"/>
                </a:rPr>
                <a:t>$52.4 M</a:t>
              </a:r>
            </a:p>
          </p:txBody>
        </p:sp>
      </p:grpSp>
      <p:grpSp>
        <p:nvGrpSpPr>
          <p:cNvPr id="3" name="Group 3"/>
          <p:cNvGrpSpPr/>
          <p:nvPr/>
        </p:nvGrpSpPr>
        <p:grpSpPr>
          <a:xfrm>
            <a:off x="8830460" y="2184413"/>
            <a:ext cx="8428840" cy="1431821"/>
            <a:chOff x="0" y="0"/>
            <a:chExt cx="2219941" cy="377105"/>
          </a:xfrm>
        </p:grpSpPr>
        <p:sp>
          <p:nvSpPr>
            <p:cNvPr id="4" name="Freeform 4"/>
            <p:cNvSpPr/>
            <p:nvPr/>
          </p:nvSpPr>
          <p:spPr>
            <a:xfrm>
              <a:off x="0" y="0"/>
              <a:ext cx="2219941" cy="377105"/>
            </a:xfrm>
            <a:custGeom>
              <a:avLst/>
              <a:gdLst/>
              <a:ahLst/>
              <a:cxnLst/>
              <a:rect l="l" t="t" r="r" b="b"/>
              <a:pathLst>
                <a:path w="2219941" h="377105">
                  <a:moveTo>
                    <a:pt x="46844" y="0"/>
                  </a:moveTo>
                  <a:lnTo>
                    <a:pt x="2173098" y="0"/>
                  </a:lnTo>
                  <a:cubicBezTo>
                    <a:pt x="2185521" y="0"/>
                    <a:pt x="2197436" y="4935"/>
                    <a:pt x="2206221" y="13720"/>
                  </a:cubicBezTo>
                  <a:cubicBezTo>
                    <a:pt x="2215006" y="22505"/>
                    <a:pt x="2219941" y="34420"/>
                    <a:pt x="2219941" y="46844"/>
                  </a:cubicBezTo>
                  <a:lnTo>
                    <a:pt x="2219941" y="330261"/>
                  </a:lnTo>
                  <a:cubicBezTo>
                    <a:pt x="2219941" y="342685"/>
                    <a:pt x="2215006" y="354600"/>
                    <a:pt x="2206221" y="363385"/>
                  </a:cubicBezTo>
                  <a:cubicBezTo>
                    <a:pt x="2197436" y="372170"/>
                    <a:pt x="2185521" y="377105"/>
                    <a:pt x="2173098" y="377105"/>
                  </a:cubicBezTo>
                  <a:lnTo>
                    <a:pt x="46844" y="377105"/>
                  </a:lnTo>
                  <a:cubicBezTo>
                    <a:pt x="34420" y="377105"/>
                    <a:pt x="22505" y="372170"/>
                    <a:pt x="13720" y="363385"/>
                  </a:cubicBezTo>
                  <a:cubicBezTo>
                    <a:pt x="4935" y="354600"/>
                    <a:pt x="0" y="342685"/>
                    <a:pt x="0" y="330261"/>
                  </a:cubicBezTo>
                  <a:lnTo>
                    <a:pt x="0" y="46844"/>
                  </a:lnTo>
                  <a:cubicBezTo>
                    <a:pt x="0" y="34420"/>
                    <a:pt x="4935" y="22505"/>
                    <a:pt x="13720" y="13720"/>
                  </a:cubicBezTo>
                  <a:cubicBezTo>
                    <a:pt x="22505" y="4935"/>
                    <a:pt x="34420" y="0"/>
                    <a:pt x="46844" y="0"/>
                  </a:cubicBezTo>
                  <a:close/>
                </a:path>
              </a:pathLst>
            </a:custGeom>
            <a:gradFill rotWithShape="1">
              <a:gsLst>
                <a:gs pos="0">
                  <a:srgbClr val="D8BDB9">
                    <a:alpha val="50000"/>
                  </a:srgbClr>
                </a:gs>
                <a:gs pos="100000">
                  <a:srgbClr val="7A7CD3">
                    <a:alpha val="50000"/>
                  </a:srgbClr>
                </a:gs>
              </a:gsLst>
              <a:lin ang="0"/>
            </a:gradFill>
          </p:spPr>
        </p:sp>
        <p:sp>
          <p:nvSpPr>
            <p:cNvPr id="5" name="TextBox 5"/>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sp>
        <p:nvSpPr>
          <p:cNvPr id="6" name="TextBox 6"/>
          <p:cNvSpPr txBox="1"/>
          <p:nvPr/>
        </p:nvSpPr>
        <p:spPr>
          <a:xfrm>
            <a:off x="3768603" y="447675"/>
            <a:ext cx="10750795" cy="581025"/>
          </a:xfrm>
          <a:prstGeom prst="rect">
            <a:avLst/>
          </a:prstGeom>
        </p:spPr>
        <p:txBody>
          <a:bodyPr lIns="0" tIns="0" rIns="0" bIns="0" rtlCol="0" anchor="t">
            <a:spAutoFit/>
          </a:bodyPr>
          <a:lstStyle/>
          <a:p>
            <a:pPr algn="just">
              <a:lnSpc>
                <a:spcPts val="4500"/>
              </a:lnSpc>
              <a:spcBef>
                <a:spcPct val="0"/>
              </a:spcBef>
            </a:pPr>
            <a:r>
              <a:rPr lang="en-US" sz="3000">
                <a:solidFill>
                  <a:srgbClr val="000000"/>
                </a:solidFill>
                <a:latin typeface="Horizon"/>
              </a:rPr>
              <a:t>Strategy i : Sell low Profit Cars</a:t>
            </a:r>
          </a:p>
        </p:txBody>
      </p:sp>
      <p:grpSp>
        <p:nvGrpSpPr>
          <p:cNvPr id="7" name="Group 7"/>
          <p:cNvGrpSpPr/>
          <p:nvPr/>
        </p:nvGrpSpPr>
        <p:grpSpPr>
          <a:xfrm>
            <a:off x="2437039" y="2184413"/>
            <a:ext cx="5510108" cy="1431821"/>
            <a:chOff x="0" y="0"/>
            <a:chExt cx="1451222" cy="377105"/>
          </a:xfrm>
        </p:grpSpPr>
        <p:sp>
          <p:nvSpPr>
            <p:cNvPr id="8" name="Freeform 8"/>
            <p:cNvSpPr/>
            <p:nvPr/>
          </p:nvSpPr>
          <p:spPr>
            <a:xfrm>
              <a:off x="0" y="0"/>
              <a:ext cx="1451222" cy="377105"/>
            </a:xfrm>
            <a:custGeom>
              <a:avLst/>
              <a:gdLst/>
              <a:ahLst/>
              <a:cxnLst/>
              <a:rect l="l" t="t" r="r" b="b"/>
              <a:pathLst>
                <a:path w="1451222" h="377105">
                  <a:moveTo>
                    <a:pt x="71657" y="0"/>
                  </a:moveTo>
                  <a:lnTo>
                    <a:pt x="1379565" y="0"/>
                  </a:lnTo>
                  <a:cubicBezTo>
                    <a:pt x="1398569" y="0"/>
                    <a:pt x="1416796" y="7550"/>
                    <a:pt x="1430234" y="20988"/>
                  </a:cubicBezTo>
                  <a:cubicBezTo>
                    <a:pt x="1443672" y="34426"/>
                    <a:pt x="1451222" y="52652"/>
                    <a:pt x="1451222" y="71657"/>
                  </a:cubicBezTo>
                  <a:lnTo>
                    <a:pt x="1451222" y="305448"/>
                  </a:lnTo>
                  <a:cubicBezTo>
                    <a:pt x="1451222" y="345023"/>
                    <a:pt x="1419140" y="377105"/>
                    <a:pt x="1379565" y="377105"/>
                  </a:cubicBezTo>
                  <a:lnTo>
                    <a:pt x="71657" y="377105"/>
                  </a:lnTo>
                  <a:cubicBezTo>
                    <a:pt x="52652" y="377105"/>
                    <a:pt x="34426" y="369556"/>
                    <a:pt x="20988" y="356117"/>
                  </a:cubicBezTo>
                  <a:cubicBezTo>
                    <a:pt x="7550" y="342679"/>
                    <a:pt x="0" y="324453"/>
                    <a:pt x="0" y="305448"/>
                  </a:cubicBezTo>
                  <a:lnTo>
                    <a:pt x="0" y="71657"/>
                  </a:lnTo>
                  <a:cubicBezTo>
                    <a:pt x="0" y="52652"/>
                    <a:pt x="7550" y="34426"/>
                    <a:pt x="20988" y="20988"/>
                  </a:cubicBezTo>
                  <a:cubicBezTo>
                    <a:pt x="34426" y="7550"/>
                    <a:pt x="52652" y="0"/>
                    <a:pt x="71657" y="0"/>
                  </a:cubicBezTo>
                  <a:close/>
                </a:path>
              </a:pathLst>
            </a:custGeom>
            <a:gradFill rotWithShape="1">
              <a:gsLst>
                <a:gs pos="0">
                  <a:srgbClr val="FFCE9E">
                    <a:alpha val="50000"/>
                  </a:srgbClr>
                </a:gs>
                <a:gs pos="100000">
                  <a:srgbClr val="F35E1D">
                    <a:alpha val="50000"/>
                  </a:srgbClr>
                </a:gs>
              </a:gsLst>
              <a:lin ang="0"/>
            </a:gradFill>
          </p:spPr>
        </p:sp>
        <p:sp>
          <p:nvSpPr>
            <p:cNvPr id="9" name="TextBox 9"/>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grpSp>
        <p:nvGrpSpPr>
          <p:cNvPr id="13" name="Group 13"/>
          <p:cNvGrpSpPr/>
          <p:nvPr/>
        </p:nvGrpSpPr>
        <p:grpSpPr>
          <a:xfrm>
            <a:off x="1028700" y="3974374"/>
            <a:ext cx="6918447" cy="1431821"/>
            <a:chOff x="0" y="0"/>
            <a:chExt cx="1822143" cy="377105"/>
          </a:xfrm>
        </p:grpSpPr>
        <p:sp>
          <p:nvSpPr>
            <p:cNvPr id="14" name="Freeform 14"/>
            <p:cNvSpPr/>
            <p:nvPr/>
          </p:nvSpPr>
          <p:spPr>
            <a:xfrm>
              <a:off x="0" y="0"/>
              <a:ext cx="1822142" cy="377105"/>
            </a:xfrm>
            <a:custGeom>
              <a:avLst/>
              <a:gdLst/>
              <a:ahLst/>
              <a:cxnLst/>
              <a:rect l="l" t="t" r="r" b="b"/>
              <a:pathLst>
                <a:path w="1822142" h="377105">
                  <a:moveTo>
                    <a:pt x="57070" y="0"/>
                  </a:moveTo>
                  <a:lnTo>
                    <a:pt x="1765072" y="0"/>
                  </a:lnTo>
                  <a:cubicBezTo>
                    <a:pt x="1796591" y="0"/>
                    <a:pt x="1822142" y="25551"/>
                    <a:pt x="1822142" y="57070"/>
                  </a:cubicBezTo>
                  <a:lnTo>
                    <a:pt x="1822142" y="320035"/>
                  </a:lnTo>
                  <a:cubicBezTo>
                    <a:pt x="1822142" y="351554"/>
                    <a:pt x="1796591" y="377105"/>
                    <a:pt x="1765072" y="377105"/>
                  </a:cubicBezTo>
                  <a:lnTo>
                    <a:pt x="57070" y="377105"/>
                  </a:lnTo>
                  <a:cubicBezTo>
                    <a:pt x="41934" y="377105"/>
                    <a:pt x="27418" y="371092"/>
                    <a:pt x="16716" y="360390"/>
                  </a:cubicBezTo>
                  <a:cubicBezTo>
                    <a:pt x="6013" y="349687"/>
                    <a:pt x="0" y="335171"/>
                    <a:pt x="0" y="320035"/>
                  </a:cubicBezTo>
                  <a:lnTo>
                    <a:pt x="0" y="57070"/>
                  </a:lnTo>
                  <a:cubicBezTo>
                    <a:pt x="0" y="25551"/>
                    <a:pt x="25551" y="0"/>
                    <a:pt x="57070" y="0"/>
                  </a:cubicBezTo>
                  <a:close/>
                </a:path>
              </a:pathLst>
            </a:custGeom>
            <a:gradFill rotWithShape="1">
              <a:gsLst>
                <a:gs pos="0">
                  <a:srgbClr val="FFCE9E">
                    <a:alpha val="100000"/>
                  </a:srgbClr>
                </a:gs>
                <a:gs pos="100000">
                  <a:srgbClr val="F35E1D">
                    <a:alpha val="100000"/>
                  </a:srgbClr>
                </a:gs>
              </a:gsLst>
              <a:lin ang="0"/>
            </a:gradFill>
          </p:spPr>
        </p:sp>
        <p:sp>
          <p:nvSpPr>
            <p:cNvPr id="15" name="TextBox 15"/>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grpSp>
        <p:nvGrpSpPr>
          <p:cNvPr id="16" name="Group 16"/>
          <p:cNvGrpSpPr/>
          <p:nvPr/>
        </p:nvGrpSpPr>
        <p:grpSpPr>
          <a:xfrm>
            <a:off x="6927396" y="2008414"/>
            <a:ext cx="2976747" cy="3397781"/>
            <a:chOff x="0" y="0"/>
            <a:chExt cx="783999" cy="894889"/>
          </a:xfrm>
        </p:grpSpPr>
        <p:sp>
          <p:nvSpPr>
            <p:cNvPr id="17" name="Freeform 17"/>
            <p:cNvSpPr/>
            <p:nvPr/>
          </p:nvSpPr>
          <p:spPr>
            <a:xfrm>
              <a:off x="0" y="0"/>
              <a:ext cx="783999" cy="894889"/>
            </a:xfrm>
            <a:custGeom>
              <a:avLst/>
              <a:gdLst/>
              <a:ahLst/>
              <a:cxnLst/>
              <a:rect l="l" t="t" r="r" b="b"/>
              <a:pathLst>
                <a:path w="783999" h="894889">
                  <a:moveTo>
                    <a:pt x="0" y="0"/>
                  </a:moveTo>
                  <a:lnTo>
                    <a:pt x="783999" y="0"/>
                  </a:lnTo>
                  <a:lnTo>
                    <a:pt x="783999" y="894889"/>
                  </a:lnTo>
                  <a:lnTo>
                    <a:pt x="0" y="894889"/>
                  </a:lnTo>
                  <a:close/>
                </a:path>
              </a:pathLst>
            </a:custGeom>
            <a:solidFill>
              <a:srgbClr val="FFFFFF"/>
            </a:solidFill>
          </p:spPr>
        </p:sp>
        <p:sp>
          <p:nvSpPr>
            <p:cNvPr id="18" name="TextBox 18"/>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sp>
        <p:nvSpPr>
          <p:cNvPr id="19" name="TextBox 19"/>
          <p:cNvSpPr txBox="1"/>
          <p:nvPr/>
        </p:nvSpPr>
        <p:spPr>
          <a:xfrm>
            <a:off x="7356468" y="4454065"/>
            <a:ext cx="2289870" cy="415290"/>
          </a:xfrm>
          <a:prstGeom prst="rect">
            <a:avLst/>
          </a:prstGeom>
        </p:spPr>
        <p:txBody>
          <a:bodyPr lIns="0" tIns="0" rIns="0" bIns="0" rtlCol="0" anchor="t">
            <a:spAutoFit/>
          </a:bodyPr>
          <a:lstStyle/>
          <a:p>
            <a:pPr algn="ctr">
              <a:lnSpc>
                <a:spcPts val="3359"/>
              </a:lnSpc>
              <a:spcBef>
                <a:spcPct val="0"/>
              </a:spcBef>
            </a:pPr>
            <a:r>
              <a:rPr lang="en-US" sz="2400" spc="76">
                <a:solidFill>
                  <a:srgbClr val="000000"/>
                </a:solidFill>
                <a:latin typeface="Anonymous Pro Bold"/>
              </a:rPr>
              <a:t>TOTAL REVENUE</a:t>
            </a:r>
          </a:p>
        </p:txBody>
      </p:sp>
      <p:sp>
        <p:nvSpPr>
          <p:cNvPr id="20" name="TextBox 20"/>
          <p:cNvSpPr txBox="1"/>
          <p:nvPr/>
        </p:nvSpPr>
        <p:spPr>
          <a:xfrm>
            <a:off x="7180255" y="2664104"/>
            <a:ext cx="2642295" cy="415290"/>
          </a:xfrm>
          <a:prstGeom prst="rect">
            <a:avLst/>
          </a:prstGeom>
        </p:spPr>
        <p:txBody>
          <a:bodyPr lIns="0" tIns="0" rIns="0" bIns="0" rtlCol="0" anchor="t">
            <a:spAutoFit/>
          </a:bodyPr>
          <a:lstStyle/>
          <a:p>
            <a:pPr algn="ctr">
              <a:lnSpc>
                <a:spcPts val="3359"/>
              </a:lnSpc>
              <a:spcBef>
                <a:spcPct val="0"/>
              </a:spcBef>
            </a:pPr>
            <a:r>
              <a:rPr lang="en-US" sz="2400" spc="76">
                <a:solidFill>
                  <a:srgbClr val="000000">
                    <a:alpha val="49804"/>
                  </a:srgbClr>
                </a:solidFill>
                <a:latin typeface="Anonymous Pro Bold"/>
              </a:rPr>
              <a:t>AVG. CAR PROFIT</a:t>
            </a:r>
          </a:p>
        </p:txBody>
      </p:sp>
      <p:sp>
        <p:nvSpPr>
          <p:cNvPr id="21" name="TextBox 21"/>
          <p:cNvSpPr txBox="1"/>
          <p:nvPr/>
        </p:nvSpPr>
        <p:spPr>
          <a:xfrm>
            <a:off x="3508465" y="2522499"/>
            <a:ext cx="1958918" cy="679450"/>
          </a:xfrm>
          <a:prstGeom prst="rect">
            <a:avLst/>
          </a:prstGeom>
        </p:spPr>
        <p:txBody>
          <a:bodyPr lIns="0" tIns="0" rIns="0" bIns="0" rtlCol="0" anchor="t">
            <a:spAutoFit/>
          </a:bodyPr>
          <a:lstStyle/>
          <a:p>
            <a:pPr algn="ctr">
              <a:lnSpc>
                <a:spcPts val="5599"/>
              </a:lnSpc>
              <a:spcBef>
                <a:spcPct val="0"/>
              </a:spcBef>
            </a:pPr>
            <a:r>
              <a:rPr lang="en-US" sz="3999" spc="127">
                <a:solidFill>
                  <a:srgbClr val="000000">
                    <a:alpha val="49804"/>
                  </a:srgbClr>
                </a:solidFill>
                <a:latin typeface="Anonymous Pro Bold"/>
              </a:rPr>
              <a:t>$5,627</a:t>
            </a:r>
          </a:p>
        </p:txBody>
      </p:sp>
      <p:sp>
        <p:nvSpPr>
          <p:cNvPr id="22" name="TextBox 22"/>
          <p:cNvSpPr txBox="1"/>
          <p:nvPr/>
        </p:nvSpPr>
        <p:spPr>
          <a:xfrm>
            <a:off x="11236726" y="2522499"/>
            <a:ext cx="1958918" cy="679450"/>
          </a:xfrm>
          <a:prstGeom prst="rect">
            <a:avLst/>
          </a:prstGeom>
        </p:spPr>
        <p:txBody>
          <a:bodyPr lIns="0" tIns="0" rIns="0" bIns="0" rtlCol="0" anchor="t">
            <a:spAutoFit/>
          </a:bodyPr>
          <a:lstStyle/>
          <a:p>
            <a:pPr algn="ctr">
              <a:lnSpc>
                <a:spcPts val="5599"/>
              </a:lnSpc>
              <a:spcBef>
                <a:spcPct val="0"/>
              </a:spcBef>
            </a:pPr>
            <a:r>
              <a:rPr lang="en-US" sz="3999" spc="127">
                <a:solidFill>
                  <a:srgbClr val="000000">
                    <a:alpha val="49804"/>
                  </a:srgbClr>
                </a:solidFill>
                <a:latin typeface="Anonymous Pro Bold"/>
              </a:rPr>
              <a:t>$5,720</a:t>
            </a:r>
          </a:p>
        </p:txBody>
      </p:sp>
      <p:sp>
        <p:nvSpPr>
          <p:cNvPr id="23" name="TextBox 23"/>
          <p:cNvSpPr txBox="1"/>
          <p:nvPr/>
        </p:nvSpPr>
        <p:spPr>
          <a:xfrm>
            <a:off x="2931812" y="4319532"/>
            <a:ext cx="2085432" cy="679450"/>
          </a:xfrm>
          <a:prstGeom prst="rect">
            <a:avLst/>
          </a:prstGeom>
        </p:spPr>
        <p:txBody>
          <a:bodyPr lIns="0" tIns="0" rIns="0" bIns="0" rtlCol="0" anchor="t">
            <a:spAutoFit/>
          </a:bodyPr>
          <a:lstStyle/>
          <a:p>
            <a:pPr algn="ctr">
              <a:lnSpc>
                <a:spcPts val="5599"/>
              </a:lnSpc>
              <a:spcBef>
                <a:spcPct val="0"/>
              </a:spcBef>
            </a:pPr>
            <a:r>
              <a:rPr lang="en-US" sz="3999" spc="127" dirty="0">
                <a:solidFill>
                  <a:srgbClr val="000000"/>
                </a:solidFill>
                <a:latin typeface="Anonymous Pro Bold"/>
              </a:rPr>
              <a:t>$52.8 M</a:t>
            </a:r>
          </a:p>
        </p:txBody>
      </p:sp>
      <p:sp>
        <p:nvSpPr>
          <p:cNvPr id="25" name="TextBox 25"/>
          <p:cNvSpPr txBox="1"/>
          <p:nvPr/>
        </p:nvSpPr>
        <p:spPr>
          <a:xfrm>
            <a:off x="5983601" y="981075"/>
            <a:ext cx="5693718" cy="337785"/>
          </a:xfrm>
          <a:prstGeom prst="rect">
            <a:avLst/>
          </a:prstGeom>
        </p:spPr>
        <p:txBody>
          <a:bodyPr lIns="0" tIns="0" rIns="0" bIns="0" rtlCol="0" anchor="t">
            <a:spAutoFit/>
          </a:bodyPr>
          <a:lstStyle/>
          <a:p>
            <a:pPr algn="ctr">
              <a:lnSpc>
                <a:spcPts val="2940"/>
              </a:lnSpc>
              <a:spcBef>
                <a:spcPct val="0"/>
              </a:spcBef>
            </a:pPr>
            <a:r>
              <a:rPr lang="en-US" sz="2100" spc="67" dirty="0">
                <a:solidFill>
                  <a:srgbClr val="000000"/>
                </a:solidFill>
                <a:latin typeface="Anonymous Pro"/>
              </a:rPr>
              <a:t>Selling 50 of the low profiting cars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62749B5C-EEE3-F42E-B073-A0479F8E91A0}"/>
              </a:ext>
            </a:extLst>
          </p:cNvPr>
          <p:cNvGrpSpPr/>
          <p:nvPr/>
        </p:nvGrpSpPr>
        <p:grpSpPr>
          <a:xfrm>
            <a:off x="8830460" y="5764335"/>
            <a:ext cx="5959144" cy="1431821"/>
            <a:chOff x="8830460" y="5764335"/>
            <a:chExt cx="5959144" cy="1431821"/>
          </a:xfrm>
        </p:grpSpPr>
        <p:grpSp>
          <p:nvGrpSpPr>
            <p:cNvPr id="18" name="Group 18"/>
            <p:cNvGrpSpPr/>
            <p:nvPr/>
          </p:nvGrpSpPr>
          <p:grpSpPr>
            <a:xfrm>
              <a:off x="8830460" y="5764335"/>
              <a:ext cx="5959144" cy="1431821"/>
              <a:chOff x="0" y="0"/>
              <a:chExt cx="1569486" cy="377105"/>
            </a:xfrm>
          </p:grpSpPr>
          <p:sp>
            <p:nvSpPr>
              <p:cNvPr id="19" name="Freeform 19"/>
              <p:cNvSpPr/>
              <p:nvPr/>
            </p:nvSpPr>
            <p:spPr>
              <a:xfrm>
                <a:off x="0" y="0"/>
                <a:ext cx="1569486" cy="377105"/>
              </a:xfrm>
              <a:custGeom>
                <a:avLst/>
                <a:gdLst/>
                <a:ahLst/>
                <a:cxnLst/>
                <a:rect l="l" t="t" r="r" b="b"/>
                <a:pathLst>
                  <a:path w="1569486" h="377105">
                    <a:moveTo>
                      <a:pt x="66257" y="0"/>
                    </a:moveTo>
                    <a:lnTo>
                      <a:pt x="1503229" y="0"/>
                    </a:lnTo>
                    <a:cubicBezTo>
                      <a:pt x="1539822" y="0"/>
                      <a:pt x="1569486" y="29664"/>
                      <a:pt x="1569486" y="66257"/>
                    </a:cubicBezTo>
                    <a:lnTo>
                      <a:pt x="1569486" y="310848"/>
                    </a:lnTo>
                    <a:cubicBezTo>
                      <a:pt x="1569486" y="347441"/>
                      <a:pt x="1539822" y="377105"/>
                      <a:pt x="1503229" y="377105"/>
                    </a:cubicBezTo>
                    <a:lnTo>
                      <a:pt x="66257" y="377105"/>
                    </a:lnTo>
                    <a:cubicBezTo>
                      <a:pt x="29664" y="377105"/>
                      <a:pt x="0" y="347441"/>
                      <a:pt x="0" y="310848"/>
                    </a:cubicBezTo>
                    <a:lnTo>
                      <a:pt x="0" y="66257"/>
                    </a:lnTo>
                    <a:cubicBezTo>
                      <a:pt x="0" y="29664"/>
                      <a:pt x="29664" y="0"/>
                      <a:pt x="66257" y="0"/>
                    </a:cubicBezTo>
                    <a:close/>
                  </a:path>
                </a:pathLst>
              </a:custGeom>
              <a:gradFill rotWithShape="1">
                <a:gsLst>
                  <a:gs pos="0">
                    <a:srgbClr val="D8BDB9">
                      <a:alpha val="100000"/>
                    </a:srgbClr>
                  </a:gs>
                  <a:gs pos="100000">
                    <a:srgbClr val="7A7CD3">
                      <a:alpha val="100000"/>
                    </a:srgbClr>
                  </a:gs>
                </a:gsLst>
                <a:lin ang="0"/>
              </a:gradFill>
            </p:spPr>
          </p:sp>
          <p:sp>
            <p:nvSpPr>
              <p:cNvPr id="20" name="TextBox 20"/>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sp>
          <p:nvSpPr>
            <p:cNvPr id="32" name="TextBox 32"/>
            <p:cNvSpPr txBox="1"/>
            <p:nvPr/>
          </p:nvSpPr>
          <p:spPr>
            <a:xfrm>
              <a:off x="11236726" y="6102421"/>
              <a:ext cx="2129111" cy="679450"/>
            </a:xfrm>
            <a:prstGeom prst="rect">
              <a:avLst/>
            </a:prstGeom>
          </p:spPr>
          <p:txBody>
            <a:bodyPr lIns="0" tIns="0" rIns="0" bIns="0" rtlCol="0" anchor="t">
              <a:spAutoFit/>
            </a:bodyPr>
            <a:lstStyle/>
            <a:p>
              <a:pPr algn="ctr">
                <a:lnSpc>
                  <a:spcPts val="5599"/>
                </a:lnSpc>
                <a:spcBef>
                  <a:spcPct val="0"/>
                </a:spcBef>
              </a:pPr>
              <a:r>
                <a:rPr lang="en-US" sz="3999" spc="127" dirty="0">
                  <a:solidFill>
                    <a:srgbClr val="F34E21"/>
                  </a:solidFill>
                  <a:latin typeface="Anonymous Pro Bold"/>
                </a:rPr>
                <a:t>$29.8 M</a:t>
              </a:r>
            </a:p>
          </p:txBody>
        </p:sp>
      </p:grpSp>
      <p:grpSp>
        <p:nvGrpSpPr>
          <p:cNvPr id="2" name="Group 2"/>
          <p:cNvGrpSpPr/>
          <p:nvPr/>
        </p:nvGrpSpPr>
        <p:grpSpPr>
          <a:xfrm>
            <a:off x="8830460" y="2184413"/>
            <a:ext cx="8428840" cy="1431821"/>
            <a:chOff x="0" y="0"/>
            <a:chExt cx="2219941" cy="377105"/>
          </a:xfrm>
        </p:grpSpPr>
        <p:sp>
          <p:nvSpPr>
            <p:cNvPr id="3" name="Freeform 3"/>
            <p:cNvSpPr/>
            <p:nvPr/>
          </p:nvSpPr>
          <p:spPr>
            <a:xfrm>
              <a:off x="0" y="0"/>
              <a:ext cx="2219941" cy="377105"/>
            </a:xfrm>
            <a:custGeom>
              <a:avLst/>
              <a:gdLst/>
              <a:ahLst/>
              <a:cxnLst/>
              <a:rect l="l" t="t" r="r" b="b"/>
              <a:pathLst>
                <a:path w="2219941" h="377105">
                  <a:moveTo>
                    <a:pt x="46844" y="0"/>
                  </a:moveTo>
                  <a:lnTo>
                    <a:pt x="2173098" y="0"/>
                  </a:lnTo>
                  <a:cubicBezTo>
                    <a:pt x="2185521" y="0"/>
                    <a:pt x="2197436" y="4935"/>
                    <a:pt x="2206221" y="13720"/>
                  </a:cubicBezTo>
                  <a:cubicBezTo>
                    <a:pt x="2215006" y="22505"/>
                    <a:pt x="2219941" y="34420"/>
                    <a:pt x="2219941" y="46844"/>
                  </a:cubicBezTo>
                  <a:lnTo>
                    <a:pt x="2219941" y="330261"/>
                  </a:lnTo>
                  <a:cubicBezTo>
                    <a:pt x="2219941" y="342685"/>
                    <a:pt x="2215006" y="354600"/>
                    <a:pt x="2206221" y="363385"/>
                  </a:cubicBezTo>
                  <a:cubicBezTo>
                    <a:pt x="2197436" y="372170"/>
                    <a:pt x="2185521" y="377105"/>
                    <a:pt x="2173098" y="377105"/>
                  </a:cubicBezTo>
                  <a:lnTo>
                    <a:pt x="46844" y="377105"/>
                  </a:lnTo>
                  <a:cubicBezTo>
                    <a:pt x="34420" y="377105"/>
                    <a:pt x="22505" y="372170"/>
                    <a:pt x="13720" y="363385"/>
                  </a:cubicBezTo>
                  <a:cubicBezTo>
                    <a:pt x="4935" y="354600"/>
                    <a:pt x="0" y="342685"/>
                    <a:pt x="0" y="330261"/>
                  </a:cubicBezTo>
                  <a:lnTo>
                    <a:pt x="0" y="46844"/>
                  </a:lnTo>
                  <a:cubicBezTo>
                    <a:pt x="0" y="34420"/>
                    <a:pt x="4935" y="22505"/>
                    <a:pt x="13720" y="13720"/>
                  </a:cubicBezTo>
                  <a:cubicBezTo>
                    <a:pt x="22505" y="4935"/>
                    <a:pt x="34420" y="0"/>
                    <a:pt x="46844" y="0"/>
                  </a:cubicBezTo>
                  <a:close/>
                </a:path>
              </a:pathLst>
            </a:custGeom>
            <a:gradFill rotWithShape="1">
              <a:gsLst>
                <a:gs pos="0">
                  <a:srgbClr val="D8BDB9">
                    <a:alpha val="50000"/>
                  </a:srgbClr>
                </a:gs>
                <a:gs pos="100000">
                  <a:srgbClr val="7A7CD3">
                    <a:alpha val="50000"/>
                  </a:srgbClr>
                </a:gs>
              </a:gsLst>
              <a:lin ang="0"/>
            </a:gradFill>
          </p:spPr>
        </p:sp>
        <p:sp>
          <p:nvSpPr>
            <p:cNvPr id="4" name="TextBox 4"/>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sp>
        <p:nvSpPr>
          <p:cNvPr id="5" name="TextBox 5"/>
          <p:cNvSpPr txBox="1"/>
          <p:nvPr/>
        </p:nvSpPr>
        <p:spPr>
          <a:xfrm>
            <a:off x="3768603" y="447675"/>
            <a:ext cx="10750795" cy="581025"/>
          </a:xfrm>
          <a:prstGeom prst="rect">
            <a:avLst/>
          </a:prstGeom>
        </p:spPr>
        <p:txBody>
          <a:bodyPr lIns="0" tIns="0" rIns="0" bIns="0" rtlCol="0" anchor="t">
            <a:spAutoFit/>
          </a:bodyPr>
          <a:lstStyle/>
          <a:p>
            <a:pPr algn="just">
              <a:lnSpc>
                <a:spcPts val="4500"/>
              </a:lnSpc>
              <a:spcBef>
                <a:spcPct val="0"/>
              </a:spcBef>
            </a:pPr>
            <a:r>
              <a:rPr lang="en-US" sz="3000">
                <a:solidFill>
                  <a:srgbClr val="000000"/>
                </a:solidFill>
                <a:latin typeface="Horizon"/>
              </a:rPr>
              <a:t>Strategy i : Sell low Profit Cars</a:t>
            </a:r>
          </a:p>
        </p:txBody>
      </p:sp>
      <p:grpSp>
        <p:nvGrpSpPr>
          <p:cNvPr id="6" name="Group 6"/>
          <p:cNvGrpSpPr/>
          <p:nvPr/>
        </p:nvGrpSpPr>
        <p:grpSpPr>
          <a:xfrm>
            <a:off x="2437039" y="2184413"/>
            <a:ext cx="5510108" cy="1431821"/>
            <a:chOff x="0" y="0"/>
            <a:chExt cx="1451222" cy="377105"/>
          </a:xfrm>
        </p:grpSpPr>
        <p:sp>
          <p:nvSpPr>
            <p:cNvPr id="7" name="Freeform 7"/>
            <p:cNvSpPr/>
            <p:nvPr/>
          </p:nvSpPr>
          <p:spPr>
            <a:xfrm>
              <a:off x="0" y="0"/>
              <a:ext cx="1451222" cy="377105"/>
            </a:xfrm>
            <a:custGeom>
              <a:avLst/>
              <a:gdLst/>
              <a:ahLst/>
              <a:cxnLst/>
              <a:rect l="l" t="t" r="r" b="b"/>
              <a:pathLst>
                <a:path w="1451222" h="377105">
                  <a:moveTo>
                    <a:pt x="71657" y="0"/>
                  </a:moveTo>
                  <a:lnTo>
                    <a:pt x="1379565" y="0"/>
                  </a:lnTo>
                  <a:cubicBezTo>
                    <a:pt x="1398569" y="0"/>
                    <a:pt x="1416796" y="7550"/>
                    <a:pt x="1430234" y="20988"/>
                  </a:cubicBezTo>
                  <a:cubicBezTo>
                    <a:pt x="1443672" y="34426"/>
                    <a:pt x="1451222" y="52652"/>
                    <a:pt x="1451222" y="71657"/>
                  </a:cubicBezTo>
                  <a:lnTo>
                    <a:pt x="1451222" y="305448"/>
                  </a:lnTo>
                  <a:cubicBezTo>
                    <a:pt x="1451222" y="345023"/>
                    <a:pt x="1419140" y="377105"/>
                    <a:pt x="1379565" y="377105"/>
                  </a:cubicBezTo>
                  <a:lnTo>
                    <a:pt x="71657" y="377105"/>
                  </a:lnTo>
                  <a:cubicBezTo>
                    <a:pt x="52652" y="377105"/>
                    <a:pt x="34426" y="369556"/>
                    <a:pt x="20988" y="356117"/>
                  </a:cubicBezTo>
                  <a:cubicBezTo>
                    <a:pt x="7550" y="342679"/>
                    <a:pt x="0" y="324453"/>
                    <a:pt x="0" y="305448"/>
                  </a:cubicBezTo>
                  <a:lnTo>
                    <a:pt x="0" y="71657"/>
                  </a:lnTo>
                  <a:cubicBezTo>
                    <a:pt x="0" y="52652"/>
                    <a:pt x="7550" y="34426"/>
                    <a:pt x="20988" y="20988"/>
                  </a:cubicBezTo>
                  <a:cubicBezTo>
                    <a:pt x="34426" y="7550"/>
                    <a:pt x="52652" y="0"/>
                    <a:pt x="71657" y="0"/>
                  </a:cubicBezTo>
                  <a:close/>
                </a:path>
              </a:pathLst>
            </a:custGeom>
            <a:gradFill rotWithShape="1">
              <a:gsLst>
                <a:gs pos="0">
                  <a:srgbClr val="FFCE9E">
                    <a:alpha val="50000"/>
                  </a:srgbClr>
                </a:gs>
                <a:gs pos="100000">
                  <a:srgbClr val="F35E1D">
                    <a:alpha val="50000"/>
                  </a:srgbClr>
                </a:gs>
              </a:gsLst>
              <a:lin ang="0"/>
            </a:gradFill>
          </p:spPr>
        </p:sp>
        <p:sp>
          <p:nvSpPr>
            <p:cNvPr id="8" name="TextBox 8"/>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8830460" y="3974374"/>
            <a:ext cx="6673519" cy="1431821"/>
            <a:chOff x="0" y="0"/>
            <a:chExt cx="1757635" cy="377105"/>
          </a:xfrm>
        </p:grpSpPr>
        <p:sp>
          <p:nvSpPr>
            <p:cNvPr id="10" name="Freeform 10"/>
            <p:cNvSpPr/>
            <p:nvPr/>
          </p:nvSpPr>
          <p:spPr>
            <a:xfrm>
              <a:off x="0" y="0"/>
              <a:ext cx="1757635" cy="377105"/>
            </a:xfrm>
            <a:custGeom>
              <a:avLst/>
              <a:gdLst/>
              <a:ahLst/>
              <a:cxnLst/>
              <a:rect l="l" t="t" r="r" b="b"/>
              <a:pathLst>
                <a:path w="1757635" h="377105">
                  <a:moveTo>
                    <a:pt x="59165" y="0"/>
                  </a:moveTo>
                  <a:lnTo>
                    <a:pt x="1698470" y="0"/>
                  </a:lnTo>
                  <a:cubicBezTo>
                    <a:pt x="1714161" y="0"/>
                    <a:pt x="1729210" y="6233"/>
                    <a:pt x="1740306" y="17329"/>
                  </a:cubicBezTo>
                  <a:cubicBezTo>
                    <a:pt x="1751401" y="28425"/>
                    <a:pt x="1757635" y="43473"/>
                    <a:pt x="1757635" y="59165"/>
                  </a:cubicBezTo>
                  <a:lnTo>
                    <a:pt x="1757635" y="317940"/>
                  </a:lnTo>
                  <a:cubicBezTo>
                    <a:pt x="1757635" y="350616"/>
                    <a:pt x="1731145" y="377105"/>
                    <a:pt x="1698470" y="377105"/>
                  </a:cubicBezTo>
                  <a:lnTo>
                    <a:pt x="59165" y="377105"/>
                  </a:lnTo>
                  <a:cubicBezTo>
                    <a:pt x="43473" y="377105"/>
                    <a:pt x="28425" y="370872"/>
                    <a:pt x="17329" y="359776"/>
                  </a:cubicBezTo>
                  <a:cubicBezTo>
                    <a:pt x="6233" y="348681"/>
                    <a:pt x="0" y="333632"/>
                    <a:pt x="0" y="317940"/>
                  </a:cubicBezTo>
                  <a:lnTo>
                    <a:pt x="0" y="59165"/>
                  </a:lnTo>
                  <a:cubicBezTo>
                    <a:pt x="0" y="43473"/>
                    <a:pt x="6233" y="28425"/>
                    <a:pt x="17329" y="17329"/>
                  </a:cubicBezTo>
                  <a:cubicBezTo>
                    <a:pt x="28425" y="6233"/>
                    <a:pt x="43473" y="0"/>
                    <a:pt x="59165" y="0"/>
                  </a:cubicBezTo>
                  <a:close/>
                </a:path>
              </a:pathLst>
            </a:custGeom>
            <a:gradFill rotWithShape="1">
              <a:gsLst>
                <a:gs pos="0">
                  <a:srgbClr val="D8BDB9">
                    <a:alpha val="50000"/>
                  </a:srgbClr>
                </a:gs>
                <a:gs pos="100000">
                  <a:srgbClr val="7A7CD3">
                    <a:alpha val="50000"/>
                  </a:srgbClr>
                </a:gs>
              </a:gsLst>
              <a:lin ang="0"/>
            </a:gradFill>
          </p:spPr>
        </p:sp>
        <p:sp>
          <p:nvSpPr>
            <p:cNvPr id="11" name="TextBox 11"/>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grpSp>
        <p:nvGrpSpPr>
          <p:cNvPr id="12" name="Group 12"/>
          <p:cNvGrpSpPr/>
          <p:nvPr/>
        </p:nvGrpSpPr>
        <p:grpSpPr>
          <a:xfrm>
            <a:off x="1028700" y="3974374"/>
            <a:ext cx="6918447" cy="1431821"/>
            <a:chOff x="0" y="0"/>
            <a:chExt cx="1822143" cy="377105"/>
          </a:xfrm>
        </p:grpSpPr>
        <p:sp>
          <p:nvSpPr>
            <p:cNvPr id="13" name="Freeform 13"/>
            <p:cNvSpPr/>
            <p:nvPr/>
          </p:nvSpPr>
          <p:spPr>
            <a:xfrm>
              <a:off x="0" y="0"/>
              <a:ext cx="1822142" cy="377105"/>
            </a:xfrm>
            <a:custGeom>
              <a:avLst/>
              <a:gdLst/>
              <a:ahLst/>
              <a:cxnLst/>
              <a:rect l="l" t="t" r="r" b="b"/>
              <a:pathLst>
                <a:path w="1822142" h="377105">
                  <a:moveTo>
                    <a:pt x="57070" y="0"/>
                  </a:moveTo>
                  <a:lnTo>
                    <a:pt x="1765072" y="0"/>
                  </a:lnTo>
                  <a:cubicBezTo>
                    <a:pt x="1796591" y="0"/>
                    <a:pt x="1822142" y="25551"/>
                    <a:pt x="1822142" y="57070"/>
                  </a:cubicBezTo>
                  <a:lnTo>
                    <a:pt x="1822142" y="320035"/>
                  </a:lnTo>
                  <a:cubicBezTo>
                    <a:pt x="1822142" y="351554"/>
                    <a:pt x="1796591" y="377105"/>
                    <a:pt x="1765072" y="377105"/>
                  </a:cubicBezTo>
                  <a:lnTo>
                    <a:pt x="57070" y="377105"/>
                  </a:lnTo>
                  <a:cubicBezTo>
                    <a:pt x="41934" y="377105"/>
                    <a:pt x="27418" y="371092"/>
                    <a:pt x="16716" y="360390"/>
                  </a:cubicBezTo>
                  <a:cubicBezTo>
                    <a:pt x="6013" y="349687"/>
                    <a:pt x="0" y="335171"/>
                    <a:pt x="0" y="320035"/>
                  </a:cubicBezTo>
                  <a:lnTo>
                    <a:pt x="0" y="57070"/>
                  </a:lnTo>
                  <a:cubicBezTo>
                    <a:pt x="0" y="25551"/>
                    <a:pt x="25551" y="0"/>
                    <a:pt x="57070" y="0"/>
                  </a:cubicBezTo>
                  <a:close/>
                </a:path>
              </a:pathLst>
            </a:custGeom>
            <a:gradFill rotWithShape="1">
              <a:gsLst>
                <a:gs pos="0">
                  <a:srgbClr val="FFCE9E">
                    <a:alpha val="50000"/>
                  </a:srgbClr>
                </a:gs>
                <a:gs pos="100000">
                  <a:srgbClr val="F35E1D">
                    <a:alpha val="50000"/>
                  </a:srgbClr>
                </a:gs>
              </a:gsLst>
              <a:lin ang="0"/>
            </a:gradFill>
          </p:spPr>
        </p:sp>
        <p:sp>
          <p:nvSpPr>
            <p:cNvPr id="14" name="TextBox 14"/>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grpSp>
        <p:nvGrpSpPr>
          <p:cNvPr id="15" name="Group 15"/>
          <p:cNvGrpSpPr/>
          <p:nvPr/>
        </p:nvGrpSpPr>
        <p:grpSpPr>
          <a:xfrm>
            <a:off x="1498146" y="5764335"/>
            <a:ext cx="6449001" cy="1431821"/>
            <a:chOff x="0" y="0"/>
            <a:chExt cx="1698502" cy="377105"/>
          </a:xfrm>
        </p:grpSpPr>
        <p:sp>
          <p:nvSpPr>
            <p:cNvPr id="16" name="Freeform 16"/>
            <p:cNvSpPr/>
            <p:nvPr/>
          </p:nvSpPr>
          <p:spPr>
            <a:xfrm>
              <a:off x="0" y="0"/>
              <a:ext cx="1698502" cy="377105"/>
            </a:xfrm>
            <a:custGeom>
              <a:avLst/>
              <a:gdLst/>
              <a:ahLst/>
              <a:cxnLst/>
              <a:rect l="l" t="t" r="r" b="b"/>
              <a:pathLst>
                <a:path w="1698502" h="377105">
                  <a:moveTo>
                    <a:pt x="61225" y="0"/>
                  </a:moveTo>
                  <a:lnTo>
                    <a:pt x="1637278" y="0"/>
                  </a:lnTo>
                  <a:cubicBezTo>
                    <a:pt x="1653516" y="0"/>
                    <a:pt x="1669088" y="6450"/>
                    <a:pt x="1680570" y="17932"/>
                  </a:cubicBezTo>
                  <a:cubicBezTo>
                    <a:pt x="1692052" y="29414"/>
                    <a:pt x="1698502" y="44987"/>
                    <a:pt x="1698502" y="61225"/>
                  </a:cubicBezTo>
                  <a:lnTo>
                    <a:pt x="1698502" y="315880"/>
                  </a:lnTo>
                  <a:cubicBezTo>
                    <a:pt x="1698502" y="349694"/>
                    <a:pt x="1671091" y="377105"/>
                    <a:pt x="1637278" y="377105"/>
                  </a:cubicBezTo>
                  <a:lnTo>
                    <a:pt x="61225" y="377105"/>
                  </a:lnTo>
                  <a:cubicBezTo>
                    <a:pt x="27411" y="377105"/>
                    <a:pt x="0" y="349694"/>
                    <a:pt x="0" y="315880"/>
                  </a:cubicBezTo>
                  <a:lnTo>
                    <a:pt x="0" y="61225"/>
                  </a:lnTo>
                  <a:cubicBezTo>
                    <a:pt x="0" y="27411"/>
                    <a:pt x="27411" y="0"/>
                    <a:pt x="61225" y="0"/>
                  </a:cubicBezTo>
                  <a:close/>
                </a:path>
              </a:pathLst>
            </a:custGeom>
            <a:gradFill rotWithShape="1">
              <a:gsLst>
                <a:gs pos="0">
                  <a:srgbClr val="FFCE9E">
                    <a:alpha val="100000"/>
                  </a:srgbClr>
                </a:gs>
                <a:gs pos="100000">
                  <a:srgbClr val="F35E1D">
                    <a:alpha val="100000"/>
                  </a:srgbClr>
                </a:gs>
              </a:gsLst>
              <a:lin ang="0"/>
            </a:gradFill>
          </p:spPr>
        </p:sp>
        <p:sp>
          <p:nvSpPr>
            <p:cNvPr id="17" name="TextBox 17"/>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grpSp>
        <p:nvGrpSpPr>
          <p:cNvPr id="21" name="Group 21"/>
          <p:cNvGrpSpPr/>
          <p:nvPr/>
        </p:nvGrpSpPr>
        <p:grpSpPr>
          <a:xfrm>
            <a:off x="6927396" y="2008414"/>
            <a:ext cx="2976747" cy="5187742"/>
            <a:chOff x="0" y="0"/>
            <a:chExt cx="783999" cy="1366319"/>
          </a:xfrm>
        </p:grpSpPr>
        <p:sp>
          <p:nvSpPr>
            <p:cNvPr id="22" name="Freeform 22"/>
            <p:cNvSpPr/>
            <p:nvPr/>
          </p:nvSpPr>
          <p:spPr>
            <a:xfrm>
              <a:off x="0" y="0"/>
              <a:ext cx="783999" cy="1366319"/>
            </a:xfrm>
            <a:custGeom>
              <a:avLst/>
              <a:gdLst/>
              <a:ahLst/>
              <a:cxnLst/>
              <a:rect l="l" t="t" r="r" b="b"/>
              <a:pathLst>
                <a:path w="783999" h="1366319">
                  <a:moveTo>
                    <a:pt x="0" y="0"/>
                  </a:moveTo>
                  <a:lnTo>
                    <a:pt x="783999" y="0"/>
                  </a:lnTo>
                  <a:lnTo>
                    <a:pt x="783999" y="1366319"/>
                  </a:lnTo>
                  <a:lnTo>
                    <a:pt x="0" y="1366319"/>
                  </a:lnTo>
                  <a:close/>
                </a:path>
              </a:pathLst>
            </a:custGeom>
            <a:solidFill>
              <a:srgbClr val="FFFFFF"/>
            </a:solidFill>
          </p:spPr>
        </p:sp>
        <p:sp>
          <p:nvSpPr>
            <p:cNvPr id="23" name="TextBox 23"/>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sp>
        <p:nvSpPr>
          <p:cNvPr id="24" name="TextBox 24"/>
          <p:cNvSpPr txBox="1"/>
          <p:nvPr/>
        </p:nvSpPr>
        <p:spPr>
          <a:xfrm>
            <a:off x="7356468" y="4454065"/>
            <a:ext cx="2289870" cy="415290"/>
          </a:xfrm>
          <a:prstGeom prst="rect">
            <a:avLst/>
          </a:prstGeom>
        </p:spPr>
        <p:txBody>
          <a:bodyPr lIns="0" tIns="0" rIns="0" bIns="0" rtlCol="0" anchor="t">
            <a:spAutoFit/>
          </a:bodyPr>
          <a:lstStyle/>
          <a:p>
            <a:pPr algn="ctr">
              <a:lnSpc>
                <a:spcPts val="3359"/>
              </a:lnSpc>
              <a:spcBef>
                <a:spcPct val="0"/>
              </a:spcBef>
            </a:pPr>
            <a:r>
              <a:rPr lang="en-US" sz="2400" spc="76">
                <a:solidFill>
                  <a:srgbClr val="000000">
                    <a:alpha val="49804"/>
                  </a:srgbClr>
                </a:solidFill>
                <a:latin typeface="Anonymous Pro Bold"/>
              </a:rPr>
              <a:t>TOTAL REVENUE</a:t>
            </a:r>
          </a:p>
        </p:txBody>
      </p:sp>
      <p:sp>
        <p:nvSpPr>
          <p:cNvPr id="25" name="TextBox 25"/>
          <p:cNvSpPr txBox="1"/>
          <p:nvPr/>
        </p:nvSpPr>
        <p:spPr>
          <a:xfrm>
            <a:off x="7180255" y="2664104"/>
            <a:ext cx="2642295" cy="415290"/>
          </a:xfrm>
          <a:prstGeom prst="rect">
            <a:avLst/>
          </a:prstGeom>
        </p:spPr>
        <p:txBody>
          <a:bodyPr lIns="0" tIns="0" rIns="0" bIns="0" rtlCol="0" anchor="t">
            <a:spAutoFit/>
          </a:bodyPr>
          <a:lstStyle/>
          <a:p>
            <a:pPr algn="ctr">
              <a:lnSpc>
                <a:spcPts val="3359"/>
              </a:lnSpc>
              <a:spcBef>
                <a:spcPct val="0"/>
              </a:spcBef>
            </a:pPr>
            <a:r>
              <a:rPr lang="en-US" sz="2400" spc="76">
                <a:solidFill>
                  <a:srgbClr val="000000">
                    <a:alpha val="49804"/>
                  </a:srgbClr>
                </a:solidFill>
                <a:latin typeface="Anonymous Pro Bold"/>
              </a:rPr>
              <a:t>AVG. CAR PROFIT</a:t>
            </a:r>
          </a:p>
        </p:txBody>
      </p:sp>
      <p:sp>
        <p:nvSpPr>
          <p:cNvPr id="26" name="TextBox 26"/>
          <p:cNvSpPr txBox="1"/>
          <p:nvPr/>
        </p:nvSpPr>
        <p:spPr>
          <a:xfrm>
            <a:off x="7796776" y="6244026"/>
            <a:ext cx="1482954" cy="401159"/>
          </a:xfrm>
          <a:prstGeom prst="rect">
            <a:avLst/>
          </a:prstGeom>
        </p:spPr>
        <p:txBody>
          <a:bodyPr wrap="square" lIns="0" tIns="0" rIns="0" bIns="0" rtlCol="0" anchor="t">
            <a:spAutoFit/>
          </a:bodyPr>
          <a:lstStyle/>
          <a:p>
            <a:pPr algn="ctr">
              <a:lnSpc>
                <a:spcPts val="3359"/>
              </a:lnSpc>
              <a:spcBef>
                <a:spcPct val="0"/>
              </a:spcBef>
            </a:pPr>
            <a:r>
              <a:rPr lang="en-US" sz="2400" spc="76" dirty="0">
                <a:solidFill>
                  <a:srgbClr val="F43400"/>
                </a:solidFill>
                <a:latin typeface="Anonymous Pro Bold"/>
              </a:rPr>
              <a:t>EXPENSES</a:t>
            </a:r>
          </a:p>
        </p:txBody>
      </p:sp>
      <p:sp>
        <p:nvSpPr>
          <p:cNvPr id="27" name="TextBox 27"/>
          <p:cNvSpPr txBox="1"/>
          <p:nvPr/>
        </p:nvSpPr>
        <p:spPr>
          <a:xfrm>
            <a:off x="3508465" y="2522499"/>
            <a:ext cx="1923507" cy="679450"/>
          </a:xfrm>
          <a:prstGeom prst="rect">
            <a:avLst/>
          </a:prstGeom>
        </p:spPr>
        <p:txBody>
          <a:bodyPr lIns="0" tIns="0" rIns="0" bIns="0" rtlCol="0" anchor="t">
            <a:spAutoFit/>
          </a:bodyPr>
          <a:lstStyle/>
          <a:p>
            <a:pPr algn="ctr">
              <a:lnSpc>
                <a:spcPts val="5599"/>
              </a:lnSpc>
              <a:spcBef>
                <a:spcPct val="0"/>
              </a:spcBef>
            </a:pPr>
            <a:r>
              <a:rPr lang="en-US" sz="3999" spc="127">
                <a:solidFill>
                  <a:srgbClr val="000000">
                    <a:alpha val="49804"/>
                  </a:srgbClr>
                </a:solidFill>
                <a:latin typeface="Anonymous Pro Bold"/>
              </a:rPr>
              <a:t>$5,627</a:t>
            </a:r>
          </a:p>
        </p:txBody>
      </p:sp>
      <p:sp>
        <p:nvSpPr>
          <p:cNvPr id="28" name="TextBox 28"/>
          <p:cNvSpPr txBox="1"/>
          <p:nvPr/>
        </p:nvSpPr>
        <p:spPr>
          <a:xfrm>
            <a:off x="11236726" y="2522499"/>
            <a:ext cx="1958918" cy="679450"/>
          </a:xfrm>
          <a:prstGeom prst="rect">
            <a:avLst/>
          </a:prstGeom>
        </p:spPr>
        <p:txBody>
          <a:bodyPr lIns="0" tIns="0" rIns="0" bIns="0" rtlCol="0" anchor="t">
            <a:spAutoFit/>
          </a:bodyPr>
          <a:lstStyle/>
          <a:p>
            <a:pPr algn="ctr">
              <a:lnSpc>
                <a:spcPts val="5599"/>
              </a:lnSpc>
              <a:spcBef>
                <a:spcPct val="0"/>
              </a:spcBef>
            </a:pPr>
            <a:r>
              <a:rPr lang="en-US" sz="3999" spc="127">
                <a:solidFill>
                  <a:srgbClr val="000000">
                    <a:alpha val="49804"/>
                  </a:srgbClr>
                </a:solidFill>
                <a:latin typeface="Anonymous Pro Bold"/>
              </a:rPr>
              <a:t>$5,720</a:t>
            </a:r>
          </a:p>
        </p:txBody>
      </p:sp>
      <p:sp>
        <p:nvSpPr>
          <p:cNvPr id="29" name="TextBox 29"/>
          <p:cNvSpPr txBox="1"/>
          <p:nvPr/>
        </p:nvSpPr>
        <p:spPr>
          <a:xfrm>
            <a:off x="3508465" y="4235359"/>
            <a:ext cx="2085432" cy="679450"/>
          </a:xfrm>
          <a:prstGeom prst="rect">
            <a:avLst/>
          </a:prstGeom>
        </p:spPr>
        <p:txBody>
          <a:bodyPr lIns="0" tIns="0" rIns="0" bIns="0" rtlCol="0" anchor="t">
            <a:spAutoFit/>
          </a:bodyPr>
          <a:lstStyle/>
          <a:p>
            <a:pPr algn="ctr">
              <a:lnSpc>
                <a:spcPts val="5599"/>
              </a:lnSpc>
              <a:spcBef>
                <a:spcPct val="0"/>
              </a:spcBef>
            </a:pPr>
            <a:r>
              <a:rPr lang="en-US" sz="3999" spc="127">
                <a:solidFill>
                  <a:srgbClr val="000000">
                    <a:alpha val="49804"/>
                  </a:srgbClr>
                </a:solidFill>
                <a:latin typeface="Anonymous Pro Bold"/>
              </a:rPr>
              <a:t>$52.8 M</a:t>
            </a:r>
          </a:p>
        </p:txBody>
      </p:sp>
      <p:sp>
        <p:nvSpPr>
          <p:cNvPr id="30" name="TextBox 30"/>
          <p:cNvSpPr txBox="1"/>
          <p:nvPr/>
        </p:nvSpPr>
        <p:spPr>
          <a:xfrm>
            <a:off x="11236726" y="4254409"/>
            <a:ext cx="2129111" cy="679450"/>
          </a:xfrm>
          <a:prstGeom prst="rect">
            <a:avLst/>
          </a:prstGeom>
        </p:spPr>
        <p:txBody>
          <a:bodyPr lIns="0" tIns="0" rIns="0" bIns="0" rtlCol="0" anchor="t">
            <a:spAutoFit/>
          </a:bodyPr>
          <a:lstStyle/>
          <a:p>
            <a:pPr algn="ctr">
              <a:lnSpc>
                <a:spcPts val="5599"/>
              </a:lnSpc>
              <a:spcBef>
                <a:spcPct val="0"/>
              </a:spcBef>
            </a:pPr>
            <a:r>
              <a:rPr lang="en-US" sz="3999" spc="127">
                <a:solidFill>
                  <a:srgbClr val="000000">
                    <a:alpha val="49804"/>
                  </a:srgbClr>
                </a:solidFill>
                <a:latin typeface="Anonymous Pro Bold"/>
              </a:rPr>
              <a:t>$52.4 M</a:t>
            </a:r>
          </a:p>
        </p:txBody>
      </p:sp>
      <p:sp>
        <p:nvSpPr>
          <p:cNvPr id="31" name="TextBox 31"/>
          <p:cNvSpPr txBox="1"/>
          <p:nvPr/>
        </p:nvSpPr>
        <p:spPr>
          <a:xfrm>
            <a:off x="3508465" y="6102421"/>
            <a:ext cx="2085432" cy="679450"/>
          </a:xfrm>
          <a:prstGeom prst="rect">
            <a:avLst/>
          </a:prstGeom>
        </p:spPr>
        <p:txBody>
          <a:bodyPr lIns="0" tIns="0" rIns="0" bIns="0" rtlCol="0" anchor="t">
            <a:spAutoFit/>
          </a:bodyPr>
          <a:lstStyle/>
          <a:p>
            <a:pPr algn="ctr">
              <a:lnSpc>
                <a:spcPts val="5599"/>
              </a:lnSpc>
              <a:spcBef>
                <a:spcPct val="0"/>
              </a:spcBef>
            </a:pPr>
            <a:r>
              <a:rPr lang="en-US" sz="3999" spc="127">
                <a:solidFill>
                  <a:srgbClr val="F43400"/>
                </a:solidFill>
                <a:latin typeface="Anonymous Pro Bold"/>
              </a:rPr>
              <a:t>$30.3 M</a:t>
            </a:r>
          </a:p>
        </p:txBody>
      </p:sp>
      <p:sp>
        <p:nvSpPr>
          <p:cNvPr id="33" name="TextBox 33"/>
          <p:cNvSpPr txBox="1"/>
          <p:nvPr/>
        </p:nvSpPr>
        <p:spPr>
          <a:xfrm>
            <a:off x="5983601" y="981075"/>
            <a:ext cx="5693718" cy="337785"/>
          </a:xfrm>
          <a:prstGeom prst="rect">
            <a:avLst/>
          </a:prstGeom>
        </p:spPr>
        <p:txBody>
          <a:bodyPr lIns="0" tIns="0" rIns="0" bIns="0" rtlCol="0" anchor="t">
            <a:spAutoFit/>
          </a:bodyPr>
          <a:lstStyle/>
          <a:p>
            <a:pPr algn="ctr">
              <a:lnSpc>
                <a:spcPts val="2940"/>
              </a:lnSpc>
              <a:spcBef>
                <a:spcPct val="0"/>
              </a:spcBef>
            </a:pPr>
            <a:r>
              <a:rPr lang="en-US" sz="2100" spc="67" dirty="0">
                <a:solidFill>
                  <a:srgbClr val="000000"/>
                </a:solidFill>
                <a:latin typeface="Anonymous Pro"/>
              </a:rPr>
              <a:t>Selling 50 of the low profiting cars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57D786BB-3D21-37E8-EDF0-5BFAD0F4BC04}"/>
              </a:ext>
            </a:extLst>
          </p:cNvPr>
          <p:cNvGrpSpPr/>
          <p:nvPr/>
        </p:nvGrpSpPr>
        <p:grpSpPr>
          <a:xfrm>
            <a:off x="8981225" y="7554296"/>
            <a:ext cx="7265429" cy="1431821"/>
            <a:chOff x="8981225" y="7554296"/>
            <a:chExt cx="7265429" cy="1431821"/>
          </a:xfrm>
        </p:grpSpPr>
        <p:grpSp>
          <p:nvGrpSpPr>
            <p:cNvPr id="25" name="Group 25"/>
            <p:cNvGrpSpPr/>
            <p:nvPr/>
          </p:nvGrpSpPr>
          <p:grpSpPr>
            <a:xfrm>
              <a:off x="8981225" y="7554296"/>
              <a:ext cx="7265429" cy="1431821"/>
              <a:chOff x="0" y="0"/>
              <a:chExt cx="1913529" cy="377105"/>
            </a:xfrm>
          </p:grpSpPr>
          <p:sp>
            <p:nvSpPr>
              <p:cNvPr id="26" name="Freeform 26"/>
              <p:cNvSpPr/>
              <p:nvPr/>
            </p:nvSpPr>
            <p:spPr>
              <a:xfrm>
                <a:off x="0" y="0"/>
                <a:ext cx="1913529" cy="377105"/>
              </a:xfrm>
              <a:custGeom>
                <a:avLst/>
                <a:gdLst/>
                <a:ahLst/>
                <a:cxnLst/>
                <a:rect l="l" t="t" r="r" b="b"/>
                <a:pathLst>
                  <a:path w="1913529" h="377105">
                    <a:moveTo>
                      <a:pt x="54345" y="0"/>
                    </a:moveTo>
                    <a:lnTo>
                      <a:pt x="1859184" y="0"/>
                    </a:lnTo>
                    <a:cubicBezTo>
                      <a:pt x="1873597" y="0"/>
                      <a:pt x="1887420" y="5726"/>
                      <a:pt x="1897611" y="15917"/>
                    </a:cubicBezTo>
                    <a:cubicBezTo>
                      <a:pt x="1907803" y="26109"/>
                      <a:pt x="1913529" y="39932"/>
                      <a:pt x="1913529" y="54345"/>
                    </a:cubicBezTo>
                    <a:lnTo>
                      <a:pt x="1913529" y="322760"/>
                    </a:lnTo>
                    <a:cubicBezTo>
                      <a:pt x="1913529" y="337174"/>
                      <a:pt x="1907803" y="350996"/>
                      <a:pt x="1897611" y="361188"/>
                    </a:cubicBezTo>
                    <a:cubicBezTo>
                      <a:pt x="1887420" y="371380"/>
                      <a:pt x="1873597" y="377105"/>
                      <a:pt x="1859184" y="377105"/>
                    </a:cubicBezTo>
                    <a:lnTo>
                      <a:pt x="54345" y="377105"/>
                    </a:lnTo>
                    <a:cubicBezTo>
                      <a:pt x="39932" y="377105"/>
                      <a:pt x="26109" y="371380"/>
                      <a:pt x="15917" y="361188"/>
                    </a:cubicBezTo>
                    <a:cubicBezTo>
                      <a:pt x="5726" y="350996"/>
                      <a:pt x="0" y="337174"/>
                      <a:pt x="0" y="322760"/>
                    </a:cubicBezTo>
                    <a:lnTo>
                      <a:pt x="0" y="54345"/>
                    </a:lnTo>
                    <a:cubicBezTo>
                      <a:pt x="0" y="39932"/>
                      <a:pt x="5726" y="26109"/>
                      <a:pt x="15917" y="15917"/>
                    </a:cubicBezTo>
                    <a:cubicBezTo>
                      <a:pt x="26109" y="5726"/>
                      <a:pt x="39932" y="0"/>
                      <a:pt x="54345" y="0"/>
                    </a:cubicBezTo>
                    <a:close/>
                  </a:path>
                </a:pathLst>
              </a:custGeom>
              <a:gradFill rotWithShape="1">
                <a:gsLst>
                  <a:gs pos="0">
                    <a:srgbClr val="D8BDB9">
                      <a:alpha val="100000"/>
                    </a:srgbClr>
                  </a:gs>
                  <a:gs pos="100000">
                    <a:srgbClr val="7A7CD3">
                      <a:alpha val="100000"/>
                    </a:srgbClr>
                  </a:gs>
                </a:gsLst>
                <a:lin ang="0"/>
              </a:gradFill>
            </p:spPr>
          </p:sp>
          <p:sp>
            <p:nvSpPr>
              <p:cNvPr id="27" name="TextBox 27"/>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sp>
          <p:nvSpPr>
            <p:cNvPr id="42" name="TextBox 42"/>
            <p:cNvSpPr txBox="1"/>
            <p:nvPr/>
          </p:nvSpPr>
          <p:spPr>
            <a:xfrm>
              <a:off x="11236726" y="7892382"/>
              <a:ext cx="2109328" cy="679450"/>
            </a:xfrm>
            <a:prstGeom prst="rect">
              <a:avLst/>
            </a:prstGeom>
          </p:spPr>
          <p:txBody>
            <a:bodyPr lIns="0" tIns="0" rIns="0" bIns="0" rtlCol="0" anchor="t">
              <a:spAutoFit/>
            </a:bodyPr>
            <a:lstStyle/>
            <a:p>
              <a:pPr algn="ctr">
                <a:lnSpc>
                  <a:spcPts val="5599"/>
                </a:lnSpc>
                <a:spcBef>
                  <a:spcPct val="0"/>
                </a:spcBef>
              </a:pPr>
              <a:r>
                <a:rPr lang="en-US" sz="3999" spc="127">
                  <a:solidFill>
                    <a:srgbClr val="000000"/>
                  </a:solidFill>
                  <a:latin typeface="Anonymous Pro Bold"/>
                </a:rPr>
                <a:t>$22.6 M</a:t>
              </a:r>
            </a:p>
          </p:txBody>
        </p:sp>
      </p:grpSp>
      <p:grpSp>
        <p:nvGrpSpPr>
          <p:cNvPr id="3" name="Group 3"/>
          <p:cNvGrpSpPr/>
          <p:nvPr/>
        </p:nvGrpSpPr>
        <p:grpSpPr>
          <a:xfrm>
            <a:off x="8830460" y="2184413"/>
            <a:ext cx="8428840" cy="1431821"/>
            <a:chOff x="0" y="0"/>
            <a:chExt cx="2219941" cy="377105"/>
          </a:xfrm>
        </p:grpSpPr>
        <p:sp>
          <p:nvSpPr>
            <p:cNvPr id="4" name="Freeform 4"/>
            <p:cNvSpPr/>
            <p:nvPr/>
          </p:nvSpPr>
          <p:spPr>
            <a:xfrm>
              <a:off x="0" y="0"/>
              <a:ext cx="2219941" cy="377105"/>
            </a:xfrm>
            <a:custGeom>
              <a:avLst/>
              <a:gdLst/>
              <a:ahLst/>
              <a:cxnLst/>
              <a:rect l="l" t="t" r="r" b="b"/>
              <a:pathLst>
                <a:path w="2219941" h="377105">
                  <a:moveTo>
                    <a:pt x="46844" y="0"/>
                  </a:moveTo>
                  <a:lnTo>
                    <a:pt x="2173098" y="0"/>
                  </a:lnTo>
                  <a:cubicBezTo>
                    <a:pt x="2185521" y="0"/>
                    <a:pt x="2197436" y="4935"/>
                    <a:pt x="2206221" y="13720"/>
                  </a:cubicBezTo>
                  <a:cubicBezTo>
                    <a:pt x="2215006" y="22505"/>
                    <a:pt x="2219941" y="34420"/>
                    <a:pt x="2219941" y="46844"/>
                  </a:cubicBezTo>
                  <a:lnTo>
                    <a:pt x="2219941" y="330261"/>
                  </a:lnTo>
                  <a:cubicBezTo>
                    <a:pt x="2219941" y="342685"/>
                    <a:pt x="2215006" y="354600"/>
                    <a:pt x="2206221" y="363385"/>
                  </a:cubicBezTo>
                  <a:cubicBezTo>
                    <a:pt x="2197436" y="372170"/>
                    <a:pt x="2185521" y="377105"/>
                    <a:pt x="2173098" y="377105"/>
                  </a:cubicBezTo>
                  <a:lnTo>
                    <a:pt x="46844" y="377105"/>
                  </a:lnTo>
                  <a:cubicBezTo>
                    <a:pt x="34420" y="377105"/>
                    <a:pt x="22505" y="372170"/>
                    <a:pt x="13720" y="363385"/>
                  </a:cubicBezTo>
                  <a:cubicBezTo>
                    <a:pt x="4935" y="354600"/>
                    <a:pt x="0" y="342685"/>
                    <a:pt x="0" y="330261"/>
                  </a:cubicBezTo>
                  <a:lnTo>
                    <a:pt x="0" y="46844"/>
                  </a:lnTo>
                  <a:cubicBezTo>
                    <a:pt x="0" y="34420"/>
                    <a:pt x="4935" y="22505"/>
                    <a:pt x="13720" y="13720"/>
                  </a:cubicBezTo>
                  <a:cubicBezTo>
                    <a:pt x="22505" y="4935"/>
                    <a:pt x="34420" y="0"/>
                    <a:pt x="46844" y="0"/>
                  </a:cubicBezTo>
                  <a:close/>
                </a:path>
              </a:pathLst>
            </a:custGeom>
            <a:gradFill rotWithShape="1">
              <a:gsLst>
                <a:gs pos="0">
                  <a:srgbClr val="D8BDB9">
                    <a:alpha val="50000"/>
                  </a:srgbClr>
                </a:gs>
                <a:gs pos="100000">
                  <a:srgbClr val="7A7CD3">
                    <a:alpha val="50000"/>
                  </a:srgbClr>
                </a:gs>
              </a:gsLst>
              <a:lin ang="0"/>
            </a:gradFill>
          </p:spPr>
        </p:sp>
        <p:sp>
          <p:nvSpPr>
            <p:cNvPr id="5" name="TextBox 5"/>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sp>
        <p:nvSpPr>
          <p:cNvPr id="6" name="TextBox 6"/>
          <p:cNvSpPr txBox="1"/>
          <p:nvPr/>
        </p:nvSpPr>
        <p:spPr>
          <a:xfrm>
            <a:off x="3768603" y="447675"/>
            <a:ext cx="10750795" cy="581025"/>
          </a:xfrm>
          <a:prstGeom prst="rect">
            <a:avLst/>
          </a:prstGeom>
        </p:spPr>
        <p:txBody>
          <a:bodyPr lIns="0" tIns="0" rIns="0" bIns="0" rtlCol="0" anchor="t">
            <a:spAutoFit/>
          </a:bodyPr>
          <a:lstStyle/>
          <a:p>
            <a:pPr algn="just">
              <a:lnSpc>
                <a:spcPts val="4500"/>
              </a:lnSpc>
              <a:spcBef>
                <a:spcPct val="0"/>
              </a:spcBef>
            </a:pPr>
            <a:r>
              <a:rPr lang="en-US" sz="3000">
                <a:solidFill>
                  <a:srgbClr val="000000"/>
                </a:solidFill>
                <a:latin typeface="Horizon"/>
              </a:rPr>
              <a:t>Strategy i : Sell low Profit Cars</a:t>
            </a:r>
          </a:p>
        </p:txBody>
      </p:sp>
      <p:grpSp>
        <p:nvGrpSpPr>
          <p:cNvPr id="7" name="Group 7"/>
          <p:cNvGrpSpPr/>
          <p:nvPr/>
        </p:nvGrpSpPr>
        <p:grpSpPr>
          <a:xfrm>
            <a:off x="2437039" y="2184413"/>
            <a:ext cx="5510108" cy="1431821"/>
            <a:chOff x="0" y="0"/>
            <a:chExt cx="1451222" cy="377105"/>
          </a:xfrm>
        </p:grpSpPr>
        <p:sp>
          <p:nvSpPr>
            <p:cNvPr id="8" name="Freeform 8"/>
            <p:cNvSpPr/>
            <p:nvPr/>
          </p:nvSpPr>
          <p:spPr>
            <a:xfrm>
              <a:off x="0" y="0"/>
              <a:ext cx="1451222" cy="377105"/>
            </a:xfrm>
            <a:custGeom>
              <a:avLst/>
              <a:gdLst/>
              <a:ahLst/>
              <a:cxnLst/>
              <a:rect l="l" t="t" r="r" b="b"/>
              <a:pathLst>
                <a:path w="1451222" h="377105">
                  <a:moveTo>
                    <a:pt x="71657" y="0"/>
                  </a:moveTo>
                  <a:lnTo>
                    <a:pt x="1379565" y="0"/>
                  </a:lnTo>
                  <a:cubicBezTo>
                    <a:pt x="1398569" y="0"/>
                    <a:pt x="1416796" y="7550"/>
                    <a:pt x="1430234" y="20988"/>
                  </a:cubicBezTo>
                  <a:cubicBezTo>
                    <a:pt x="1443672" y="34426"/>
                    <a:pt x="1451222" y="52652"/>
                    <a:pt x="1451222" y="71657"/>
                  </a:cubicBezTo>
                  <a:lnTo>
                    <a:pt x="1451222" y="305448"/>
                  </a:lnTo>
                  <a:cubicBezTo>
                    <a:pt x="1451222" y="345023"/>
                    <a:pt x="1419140" y="377105"/>
                    <a:pt x="1379565" y="377105"/>
                  </a:cubicBezTo>
                  <a:lnTo>
                    <a:pt x="71657" y="377105"/>
                  </a:lnTo>
                  <a:cubicBezTo>
                    <a:pt x="52652" y="377105"/>
                    <a:pt x="34426" y="369556"/>
                    <a:pt x="20988" y="356117"/>
                  </a:cubicBezTo>
                  <a:cubicBezTo>
                    <a:pt x="7550" y="342679"/>
                    <a:pt x="0" y="324453"/>
                    <a:pt x="0" y="305448"/>
                  </a:cubicBezTo>
                  <a:lnTo>
                    <a:pt x="0" y="71657"/>
                  </a:lnTo>
                  <a:cubicBezTo>
                    <a:pt x="0" y="52652"/>
                    <a:pt x="7550" y="34426"/>
                    <a:pt x="20988" y="20988"/>
                  </a:cubicBezTo>
                  <a:cubicBezTo>
                    <a:pt x="34426" y="7550"/>
                    <a:pt x="52652" y="0"/>
                    <a:pt x="71657" y="0"/>
                  </a:cubicBezTo>
                  <a:close/>
                </a:path>
              </a:pathLst>
            </a:custGeom>
            <a:gradFill rotWithShape="1">
              <a:gsLst>
                <a:gs pos="0">
                  <a:srgbClr val="FFCE9E">
                    <a:alpha val="50000"/>
                  </a:srgbClr>
                </a:gs>
                <a:gs pos="100000">
                  <a:srgbClr val="F35E1D">
                    <a:alpha val="50000"/>
                  </a:srgbClr>
                </a:gs>
              </a:gsLst>
              <a:lin ang="0"/>
            </a:gradFill>
          </p:spPr>
        </p:sp>
        <p:sp>
          <p:nvSpPr>
            <p:cNvPr id="9" name="TextBox 9"/>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grpSp>
        <p:nvGrpSpPr>
          <p:cNvPr id="10" name="Group 10"/>
          <p:cNvGrpSpPr/>
          <p:nvPr/>
        </p:nvGrpSpPr>
        <p:grpSpPr>
          <a:xfrm>
            <a:off x="8830460" y="3974374"/>
            <a:ext cx="6673519" cy="1431821"/>
            <a:chOff x="0" y="0"/>
            <a:chExt cx="1757635" cy="377105"/>
          </a:xfrm>
        </p:grpSpPr>
        <p:sp>
          <p:nvSpPr>
            <p:cNvPr id="11" name="Freeform 11"/>
            <p:cNvSpPr/>
            <p:nvPr/>
          </p:nvSpPr>
          <p:spPr>
            <a:xfrm>
              <a:off x="0" y="0"/>
              <a:ext cx="1757635" cy="377105"/>
            </a:xfrm>
            <a:custGeom>
              <a:avLst/>
              <a:gdLst/>
              <a:ahLst/>
              <a:cxnLst/>
              <a:rect l="l" t="t" r="r" b="b"/>
              <a:pathLst>
                <a:path w="1757635" h="377105">
                  <a:moveTo>
                    <a:pt x="59165" y="0"/>
                  </a:moveTo>
                  <a:lnTo>
                    <a:pt x="1698470" y="0"/>
                  </a:lnTo>
                  <a:cubicBezTo>
                    <a:pt x="1714161" y="0"/>
                    <a:pt x="1729210" y="6233"/>
                    <a:pt x="1740306" y="17329"/>
                  </a:cubicBezTo>
                  <a:cubicBezTo>
                    <a:pt x="1751401" y="28425"/>
                    <a:pt x="1757635" y="43473"/>
                    <a:pt x="1757635" y="59165"/>
                  </a:cubicBezTo>
                  <a:lnTo>
                    <a:pt x="1757635" y="317940"/>
                  </a:lnTo>
                  <a:cubicBezTo>
                    <a:pt x="1757635" y="350616"/>
                    <a:pt x="1731145" y="377105"/>
                    <a:pt x="1698470" y="377105"/>
                  </a:cubicBezTo>
                  <a:lnTo>
                    <a:pt x="59165" y="377105"/>
                  </a:lnTo>
                  <a:cubicBezTo>
                    <a:pt x="43473" y="377105"/>
                    <a:pt x="28425" y="370872"/>
                    <a:pt x="17329" y="359776"/>
                  </a:cubicBezTo>
                  <a:cubicBezTo>
                    <a:pt x="6233" y="348681"/>
                    <a:pt x="0" y="333632"/>
                    <a:pt x="0" y="317940"/>
                  </a:cubicBezTo>
                  <a:lnTo>
                    <a:pt x="0" y="59165"/>
                  </a:lnTo>
                  <a:cubicBezTo>
                    <a:pt x="0" y="43473"/>
                    <a:pt x="6233" y="28425"/>
                    <a:pt x="17329" y="17329"/>
                  </a:cubicBezTo>
                  <a:cubicBezTo>
                    <a:pt x="28425" y="6233"/>
                    <a:pt x="43473" y="0"/>
                    <a:pt x="59165" y="0"/>
                  </a:cubicBezTo>
                  <a:close/>
                </a:path>
              </a:pathLst>
            </a:custGeom>
            <a:gradFill rotWithShape="1">
              <a:gsLst>
                <a:gs pos="0">
                  <a:srgbClr val="D8BDB9">
                    <a:alpha val="50000"/>
                  </a:srgbClr>
                </a:gs>
                <a:gs pos="100000">
                  <a:srgbClr val="7A7CD3">
                    <a:alpha val="50000"/>
                  </a:srgbClr>
                </a:gs>
              </a:gsLst>
              <a:lin ang="0"/>
            </a:gradFill>
          </p:spPr>
        </p:sp>
        <p:sp>
          <p:nvSpPr>
            <p:cNvPr id="12" name="TextBox 12"/>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grpSp>
        <p:nvGrpSpPr>
          <p:cNvPr id="13" name="Group 13"/>
          <p:cNvGrpSpPr/>
          <p:nvPr/>
        </p:nvGrpSpPr>
        <p:grpSpPr>
          <a:xfrm>
            <a:off x="1028700" y="3974374"/>
            <a:ext cx="6918447" cy="1431821"/>
            <a:chOff x="0" y="0"/>
            <a:chExt cx="1822143" cy="377105"/>
          </a:xfrm>
        </p:grpSpPr>
        <p:sp>
          <p:nvSpPr>
            <p:cNvPr id="14" name="Freeform 14"/>
            <p:cNvSpPr/>
            <p:nvPr/>
          </p:nvSpPr>
          <p:spPr>
            <a:xfrm>
              <a:off x="0" y="0"/>
              <a:ext cx="1822142" cy="377105"/>
            </a:xfrm>
            <a:custGeom>
              <a:avLst/>
              <a:gdLst/>
              <a:ahLst/>
              <a:cxnLst/>
              <a:rect l="l" t="t" r="r" b="b"/>
              <a:pathLst>
                <a:path w="1822142" h="377105">
                  <a:moveTo>
                    <a:pt x="57070" y="0"/>
                  </a:moveTo>
                  <a:lnTo>
                    <a:pt x="1765072" y="0"/>
                  </a:lnTo>
                  <a:cubicBezTo>
                    <a:pt x="1796591" y="0"/>
                    <a:pt x="1822142" y="25551"/>
                    <a:pt x="1822142" y="57070"/>
                  </a:cubicBezTo>
                  <a:lnTo>
                    <a:pt x="1822142" y="320035"/>
                  </a:lnTo>
                  <a:cubicBezTo>
                    <a:pt x="1822142" y="351554"/>
                    <a:pt x="1796591" y="377105"/>
                    <a:pt x="1765072" y="377105"/>
                  </a:cubicBezTo>
                  <a:lnTo>
                    <a:pt x="57070" y="377105"/>
                  </a:lnTo>
                  <a:cubicBezTo>
                    <a:pt x="41934" y="377105"/>
                    <a:pt x="27418" y="371092"/>
                    <a:pt x="16716" y="360390"/>
                  </a:cubicBezTo>
                  <a:cubicBezTo>
                    <a:pt x="6013" y="349687"/>
                    <a:pt x="0" y="335171"/>
                    <a:pt x="0" y="320035"/>
                  </a:cubicBezTo>
                  <a:lnTo>
                    <a:pt x="0" y="57070"/>
                  </a:lnTo>
                  <a:cubicBezTo>
                    <a:pt x="0" y="25551"/>
                    <a:pt x="25551" y="0"/>
                    <a:pt x="57070" y="0"/>
                  </a:cubicBezTo>
                  <a:close/>
                </a:path>
              </a:pathLst>
            </a:custGeom>
            <a:gradFill rotWithShape="1">
              <a:gsLst>
                <a:gs pos="0">
                  <a:srgbClr val="FFCE9E">
                    <a:alpha val="50000"/>
                  </a:srgbClr>
                </a:gs>
                <a:gs pos="100000">
                  <a:srgbClr val="F35E1D">
                    <a:alpha val="50000"/>
                  </a:srgbClr>
                </a:gs>
              </a:gsLst>
              <a:lin ang="0"/>
            </a:gradFill>
          </p:spPr>
        </p:sp>
        <p:sp>
          <p:nvSpPr>
            <p:cNvPr id="15" name="TextBox 15"/>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grpSp>
        <p:nvGrpSpPr>
          <p:cNvPr id="16" name="Group 16"/>
          <p:cNvGrpSpPr/>
          <p:nvPr/>
        </p:nvGrpSpPr>
        <p:grpSpPr>
          <a:xfrm>
            <a:off x="1498146" y="5764335"/>
            <a:ext cx="6449001" cy="1431821"/>
            <a:chOff x="0" y="0"/>
            <a:chExt cx="1698502" cy="377105"/>
          </a:xfrm>
        </p:grpSpPr>
        <p:sp>
          <p:nvSpPr>
            <p:cNvPr id="17" name="Freeform 17"/>
            <p:cNvSpPr/>
            <p:nvPr/>
          </p:nvSpPr>
          <p:spPr>
            <a:xfrm>
              <a:off x="0" y="0"/>
              <a:ext cx="1698502" cy="377105"/>
            </a:xfrm>
            <a:custGeom>
              <a:avLst/>
              <a:gdLst/>
              <a:ahLst/>
              <a:cxnLst/>
              <a:rect l="l" t="t" r="r" b="b"/>
              <a:pathLst>
                <a:path w="1698502" h="377105">
                  <a:moveTo>
                    <a:pt x="61225" y="0"/>
                  </a:moveTo>
                  <a:lnTo>
                    <a:pt x="1637278" y="0"/>
                  </a:lnTo>
                  <a:cubicBezTo>
                    <a:pt x="1653516" y="0"/>
                    <a:pt x="1669088" y="6450"/>
                    <a:pt x="1680570" y="17932"/>
                  </a:cubicBezTo>
                  <a:cubicBezTo>
                    <a:pt x="1692052" y="29414"/>
                    <a:pt x="1698502" y="44987"/>
                    <a:pt x="1698502" y="61225"/>
                  </a:cubicBezTo>
                  <a:lnTo>
                    <a:pt x="1698502" y="315880"/>
                  </a:lnTo>
                  <a:cubicBezTo>
                    <a:pt x="1698502" y="349694"/>
                    <a:pt x="1671091" y="377105"/>
                    <a:pt x="1637278" y="377105"/>
                  </a:cubicBezTo>
                  <a:lnTo>
                    <a:pt x="61225" y="377105"/>
                  </a:lnTo>
                  <a:cubicBezTo>
                    <a:pt x="27411" y="377105"/>
                    <a:pt x="0" y="349694"/>
                    <a:pt x="0" y="315880"/>
                  </a:cubicBezTo>
                  <a:lnTo>
                    <a:pt x="0" y="61225"/>
                  </a:lnTo>
                  <a:cubicBezTo>
                    <a:pt x="0" y="27411"/>
                    <a:pt x="27411" y="0"/>
                    <a:pt x="61225" y="0"/>
                  </a:cubicBezTo>
                  <a:close/>
                </a:path>
              </a:pathLst>
            </a:custGeom>
            <a:gradFill rotWithShape="1">
              <a:gsLst>
                <a:gs pos="0">
                  <a:srgbClr val="FFCE9E">
                    <a:alpha val="50000"/>
                  </a:srgbClr>
                </a:gs>
                <a:gs pos="100000">
                  <a:srgbClr val="F35E1D">
                    <a:alpha val="50000"/>
                  </a:srgbClr>
                </a:gs>
              </a:gsLst>
              <a:lin ang="0"/>
            </a:gradFill>
          </p:spPr>
        </p:sp>
        <p:sp>
          <p:nvSpPr>
            <p:cNvPr id="18" name="TextBox 18"/>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grpSp>
        <p:nvGrpSpPr>
          <p:cNvPr id="19" name="Group 19"/>
          <p:cNvGrpSpPr/>
          <p:nvPr/>
        </p:nvGrpSpPr>
        <p:grpSpPr>
          <a:xfrm>
            <a:off x="2437039" y="7554296"/>
            <a:ext cx="5510108" cy="1431821"/>
            <a:chOff x="0" y="0"/>
            <a:chExt cx="1451222" cy="377105"/>
          </a:xfrm>
        </p:grpSpPr>
        <p:sp>
          <p:nvSpPr>
            <p:cNvPr id="20" name="Freeform 20"/>
            <p:cNvSpPr/>
            <p:nvPr/>
          </p:nvSpPr>
          <p:spPr>
            <a:xfrm>
              <a:off x="0" y="0"/>
              <a:ext cx="1451222" cy="377105"/>
            </a:xfrm>
            <a:custGeom>
              <a:avLst/>
              <a:gdLst/>
              <a:ahLst/>
              <a:cxnLst/>
              <a:rect l="l" t="t" r="r" b="b"/>
              <a:pathLst>
                <a:path w="1451222" h="377105">
                  <a:moveTo>
                    <a:pt x="71657" y="0"/>
                  </a:moveTo>
                  <a:lnTo>
                    <a:pt x="1379565" y="0"/>
                  </a:lnTo>
                  <a:cubicBezTo>
                    <a:pt x="1398569" y="0"/>
                    <a:pt x="1416796" y="7550"/>
                    <a:pt x="1430234" y="20988"/>
                  </a:cubicBezTo>
                  <a:cubicBezTo>
                    <a:pt x="1443672" y="34426"/>
                    <a:pt x="1451222" y="52652"/>
                    <a:pt x="1451222" y="71657"/>
                  </a:cubicBezTo>
                  <a:lnTo>
                    <a:pt x="1451222" y="305448"/>
                  </a:lnTo>
                  <a:cubicBezTo>
                    <a:pt x="1451222" y="345023"/>
                    <a:pt x="1419140" y="377105"/>
                    <a:pt x="1379565" y="377105"/>
                  </a:cubicBezTo>
                  <a:lnTo>
                    <a:pt x="71657" y="377105"/>
                  </a:lnTo>
                  <a:cubicBezTo>
                    <a:pt x="52652" y="377105"/>
                    <a:pt x="34426" y="369556"/>
                    <a:pt x="20988" y="356117"/>
                  </a:cubicBezTo>
                  <a:cubicBezTo>
                    <a:pt x="7550" y="342679"/>
                    <a:pt x="0" y="324453"/>
                    <a:pt x="0" y="305448"/>
                  </a:cubicBezTo>
                  <a:lnTo>
                    <a:pt x="0" y="71657"/>
                  </a:lnTo>
                  <a:cubicBezTo>
                    <a:pt x="0" y="52652"/>
                    <a:pt x="7550" y="34426"/>
                    <a:pt x="20988" y="20988"/>
                  </a:cubicBezTo>
                  <a:cubicBezTo>
                    <a:pt x="34426" y="7550"/>
                    <a:pt x="52652" y="0"/>
                    <a:pt x="71657" y="0"/>
                  </a:cubicBezTo>
                  <a:close/>
                </a:path>
              </a:pathLst>
            </a:custGeom>
            <a:gradFill rotWithShape="1">
              <a:gsLst>
                <a:gs pos="0">
                  <a:srgbClr val="FFCE9E">
                    <a:alpha val="100000"/>
                  </a:srgbClr>
                </a:gs>
                <a:gs pos="100000">
                  <a:srgbClr val="F35E1D">
                    <a:alpha val="100000"/>
                  </a:srgbClr>
                </a:gs>
              </a:gsLst>
              <a:lin ang="0"/>
            </a:gradFill>
          </p:spPr>
        </p:sp>
        <p:sp>
          <p:nvSpPr>
            <p:cNvPr id="21" name="TextBox 21"/>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grpSp>
        <p:nvGrpSpPr>
          <p:cNvPr id="22" name="Group 22"/>
          <p:cNvGrpSpPr/>
          <p:nvPr/>
        </p:nvGrpSpPr>
        <p:grpSpPr>
          <a:xfrm>
            <a:off x="8830460" y="5764335"/>
            <a:ext cx="5959144" cy="1431821"/>
            <a:chOff x="0" y="0"/>
            <a:chExt cx="1569486" cy="377105"/>
          </a:xfrm>
        </p:grpSpPr>
        <p:sp>
          <p:nvSpPr>
            <p:cNvPr id="23" name="Freeform 23"/>
            <p:cNvSpPr/>
            <p:nvPr/>
          </p:nvSpPr>
          <p:spPr>
            <a:xfrm>
              <a:off x="0" y="0"/>
              <a:ext cx="1569486" cy="377105"/>
            </a:xfrm>
            <a:custGeom>
              <a:avLst/>
              <a:gdLst/>
              <a:ahLst/>
              <a:cxnLst/>
              <a:rect l="l" t="t" r="r" b="b"/>
              <a:pathLst>
                <a:path w="1569486" h="377105">
                  <a:moveTo>
                    <a:pt x="66257" y="0"/>
                  </a:moveTo>
                  <a:lnTo>
                    <a:pt x="1503229" y="0"/>
                  </a:lnTo>
                  <a:cubicBezTo>
                    <a:pt x="1539822" y="0"/>
                    <a:pt x="1569486" y="29664"/>
                    <a:pt x="1569486" y="66257"/>
                  </a:cubicBezTo>
                  <a:lnTo>
                    <a:pt x="1569486" y="310848"/>
                  </a:lnTo>
                  <a:cubicBezTo>
                    <a:pt x="1569486" y="347441"/>
                    <a:pt x="1539822" y="377105"/>
                    <a:pt x="1503229" y="377105"/>
                  </a:cubicBezTo>
                  <a:lnTo>
                    <a:pt x="66257" y="377105"/>
                  </a:lnTo>
                  <a:cubicBezTo>
                    <a:pt x="29664" y="377105"/>
                    <a:pt x="0" y="347441"/>
                    <a:pt x="0" y="310848"/>
                  </a:cubicBezTo>
                  <a:lnTo>
                    <a:pt x="0" y="66257"/>
                  </a:lnTo>
                  <a:cubicBezTo>
                    <a:pt x="0" y="29664"/>
                    <a:pt x="29664" y="0"/>
                    <a:pt x="66257" y="0"/>
                  </a:cubicBezTo>
                  <a:close/>
                </a:path>
              </a:pathLst>
            </a:custGeom>
            <a:gradFill rotWithShape="1">
              <a:gsLst>
                <a:gs pos="0">
                  <a:srgbClr val="D8BDB9">
                    <a:alpha val="50000"/>
                  </a:srgbClr>
                </a:gs>
                <a:gs pos="100000">
                  <a:srgbClr val="7A7CD3">
                    <a:alpha val="50000"/>
                  </a:srgbClr>
                </a:gs>
              </a:gsLst>
              <a:lin ang="0"/>
            </a:gradFill>
          </p:spPr>
        </p:sp>
        <p:sp>
          <p:nvSpPr>
            <p:cNvPr id="24" name="TextBox 24"/>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grpSp>
        <p:nvGrpSpPr>
          <p:cNvPr id="28" name="Group 28"/>
          <p:cNvGrpSpPr/>
          <p:nvPr/>
        </p:nvGrpSpPr>
        <p:grpSpPr>
          <a:xfrm>
            <a:off x="6927396" y="2008414"/>
            <a:ext cx="2976747" cy="7249886"/>
            <a:chOff x="0" y="0"/>
            <a:chExt cx="783999" cy="1909435"/>
          </a:xfrm>
        </p:grpSpPr>
        <p:sp>
          <p:nvSpPr>
            <p:cNvPr id="29" name="Freeform 29"/>
            <p:cNvSpPr/>
            <p:nvPr/>
          </p:nvSpPr>
          <p:spPr>
            <a:xfrm>
              <a:off x="0" y="0"/>
              <a:ext cx="783999" cy="1909435"/>
            </a:xfrm>
            <a:custGeom>
              <a:avLst/>
              <a:gdLst/>
              <a:ahLst/>
              <a:cxnLst/>
              <a:rect l="l" t="t" r="r" b="b"/>
              <a:pathLst>
                <a:path w="783999" h="1909435">
                  <a:moveTo>
                    <a:pt x="0" y="0"/>
                  </a:moveTo>
                  <a:lnTo>
                    <a:pt x="783999" y="0"/>
                  </a:lnTo>
                  <a:lnTo>
                    <a:pt x="783999" y="1909435"/>
                  </a:lnTo>
                  <a:lnTo>
                    <a:pt x="0" y="1909435"/>
                  </a:lnTo>
                  <a:close/>
                </a:path>
              </a:pathLst>
            </a:custGeom>
            <a:solidFill>
              <a:srgbClr val="FFFFFF"/>
            </a:solidFill>
          </p:spPr>
        </p:sp>
        <p:sp>
          <p:nvSpPr>
            <p:cNvPr id="30" name="TextBox 30"/>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sp>
        <p:nvSpPr>
          <p:cNvPr id="31" name="TextBox 31"/>
          <p:cNvSpPr txBox="1"/>
          <p:nvPr/>
        </p:nvSpPr>
        <p:spPr>
          <a:xfrm>
            <a:off x="7356468" y="4454065"/>
            <a:ext cx="2289870" cy="415290"/>
          </a:xfrm>
          <a:prstGeom prst="rect">
            <a:avLst/>
          </a:prstGeom>
        </p:spPr>
        <p:txBody>
          <a:bodyPr lIns="0" tIns="0" rIns="0" bIns="0" rtlCol="0" anchor="t">
            <a:spAutoFit/>
          </a:bodyPr>
          <a:lstStyle/>
          <a:p>
            <a:pPr algn="ctr">
              <a:lnSpc>
                <a:spcPts val="3359"/>
              </a:lnSpc>
              <a:spcBef>
                <a:spcPct val="0"/>
              </a:spcBef>
            </a:pPr>
            <a:r>
              <a:rPr lang="en-US" sz="2400" spc="76">
                <a:solidFill>
                  <a:srgbClr val="000000">
                    <a:alpha val="49804"/>
                  </a:srgbClr>
                </a:solidFill>
                <a:latin typeface="Anonymous Pro Bold"/>
              </a:rPr>
              <a:t>TOTAL REVENUE</a:t>
            </a:r>
          </a:p>
        </p:txBody>
      </p:sp>
      <p:sp>
        <p:nvSpPr>
          <p:cNvPr id="32" name="TextBox 32"/>
          <p:cNvSpPr txBox="1"/>
          <p:nvPr/>
        </p:nvSpPr>
        <p:spPr>
          <a:xfrm>
            <a:off x="7180255" y="2664104"/>
            <a:ext cx="2642295" cy="415290"/>
          </a:xfrm>
          <a:prstGeom prst="rect">
            <a:avLst/>
          </a:prstGeom>
        </p:spPr>
        <p:txBody>
          <a:bodyPr lIns="0" tIns="0" rIns="0" bIns="0" rtlCol="0" anchor="t">
            <a:spAutoFit/>
          </a:bodyPr>
          <a:lstStyle/>
          <a:p>
            <a:pPr algn="ctr">
              <a:lnSpc>
                <a:spcPts val="3359"/>
              </a:lnSpc>
              <a:spcBef>
                <a:spcPct val="0"/>
              </a:spcBef>
            </a:pPr>
            <a:r>
              <a:rPr lang="en-US" sz="2400" spc="76">
                <a:solidFill>
                  <a:srgbClr val="000000">
                    <a:alpha val="49804"/>
                  </a:srgbClr>
                </a:solidFill>
                <a:latin typeface="Anonymous Pro Bold"/>
              </a:rPr>
              <a:t>AVG. CAR PROFIT</a:t>
            </a:r>
          </a:p>
        </p:txBody>
      </p:sp>
      <p:sp>
        <p:nvSpPr>
          <p:cNvPr id="33" name="TextBox 33"/>
          <p:cNvSpPr txBox="1"/>
          <p:nvPr/>
        </p:nvSpPr>
        <p:spPr>
          <a:xfrm>
            <a:off x="7796776" y="6244026"/>
            <a:ext cx="1482954" cy="394275"/>
          </a:xfrm>
          <a:prstGeom prst="rect">
            <a:avLst/>
          </a:prstGeom>
        </p:spPr>
        <p:txBody>
          <a:bodyPr wrap="square" lIns="0" tIns="0" rIns="0" bIns="0" rtlCol="0" anchor="t">
            <a:spAutoFit/>
          </a:bodyPr>
          <a:lstStyle/>
          <a:p>
            <a:pPr algn="ctr">
              <a:lnSpc>
                <a:spcPts val="3359"/>
              </a:lnSpc>
              <a:spcBef>
                <a:spcPct val="0"/>
              </a:spcBef>
            </a:pPr>
            <a:r>
              <a:rPr lang="en-US" sz="2400" spc="76" dirty="0">
                <a:solidFill>
                  <a:srgbClr val="000000">
                    <a:alpha val="49804"/>
                  </a:srgbClr>
                </a:solidFill>
                <a:latin typeface="Anonymous Pro Bold"/>
              </a:rPr>
              <a:t>EXPENSES</a:t>
            </a:r>
          </a:p>
        </p:txBody>
      </p:sp>
      <p:sp>
        <p:nvSpPr>
          <p:cNvPr id="34" name="TextBox 34"/>
          <p:cNvSpPr txBox="1"/>
          <p:nvPr/>
        </p:nvSpPr>
        <p:spPr>
          <a:xfrm>
            <a:off x="7887281" y="8033987"/>
            <a:ext cx="1256719" cy="394275"/>
          </a:xfrm>
          <a:prstGeom prst="rect">
            <a:avLst/>
          </a:prstGeom>
        </p:spPr>
        <p:txBody>
          <a:bodyPr wrap="square" lIns="0" tIns="0" rIns="0" bIns="0" rtlCol="0" anchor="t">
            <a:spAutoFit/>
          </a:bodyPr>
          <a:lstStyle/>
          <a:p>
            <a:pPr algn="ctr">
              <a:lnSpc>
                <a:spcPts val="3359"/>
              </a:lnSpc>
              <a:spcBef>
                <a:spcPct val="0"/>
              </a:spcBef>
            </a:pPr>
            <a:r>
              <a:rPr lang="en-US" sz="2400" spc="76" dirty="0">
                <a:solidFill>
                  <a:srgbClr val="000000"/>
                </a:solidFill>
                <a:latin typeface="Anonymous Pro Bold"/>
              </a:rPr>
              <a:t>PROFIT</a:t>
            </a:r>
          </a:p>
        </p:txBody>
      </p:sp>
      <p:sp>
        <p:nvSpPr>
          <p:cNvPr id="35" name="TextBox 35"/>
          <p:cNvSpPr txBox="1"/>
          <p:nvPr/>
        </p:nvSpPr>
        <p:spPr>
          <a:xfrm>
            <a:off x="3508465" y="2522499"/>
            <a:ext cx="1923507" cy="679450"/>
          </a:xfrm>
          <a:prstGeom prst="rect">
            <a:avLst/>
          </a:prstGeom>
        </p:spPr>
        <p:txBody>
          <a:bodyPr lIns="0" tIns="0" rIns="0" bIns="0" rtlCol="0" anchor="t">
            <a:spAutoFit/>
          </a:bodyPr>
          <a:lstStyle/>
          <a:p>
            <a:pPr algn="ctr">
              <a:lnSpc>
                <a:spcPts val="5599"/>
              </a:lnSpc>
              <a:spcBef>
                <a:spcPct val="0"/>
              </a:spcBef>
            </a:pPr>
            <a:r>
              <a:rPr lang="en-US" sz="3999" spc="127">
                <a:solidFill>
                  <a:srgbClr val="000000">
                    <a:alpha val="49804"/>
                  </a:srgbClr>
                </a:solidFill>
                <a:latin typeface="Anonymous Pro Bold"/>
              </a:rPr>
              <a:t>$5,627</a:t>
            </a:r>
          </a:p>
        </p:txBody>
      </p:sp>
      <p:sp>
        <p:nvSpPr>
          <p:cNvPr id="36" name="TextBox 36"/>
          <p:cNvSpPr txBox="1"/>
          <p:nvPr/>
        </p:nvSpPr>
        <p:spPr>
          <a:xfrm>
            <a:off x="11236726" y="2522499"/>
            <a:ext cx="1808154" cy="679450"/>
          </a:xfrm>
          <a:prstGeom prst="rect">
            <a:avLst/>
          </a:prstGeom>
        </p:spPr>
        <p:txBody>
          <a:bodyPr lIns="0" tIns="0" rIns="0" bIns="0" rtlCol="0" anchor="t">
            <a:spAutoFit/>
          </a:bodyPr>
          <a:lstStyle/>
          <a:p>
            <a:pPr algn="ctr">
              <a:lnSpc>
                <a:spcPts val="5599"/>
              </a:lnSpc>
              <a:spcBef>
                <a:spcPct val="0"/>
              </a:spcBef>
            </a:pPr>
            <a:r>
              <a:rPr lang="en-US" sz="3999" spc="127">
                <a:solidFill>
                  <a:srgbClr val="000000">
                    <a:alpha val="49804"/>
                  </a:srgbClr>
                </a:solidFill>
                <a:latin typeface="Anonymous Pro Bold"/>
              </a:rPr>
              <a:t>$5,720</a:t>
            </a:r>
          </a:p>
        </p:txBody>
      </p:sp>
      <p:sp>
        <p:nvSpPr>
          <p:cNvPr id="37" name="TextBox 37"/>
          <p:cNvSpPr txBox="1"/>
          <p:nvPr/>
        </p:nvSpPr>
        <p:spPr>
          <a:xfrm>
            <a:off x="3508465" y="4235359"/>
            <a:ext cx="2085432" cy="679450"/>
          </a:xfrm>
          <a:prstGeom prst="rect">
            <a:avLst/>
          </a:prstGeom>
        </p:spPr>
        <p:txBody>
          <a:bodyPr lIns="0" tIns="0" rIns="0" bIns="0" rtlCol="0" anchor="t">
            <a:spAutoFit/>
          </a:bodyPr>
          <a:lstStyle/>
          <a:p>
            <a:pPr algn="ctr">
              <a:lnSpc>
                <a:spcPts val="5599"/>
              </a:lnSpc>
              <a:spcBef>
                <a:spcPct val="0"/>
              </a:spcBef>
            </a:pPr>
            <a:r>
              <a:rPr lang="en-US" sz="3999" spc="127">
                <a:solidFill>
                  <a:srgbClr val="000000">
                    <a:alpha val="49804"/>
                  </a:srgbClr>
                </a:solidFill>
                <a:latin typeface="Anonymous Pro Bold"/>
              </a:rPr>
              <a:t>$52.8 M</a:t>
            </a:r>
          </a:p>
        </p:txBody>
      </p:sp>
      <p:sp>
        <p:nvSpPr>
          <p:cNvPr id="38" name="TextBox 38"/>
          <p:cNvSpPr txBox="1"/>
          <p:nvPr/>
        </p:nvSpPr>
        <p:spPr>
          <a:xfrm>
            <a:off x="11236726" y="4312460"/>
            <a:ext cx="2109328" cy="679450"/>
          </a:xfrm>
          <a:prstGeom prst="rect">
            <a:avLst/>
          </a:prstGeom>
        </p:spPr>
        <p:txBody>
          <a:bodyPr lIns="0" tIns="0" rIns="0" bIns="0" rtlCol="0" anchor="t">
            <a:spAutoFit/>
          </a:bodyPr>
          <a:lstStyle/>
          <a:p>
            <a:pPr algn="ctr">
              <a:lnSpc>
                <a:spcPts val="5599"/>
              </a:lnSpc>
              <a:spcBef>
                <a:spcPct val="0"/>
              </a:spcBef>
            </a:pPr>
            <a:r>
              <a:rPr lang="en-US" sz="3999" spc="127">
                <a:solidFill>
                  <a:srgbClr val="000000">
                    <a:alpha val="49804"/>
                  </a:srgbClr>
                </a:solidFill>
                <a:latin typeface="Anonymous Pro Bold"/>
              </a:rPr>
              <a:t>$52.4 M</a:t>
            </a:r>
          </a:p>
        </p:txBody>
      </p:sp>
      <p:sp>
        <p:nvSpPr>
          <p:cNvPr id="39" name="TextBox 39"/>
          <p:cNvSpPr txBox="1"/>
          <p:nvPr/>
        </p:nvSpPr>
        <p:spPr>
          <a:xfrm>
            <a:off x="3508465" y="6102421"/>
            <a:ext cx="2085432" cy="679450"/>
          </a:xfrm>
          <a:prstGeom prst="rect">
            <a:avLst/>
          </a:prstGeom>
        </p:spPr>
        <p:txBody>
          <a:bodyPr lIns="0" tIns="0" rIns="0" bIns="0" rtlCol="0" anchor="t">
            <a:spAutoFit/>
          </a:bodyPr>
          <a:lstStyle/>
          <a:p>
            <a:pPr algn="ctr">
              <a:lnSpc>
                <a:spcPts val="5599"/>
              </a:lnSpc>
              <a:spcBef>
                <a:spcPct val="0"/>
              </a:spcBef>
            </a:pPr>
            <a:r>
              <a:rPr lang="en-US" sz="3999" spc="127">
                <a:solidFill>
                  <a:srgbClr val="000000">
                    <a:alpha val="49804"/>
                  </a:srgbClr>
                </a:solidFill>
                <a:latin typeface="Anonymous Pro Bold"/>
              </a:rPr>
              <a:t>$30.3 M</a:t>
            </a:r>
          </a:p>
        </p:txBody>
      </p:sp>
      <p:sp>
        <p:nvSpPr>
          <p:cNvPr id="40" name="TextBox 40"/>
          <p:cNvSpPr txBox="1"/>
          <p:nvPr/>
        </p:nvSpPr>
        <p:spPr>
          <a:xfrm>
            <a:off x="11236726" y="6102421"/>
            <a:ext cx="2109328" cy="679450"/>
          </a:xfrm>
          <a:prstGeom prst="rect">
            <a:avLst/>
          </a:prstGeom>
        </p:spPr>
        <p:txBody>
          <a:bodyPr lIns="0" tIns="0" rIns="0" bIns="0" rtlCol="0" anchor="t">
            <a:spAutoFit/>
          </a:bodyPr>
          <a:lstStyle/>
          <a:p>
            <a:pPr algn="ctr">
              <a:lnSpc>
                <a:spcPts val="5599"/>
              </a:lnSpc>
              <a:spcBef>
                <a:spcPct val="0"/>
              </a:spcBef>
            </a:pPr>
            <a:r>
              <a:rPr lang="en-US" sz="3999" spc="127">
                <a:solidFill>
                  <a:srgbClr val="000000">
                    <a:alpha val="49804"/>
                  </a:srgbClr>
                </a:solidFill>
                <a:latin typeface="Anonymous Pro Bold"/>
              </a:rPr>
              <a:t>$29.8 M</a:t>
            </a:r>
          </a:p>
        </p:txBody>
      </p:sp>
      <p:sp>
        <p:nvSpPr>
          <p:cNvPr id="41" name="TextBox 41"/>
          <p:cNvSpPr txBox="1"/>
          <p:nvPr/>
        </p:nvSpPr>
        <p:spPr>
          <a:xfrm>
            <a:off x="3508465" y="7892382"/>
            <a:ext cx="2085432" cy="679450"/>
          </a:xfrm>
          <a:prstGeom prst="rect">
            <a:avLst/>
          </a:prstGeom>
        </p:spPr>
        <p:txBody>
          <a:bodyPr lIns="0" tIns="0" rIns="0" bIns="0" rtlCol="0" anchor="t">
            <a:spAutoFit/>
          </a:bodyPr>
          <a:lstStyle/>
          <a:p>
            <a:pPr algn="ctr">
              <a:lnSpc>
                <a:spcPts val="5599"/>
              </a:lnSpc>
              <a:spcBef>
                <a:spcPct val="0"/>
              </a:spcBef>
            </a:pPr>
            <a:r>
              <a:rPr lang="en-US" sz="3999" spc="127">
                <a:solidFill>
                  <a:srgbClr val="000000"/>
                </a:solidFill>
                <a:latin typeface="Anonymous Pro Bold"/>
              </a:rPr>
              <a:t>$22.5 M</a:t>
            </a:r>
          </a:p>
        </p:txBody>
      </p:sp>
      <p:sp>
        <p:nvSpPr>
          <p:cNvPr id="43" name="TextBox 43"/>
          <p:cNvSpPr txBox="1"/>
          <p:nvPr/>
        </p:nvSpPr>
        <p:spPr>
          <a:xfrm>
            <a:off x="5983601" y="981075"/>
            <a:ext cx="5693718" cy="337785"/>
          </a:xfrm>
          <a:prstGeom prst="rect">
            <a:avLst/>
          </a:prstGeom>
        </p:spPr>
        <p:txBody>
          <a:bodyPr lIns="0" tIns="0" rIns="0" bIns="0" rtlCol="0" anchor="t">
            <a:spAutoFit/>
          </a:bodyPr>
          <a:lstStyle/>
          <a:p>
            <a:pPr algn="ctr">
              <a:lnSpc>
                <a:spcPts val="2940"/>
              </a:lnSpc>
              <a:spcBef>
                <a:spcPct val="0"/>
              </a:spcBef>
            </a:pPr>
            <a:r>
              <a:rPr lang="en-US" sz="2100" spc="67" dirty="0">
                <a:solidFill>
                  <a:srgbClr val="000000"/>
                </a:solidFill>
                <a:latin typeface="Anonymous Pro"/>
              </a:rPr>
              <a:t>Selling 50 of the low profiting cars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0-#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rgbClr val="827ED3">
                <a:alpha val="100000"/>
              </a:srgbClr>
            </a:gs>
            <a:gs pos="33333">
              <a:srgbClr val="DA81A0">
                <a:alpha val="100000"/>
              </a:srgbClr>
            </a:gs>
            <a:gs pos="66667">
              <a:srgbClr val="FF7676">
                <a:alpha val="100000"/>
              </a:srgbClr>
            </a:gs>
            <a:gs pos="100000">
              <a:srgbClr val="D8BDB9">
                <a:alpha val="100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Freeform 2"/>
          <p:cNvSpPr/>
          <p:nvPr/>
        </p:nvSpPr>
        <p:spPr>
          <a:xfrm>
            <a:off x="8936372" y="1723301"/>
            <a:ext cx="8322928" cy="8322928"/>
          </a:xfrm>
          <a:custGeom>
            <a:avLst/>
            <a:gdLst/>
            <a:ahLst/>
            <a:cxnLst/>
            <a:rect l="l" t="t" r="r" b="b"/>
            <a:pathLst>
              <a:path w="8322928" h="8322928">
                <a:moveTo>
                  <a:pt x="0" y="0"/>
                </a:moveTo>
                <a:lnTo>
                  <a:pt x="8322928" y="0"/>
                </a:lnTo>
                <a:lnTo>
                  <a:pt x="8322928" y="8322928"/>
                </a:lnTo>
                <a:lnTo>
                  <a:pt x="0" y="8322928"/>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9793837" y="3048394"/>
            <a:ext cx="6611546" cy="6017257"/>
            <a:chOff x="0" y="0"/>
            <a:chExt cx="8815395" cy="8023010"/>
          </a:xfrm>
        </p:grpSpPr>
        <p:grpSp>
          <p:nvGrpSpPr>
            <p:cNvPr id="4" name="Group 4"/>
            <p:cNvGrpSpPr>
              <a:grpSpLocks noChangeAspect="1"/>
            </p:cNvGrpSpPr>
            <p:nvPr/>
          </p:nvGrpSpPr>
          <p:grpSpPr>
            <a:xfrm>
              <a:off x="1143558" y="177953"/>
              <a:ext cx="7667104" cy="7667104"/>
              <a:chOff x="0" y="0"/>
              <a:chExt cx="10287000" cy="10287000"/>
            </a:xfrm>
          </p:grpSpPr>
          <p:sp>
            <p:nvSpPr>
              <p:cNvPr id="5" name="Freeform 5"/>
              <p:cNvSpPr/>
              <p:nvPr/>
            </p:nvSpPr>
            <p:spPr>
              <a:xfrm>
                <a:off x="0" y="-63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alpha val="23922"/>
                </a:srgbClr>
              </a:solidFill>
            </p:spPr>
          </p:sp>
          <p:sp>
            <p:nvSpPr>
              <p:cNvPr id="6" name="Freeform 6"/>
              <p:cNvSpPr/>
              <p:nvPr/>
            </p:nvSpPr>
            <p:spPr>
              <a:xfrm>
                <a:off x="0" y="34226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alpha val="23922"/>
                </a:srgbClr>
              </a:solidFill>
            </p:spPr>
          </p:sp>
          <p:sp>
            <p:nvSpPr>
              <p:cNvPr id="7" name="Freeform 7"/>
              <p:cNvSpPr/>
              <p:nvPr/>
            </p:nvSpPr>
            <p:spPr>
              <a:xfrm>
                <a:off x="0" y="68516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alpha val="23922"/>
                </a:srgbClr>
              </a:solidFill>
            </p:spPr>
          </p:sp>
          <p:sp>
            <p:nvSpPr>
              <p:cNvPr id="8" name="Freeform 8"/>
              <p:cNvSpPr/>
              <p:nvPr/>
            </p:nvSpPr>
            <p:spPr>
              <a:xfrm>
                <a:off x="0" y="102806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alpha val="57255"/>
                </a:srgbClr>
              </a:solidFill>
            </p:spPr>
          </p:sp>
        </p:grpSp>
        <p:sp>
          <p:nvSpPr>
            <p:cNvPr id="9" name="TextBox 9"/>
            <p:cNvSpPr txBox="1"/>
            <p:nvPr/>
          </p:nvSpPr>
          <p:spPr>
            <a:xfrm>
              <a:off x="0" y="-47625"/>
              <a:ext cx="992109" cy="403530"/>
            </a:xfrm>
            <a:prstGeom prst="rect">
              <a:avLst/>
            </a:prstGeom>
          </p:spPr>
          <p:txBody>
            <a:bodyPr lIns="0" tIns="0" rIns="0" bIns="0" rtlCol="0" anchor="t">
              <a:spAutoFit/>
            </a:bodyPr>
            <a:lstStyle/>
            <a:p>
              <a:pPr algn="r">
                <a:lnSpc>
                  <a:spcPts val="2504"/>
                </a:lnSpc>
              </a:pPr>
              <a:r>
                <a:rPr lang="en-US" sz="1788">
                  <a:solidFill>
                    <a:srgbClr val="000000">
                      <a:alpha val="95686"/>
                    </a:srgbClr>
                  </a:solidFill>
                  <a:latin typeface="Anonymous Pro"/>
                </a:rPr>
                <a:t>$60 M </a:t>
              </a:r>
            </a:p>
          </p:txBody>
        </p:sp>
        <p:sp>
          <p:nvSpPr>
            <p:cNvPr id="10" name="TextBox 10"/>
            <p:cNvSpPr txBox="1"/>
            <p:nvPr/>
          </p:nvSpPr>
          <p:spPr>
            <a:xfrm>
              <a:off x="0" y="2508076"/>
              <a:ext cx="992109" cy="403530"/>
            </a:xfrm>
            <a:prstGeom prst="rect">
              <a:avLst/>
            </a:prstGeom>
          </p:spPr>
          <p:txBody>
            <a:bodyPr lIns="0" tIns="0" rIns="0" bIns="0" rtlCol="0" anchor="t">
              <a:spAutoFit/>
            </a:bodyPr>
            <a:lstStyle/>
            <a:p>
              <a:pPr algn="r">
                <a:lnSpc>
                  <a:spcPts val="2504"/>
                </a:lnSpc>
              </a:pPr>
              <a:r>
                <a:rPr lang="en-US" sz="1788">
                  <a:solidFill>
                    <a:srgbClr val="000000">
                      <a:alpha val="95686"/>
                    </a:srgbClr>
                  </a:solidFill>
                  <a:latin typeface="Anonymous Pro"/>
                </a:rPr>
                <a:t>$40 M </a:t>
              </a:r>
            </a:p>
          </p:txBody>
        </p:sp>
        <p:sp>
          <p:nvSpPr>
            <p:cNvPr id="11" name="TextBox 11"/>
            <p:cNvSpPr txBox="1"/>
            <p:nvPr/>
          </p:nvSpPr>
          <p:spPr>
            <a:xfrm>
              <a:off x="0" y="5063778"/>
              <a:ext cx="992109" cy="403530"/>
            </a:xfrm>
            <a:prstGeom prst="rect">
              <a:avLst/>
            </a:prstGeom>
          </p:spPr>
          <p:txBody>
            <a:bodyPr lIns="0" tIns="0" rIns="0" bIns="0" rtlCol="0" anchor="t">
              <a:spAutoFit/>
            </a:bodyPr>
            <a:lstStyle/>
            <a:p>
              <a:pPr algn="r">
                <a:lnSpc>
                  <a:spcPts val="2504"/>
                </a:lnSpc>
              </a:pPr>
              <a:r>
                <a:rPr lang="en-US" sz="1788">
                  <a:solidFill>
                    <a:srgbClr val="000000">
                      <a:alpha val="95686"/>
                    </a:srgbClr>
                  </a:solidFill>
                  <a:latin typeface="Anonymous Pro"/>
                </a:rPr>
                <a:t>$20 M </a:t>
              </a:r>
            </a:p>
          </p:txBody>
        </p:sp>
        <p:sp>
          <p:nvSpPr>
            <p:cNvPr id="12" name="TextBox 12"/>
            <p:cNvSpPr txBox="1"/>
            <p:nvPr/>
          </p:nvSpPr>
          <p:spPr>
            <a:xfrm>
              <a:off x="165352" y="7619479"/>
              <a:ext cx="826758" cy="403530"/>
            </a:xfrm>
            <a:prstGeom prst="rect">
              <a:avLst/>
            </a:prstGeom>
          </p:spPr>
          <p:txBody>
            <a:bodyPr lIns="0" tIns="0" rIns="0" bIns="0" rtlCol="0" anchor="t">
              <a:spAutoFit/>
            </a:bodyPr>
            <a:lstStyle/>
            <a:p>
              <a:pPr algn="r">
                <a:lnSpc>
                  <a:spcPts val="2504"/>
                </a:lnSpc>
              </a:pPr>
              <a:r>
                <a:rPr lang="en-US" sz="1788">
                  <a:solidFill>
                    <a:srgbClr val="000000">
                      <a:alpha val="95686"/>
                    </a:srgbClr>
                  </a:solidFill>
                  <a:latin typeface="Anonymous Pro"/>
                </a:rPr>
                <a:t>$0 M </a:t>
              </a:r>
            </a:p>
          </p:txBody>
        </p:sp>
        <p:grpSp>
          <p:nvGrpSpPr>
            <p:cNvPr id="13" name="Group 13"/>
            <p:cNvGrpSpPr>
              <a:grpSpLocks noChangeAspect="1"/>
            </p:cNvGrpSpPr>
            <p:nvPr/>
          </p:nvGrpSpPr>
          <p:grpSpPr>
            <a:xfrm>
              <a:off x="1143558" y="939930"/>
              <a:ext cx="7671837" cy="6905127"/>
              <a:chOff x="0" y="1022350"/>
              <a:chExt cx="10293350" cy="9264650"/>
            </a:xfrm>
          </p:grpSpPr>
          <p:sp>
            <p:nvSpPr>
              <p:cNvPr id="14" name="Freeform 14"/>
              <p:cNvSpPr/>
              <p:nvPr/>
            </p:nvSpPr>
            <p:spPr>
              <a:xfrm>
                <a:off x="0" y="1228231"/>
                <a:ext cx="5149850" cy="9058769"/>
              </a:xfrm>
              <a:custGeom>
                <a:avLst/>
                <a:gdLst/>
                <a:ahLst/>
                <a:cxnLst/>
                <a:rect l="l" t="t" r="r" b="b"/>
                <a:pathLst>
                  <a:path w="5149850" h="9058769">
                    <a:moveTo>
                      <a:pt x="0" y="9058769"/>
                    </a:moveTo>
                    <a:lnTo>
                      <a:pt x="0" y="411480"/>
                    </a:lnTo>
                    <a:cubicBezTo>
                      <a:pt x="0" y="184226"/>
                      <a:pt x="184226" y="0"/>
                      <a:pt x="411480" y="0"/>
                    </a:cubicBezTo>
                    <a:lnTo>
                      <a:pt x="4738370" y="0"/>
                    </a:lnTo>
                    <a:cubicBezTo>
                      <a:pt x="4965624" y="0"/>
                      <a:pt x="5149850" y="184226"/>
                      <a:pt x="5149850" y="411480"/>
                    </a:cubicBezTo>
                    <a:lnTo>
                      <a:pt x="5149850" y="9058769"/>
                    </a:lnTo>
                    <a:close/>
                  </a:path>
                </a:pathLst>
              </a:custGeom>
              <a:solidFill>
                <a:srgbClr val="EBE9E2">
                  <a:alpha val="95686"/>
                </a:srgbClr>
              </a:solidFill>
            </p:spPr>
          </p:sp>
          <p:sp>
            <p:nvSpPr>
              <p:cNvPr id="15" name="Freeform 15"/>
              <p:cNvSpPr/>
              <p:nvPr/>
            </p:nvSpPr>
            <p:spPr>
              <a:xfrm>
                <a:off x="5143500" y="1022350"/>
                <a:ext cx="5149850" cy="9264650"/>
              </a:xfrm>
              <a:custGeom>
                <a:avLst/>
                <a:gdLst/>
                <a:ahLst/>
                <a:cxnLst/>
                <a:rect l="l" t="t" r="r" b="b"/>
                <a:pathLst>
                  <a:path w="5149850" h="9264650">
                    <a:moveTo>
                      <a:pt x="0" y="9264650"/>
                    </a:moveTo>
                    <a:lnTo>
                      <a:pt x="0" y="411480"/>
                    </a:lnTo>
                    <a:cubicBezTo>
                      <a:pt x="0" y="184226"/>
                      <a:pt x="184226" y="0"/>
                      <a:pt x="411480" y="0"/>
                    </a:cubicBezTo>
                    <a:lnTo>
                      <a:pt x="4738370" y="0"/>
                    </a:lnTo>
                    <a:cubicBezTo>
                      <a:pt x="4847501" y="0"/>
                      <a:pt x="4952163" y="43352"/>
                      <a:pt x="5029330" y="120520"/>
                    </a:cubicBezTo>
                    <a:cubicBezTo>
                      <a:pt x="5106498" y="197687"/>
                      <a:pt x="5149850" y="302349"/>
                      <a:pt x="5149850" y="411480"/>
                    </a:cubicBezTo>
                    <a:lnTo>
                      <a:pt x="5149850" y="9264650"/>
                    </a:lnTo>
                    <a:close/>
                  </a:path>
                </a:pathLst>
              </a:custGeom>
              <a:solidFill>
                <a:srgbClr val="797CD2">
                  <a:alpha val="95686"/>
                </a:srgbClr>
              </a:solidFill>
            </p:spPr>
          </p:sp>
        </p:grpSp>
      </p:grpSp>
      <p:grpSp>
        <p:nvGrpSpPr>
          <p:cNvPr id="16" name="Group 16"/>
          <p:cNvGrpSpPr/>
          <p:nvPr/>
        </p:nvGrpSpPr>
        <p:grpSpPr>
          <a:xfrm>
            <a:off x="1028700" y="3701040"/>
            <a:ext cx="197984" cy="197984"/>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52FF"/>
            </a:solidFill>
          </p:spPr>
        </p:sp>
        <p:sp>
          <p:nvSpPr>
            <p:cNvPr id="18" name="TextBox 18"/>
            <p:cNvSpPr txBox="1"/>
            <p:nvPr/>
          </p:nvSpPr>
          <p:spPr>
            <a:xfrm>
              <a:off x="76200" y="19050"/>
              <a:ext cx="660400" cy="717550"/>
            </a:xfrm>
            <a:prstGeom prst="rect">
              <a:avLst/>
            </a:prstGeom>
          </p:spPr>
          <p:txBody>
            <a:bodyPr lIns="50800" tIns="50800" rIns="50800" bIns="50800" rtlCol="0" anchor="ctr"/>
            <a:lstStyle/>
            <a:p>
              <a:pPr algn="ctr">
                <a:lnSpc>
                  <a:spcPts val="3359"/>
                </a:lnSpc>
              </a:pPr>
              <a:endParaRPr/>
            </a:p>
          </p:txBody>
        </p:sp>
      </p:grpSp>
      <p:sp>
        <p:nvSpPr>
          <p:cNvPr id="19" name="TextBox 19"/>
          <p:cNvSpPr txBox="1"/>
          <p:nvPr/>
        </p:nvSpPr>
        <p:spPr>
          <a:xfrm>
            <a:off x="3768603" y="447675"/>
            <a:ext cx="10750795" cy="581025"/>
          </a:xfrm>
          <a:prstGeom prst="rect">
            <a:avLst/>
          </a:prstGeom>
        </p:spPr>
        <p:txBody>
          <a:bodyPr lIns="0" tIns="0" rIns="0" bIns="0" rtlCol="0" anchor="t">
            <a:spAutoFit/>
          </a:bodyPr>
          <a:lstStyle/>
          <a:p>
            <a:pPr algn="just">
              <a:lnSpc>
                <a:spcPts val="4500"/>
              </a:lnSpc>
              <a:spcBef>
                <a:spcPct val="0"/>
              </a:spcBef>
            </a:pPr>
            <a:r>
              <a:rPr lang="en-US" sz="3000">
                <a:solidFill>
                  <a:srgbClr val="000000"/>
                </a:solidFill>
                <a:latin typeface="Horizon"/>
              </a:rPr>
              <a:t>Strategy iI : Add Top Profit Cars</a:t>
            </a:r>
          </a:p>
        </p:txBody>
      </p:sp>
      <p:sp>
        <p:nvSpPr>
          <p:cNvPr id="20" name="TextBox 20"/>
          <p:cNvSpPr txBox="1"/>
          <p:nvPr/>
        </p:nvSpPr>
        <p:spPr>
          <a:xfrm>
            <a:off x="1852810" y="3486139"/>
            <a:ext cx="3710492" cy="1510030"/>
          </a:xfrm>
          <a:prstGeom prst="rect">
            <a:avLst/>
          </a:prstGeom>
        </p:spPr>
        <p:txBody>
          <a:bodyPr lIns="0" tIns="0" rIns="0" bIns="0" rtlCol="0" anchor="t">
            <a:spAutoFit/>
          </a:bodyPr>
          <a:lstStyle/>
          <a:p>
            <a:pPr algn="ctr">
              <a:lnSpc>
                <a:spcPts val="3919"/>
              </a:lnSpc>
            </a:pPr>
            <a:r>
              <a:rPr lang="en-US" sz="2799" spc="89">
                <a:solidFill>
                  <a:srgbClr val="8C52FF"/>
                </a:solidFill>
                <a:latin typeface="Horizon"/>
              </a:rPr>
              <a:t>Total Revenue </a:t>
            </a:r>
          </a:p>
          <a:p>
            <a:pPr algn="ctr">
              <a:lnSpc>
                <a:spcPts val="3919"/>
              </a:lnSpc>
              <a:spcBef>
                <a:spcPct val="0"/>
              </a:spcBef>
            </a:pPr>
            <a:r>
              <a:rPr lang="en-US" sz="2799" spc="89">
                <a:solidFill>
                  <a:srgbClr val="8C52FF"/>
                </a:solidFill>
                <a:latin typeface="Horizon"/>
              </a:rPr>
              <a:t>Increased</a:t>
            </a:r>
          </a:p>
        </p:txBody>
      </p:sp>
      <p:sp>
        <p:nvSpPr>
          <p:cNvPr id="21" name="TextBox 21"/>
          <p:cNvSpPr txBox="1"/>
          <p:nvPr/>
        </p:nvSpPr>
        <p:spPr>
          <a:xfrm>
            <a:off x="2398130" y="5200552"/>
            <a:ext cx="2240482" cy="1177926"/>
          </a:xfrm>
          <a:prstGeom prst="rect">
            <a:avLst/>
          </a:prstGeom>
        </p:spPr>
        <p:txBody>
          <a:bodyPr lIns="0" tIns="0" rIns="0" bIns="0" rtlCol="0" anchor="t">
            <a:spAutoFit/>
          </a:bodyPr>
          <a:lstStyle/>
          <a:p>
            <a:pPr algn="ctr">
              <a:lnSpc>
                <a:spcPts val="9099"/>
              </a:lnSpc>
              <a:spcBef>
                <a:spcPct val="0"/>
              </a:spcBef>
            </a:pPr>
            <a:r>
              <a:rPr lang="en-US" sz="6499" u="sng" spc="207">
                <a:solidFill>
                  <a:srgbClr val="8C52FF"/>
                </a:solidFill>
                <a:latin typeface="Horizon"/>
              </a:rPr>
              <a:t>3% </a:t>
            </a:r>
          </a:p>
        </p:txBody>
      </p:sp>
      <p:sp>
        <p:nvSpPr>
          <p:cNvPr id="22" name="TextBox 22"/>
          <p:cNvSpPr txBox="1"/>
          <p:nvPr/>
        </p:nvSpPr>
        <p:spPr>
          <a:xfrm>
            <a:off x="3518371" y="981075"/>
            <a:ext cx="11251257" cy="365760"/>
          </a:xfrm>
          <a:prstGeom prst="rect">
            <a:avLst/>
          </a:prstGeom>
        </p:spPr>
        <p:txBody>
          <a:bodyPr lIns="0" tIns="0" rIns="0" bIns="0" rtlCol="0" anchor="t">
            <a:spAutoFit/>
          </a:bodyPr>
          <a:lstStyle/>
          <a:p>
            <a:pPr algn="ctr">
              <a:lnSpc>
                <a:spcPts val="2940"/>
              </a:lnSpc>
              <a:spcBef>
                <a:spcPct val="0"/>
              </a:spcBef>
            </a:pPr>
            <a:r>
              <a:rPr lang="en-US" sz="2100" spc="67">
                <a:solidFill>
                  <a:srgbClr val="000000"/>
                </a:solidFill>
                <a:latin typeface="Anonymous Pro"/>
              </a:rPr>
              <a:t>*Adding 50 more of the highest profit cars and increasing the rate by 20%</a:t>
            </a:r>
          </a:p>
        </p:txBody>
      </p:sp>
      <p:sp>
        <p:nvSpPr>
          <p:cNvPr id="23" name="TextBox 23"/>
          <p:cNvSpPr txBox="1"/>
          <p:nvPr/>
        </p:nvSpPr>
        <p:spPr>
          <a:xfrm>
            <a:off x="10913108" y="9027551"/>
            <a:ext cx="2321139" cy="366529"/>
          </a:xfrm>
          <a:prstGeom prst="rect">
            <a:avLst/>
          </a:prstGeom>
        </p:spPr>
        <p:txBody>
          <a:bodyPr lIns="0" tIns="0" rIns="0" bIns="0" rtlCol="0" anchor="t">
            <a:spAutoFit/>
          </a:bodyPr>
          <a:lstStyle/>
          <a:p>
            <a:pPr algn="ctr">
              <a:lnSpc>
                <a:spcPts val="3081"/>
              </a:lnSpc>
              <a:spcBef>
                <a:spcPct val="0"/>
              </a:spcBef>
            </a:pPr>
            <a:r>
              <a:rPr lang="en-US" sz="2200" spc="70">
                <a:solidFill>
                  <a:srgbClr val="000000"/>
                </a:solidFill>
                <a:latin typeface="Barlow Semi-Bold"/>
              </a:rPr>
              <a:t>Baseline Revenue</a:t>
            </a:r>
          </a:p>
        </p:txBody>
      </p:sp>
      <p:sp>
        <p:nvSpPr>
          <p:cNvPr id="24" name="TextBox 24"/>
          <p:cNvSpPr txBox="1"/>
          <p:nvPr/>
        </p:nvSpPr>
        <p:spPr>
          <a:xfrm>
            <a:off x="13695981" y="9027551"/>
            <a:ext cx="2564894" cy="366529"/>
          </a:xfrm>
          <a:prstGeom prst="rect">
            <a:avLst/>
          </a:prstGeom>
        </p:spPr>
        <p:txBody>
          <a:bodyPr lIns="0" tIns="0" rIns="0" bIns="0" rtlCol="0" anchor="t">
            <a:spAutoFit/>
          </a:bodyPr>
          <a:lstStyle/>
          <a:p>
            <a:pPr algn="ctr">
              <a:lnSpc>
                <a:spcPts val="3081"/>
              </a:lnSpc>
              <a:spcBef>
                <a:spcPct val="0"/>
              </a:spcBef>
            </a:pPr>
            <a:r>
              <a:rPr lang="en-US" sz="2200" spc="70">
                <a:solidFill>
                  <a:srgbClr val="000000"/>
                </a:solidFill>
                <a:latin typeface="Barlow Semi-Bold"/>
              </a:rPr>
              <a:t>Strategy II Revenue</a:t>
            </a:r>
          </a:p>
        </p:txBody>
      </p:sp>
      <p:sp>
        <p:nvSpPr>
          <p:cNvPr id="25" name="TextBox 25"/>
          <p:cNvSpPr txBox="1"/>
          <p:nvPr/>
        </p:nvSpPr>
        <p:spPr>
          <a:xfrm>
            <a:off x="11683886" y="3405947"/>
            <a:ext cx="812914" cy="275525"/>
          </a:xfrm>
          <a:prstGeom prst="rect">
            <a:avLst/>
          </a:prstGeom>
        </p:spPr>
        <p:txBody>
          <a:bodyPr wrap="square" lIns="0" tIns="0" rIns="0" bIns="0" rtlCol="0" anchor="t">
            <a:spAutoFit/>
          </a:bodyPr>
          <a:lstStyle/>
          <a:p>
            <a:pPr algn="ctr">
              <a:lnSpc>
                <a:spcPts val="2439"/>
              </a:lnSpc>
              <a:spcBef>
                <a:spcPct val="0"/>
              </a:spcBef>
            </a:pPr>
            <a:r>
              <a:rPr lang="en-US" sz="1742" spc="55" dirty="0">
                <a:solidFill>
                  <a:srgbClr val="000000"/>
                </a:solidFill>
                <a:latin typeface="Barlow"/>
              </a:rPr>
              <a:t>$52.8 M</a:t>
            </a:r>
          </a:p>
        </p:txBody>
      </p:sp>
      <p:sp>
        <p:nvSpPr>
          <p:cNvPr id="26" name="TextBox 26"/>
          <p:cNvSpPr txBox="1"/>
          <p:nvPr/>
        </p:nvSpPr>
        <p:spPr>
          <a:xfrm>
            <a:off x="14681786" y="3405948"/>
            <a:ext cx="812915" cy="275525"/>
          </a:xfrm>
          <a:prstGeom prst="rect">
            <a:avLst/>
          </a:prstGeom>
        </p:spPr>
        <p:txBody>
          <a:bodyPr wrap="square" lIns="0" tIns="0" rIns="0" bIns="0" rtlCol="0" anchor="t">
            <a:spAutoFit/>
          </a:bodyPr>
          <a:lstStyle/>
          <a:p>
            <a:pPr algn="ctr">
              <a:lnSpc>
                <a:spcPts val="2439"/>
              </a:lnSpc>
              <a:spcBef>
                <a:spcPct val="0"/>
              </a:spcBef>
            </a:pPr>
            <a:r>
              <a:rPr lang="en-US" sz="1742" spc="55" dirty="0">
                <a:solidFill>
                  <a:srgbClr val="000000"/>
                </a:solidFill>
                <a:latin typeface="Barlow"/>
              </a:rPr>
              <a:t>$54 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rgbClr val="827ED3">
                <a:alpha val="100000"/>
              </a:srgbClr>
            </a:gs>
            <a:gs pos="33333">
              <a:srgbClr val="DA81A0">
                <a:alpha val="100000"/>
              </a:srgbClr>
            </a:gs>
            <a:gs pos="66667">
              <a:srgbClr val="FF7676">
                <a:alpha val="100000"/>
              </a:srgbClr>
            </a:gs>
            <a:gs pos="100000">
              <a:srgbClr val="D8BDB9">
                <a:alpha val="100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Freeform 2"/>
          <p:cNvSpPr/>
          <p:nvPr/>
        </p:nvSpPr>
        <p:spPr>
          <a:xfrm>
            <a:off x="8936372" y="1723301"/>
            <a:ext cx="8322928" cy="8322928"/>
          </a:xfrm>
          <a:custGeom>
            <a:avLst/>
            <a:gdLst/>
            <a:ahLst/>
            <a:cxnLst/>
            <a:rect l="l" t="t" r="r" b="b"/>
            <a:pathLst>
              <a:path w="8322928" h="8322928">
                <a:moveTo>
                  <a:pt x="0" y="0"/>
                </a:moveTo>
                <a:lnTo>
                  <a:pt x="8322928" y="0"/>
                </a:lnTo>
                <a:lnTo>
                  <a:pt x="8322928" y="8322928"/>
                </a:lnTo>
                <a:lnTo>
                  <a:pt x="0" y="8322928"/>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9793837" y="3048394"/>
            <a:ext cx="6611546" cy="6017257"/>
            <a:chOff x="0" y="0"/>
            <a:chExt cx="8815395" cy="8023010"/>
          </a:xfrm>
        </p:grpSpPr>
        <p:grpSp>
          <p:nvGrpSpPr>
            <p:cNvPr id="4" name="Group 4"/>
            <p:cNvGrpSpPr>
              <a:grpSpLocks noChangeAspect="1"/>
            </p:cNvGrpSpPr>
            <p:nvPr/>
          </p:nvGrpSpPr>
          <p:grpSpPr>
            <a:xfrm>
              <a:off x="1143558" y="177953"/>
              <a:ext cx="7667104" cy="7667104"/>
              <a:chOff x="0" y="0"/>
              <a:chExt cx="10287000" cy="10287000"/>
            </a:xfrm>
          </p:grpSpPr>
          <p:sp>
            <p:nvSpPr>
              <p:cNvPr id="5" name="Freeform 5"/>
              <p:cNvSpPr/>
              <p:nvPr/>
            </p:nvSpPr>
            <p:spPr>
              <a:xfrm>
                <a:off x="0" y="-63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alpha val="23922"/>
                </a:srgbClr>
              </a:solidFill>
            </p:spPr>
          </p:sp>
          <p:sp>
            <p:nvSpPr>
              <p:cNvPr id="6" name="Freeform 6"/>
              <p:cNvSpPr/>
              <p:nvPr/>
            </p:nvSpPr>
            <p:spPr>
              <a:xfrm>
                <a:off x="0" y="256540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alpha val="23922"/>
                </a:srgbClr>
              </a:solidFill>
            </p:spPr>
          </p:sp>
          <p:sp>
            <p:nvSpPr>
              <p:cNvPr id="7" name="Freeform 7"/>
              <p:cNvSpPr/>
              <p:nvPr/>
            </p:nvSpPr>
            <p:spPr>
              <a:xfrm>
                <a:off x="0" y="51371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alpha val="23922"/>
                </a:srgbClr>
              </a:solidFill>
            </p:spPr>
          </p:sp>
          <p:sp>
            <p:nvSpPr>
              <p:cNvPr id="8" name="Freeform 8"/>
              <p:cNvSpPr/>
              <p:nvPr/>
            </p:nvSpPr>
            <p:spPr>
              <a:xfrm>
                <a:off x="0" y="770890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alpha val="23922"/>
                </a:srgbClr>
              </a:solidFill>
            </p:spPr>
          </p:sp>
          <p:sp>
            <p:nvSpPr>
              <p:cNvPr id="9" name="Freeform 9"/>
              <p:cNvSpPr/>
              <p:nvPr/>
            </p:nvSpPr>
            <p:spPr>
              <a:xfrm>
                <a:off x="0" y="102806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alpha val="57255"/>
                </a:srgbClr>
              </a:solidFill>
            </p:spPr>
          </p:sp>
        </p:grpSp>
        <p:sp>
          <p:nvSpPr>
            <p:cNvPr id="10" name="TextBox 10"/>
            <p:cNvSpPr txBox="1"/>
            <p:nvPr/>
          </p:nvSpPr>
          <p:spPr>
            <a:xfrm>
              <a:off x="0" y="-47625"/>
              <a:ext cx="992109" cy="403530"/>
            </a:xfrm>
            <a:prstGeom prst="rect">
              <a:avLst/>
            </a:prstGeom>
          </p:spPr>
          <p:txBody>
            <a:bodyPr lIns="0" tIns="0" rIns="0" bIns="0" rtlCol="0" anchor="t">
              <a:spAutoFit/>
            </a:bodyPr>
            <a:lstStyle/>
            <a:p>
              <a:pPr algn="r">
                <a:lnSpc>
                  <a:spcPts val="2504"/>
                </a:lnSpc>
              </a:pPr>
              <a:r>
                <a:rPr lang="en-US" sz="1788">
                  <a:solidFill>
                    <a:srgbClr val="000000">
                      <a:alpha val="95686"/>
                    </a:srgbClr>
                  </a:solidFill>
                  <a:latin typeface="Anonymous Pro"/>
                </a:rPr>
                <a:t>$40 M </a:t>
              </a:r>
            </a:p>
          </p:txBody>
        </p:sp>
        <p:sp>
          <p:nvSpPr>
            <p:cNvPr id="11" name="TextBox 11"/>
            <p:cNvSpPr txBox="1"/>
            <p:nvPr/>
          </p:nvSpPr>
          <p:spPr>
            <a:xfrm>
              <a:off x="0" y="1869151"/>
              <a:ext cx="992109" cy="403530"/>
            </a:xfrm>
            <a:prstGeom prst="rect">
              <a:avLst/>
            </a:prstGeom>
          </p:spPr>
          <p:txBody>
            <a:bodyPr lIns="0" tIns="0" rIns="0" bIns="0" rtlCol="0" anchor="t">
              <a:spAutoFit/>
            </a:bodyPr>
            <a:lstStyle/>
            <a:p>
              <a:pPr algn="r">
                <a:lnSpc>
                  <a:spcPts val="2504"/>
                </a:lnSpc>
              </a:pPr>
              <a:r>
                <a:rPr lang="en-US" sz="1788">
                  <a:solidFill>
                    <a:srgbClr val="000000">
                      <a:alpha val="95686"/>
                    </a:srgbClr>
                  </a:solidFill>
                  <a:latin typeface="Anonymous Pro"/>
                </a:rPr>
                <a:t>$30 M </a:t>
              </a:r>
            </a:p>
          </p:txBody>
        </p:sp>
        <p:sp>
          <p:nvSpPr>
            <p:cNvPr id="12" name="TextBox 12"/>
            <p:cNvSpPr txBox="1"/>
            <p:nvPr/>
          </p:nvSpPr>
          <p:spPr>
            <a:xfrm>
              <a:off x="0" y="3785927"/>
              <a:ext cx="992109" cy="403530"/>
            </a:xfrm>
            <a:prstGeom prst="rect">
              <a:avLst/>
            </a:prstGeom>
          </p:spPr>
          <p:txBody>
            <a:bodyPr lIns="0" tIns="0" rIns="0" bIns="0" rtlCol="0" anchor="t">
              <a:spAutoFit/>
            </a:bodyPr>
            <a:lstStyle/>
            <a:p>
              <a:pPr algn="r">
                <a:lnSpc>
                  <a:spcPts val="2504"/>
                </a:lnSpc>
              </a:pPr>
              <a:r>
                <a:rPr lang="en-US" sz="1788">
                  <a:solidFill>
                    <a:srgbClr val="000000">
                      <a:alpha val="95686"/>
                    </a:srgbClr>
                  </a:solidFill>
                  <a:latin typeface="Anonymous Pro"/>
                </a:rPr>
                <a:t>$20 M </a:t>
              </a:r>
            </a:p>
          </p:txBody>
        </p:sp>
        <p:sp>
          <p:nvSpPr>
            <p:cNvPr id="13" name="TextBox 13"/>
            <p:cNvSpPr txBox="1"/>
            <p:nvPr/>
          </p:nvSpPr>
          <p:spPr>
            <a:xfrm>
              <a:off x="0" y="5702703"/>
              <a:ext cx="992109" cy="403530"/>
            </a:xfrm>
            <a:prstGeom prst="rect">
              <a:avLst/>
            </a:prstGeom>
          </p:spPr>
          <p:txBody>
            <a:bodyPr lIns="0" tIns="0" rIns="0" bIns="0" rtlCol="0" anchor="t">
              <a:spAutoFit/>
            </a:bodyPr>
            <a:lstStyle/>
            <a:p>
              <a:pPr algn="r">
                <a:lnSpc>
                  <a:spcPts val="2504"/>
                </a:lnSpc>
              </a:pPr>
              <a:r>
                <a:rPr lang="en-US" sz="1788">
                  <a:solidFill>
                    <a:srgbClr val="000000">
                      <a:alpha val="95686"/>
                    </a:srgbClr>
                  </a:solidFill>
                  <a:latin typeface="Anonymous Pro"/>
                </a:rPr>
                <a:t>$10 M </a:t>
              </a:r>
            </a:p>
          </p:txBody>
        </p:sp>
        <p:sp>
          <p:nvSpPr>
            <p:cNvPr id="14" name="TextBox 14"/>
            <p:cNvSpPr txBox="1"/>
            <p:nvPr/>
          </p:nvSpPr>
          <p:spPr>
            <a:xfrm>
              <a:off x="165352" y="7619479"/>
              <a:ext cx="826758" cy="403530"/>
            </a:xfrm>
            <a:prstGeom prst="rect">
              <a:avLst/>
            </a:prstGeom>
          </p:spPr>
          <p:txBody>
            <a:bodyPr lIns="0" tIns="0" rIns="0" bIns="0" rtlCol="0" anchor="t">
              <a:spAutoFit/>
            </a:bodyPr>
            <a:lstStyle/>
            <a:p>
              <a:pPr algn="r">
                <a:lnSpc>
                  <a:spcPts val="2504"/>
                </a:lnSpc>
              </a:pPr>
              <a:r>
                <a:rPr lang="en-US" sz="1788">
                  <a:solidFill>
                    <a:srgbClr val="000000">
                      <a:alpha val="95686"/>
                    </a:srgbClr>
                  </a:solidFill>
                  <a:latin typeface="Anonymous Pro"/>
                </a:rPr>
                <a:t>$0 M </a:t>
              </a:r>
            </a:p>
          </p:txBody>
        </p:sp>
        <p:grpSp>
          <p:nvGrpSpPr>
            <p:cNvPr id="15" name="Group 15"/>
            <p:cNvGrpSpPr>
              <a:grpSpLocks noChangeAspect="1"/>
            </p:cNvGrpSpPr>
            <p:nvPr/>
          </p:nvGrpSpPr>
          <p:grpSpPr>
            <a:xfrm>
              <a:off x="1143558" y="1898318"/>
              <a:ext cx="7671837" cy="5946739"/>
              <a:chOff x="0" y="2308225"/>
              <a:chExt cx="10293350" cy="7978775"/>
            </a:xfrm>
          </p:grpSpPr>
          <p:sp>
            <p:nvSpPr>
              <p:cNvPr id="16" name="Freeform 16"/>
              <p:cNvSpPr/>
              <p:nvPr/>
            </p:nvSpPr>
            <p:spPr>
              <a:xfrm>
                <a:off x="0" y="2488391"/>
                <a:ext cx="5149850" cy="7798609"/>
              </a:xfrm>
              <a:custGeom>
                <a:avLst/>
                <a:gdLst/>
                <a:ahLst/>
                <a:cxnLst/>
                <a:rect l="l" t="t" r="r" b="b"/>
                <a:pathLst>
                  <a:path w="5149850" h="7798609">
                    <a:moveTo>
                      <a:pt x="0" y="7798609"/>
                    </a:moveTo>
                    <a:lnTo>
                      <a:pt x="0" y="411480"/>
                    </a:lnTo>
                    <a:cubicBezTo>
                      <a:pt x="0" y="184226"/>
                      <a:pt x="184226" y="0"/>
                      <a:pt x="411480" y="0"/>
                    </a:cubicBezTo>
                    <a:lnTo>
                      <a:pt x="4738370" y="0"/>
                    </a:lnTo>
                    <a:cubicBezTo>
                      <a:pt x="4965624" y="0"/>
                      <a:pt x="5149850" y="184226"/>
                      <a:pt x="5149850" y="411480"/>
                    </a:cubicBezTo>
                    <a:lnTo>
                      <a:pt x="5149850" y="7798609"/>
                    </a:lnTo>
                    <a:close/>
                  </a:path>
                </a:pathLst>
              </a:custGeom>
              <a:solidFill>
                <a:srgbClr val="EBE9E2">
                  <a:alpha val="95686"/>
                </a:srgbClr>
              </a:solidFill>
            </p:spPr>
          </p:sp>
          <p:sp>
            <p:nvSpPr>
              <p:cNvPr id="17" name="Freeform 17"/>
              <p:cNvSpPr/>
              <p:nvPr/>
            </p:nvSpPr>
            <p:spPr>
              <a:xfrm>
                <a:off x="5143500" y="2308225"/>
                <a:ext cx="5149850" cy="7978775"/>
              </a:xfrm>
              <a:custGeom>
                <a:avLst/>
                <a:gdLst/>
                <a:ahLst/>
                <a:cxnLst/>
                <a:rect l="l" t="t" r="r" b="b"/>
                <a:pathLst>
                  <a:path w="5149850" h="7978775">
                    <a:moveTo>
                      <a:pt x="0" y="7978775"/>
                    </a:moveTo>
                    <a:lnTo>
                      <a:pt x="0" y="411480"/>
                    </a:lnTo>
                    <a:cubicBezTo>
                      <a:pt x="0" y="184226"/>
                      <a:pt x="184226" y="0"/>
                      <a:pt x="411480" y="0"/>
                    </a:cubicBezTo>
                    <a:lnTo>
                      <a:pt x="4738370" y="0"/>
                    </a:lnTo>
                    <a:cubicBezTo>
                      <a:pt x="4847501" y="0"/>
                      <a:pt x="4952163" y="43352"/>
                      <a:pt x="5029330" y="120520"/>
                    </a:cubicBezTo>
                    <a:cubicBezTo>
                      <a:pt x="5106498" y="197687"/>
                      <a:pt x="5149850" y="302349"/>
                      <a:pt x="5149850" y="411480"/>
                    </a:cubicBezTo>
                    <a:lnTo>
                      <a:pt x="5149850" y="7978775"/>
                    </a:lnTo>
                    <a:close/>
                  </a:path>
                </a:pathLst>
              </a:custGeom>
              <a:solidFill>
                <a:srgbClr val="F34E21">
                  <a:alpha val="95686"/>
                </a:srgbClr>
              </a:solidFill>
            </p:spPr>
          </p:sp>
        </p:grpSp>
      </p:grpSp>
      <p:grpSp>
        <p:nvGrpSpPr>
          <p:cNvPr id="18" name="Group 18"/>
          <p:cNvGrpSpPr/>
          <p:nvPr/>
        </p:nvGrpSpPr>
        <p:grpSpPr>
          <a:xfrm>
            <a:off x="1028700" y="3701040"/>
            <a:ext cx="197984" cy="197984"/>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3400"/>
            </a:solidFill>
          </p:spPr>
        </p:sp>
        <p:sp>
          <p:nvSpPr>
            <p:cNvPr id="20" name="TextBox 20"/>
            <p:cNvSpPr txBox="1"/>
            <p:nvPr/>
          </p:nvSpPr>
          <p:spPr>
            <a:xfrm>
              <a:off x="76200" y="19050"/>
              <a:ext cx="660400" cy="717550"/>
            </a:xfrm>
            <a:prstGeom prst="rect">
              <a:avLst/>
            </a:prstGeom>
          </p:spPr>
          <p:txBody>
            <a:bodyPr lIns="50800" tIns="50800" rIns="50800" bIns="50800" rtlCol="0" anchor="ctr"/>
            <a:lstStyle/>
            <a:p>
              <a:pPr algn="ctr">
                <a:lnSpc>
                  <a:spcPts val="3359"/>
                </a:lnSpc>
              </a:pPr>
              <a:endParaRPr/>
            </a:p>
          </p:txBody>
        </p:sp>
      </p:grpSp>
      <p:sp>
        <p:nvSpPr>
          <p:cNvPr id="21" name="TextBox 21"/>
          <p:cNvSpPr txBox="1"/>
          <p:nvPr/>
        </p:nvSpPr>
        <p:spPr>
          <a:xfrm>
            <a:off x="3768603" y="447675"/>
            <a:ext cx="10750795" cy="581025"/>
          </a:xfrm>
          <a:prstGeom prst="rect">
            <a:avLst/>
          </a:prstGeom>
        </p:spPr>
        <p:txBody>
          <a:bodyPr lIns="0" tIns="0" rIns="0" bIns="0" rtlCol="0" anchor="t">
            <a:spAutoFit/>
          </a:bodyPr>
          <a:lstStyle/>
          <a:p>
            <a:pPr algn="just">
              <a:lnSpc>
                <a:spcPts val="4500"/>
              </a:lnSpc>
              <a:spcBef>
                <a:spcPct val="0"/>
              </a:spcBef>
            </a:pPr>
            <a:r>
              <a:rPr lang="en-US" sz="3000">
                <a:solidFill>
                  <a:srgbClr val="000000"/>
                </a:solidFill>
                <a:latin typeface="Horizon"/>
              </a:rPr>
              <a:t>Strategy iI : Add Top Profit Cars</a:t>
            </a:r>
          </a:p>
        </p:txBody>
      </p:sp>
      <p:sp>
        <p:nvSpPr>
          <p:cNvPr id="22" name="TextBox 22"/>
          <p:cNvSpPr txBox="1"/>
          <p:nvPr/>
        </p:nvSpPr>
        <p:spPr>
          <a:xfrm>
            <a:off x="1852810" y="3486139"/>
            <a:ext cx="3710492" cy="1014730"/>
          </a:xfrm>
          <a:prstGeom prst="rect">
            <a:avLst/>
          </a:prstGeom>
        </p:spPr>
        <p:txBody>
          <a:bodyPr lIns="0" tIns="0" rIns="0" bIns="0" rtlCol="0" anchor="t">
            <a:spAutoFit/>
          </a:bodyPr>
          <a:lstStyle/>
          <a:p>
            <a:pPr algn="ctr">
              <a:lnSpc>
                <a:spcPts val="3919"/>
              </a:lnSpc>
            </a:pPr>
            <a:r>
              <a:rPr lang="en-US" sz="2799" spc="89">
                <a:solidFill>
                  <a:srgbClr val="F43400"/>
                </a:solidFill>
                <a:latin typeface="Horizon"/>
              </a:rPr>
              <a:t>Expenses </a:t>
            </a:r>
          </a:p>
          <a:p>
            <a:pPr algn="ctr">
              <a:lnSpc>
                <a:spcPts val="3919"/>
              </a:lnSpc>
              <a:spcBef>
                <a:spcPct val="0"/>
              </a:spcBef>
            </a:pPr>
            <a:r>
              <a:rPr lang="en-US" sz="2799" spc="89">
                <a:solidFill>
                  <a:srgbClr val="F43400"/>
                </a:solidFill>
                <a:latin typeface="Horizon"/>
              </a:rPr>
              <a:t>Increased</a:t>
            </a:r>
          </a:p>
        </p:txBody>
      </p:sp>
      <p:sp>
        <p:nvSpPr>
          <p:cNvPr id="23" name="TextBox 23"/>
          <p:cNvSpPr txBox="1"/>
          <p:nvPr/>
        </p:nvSpPr>
        <p:spPr>
          <a:xfrm>
            <a:off x="2398130" y="5200552"/>
            <a:ext cx="2240482" cy="1177926"/>
          </a:xfrm>
          <a:prstGeom prst="rect">
            <a:avLst/>
          </a:prstGeom>
        </p:spPr>
        <p:txBody>
          <a:bodyPr lIns="0" tIns="0" rIns="0" bIns="0" rtlCol="0" anchor="t">
            <a:spAutoFit/>
          </a:bodyPr>
          <a:lstStyle/>
          <a:p>
            <a:pPr algn="ctr">
              <a:lnSpc>
                <a:spcPts val="9099"/>
              </a:lnSpc>
              <a:spcBef>
                <a:spcPct val="0"/>
              </a:spcBef>
            </a:pPr>
            <a:r>
              <a:rPr lang="en-US" sz="6499" u="sng" spc="207">
                <a:solidFill>
                  <a:srgbClr val="F43400"/>
                </a:solidFill>
                <a:latin typeface="Horizon"/>
              </a:rPr>
              <a:t>2% </a:t>
            </a:r>
          </a:p>
        </p:txBody>
      </p:sp>
      <p:sp>
        <p:nvSpPr>
          <p:cNvPr id="24" name="TextBox 24"/>
          <p:cNvSpPr txBox="1"/>
          <p:nvPr/>
        </p:nvSpPr>
        <p:spPr>
          <a:xfrm>
            <a:off x="3518371" y="981075"/>
            <a:ext cx="11251257" cy="365760"/>
          </a:xfrm>
          <a:prstGeom prst="rect">
            <a:avLst/>
          </a:prstGeom>
        </p:spPr>
        <p:txBody>
          <a:bodyPr lIns="0" tIns="0" rIns="0" bIns="0" rtlCol="0" anchor="t">
            <a:spAutoFit/>
          </a:bodyPr>
          <a:lstStyle/>
          <a:p>
            <a:pPr algn="ctr">
              <a:lnSpc>
                <a:spcPts val="2940"/>
              </a:lnSpc>
              <a:spcBef>
                <a:spcPct val="0"/>
              </a:spcBef>
            </a:pPr>
            <a:r>
              <a:rPr lang="en-US" sz="2100" spc="67">
                <a:solidFill>
                  <a:srgbClr val="000000"/>
                </a:solidFill>
                <a:latin typeface="Anonymous Pro"/>
              </a:rPr>
              <a:t>*Adding 50 more of the highest profit cars and increasing the rate by 20%</a:t>
            </a:r>
          </a:p>
        </p:txBody>
      </p:sp>
      <p:sp>
        <p:nvSpPr>
          <p:cNvPr id="25" name="TextBox 25"/>
          <p:cNvSpPr txBox="1"/>
          <p:nvPr/>
        </p:nvSpPr>
        <p:spPr>
          <a:xfrm>
            <a:off x="10845618" y="9027551"/>
            <a:ext cx="2456119" cy="366529"/>
          </a:xfrm>
          <a:prstGeom prst="rect">
            <a:avLst/>
          </a:prstGeom>
        </p:spPr>
        <p:txBody>
          <a:bodyPr lIns="0" tIns="0" rIns="0" bIns="0" rtlCol="0" anchor="t">
            <a:spAutoFit/>
          </a:bodyPr>
          <a:lstStyle/>
          <a:p>
            <a:pPr algn="ctr">
              <a:lnSpc>
                <a:spcPts val="3081"/>
              </a:lnSpc>
              <a:spcBef>
                <a:spcPct val="0"/>
              </a:spcBef>
            </a:pPr>
            <a:r>
              <a:rPr lang="en-US" sz="2200" spc="70">
                <a:solidFill>
                  <a:srgbClr val="000000"/>
                </a:solidFill>
                <a:latin typeface="Barlow Semi-Bold"/>
              </a:rPr>
              <a:t>Baseline Expenses</a:t>
            </a:r>
          </a:p>
        </p:txBody>
      </p:sp>
      <p:sp>
        <p:nvSpPr>
          <p:cNvPr id="26" name="TextBox 26"/>
          <p:cNvSpPr txBox="1"/>
          <p:nvPr/>
        </p:nvSpPr>
        <p:spPr>
          <a:xfrm>
            <a:off x="13628491" y="9027551"/>
            <a:ext cx="2699875" cy="366529"/>
          </a:xfrm>
          <a:prstGeom prst="rect">
            <a:avLst/>
          </a:prstGeom>
        </p:spPr>
        <p:txBody>
          <a:bodyPr lIns="0" tIns="0" rIns="0" bIns="0" rtlCol="0" anchor="t">
            <a:spAutoFit/>
          </a:bodyPr>
          <a:lstStyle/>
          <a:p>
            <a:pPr algn="ctr">
              <a:lnSpc>
                <a:spcPts val="3081"/>
              </a:lnSpc>
              <a:spcBef>
                <a:spcPct val="0"/>
              </a:spcBef>
            </a:pPr>
            <a:r>
              <a:rPr lang="en-US" sz="2200" spc="70">
                <a:solidFill>
                  <a:srgbClr val="000000"/>
                </a:solidFill>
                <a:latin typeface="Barlow Semi-Bold"/>
              </a:rPr>
              <a:t>Strategy II Expenses</a:t>
            </a:r>
          </a:p>
        </p:txBody>
      </p:sp>
      <p:sp>
        <p:nvSpPr>
          <p:cNvPr id="27" name="TextBox 27"/>
          <p:cNvSpPr txBox="1"/>
          <p:nvPr/>
        </p:nvSpPr>
        <p:spPr>
          <a:xfrm>
            <a:off x="11680770" y="4003947"/>
            <a:ext cx="892229" cy="275525"/>
          </a:xfrm>
          <a:prstGeom prst="rect">
            <a:avLst/>
          </a:prstGeom>
        </p:spPr>
        <p:txBody>
          <a:bodyPr wrap="square" lIns="0" tIns="0" rIns="0" bIns="0" rtlCol="0" anchor="t">
            <a:spAutoFit/>
          </a:bodyPr>
          <a:lstStyle/>
          <a:p>
            <a:pPr algn="ctr">
              <a:lnSpc>
                <a:spcPts val="2439"/>
              </a:lnSpc>
              <a:spcBef>
                <a:spcPct val="0"/>
              </a:spcBef>
            </a:pPr>
            <a:r>
              <a:rPr lang="en-US" sz="1742" spc="55" dirty="0">
                <a:solidFill>
                  <a:srgbClr val="000000"/>
                </a:solidFill>
                <a:latin typeface="Barlow"/>
              </a:rPr>
              <a:t>$30.3 M</a:t>
            </a:r>
          </a:p>
        </p:txBody>
      </p:sp>
      <p:sp>
        <p:nvSpPr>
          <p:cNvPr id="28" name="TextBox 28"/>
          <p:cNvSpPr txBox="1"/>
          <p:nvPr/>
        </p:nvSpPr>
        <p:spPr>
          <a:xfrm>
            <a:off x="14704509" y="4003029"/>
            <a:ext cx="612887" cy="275524"/>
          </a:xfrm>
          <a:prstGeom prst="rect">
            <a:avLst/>
          </a:prstGeom>
        </p:spPr>
        <p:txBody>
          <a:bodyPr wrap="square" lIns="0" tIns="0" rIns="0" bIns="0" rtlCol="0" anchor="t">
            <a:spAutoFit/>
          </a:bodyPr>
          <a:lstStyle/>
          <a:p>
            <a:pPr algn="ctr">
              <a:lnSpc>
                <a:spcPts val="2439"/>
              </a:lnSpc>
              <a:spcBef>
                <a:spcPct val="0"/>
              </a:spcBef>
            </a:pPr>
            <a:r>
              <a:rPr lang="en-US" sz="1742" spc="55" dirty="0">
                <a:solidFill>
                  <a:srgbClr val="000000"/>
                </a:solidFill>
                <a:latin typeface="Barlow"/>
              </a:rPr>
              <a:t>$31 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rgbClr val="827ED3">
                <a:alpha val="100000"/>
              </a:srgbClr>
            </a:gs>
            <a:gs pos="33333">
              <a:srgbClr val="DA81A0">
                <a:alpha val="100000"/>
              </a:srgbClr>
            </a:gs>
            <a:gs pos="66667">
              <a:srgbClr val="FF7676">
                <a:alpha val="100000"/>
              </a:srgbClr>
            </a:gs>
            <a:gs pos="100000">
              <a:srgbClr val="D8BDB9">
                <a:alpha val="100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Freeform 2"/>
          <p:cNvSpPr/>
          <p:nvPr/>
        </p:nvSpPr>
        <p:spPr>
          <a:xfrm>
            <a:off x="8936372" y="1723301"/>
            <a:ext cx="8322928" cy="8322928"/>
          </a:xfrm>
          <a:custGeom>
            <a:avLst/>
            <a:gdLst/>
            <a:ahLst/>
            <a:cxnLst/>
            <a:rect l="l" t="t" r="r" b="b"/>
            <a:pathLst>
              <a:path w="8322928" h="8322928">
                <a:moveTo>
                  <a:pt x="0" y="0"/>
                </a:moveTo>
                <a:lnTo>
                  <a:pt x="8322928" y="0"/>
                </a:lnTo>
                <a:lnTo>
                  <a:pt x="8322928" y="8322928"/>
                </a:lnTo>
                <a:lnTo>
                  <a:pt x="0" y="8322928"/>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9793837" y="3048394"/>
            <a:ext cx="6611546" cy="6017257"/>
            <a:chOff x="0" y="0"/>
            <a:chExt cx="8815395" cy="8023010"/>
          </a:xfrm>
        </p:grpSpPr>
        <p:grpSp>
          <p:nvGrpSpPr>
            <p:cNvPr id="4" name="Group 4"/>
            <p:cNvGrpSpPr>
              <a:grpSpLocks noChangeAspect="1"/>
            </p:cNvGrpSpPr>
            <p:nvPr/>
          </p:nvGrpSpPr>
          <p:grpSpPr>
            <a:xfrm>
              <a:off x="1143558" y="177953"/>
              <a:ext cx="7667104" cy="7667104"/>
              <a:chOff x="0" y="0"/>
              <a:chExt cx="10287000" cy="10287000"/>
            </a:xfrm>
          </p:grpSpPr>
          <p:sp>
            <p:nvSpPr>
              <p:cNvPr id="5" name="Freeform 5"/>
              <p:cNvSpPr/>
              <p:nvPr/>
            </p:nvSpPr>
            <p:spPr>
              <a:xfrm>
                <a:off x="0" y="-63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alpha val="23922"/>
                </a:srgbClr>
              </a:solidFill>
            </p:spPr>
          </p:sp>
          <p:sp>
            <p:nvSpPr>
              <p:cNvPr id="6" name="Freeform 6"/>
              <p:cNvSpPr/>
              <p:nvPr/>
            </p:nvSpPr>
            <p:spPr>
              <a:xfrm>
                <a:off x="0" y="20510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alpha val="23922"/>
                </a:srgbClr>
              </a:solidFill>
            </p:spPr>
          </p:sp>
          <p:sp>
            <p:nvSpPr>
              <p:cNvPr id="7" name="Freeform 7"/>
              <p:cNvSpPr/>
              <p:nvPr/>
            </p:nvSpPr>
            <p:spPr>
              <a:xfrm>
                <a:off x="0" y="41084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alpha val="23922"/>
                </a:srgbClr>
              </a:solidFill>
            </p:spPr>
          </p:sp>
          <p:sp>
            <p:nvSpPr>
              <p:cNvPr id="8" name="Freeform 8"/>
              <p:cNvSpPr/>
              <p:nvPr/>
            </p:nvSpPr>
            <p:spPr>
              <a:xfrm>
                <a:off x="0" y="61658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alpha val="23922"/>
                </a:srgbClr>
              </a:solidFill>
            </p:spPr>
          </p:sp>
          <p:sp>
            <p:nvSpPr>
              <p:cNvPr id="9" name="Freeform 9"/>
              <p:cNvSpPr/>
              <p:nvPr/>
            </p:nvSpPr>
            <p:spPr>
              <a:xfrm>
                <a:off x="0" y="82232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alpha val="23922"/>
                </a:srgbClr>
              </a:solidFill>
            </p:spPr>
          </p:sp>
          <p:sp>
            <p:nvSpPr>
              <p:cNvPr id="10" name="Freeform 10"/>
              <p:cNvSpPr/>
              <p:nvPr/>
            </p:nvSpPr>
            <p:spPr>
              <a:xfrm>
                <a:off x="0" y="102806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alpha val="57255"/>
                </a:srgbClr>
              </a:solidFill>
            </p:spPr>
          </p:sp>
        </p:grpSp>
        <p:sp>
          <p:nvSpPr>
            <p:cNvPr id="11" name="TextBox 11"/>
            <p:cNvSpPr txBox="1"/>
            <p:nvPr/>
          </p:nvSpPr>
          <p:spPr>
            <a:xfrm>
              <a:off x="0" y="-47625"/>
              <a:ext cx="992109" cy="403530"/>
            </a:xfrm>
            <a:prstGeom prst="rect">
              <a:avLst/>
            </a:prstGeom>
          </p:spPr>
          <p:txBody>
            <a:bodyPr lIns="0" tIns="0" rIns="0" bIns="0" rtlCol="0" anchor="t">
              <a:spAutoFit/>
            </a:bodyPr>
            <a:lstStyle/>
            <a:p>
              <a:pPr algn="r">
                <a:lnSpc>
                  <a:spcPts val="2504"/>
                </a:lnSpc>
              </a:pPr>
              <a:r>
                <a:rPr lang="en-US" sz="1788">
                  <a:solidFill>
                    <a:srgbClr val="000000">
                      <a:alpha val="95686"/>
                    </a:srgbClr>
                  </a:solidFill>
                  <a:latin typeface="Anonymous Pro"/>
                </a:rPr>
                <a:t>$25 M </a:t>
              </a:r>
            </a:p>
          </p:txBody>
        </p:sp>
        <p:sp>
          <p:nvSpPr>
            <p:cNvPr id="12" name="TextBox 12"/>
            <p:cNvSpPr txBox="1"/>
            <p:nvPr/>
          </p:nvSpPr>
          <p:spPr>
            <a:xfrm>
              <a:off x="0" y="1485796"/>
              <a:ext cx="992109" cy="403530"/>
            </a:xfrm>
            <a:prstGeom prst="rect">
              <a:avLst/>
            </a:prstGeom>
          </p:spPr>
          <p:txBody>
            <a:bodyPr lIns="0" tIns="0" rIns="0" bIns="0" rtlCol="0" anchor="t">
              <a:spAutoFit/>
            </a:bodyPr>
            <a:lstStyle/>
            <a:p>
              <a:pPr algn="r">
                <a:lnSpc>
                  <a:spcPts val="2504"/>
                </a:lnSpc>
              </a:pPr>
              <a:r>
                <a:rPr lang="en-US" sz="1788">
                  <a:solidFill>
                    <a:srgbClr val="000000">
                      <a:alpha val="95686"/>
                    </a:srgbClr>
                  </a:solidFill>
                  <a:latin typeface="Anonymous Pro"/>
                </a:rPr>
                <a:t>$20 M </a:t>
              </a:r>
            </a:p>
          </p:txBody>
        </p:sp>
        <p:sp>
          <p:nvSpPr>
            <p:cNvPr id="13" name="TextBox 13"/>
            <p:cNvSpPr txBox="1"/>
            <p:nvPr/>
          </p:nvSpPr>
          <p:spPr>
            <a:xfrm>
              <a:off x="0" y="3019217"/>
              <a:ext cx="992109" cy="403530"/>
            </a:xfrm>
            <a:prstGeom prst="rect">
              <a:avLst/>
            </a:prstGeom>
          </p:spPr>
          <p:txBody>
            <a:bodyPr lIns="0" tIns="0" rIns="0" bIns="0" rtlCol="0" anchor="t">
              <a:spAutoFit/>
            </a:bodyPr>
            <a:lstStyle/>
            <a:p>
              <a:pPr algn="r">
                <a:lnSpc>
                  <a:spcPts val="2504"/>
                </a:lnSpc>
              </a:pPr>
              <a:r>
                <a:rPr lang="en-US" sz="1788">
                  <a:solidFill>
                    <a:srgbClr val="000000">
                      <a:alpha val="95686"/>
                    </a:srgbClr>
                  </a:solidFill>
                  <a:latin typeface="Anonymous Pro"/>
                </a:rPr>
                <a:t>$15 M </a:t>
              </a:r>
            </a:p>
          </p:txBody>
        </p:sp>
        <p:sp>
          <p:nvSpPr>
            <p:cNvPr id="14" name="TextBox 14"/>
            <p:cNvSpPr txBox="1"/>
            <p:nvPr/>
          </p:nvSpPr>
          <p:spPr>
            <a:xfrm>
              <a:off x="0" y="4552638"/>
              <a:ext cx="992109" cy="403530"/>
            </a:xfrm>
            <a:prstGeom prst="rect">
              <a:avLst/>
            </a:prstGeom>
          </p:spPr>
          <p:txBody>
            <a:bodyPr lIns="0" tIns="0" rIns="0" bIns="0" rtlCol="0" anchor="t">
              <a:spAutoFit/>
            </a:bodyPr>
            <a:lstStyle/>
            <a:p>
              <a:pPr algn="r">
                <a:lnSpc>
                  <a:spcPts val="2504"/>
                </a:lnSpc>
              </a:pPr>
              <a:r>
                <a:rPr lang="en-US" sz="1788">
                  <a:solidFill>
                    <a:srgbClr val="000000">
                      <a:alpha val="95686"/>
                    </a:srgbClr>
                  </a:solidFill>
                  <a:latin typeface="Anonymous Pro"/>
                </a:rPr>
                <a:t>$10 M </a:t>
              </a:r>
            </a:p>
          </p:txBody>
        </p:sp>
        <p:sp>
          <p:nvSpPr>
            <p:cNvPr id="15" name="TextBox 15"/>
            <p:cNvSpPr txBox="1"/>
            <p:nvPr/>
          </p:nvSpPr>
          <p:spPr>
            <a:xfrm>
              <a:off x="165352" y="6086059"/>
              <a:ext cx="826758" cy="403530"/>
            </a:xfrm>
            <a:prstGeom prst="rect">
              <a:avLst/>
            </a:prstGeom>
          </p:spPr>
          <p:txBody>
            <a:bodyPr lIns="0" tIns="0" rIns="0" bIns="0" rtlCol="0" anchor="t">
              <a:spAutoFit/>
            </a:bodyPr>
            <a:lstStyle/>
            <a:p>
              <a:pPr algn="r">
                <a:lnSpc>
                  <a:spcPts val="2504"/>
                </a:lnSpc>
              </a:pPr>
              <a:r>
                <a:rPr lang="en-US" sz="1788">
                  <a:solidFill>
                    <a:srgbClr val="000000">
                      <a:alpha val="95686"/>
                    </a:srgbClr>
                  </a:solidFill>
                  <a:latin typeface="Anonymous Pro"/>
                </a:rPr>
                <a:t>$5 M </a:t>
              </a:r>
            </a:p>
          </p:txBody>
        </p:sp>
        <p:sp>
          <p:nvSpPr>
            <p:cNvPr id="16" name="TextBox 16"/>
            <p:cNvSpPr txBox="1"/>
            <p:nvPr/>
          </p:nvSpPr>
          <p:spPr>
            <a:xfrm>
              <a:off x="165352" y="7619479"/>
              <a:ext cx="826758" cy="403530"/>
            </a:xfrm>
            <a:prstGeom prst="rect">
              <a:avLst/>
            </a:prstGeom>
          </p:spPr>
          <p:txBody>
            <a:bodyPr lIns="0" tIns="0" rIns="0" bIns="0" rtlCol="0" anchor="t">
              <a:spAutoFit/>
            </a:bodyPr>
            <a:lstStyle/>
            <a:p>
              <a:pPr algn="r">
                <a:lnSpc>
                  <a:spcPts val="2504"/>
                </a:lnSpc>
              </a:pPr>
              <a:r>
                <a:rPr lang="en-US" sz="1788">
                  <a:solidFill>
                    <a:srgbClr val="000000">
                      <a:alpha val="95686"/>
                    </a:srgbClr>
                  </a:solidFill>
                  <a:latin typeface="Anonymous Pro"/>
                </a:rPr>
                <a:t>$0 M </a:t>
              </a:r>
            </a:p>
          </p:txBody>
        </p:sp>
        <p:grpSp>
          <p:nvGrpSpPr>
            <p:cNvPr id="17" name="Group 17"/>
            <p:cNvGrpSpPr>
              <a:grpSpLocks noChangeAspect="1"/>
            </p:cNvGrpSpPr>
            <p:nvPr/>
          </p:nvGrpSpPr>
          <p:grpSpPr>
            <a:xfrm>
              <a:off x="1143558" y="663914"/>
              <a:ext cx="7671837" cy="7181143"/>
              <a:chOff x="0" y="652018"/>
              <a:chExt cx="10293350" cy="9634982"/>
            </a:xfrm>
          </p:grpSpPr>
          <p:sp>
            <p:nvSpPr>
              <p:cNvPr id="18" name="Freeform 18"/>
              <p:cNvSpPr/>
              <p:nvPr/>
            </p:nvSpPr>
            <p:spPr>
              <a:xfrm>
                <a:off x="0" y="1022594"/>
                <a:ext cx="5149850" cy="9264406"/>
              </a:xfrm>
              <a:custGeom>
                <a:avLst/>
                <a:gdLst/>
                <a:ahLst/>
                <a:cxnLst/>
                <a:rect l="l" t="t" r="r" b="b"/>
                <a:pathLst>
                  <a:path w="5149850" h="9264406">
                    <a:moveTo>
                      <a:pt x="0" y="9264406"/>
                    </a:moveTo>
                    <a:lnTo>
                      <a:pt x="0" y="411480"/>
                    </a:lnTo>
                    <a:cubicBezTo>
                      <a:pt x="0" y="184226"/>
                      <a:pt x="184226" y="0"/>
                      <a:pt x="411480" y="0"/>
                    </a:cubicBezTo>
                    <a:lnTo>
                      <a:pt x="4738370" y="0"/>
                    </a:lnTo>
                    <a:cubicBezTo>
                      <a:pt x="4965624" y="0"/>
                      <a:pt x="5149850" y="184226"/>
                      <a:pt x="5149850" y="411480"/>
                    </a:cubicBezTo>
                    <a:lnTo>
                      <a:pt x="5149850" y="9264406"/>
                    </a:lnTo>
                    <a:close/>
                  </a:path>
                </a:pathLst>
              </a:custGeom>
              <a:solidFill>
                <a:srgbClr val="EBE9E2">
                  <a:alpha val="95686"/>
                </a:srgbClr>
              </a:solidFill>
            </p:spPr>
          </p:sp>
          <p:sp>
            <p:nvSpPr>
              <p:cNvPr id="19" name="Freeform 19"/>
              <p:cNvSpPr/>
              <p:nvPr/>
            </p:nvSpPr>
            <p:spPr>
              <a:xfrm>
                <a:off x="5143500" y="652018"/>
                <a:ext cx="5149850" cy="9634982"/>
              </a:xfrm>
              <a:custGeom>
                <a:avLst/>
                <a:gdLst/>
                <a:ahLst/>
                <a:cxnLst/>
                <a:rect l="l" t="t" r="r" b="b"/>
                <a:pathLst>
                  <a:path w="5149850" h="9634982">
                    <a:moveTo>
                      <a:pt x="0" y="9634982"/>
                    </a:moveTo>
                    <a:lnTo>
                      <a:pt x="0" y="411480"/>
                    </a:lnTo>
                    <a:cubicBezTo>
                      <a:pt x="0" y="184226"/>
                      <a:pt x="184226" y="0"/>
                      <a:pt x="411480" y="0"/>
                    </a:cubicBezTo>
                    <a:lnTo>
                      <a:pt x="4738370" y="0"/>
                    </a:lnTo>
                    <a:cubicBezTo>
                      <a:pt x="4847501" y="0"/>
                      <a:pt x="4952163" y="43352"/>
                      <a:pt x="5029330" y="120520"/>
                    </a:cubicBezTo>
                    <a:cubicBezTo>
                      <a:pt x="5106498" y="197687"/>
                      <a:pt x="5149850" y="302349"/>
                      <a:pt x="5149850" y="411480"/>
                    </a:cubicBezTo>
                    <a:lnTo>
                      <a:pt x="5149850" y="9634982"/>
                    </a:lnTo>
                    <a:close/>
                  </a:path>
                </a:pathLst>
              </a:custGeom>
              <a:solidFill>
                <a:srgbClr val="27252C">
                  <a:alpha val="95686"/>
                </a:srgbClr>
              </a:solidFill>
            </p:spPr>
          </p:sp>
        </p:grpSp>
      </p:grpSp>
      <p:grpSp>
        <p:nvGrpSpPr>
          <p:cNvPr id="20" name="Group 20"/>
          <p:cNvGrpSpPr/>
          <p:nvPr/>
        </p:nvGrpSpPr>
        <p:grpSpPr>
          <a:xfrm>
            <a:off x="1028700" y="3701040"/>
            <a:ext cx="197984" cy="197984"/>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7252C"/>
            </a:solidFill>
          </p:spPr>
        </p:sp>
        <p:sp>
          <p:nvSpPr>
            <p:cNvPr id="22" name="TextBox 22"/>
            <p:cNvSpPr txBox="1"/>
            <p:nvPr/>
          </p:nvSpPr>
          <p:spPr>
            <a:xfrm>
              <a:off x="76200" y="19050"/>
              <a:ext cx="660400" cy="717550"/>
            </a:xfrm>
            <a:prstGeom prst="rect">
              <a:avLst/>
            </a:prstGeom>
          </p:spPr>
          <p:txBody>
            <a:bodyPr lIns="50800" tIns="50800" rIns="50800" bIns="50800" rtlCol="0" anchor="ctr"/>
            <a:lstStyle/>
            <a:p>
              <a:pPr algn="ctr">
                <a:lnSpc>
                  <a:spcPts val="3359"/>
                </a:lnSpc>
              </a:pPr>
              <a:endParaRPr/>
            </a:p>
          </p:txBody>
        </p:sp>
      </p:grpSp>
      <p:sp>
        <p:nvSpPr>
          <p:cNvPr id="23" name="TextBox 23"/>
          <p:cNvSpPr txBox="1"/>
          <p:nvPr/>
        </p:nvSpPr>
        <p:spPr>
          <a:xfrm>
            <a:off x="3768603" y="447675"/>
            <a:ext cx="10750795" cy="581025"/>
          </a:xfrm>
          <a:prstGeom prst="rect">
            <a:avLst/>
          </a:prstGeom>
        </p:spPr>
        <p:txBody>
          <a:bodyPr lIns="0" tIns="0" rIns="0" bIns="0" rtlCol="0" anchor="t">
            <a:spAutoFit/>
          </a:bodyPr>
          <a:lstStyle/>
          <a:p>
            <a:pPr algn="just">
              <a:lnSpc>
                <a:spcPts val="4500"/>
              </a:lnSpc>
              <a:spcBef>
                <a:spcPct val="0"/>
              </a:spcBef>
            </a:pPr>
            <a:r>
              <a:rPr lang="en-US" sz="3000">
                <a:solidFill>
                  <a:srgbClr val="000000"/>
                </a:solidFill>
                <a:latin typeface="Horizon"/>
              </a:rPr>
              <a:t>Strategy iI : Add Top Profit Cars</a:t>
            </a:r>
          </a:p>
        </p:txBody>
      </p:sp>
      <p:sp>
        <p:nvSpPr>
          <p:cNvPr id="24" name="TextBox 24"/>
          <p:cNvSpPr txBox="1"/>
          <p:nvPr/>
        </p:nvSpPr>
        <p:spPr>
          <a:xfrm>
            <a:off x="1852810" y="3486139"/>
            <a:ext cx="3710492" cy="1510030"/>
          </a:xfrm>
          <a:prstGeom prst="rect">
            <a:avLst/>
          </a:prstGeom>
        </p:spPr>
        <p:txBody>
          <a:bodyPr lIns="0" tIns="0" rIns="0" bIns="0" rtlCol="0" anchor="t">
            <a:spAutoFit/>
          </a:bodyPr>
          <a:lstStyle/>
          <a:p>
            <a:pPr algn="ctr">
              <a:lnSpc>
                <a:spcPts val="3919"/>
              </a:lnSpc>
            </a:pPr>
            <a:r>
              <a:rPr lang="en-US" sz="2799" spc="89">
                <a:solidFill>
                  <a:srgbClr val="27252C"/>
                </a:solidFill>
                <a:latin typeface="Horizon"/>
              </a:rPr>
              <a:t>Total </a:t>
            </a:r>
          </a:p>
          <a:p>
            <a:pPr algn="ctr">
              <a:lnSpc>
                <a:spcPts val="3919"/>
              </a:lnSpc>
            </a:pPr>
            <a:r>
              <a:rPr lang="en-US" sz="2799" spc="89">
                <a:solidFill>
                  <a:srgbClr val="27252C"/>
                </a:solidFill>
                <a:latin typeface="Horizon"/>
              </a:rPr>
              <a:t>Profit</a:t>
            </a:r>
          </a:p>
          <a:p>
            <a:pPr algn="ctr">
              <a:lnSpc>
                <a:spcPts val="3919"/>
              </a:lnSpc>
              <a:spcBef>
                <a:spcPct val="0"/>
              </a:spcBef>
            </a:pPr>
            <a:r>
              <a:rPr lang="en-US" sz="2799" spc="89">
                <a:solidFill>
                  <a:srgbClr val="27252C"/>
                </a:solidFill>
                <a:latin typeface="Horizon"/>
              </a:rPr>
              <a:t>Increase</a:t>
            </a:r>
          </a:p>
        </p:txBody>
      </p:sp>
      <p:sp>
        <p:nvSpPr>
          <p:cNvPr id="25" name="TextBox 25"/>
          <p:cNvSpPr txBox="1"/>
          <p:nvPr/>
        </p:nvSpPr>
        <p:spPr>
          <a:xfrm>
            <a:off x="2398130" y="5200552"/>
            <a:ext cx="2240482" cy="1125308"/>
          </a:xfrm>
          <a:prstGeom prst="rect">
            <a:avLst/>
          </a:prstGeom>
        </p:spPr>
        <p:txBody>
          <a:bodyPr lIns="0" tIns="0" rIns="0" bIns="0" rtlCol="0" anchor="t">
            <a:spAutoFit/>
          </a:bodyPr>
          <a:lstStyle/>
          <a:p>
            <a:pPr algn="ctr">
              <a:lnSpc>
                <a:spcPts val="9099"/>
              </a:lnSpc>
              <a:spcBef>
                <a:spcPct val="0"/>
              </a:spcBef>
            </a:pPr>
            <a:r>
              <a:rPr lang="en-US" sz="6499" u="sng" spc="207" dirty="0">
                <a:solidFill>
                  <a:srgbClr val="27252C"/>
                </a:solidFill>
                <a:latin typeface="Horizon"/>
              </a:rPr>
              <a:t>6% </a:t>
            </a:r>
          </a:p>
        </p:txBody>
      </p:sp>
      <p:sp>
        <p:nvSpPr>
          <p:cNvPr id="26" name="TextBox 26"/>
          <p:cNvSpPr txBox="1"/>
          <p:nvPr/>
        </p:nvSpPr>
        <p:spPr>
          <a:xfrm>
            <a:off x="3518371" y="981075"/>
            <a:ext cx="11251257" cy="365760"/>
          </a:xfrm>
          <a:prstGeom prst="rect">
            <a:avLst/>
          </a:prstGeom>
        </p:spPr>
        <p:txBody>
          <a:bodyPr lIns="0" tIns="0" rIns="0" bIns="0" rtlCol="0" anchor="t">
            <a:spAutoFit/>
          </a:bodyPr>
          <a:lstStyle/>
          <a:p>
            <a:pPr algn="ctr">
              <a:lnSpc>
                <a:spcPts val="2940"/>
              </a:lnSpc>
              <a:spcBef>
                <a:spcPct val="0"/>
              </a:spcBef>
            </a:pPr>
            <a:r>
              <a:rPr lang="en-US" sz="2100" spc="67">
                <a:solidFill>
                  <a:srgbClr val="000000"/>
                </a:solidFill>
                <a:latin typeface="Anonymous Pro"/>
              </a:rPr>
              <a:t>*Adding 50 more of the highest profit cars and increasing the rate by 20%</a:t>
            </a:r>
          </a:p>
        </p:txBody>
      </p:sp>
      <p:sp>
        <p:nvSpPr>
          <p:cNvPr id="27" name="TextBox 27"/>
          <p:cNvSpPr txBox="1"/>
          <p:nvPr/>
        </p:nvSpPr>
        <p:spPr>
          <a:xfrm>
            <a:off x="11098586" y="9027551"/>
            <a:ext cx="1950182" cy="366529"/>
          </a:xfrm>
          <a:prstGeom prst="rect">
            <a:avLst/>
          </a:prstGeom>
        </p:spPr>
        <p:txBody>
          <a:bodyPr lIns="0" tIns="0" rIns="0" bIns="0" rtlCol="0" anchor="t">
            <a:spAutoFit/>
          </a:bodyPr>
          <a:lstStyle/>
          <a:p>
            <a:pPr algn="ctr">
              <a:lnSpc>
                <a:spcPts val="3081"/>
              </a:lnSpc>
              <a:spcBef>
                <a:spcPct val="0"/>
              </a:spcBef>
            </a:pPr>
            <a:r>
              <a:rPr lang="en-US" sz="2200" spc="70">
                <a:solidFill>
                  <a:srgbClr val="000000"/>
                </a:solidFill>
                <a:latin typeface="Barlow Semi-Bold"/>
              </a:rPr>
              <a:t>Baseline Profit</a:t>
            </a:r>
          </a:p>
        </p:txBody>
      </p:sp>
      <p:sp>
        <p:nvSpPr>
          <p:cNvPr id="28" name="TextBox 28"/>
          <p:cNvSpPr txBox="1"/>
          <p:nvPr/>
        </p:nvSpPr>
        <p:spPr>
          <a:xfrm>
            <a:off x="13881459" y="9027551"/>
            <a:ext cx="2193938" cy="366529"/>
          </a:xfrm>
          <a:prstGeom prst="rect">
            <a:avLst/>
          </a:prstGeom>
        </p:spPr>
        <p:txBody>
          <a:bodyPr lIns="0" tIns="0" rIns="0" bIns="0" rtlCol="0" anchor="t">
            <a:spAutoFit/>
          </a:bodyPr>
          <a:lstStyle/>
          <a:p>
            <a:pPr algn="ctr">
              <a:lnSpc>
                <a:spcPts val="3081"/>
              </a:lnSpc>
              <a:spcBef>
                <a:spcPct val="0"/>
              </a:spcBef>
            </a:pPr>
            <a:r>
              <a:rPr lang="en-US" sz="2200" spc="70">
                <a:solidFill>
                  <a:srgbClr val="000000"/>
                </a:solidFill>
                <a:latin typeface="Barlow Semi-Bold"/>
              </a:rPr>
              <a:t>Strategy II Profit</a:t>
            </a:r>
          </a:p>
        </p:txBody>
      </p:sp>
      <p:sp>
        <p:nvSpPr>
          <p:cNvPr id="29" name="TextBox 29"/>
          <p:cNvSpPr txBox="1"/>
          <p:nvPr/>
        </p:nvSpPr>
        <p:spPr>
          <a:xfrm>
            <a:off x="11681962" y="3402397"/>
            <a:ext cx="990790" cy="275525"/>
          </a:xfrm>
          <a:prstGeom prst="rect">
            <a:avLst/>
          </a:prstGeom>
        </p:spPr>
        <p:txBody>
          <a:bodyPr wrap="square" lIns="0" tIns="0" rIns="0" bIns="0" rtlCol="0" anchor="t">
            <a:spAutoFit/>
          </a:bodyPr>
          <a:lstStyle/>
          <a:p>
            <a:pPr algn="ctr">
              <a:lnSpc>
                <a:spcPts val="2439"/>
              </a:lnSpc>
              <a:spcBef>
                <a:spcPct val="0"/>
              </a:spcBef>
            </a:pPr>
            <a:r>
              <a:rPr lang="en-US" sz="1742" spc="55" dirty="0">
                <a:solidFill>
                  <a:srgbClr val="000000"/>
                </a:solidFill>
                <a:latin typeface="Barlow"/>
              </a:rPr>
              <a:t>$22.5 M</a:t>
            </a:r>
          </a:p>
        </p:txBody>
      </p:sp>
      <p:sp>
        <p:nvSpPr>
          <p:cNvPr id="30" name="TextBox 30"/>
          <p:cNvSpPr txBox="1"/>
          <p:nvPr/>
        </p:nvSpPr>
        <p:spPr>
          <a:xfrm>
            <a:off x="14584884" y="3140935"/>
            <a:ext cx="833458" cy="275525"/>
          </a:xfrm>
          <a:prstGeom prst="rect">
            <a:avLst/>
          </a:prstGeom>
        </p:spPr>
        <p:txBody>
          <a:bodyPr wrap="square" lIns="0" tIns="0" rIns="0" bIns="0" rtlCol="0" anchor="t">
            <a:spAutoFit/>
          </a:bodyPr>
          <a:lstStyle/>
          <a:p>
            <a:pPr algn="ctr">
              <a:lnSpc>
                <a:spcPts val="2439"/>
              </a:lnSpc>
              <a:spcBef>
                <a:spcPct val="0"/>
              </a:spcBef>
            </a:pPr>
            <a:r>
              <a:rPr lang="en-US" sz="1742" spc="55" dirty="0">
                <a:solidFill>
                  <a:srgbClr val="000000"/>
                </a:solidFill>
                <a:latin typeface="Barlow"/>
              </a:rPr>
              <a:t>$23.4 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rgbClr val="827ED3">
                <a:alpha val="100000"/>
              </a:srgbClr>
            </a:gs>
            <a:gs pos="33333">
              <a:srgbClr val="DA81A0">
                <a:alpha val="100000"/>
              </a:srgbClr>
            </a:gs>
            <a:gs pos="66667">
              <a:srgbClr val="FF7676">
                <a:alpha val="100000"/>
              </a:srgbClr>
            </a:gs>
            <a:gs pos="100000">
              <a:srgbClr val="D8BDB9">
                <a:alpha val="100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Freeform 2"/>
          <p:cNvSpPr/>
          <p:nvPr/>
        </p:nvSpPr>
        <p:spPr>
          <a:xfrm>
            <a:off x="8936372" y="1723301"/>
            <a:ext cx="8322928" cy="8322928"/>
          </a:xfrm>
          <a:custGeom>
            <a:avLst/>
            <a:gdLst/>
            <a:ahLst/>
            <a:cxnLst/>
            <a:rect l="l" t="t" r="r" b="b"/>
            <a:pathLst>
              <a:path w="8322928" h="8322928">
                <a:moveTo>
                  <a:pt x="0" y="0"/>
                </a:moveTo>
                <a:lnTo>
                  <a:pt x="8322928" y="0"/>
                </a:lnTo>
                <a:lnTo>
                  <a:pt x="8322928" y="8322928"/>
                </a:lnTo>
                <a:lnTo>
                  <a:pt x="0" y="8322928"/>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9793837" y="3048394"/>
            <a:ext cx="6611546" cy="6017257"/>
            <a:chOff x="0" y="0"/>
            <a:chExt cx="8815395" cy="8023010"/>
          </a:xfrm>
        </p:grpSpPr>
        <p:grpSp>
          <p:nvGrpSpPr>
            <p:cNvPr id="4" name="Group 4"/>
            <p:cNvGrpSpPr>
              <a:grpSpLocks noChangeAspect="1"/>
            </p:cNvGrpSpPr>
            <p:nvPr/>
          </p:nvGrpSpPr>
          <p:grpSpPr>
            <a:xfrm>
              <a:off x="1143558" y="177953"/>
              <a:ext cx="7667104" cy="7667104"/>
              <a:chOff x="0" y="0"/>
              <a:chExt cx="10287000" cy="10287000"/>
            </a:xfrm>
          </p:grpSpPr>
          <p:sp>
            <p:nvSpPr>
              <p:cNvPr id="5" name="Freeform 5"/>
              <p:cNvSpPr/>
              <p:nvPr/>
            </p:nvSpPr>
            <p:spPr>
              <a:xfrm>
                <a:off x="0" y="-63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alpha val="23922"/>
                </a:srgbClr>
              </a:solidFill>
            </p:spPr>
          </p:sp>
          <p:sp>
            <p:nvSpPr>
              <p:cNvPr id="6" name="Freeform 6"/>
              <p:cNvSpPr/>
              <p:nvPr/>
            </p:nvSpPr>
            <p:spPr>
              <a:xfrm>
                <a:off x="0" y="20510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alpha val="23922"/>
                </a:srgbClr>
              </a:solidFill>
            </p:spPr>
          </p:sp>
          <p:sp>
            <p:nvSpPr>
              <p:cNvPr id="7" name="Freeform 7"/>
              <p:cNvSpPr/>
              <p:nvPr/>
            </p:nvSpPr>
            <p:spPr>
              <a:xfrm>
                <a:off x="0" y="41084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alpha val="23922"/>
                </a:srgbClr>
              </a:solidFill>
            </p:spPr>
          </p:sp>
          <p:sp>
            <p:nvSpPr>
              <p:cNvPr id="8" name="Freeform 8"/>
              <p:cNvSpPr/>
              <p:nvPr/>
            </p:nvSpPr>
            <p:spPr>
              <a:xfrm>
                <a:off x="0" y="61658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alpha val="23922"/>
                </a:srgbClr>
              </a:solidFill>
            </p:spPr>
          </p:sp>
          <p:sp>
            <p:nvSpPr>
              <p:cNvPr id="9" name="Freeform 9"/>
              <p:cNvSpPr/>
              <p:nvPr/>
            </p:nvSpPr>
            <p:spPr>
              <a:xfrm>
                <a:off x="0" y="82232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alpha val="23922"/>
                </a:srgbClr>
              </a:solidFill>
            </p:spPr>
          </p:sp>
          <p:sp>
            <p:nvSpPr>
              <p:cNvPr id="10" name="Freeform 10"/>
              <p:cNvSpPr/>
              <p:nvPr/>
            </p:nvSpPr>
            <p:spPr>
              <a:xfrm>
                <a:off x="0" y="102806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alpha val="57255"/>
                </a:srgbClr>
              </a:solidFill>
            </p:spPr>
          </p:sp>
        </p:grpSp>
        <p:sp>
          <p:nvSpPr>
            <p:cNvPr id="11" name="TextBox 11"/>
            <p:cNvSpPr txBox="1"/>
            <p:nvPr/>
          </p:nvSpPr>
          <p:spPr>
            <a:xfrm>
              <a:off x="0" y="-47625"/>
              <a:ext cx="992109" cy="403530"/>
            </a:xfrm>
            <a:prstGeom prst="rect">
              <a:avLst/>
            </a:prstGeom>
          </p:spPr>
          <p:txBody>
            <a:bodyPr lIns="0" tIns="0" rIns="0" bIns="0" rtlCol="0" anchor="t">
              <a:spAutoFit/>
            </a:bodyPr>
            <a:lstStyle/>
            <a:p>
              <a:pPr algn="r">
                <a:lnSpc>
                  <a:spcPts val="2504"/>
                </a:lnSpc>
              </a:pPr>
              <a:r>
                <a:rPr lang="en-US" sz="1788">
                  <a:solidFill>
                    <a:srgbClr val="000000">
                      <a:alpha val="95686"/>
                    </a:srgbClr>
                  </a:solidFill>
                  <a:latin typeface="Anonymous Pro"/>
                </a:rPr>
                <a:t>$25 M </a:t>
              </a:r>
            </a:p>
          </p:txBody>
        </p:sp>
        <p:sp>
          <p:nvSpPr>
            <p:cNvPr id="12" name="TextBox 12"/>
            <p:cNvSpPr txBox="1"/>
            <p:nvPr/>
          </p:nvSpPr>
          <p:spPr>
            <a:xfrm>
              <a:off x="0" y="1485796"/>
              <a:ext cx="992109" cy="403530"/>
            </a:xfrm>
            <a:prstGeom prst="rect">
              <a:avLst/>
            </a:prstGeom>
          </p:spPr>
          <p:txBody>
            <a:bodyPr lIns="0" tIns="0" rIns="0" bIns="0" rtlCol="0" anchor="t">
              <a:spAutoFit/>
            </a:bodyPr>
            <a:lstStyle/>
            <a:p>
              <a:pPr algn="r">
                <a:lnSpc>
                  <a:spcPts val="2504"/>
                </a:lnSpc>
              </a:pPr>
              <a:r>
                <a:rPr lang="en-US" sz="1788">
                  <a:solidFill>
                    <a:srgbClr val="000000">
                      <a:alpha val="95686"/>
                    </a:srgbClr>
                  </a:solidFill>
                  <a:latin typeface="Anonymous Pro"/>
                </a:rPr>
                <a:t>$20 M </a:t>
              </a:r>
            </a:p>
          </p:txBody>
        </p:sp>
        <p:sp>
          <p:nvSpPr>
            <p:cNvPr id="13" name="TextBox 13"/>
            <p:cNvSpPr txBox="1"/>
            <p:nvPr/>
          </p:nvSpPr>
          <p:spPr>
            <a:xfrm>
              <a:off x="0" y="3019217"/>
              <a:ext cx="992109" cy="403530"/>
            </a:xfrm>
            <a:prstGeom prst="rect">
              <a:avLst/>
            </a:prstGeom>
          </p:spPr>
          <p:txBody>
            <a:bodyPr lIns="0" tIns="0" rIns="0" bIns="0" rtlCol="0" anchor="t">
              <a:spAutoFit/>
            </a:bodyPr>
            <a:lstStyle/>
            <a:p>
              <a:pPr algn="r">
                <a:lnSpc>
                  <a:spcPts val="2504"/>
                </a:lnSpc>
              </a:pPr>
              <a:r>
                <a:rPr lang="en-US" sz="1788">
                  <a:solidFill>
                    <a:srgbClr val="000000">
                      <a:alpha val="95686"/>
                    </a:srgbClr>
                  </a:solidFill>
                  <a:latin typeface="Anonymous Pro"/>
                </a:rPr>
                <a:t>$15 M </a:t>
              </a:r>
            </a:p>
          </p:txBody>
        </p:sp>
        <p:sp>
          <p:nvSpPr>
            <p:cNvPr id="14" name="TextBox 14"/>
            <p:cNvSpPr txBox="1"/>
            <p:nvPr/>
          </p:nvSpPr>
          <p:spPr>
            <a:xfrm>
              <a:off x="0" y="4552638"/>
              <a:ext cx="992109" cy="403530"/>
            </a:xfrm>
            <a:prstGeom prst="rect">
              <a:avLst/>
            </a:prstGeom>
          </p:spPr>
          <p:txBody>
            <a:bodyPr lIns="0" tIns="0" rIns="0" bIns="0" rtlCol="0" anchor="t">
              <a:spAutoFit/>
            </a:bodyPr>
            <a:lstStyle/>
            <a:p>
              <a:pPr algn="r">
                <a:lnSpc>
                  <a:spcPts val="2504"/>
                </a:lnSpc>
              </a:pPr>
              <a:r>
                <a:rPr lang="en-US" sz="1788">
                  <a:solidFill>
                    <a:srgbClr val="000000">
                      <a:alpha val="95686"/>
                    </a:srgbClr>
                  </a:solidFill>
                  <a:latin typeface="Anonymous Pro"/>
                </a:rPr>
                <a:t>$10 M </a:t>
              </a:r>
            </a:p>
          </p:txBody>
        </p:sp>
        <p:sp>
          <p:nvSpPr>
            <p:cNvPr id="15" name="TextBox 15"/>
            <p:cNvSpPr txBox="1"/>
            <p:nvPr/>
          </p:nvSpPr>
          <p:spPr>
            <a:xfrm>
              <a:off x="165352" y="6086059"/>
              <a:ext cx="826758" cy="403530"/>
            </a:xfrm>
            <a:prstGeom prst="rect">
              <a:avLst/>
            </a:prstGeom>
          </p:spPr>
          <p:txBody>
            <a:bodyPr lIns="0" tIns="0" rIns="0" bIns="0" rtlCol="0" anchor="t">
              <a:spAutoFit/>
            </a:bodyPr>
            <a:lstStyle/>
            <a:p>
              <a:pPr algn="r">
                <a:lnSpc>
                  <a:spcPts val="2504"/>
                </a:lnSpc>
              </a:pPr>
              <a:r>
                <a:rPr lang="en-US" sz="1788">
                  <a:solidFill>
                    <a:srgbClr val="000000">
                      <a:alpha val="95686"/>
                    </a:srgbClr>
                  </a:solidFill>
                  <a:latin typeface="Anonymous Pro"/>
                </a:rPr>
                <a:t>$5 M </a:t>
              </a:r>
            </a:p>
          </p:txBody>
        </p:sp>
        <p:sp>
          <p:nvSpPr>
            <p:cNvPr id="16" name="TextBox 16"/>
            <p:cNvSpPr txBox="1"/>
            <p:nvPr/>
          </p:nvSpPr>
          <p:spPr>
            <a:xfrm>
              <a:off x="165352" y="7619479"/>
              <a:ext cx="826758" cy="403530"/>
            </a:xfrm>
            <a:prstGeom prst="rect">
              <a:avLst/>
            </a:prstGeom>
          </p:spPr>
          <p:txBody>
            <a:bodyPr lIns="0" tIns="0" rIns="0" bIns="0" rtlCol="0" anchor="t">
              <a:spAutoFit/>
            </a:bodyPr>
            <a:lstStyle/>
            <a:p>
              <a:pPr algn="r">
                <a:lnSpc>
                  <a:spcPts val="2504"/>
                </a:lnSpc>
              </a:pPr>
              <a:r>
                <a:rPr lang="en-US" sz="1788">
                  <a:solidFill>
                    <a:srgbClr val="000000">
                      <a:alpha val="95686"/>
                    </a:srgbClr>
                  </a:solidFill>
                  <a:latin typeface="Anonymous Pro"/>
                </a:rPr>
                <a:t>$0 M </a:t>
              </a:r>
            </a:p>
          </p:txBody>
        </p:sp>
        <p:grpSp>
          <p:nvGrpSpPr>
            <p:cNvPr id="17" name="Group 17"/>
            <p:cNvGrpSpPr>
              <a:grpSpLocks noChangeAspect="1"/>
            </p:cNvGrpSpPr>
            <p:nvPr/>
          </p:nvGrpSpPr>
          <p:grpSpPr>
            <a:xfrm>
              <a:off x="1143558" y="663914"/>
              <a:ext cx="7671837" cy="7181143"/>
              <a:chOff x="0" y="652018"/>
              <a:chExt cx="10293350" cy="9634982"/>
            </a:xfrm>
          </p:grpSpPr>
          <p:sp>
            <p:nvSpPr>
              <p:cNvPr id="18" name="Freeform 18"/>
              <p:cNvSpPr/>
              <p:nvPr/>
            </p:nvSpPr>
            <p:spPr>
              <a:xfrm>
                <a:off x="0" y="1022594"/>
                <a:ext cx="5149850" cy="9264406"/>
              </a:xfrm>
              <a:custGeom>
                <a:avLst/>
                <a:gdLst/>
                <a:ahLst/>
                <a:cxnLst/>
                <a:rect l="l" t="t" r="r" b="b"/>
                <a:pathLst>
                  <a:path w="5149850" h="9264406">
                    <a:moveTo>
                      <a:pt x="0" y="9264406"/>
                    </a:moveTo>
                    <a:lnTo>
                      <a:pt x="0" y="411480"/>
                    </a:lnTo>
                    <a:cubicBezTo>
                      <a:pt x="0" y="184226"/>
                      <a:pt x="184226" y="0"/>
                      <a:pt x="411480" y="0"/>
                    </a:cubicBezTo>
                    <a:lnTo>
                      <a:pt x="4738370" y="0"/>
                    </a:lnTo>
                    <a:cubicBezTo>
                      <a:pt x="4965624" y="0"/>
                      <a:pt x="5149850" y="184226"/>
                      <a:pt x="5149850" y="411480"/>
                    </a:cubicBezTo>
                    <a:lnTo>
                      <a:pt x="5149850" y="9264406"/>
                    </a:lnTo>
                    <a:close/>
                  </a:path>
                </a:pathLst>
              </a:custGeom>
              <a:solidFill>
                <a:srgbClr val="EBE9E2">
                  <a:alpha val="95686"/>
                </a:srgbClr>
              </a:solidFill>
            </p:spPr>
          </p:sp>
          <p:sp>
            <p:nvSpPr>
              <p:cNvPr id="19" name="Freeform 19"/>
              <p:cNvSpPr/>
              <p:nvPr/>
            </p:nvSpPr>
            <p:spPr>
              <a:xfrm>
                <a:off x="5143500" y="652018"/>
                <a:ext cx="5149850" cy="9634982"/>
              </a:xfrm>
              <a:custGeom>
                <a:avLst/>
                <a:gdLst/>
                <a:ahLst/>
                <a:cxnLst/>
                <a:rect l="l" t="t" r="r" b="b"/>
                <a:pathLst>
                  <a:path w="5149850" h="9634982">
                    <a:moveTo>
                      <a:pt x="0" y="9634982"/>
                    </a:moveTo>
                    <a:lnTo>
                      <a:pt x="0" y="411480"/>
                    </a:lnTo>
                    <a:cubicBezTo>
                      <a:pt x="0" y="184226"/>
                      <a:pt x="184226" y="0"/>
                      <a:pt x="411480" y="0"/>
                    </a:cubicBezTo>
                    <a:lnTo>
                      <a:pt x="4738370" y="0"/>
                    </a:lnTo>
                    <a:cubicBezTo>
                      <a:pt x="4847501" y="0"/>
                      <a:pt x="4952163" y="43352"/>
                      <a:pt x="5029330" y="120520"/>
                    </a:cubicBezTo>
                    <a:cubicBezTo>
                      <a:pt x="5106498" y="197687"/>
                      <a:pt x="5149850" y="302349"/>
                      <a:pt x="5149850" y="411480"/>
                    </a:cubicBezTo>
                    <a:lnTo>
                      <a:pt x="5149850" y="9634982"/>
                    </a:lnTo>
                    <a:close/>
                  </a:path>
                </a:pathLst>
              </a:custGeom>
              <a:solidFill>
                <a:srgbClr val="27252C">
                  <a:alpha val="95686"/>
                </a:srgbClr>
              </a:solidFill>
            </p:spPr>
          </p:sp>
        </p:grpSp>
      </p:grpSp>
      <p:grpSp>
        <p:nvGrpSpPr>
          <p:cNvPr id="20" name="Group 20"/>
          <p:cNvGrpSpPr/>
          <p:nvPr/>
        </p:nvGrpSpPr>
        <p:grpSpPr>
          <a:xfrm>
            <a:off x="1028700" y="3701040"/>
            <a:ext cx="197984" cy="197984"/>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7252C"/>
            </a:solidFill>
          </p:spPr>
        </p:sp>
        <p:sp>
          <p:nvSpPr>
            <p:cNvPr id="22" name="TextBox 22"/>
            <p:cNvSpPr txBox="1"/>
            <p:nvPr/>
          </p:nvSpPr>
          <p:spPr>
            <a:xfrm>
              <a:off x="76200" y="19050"/>
              <a:ext cx="660400" cy="717550"/>
            </a:xfrm>
            <a:prstGeom prst="rect">
              <a:avLst/>
            </a:prstGeom>
          </p:spPr>
          <p:txBody>
            <a:bodyPr lIns="50800" tIns="50800" rIns="50800" bIns="50800" rtlCol="0" anchor="ctr"/>
            <a:lstStyle/>
            <a:p>
              <a:pPr algn="ctr">
                <a:lnSpc>
                  <a:spcPts val="3359"/>
                </a:lnSpc>
              </a:pPr>
              <a:endParaRPr/>
            </a:p>
          </p:txBody>
        </p:sp>
      </p:grpSp>
      <p:sp>
        <p:nvSpPr>
          <p:cNvPr id="23" name="TextBox 23"/>
          <p:cNvSpPr txBox="1"/>
          <p:nvPr/>
        </p:nvSpPr>
        <p:spPr>
          <a:xfrm>
            <a:off x="3768603" y="447675"/>
            <a:ext cx="10750795" cy="581025"/>
          </a:xfrm>
          <a:prstGeom prst="rect">
            <a:avLst/>
          </a:prstGeom>
        </p:spPr>
        <p:txBody>
          <a:bodyPr lIns="0" tIns="0" rIns="0" bIns="0" rtlCol="0" anchor="t">
            <a:spAutoFit/>
          </a:bodyPr>
          <a:lstStyle/>
          <a:p>
            <a:pPr algn="just">
              <a:lnSpc>
                <a:spcPts val="4500"/>
              </a:lnSpc>
              <a:spcBef>
                <a:spcPct val="0"/>
              </a:spcBef>
            </a:pPr>
            <a:r>
              <a:rPr lang="en-US" sz="3000">
                <a:solidFill>
                  <a:srgbClr val="000000"/>
                </a:solidFill>
                <a:latin typeface="Horizon"/>
              </a:rPr>
              <a:t>Strategy iI : Add Top Profit Cars</a:t>
            </a:r>
          </a:p>
        </p:txBody>
      </p:sp>
      <p:sp>
        <p:nvSpPr>
          <p:cNvPr id="24" name="TextBox 24"/>
          <p:cNvSpPr txBox="1"/>
          <p:nvPr/>
        </p:nvSpPr>
        <p:spPr>
          <a:xfrm>
            <a:off x="1852810" y="3486139"/>
            <a:ext cx="3710492" cy="1510030"/>
          </a:xfrm>
          <a:prstGeom prst="rect">
            <a:avLst/>
          </a:prstGeom>
        </p:spPr>
        <p:txBody>
          <a:bodyPr lIns="0" tIns="0" rIns="0" bIns="0" rtlCol="0" anchor="t">
            <a:spAutoFit/>
          </a:bodyPr>
          <a:lstStyle/>
          <a:p>
            <a:pPr algn="ctr">
              <a:lnSpc>
                <a:spcPts val="3919"/>
              </a:lnSpc>
            </a:pPr>
            <a:r>
              <a:rPr lang="en-US" sz="2799" spc="89">
                <a:solidFill>
                  <a:srgbClr val="27252C"/>
                </a:solidFill>
                <a:latin typeface="Horizon"/>
              </a:rPr>
              <a:t>Total </a:t>
            </a:r>
          </a:p>
          <a:p>
            <a:pPr algn="ctr">
              <a:lnSpc>
                <a:spcPts val="3919"/>
              </a:lnSpc>
            </a:pPr>
            <a:r>
              <a:rPr lang="en-US" sz="2799" spc="89">
                <a:solidFill>
                  <a:srgbClr val="27252C"/>
                </a:solidFill>
                <a:latin typeface="Horizon"/>
              </a:rPr>
              <a:t>Profit</a:t>
            </a:r>
          </a:p>
          <a:p>
            <a:pPr algn="ctr">
              <a:lnSpc>
                <a:spcPts val="3919"/>
              </a:lnSpc>
              <a:spcBef>
                <a:spcPct val="0"/>
              </a:spcBef>
            </a:pPr>
            <a:r>
              <a:rPr lang="en-US" sz="2799" spc="89">
                <a:solidFill>
                  <a:srgbClr val="27252C"/>
                </a:solidFill>
                <a:latin typeface="Horizon"/>
              </a:rPr>
              <a:t>Increase</a:t>
            </a:r>
          </a:p>
        </p:txBody>
      </p:sp>
      <p:sp>
        <p:nvSpPr>
          <p:cNvPr id="25" name="TextBox 25"/>
          <p:cNvSpPr txBox="1"/>
          <p:nvPr/>
        </p:nvSpPr>
        <p:spPr>
          <a:xfrm>
            <a:off x="2398130" y="5200552"/>
            <a:ext cx="2240482" cy="1125308"/>
          </a:xfrm>
          <a:prstGeom prst="rect">
            <a:avLst/>
          </a:prstGeom>
        </p:spPr>
        <p:txBody>
          <a:bodyPr lIns="0" tIns="0" rIns="0" bIns="0" rtlCol="0" anchor="t">
            <a:spAutoFit/>
          </a:bodyPr>
          <a:lstStyle/>
          <a:p>
            <a:pPr algn="ctr">
              <a:lnSpc>
                <a:spcPts val="9099"/>
              </a:lnSpc>
              <a:spcBef>
                <a:spcPct val="0"/>
              </a:spcBef>
            </a:pPr>
            <a:r>
              <a:rPr lang="en-US" sz="6499" u="sng" spc="207" dirty="0">
                <a:solidFill>
                  <a:srgbClr val="27252C"/>
                </a:solidFill>
                <a:latin typeface="Horizon"/>
              </a:rPr>
              <a:t>6% </a:t>
            </a:r>
          </a:p>
        </p:txBody>
      </p:sp>
      <p:sp>
        <p:nvSpPr>
          <p:cNvPr id="26" name="TextBox 26"/>
          <p:cNvSpPr txBox="1"/>
          <p:nvPr/>
        </p:nvSpPr>
        <p:spPr>
          <a:xfrm>
            <a:off x="3518371" y="981075"/>
            <a:ext cx="11251257" cy="365760"/>
          </a:xfrm>
          <a:prstGeom prst="rect">
            <a:avLst/>
          </a:prstGeom>
        </p:spPr>
        <p:txBody>
          <a:bodyPr lIns="0" tIns="0" rIns="0" bIns="0" rtlCol="0" anchor="t">
            <a:spAutoFit/>
          </a:bodyPr>
          <a:lstStyle/>
          <a:p>
            <a:pPr algn="ctr">
              <a:lnSpc>
                <a:spcPts val="2940"/>
              </a:lnSpc>
              <a:spcBef>
                <a:spcPct val="0"/>
              </a:spcBef>
            </a:pPr>
            <a:r>
              <a:rPr lang="en-US" sz="2100" spc="67">
                <a:solidFill>
                  <a:srgbClr val="000000"/>
                </a:solidFill>
                <a:latin typeface="Anonymous Pro"/>
              </a:rPr>
              <a:t>*Adding 50 more of the highest profit cars and increasing the rate by 20%</a:t>
            </a:r>
          </a:p>
        </p:txBody>
      </p:sp>
      <p:sp>
        <p:nvSpPr>
          <p:cNvPr id="27" name="TextBox 27"/>
          <p:cNvSpPr txBox="1"/>
          <p:nvPr/>
        </p:nvSpPr>
        <p:spPr>
          <a:xfrm>
            <a:off x="11098586" y="9027551"/>
            <a:ext cx="1950182" cy="366529"/>
          </a:xfrm>
          <a:prstGeom prst="rect">
            <a:avLst/>
          </a:prstGeom>
        </p:spPr>
        <p:txBody>
          <a:bodyPr lIns="0" tIns="0" rIns="0" bIns="0" rtlCol="0" anchor="t">
            <a:spAutoFit/>
          </a:bodyPr>
          <a:lstStyle/>
          <a:p>
            <a:pPr algn="ctr">
              <a:lnSpc>
                <a:spcPts val="3081"/>
              </a:lnSpc>
              <a:spcBef>
                <a:spcPct val="0"/>
              </a:spcBef>
            </a:pPr>
            <a:r>
              <a:rPr lang="en-US" sz="2200" spc="70">
                <a:solidFill>
                  <a:srgbClr val="000000"/>
                </a:solidFill>
                <a:latin typeface="Barlow Semi-Bold"/>
              </a:rPr>
              <a:t>Baseline Profit</a:t>
            </a:r>
          </a:p>
        </p:txBody>
      </p:sp>
      <p:sp>
        <p:nvSpPr>
          <p:cNvPr id="28" name="TextBox 28"/>
          <p:cNvSpPr txBox="1"/>
          <p:nvPr/>
        </p:nvSpPr>
        <p:spPr>
          <a:xfrm>
            <a:off x="13881459" y="9027551"/>
            <a:ext cx="2193938" cy="366529"/>
          </a:xfrm>
          <a:prstGeom prst="rect">
            <a:avLst/>
          </a:prstGeom>
        </p:spPr>
        <p:txBody>
          <a:bodyPr lIns="0" tIns="0" rIns="0" bIns="0" rtlCol="0" anchor="t">
            <a:spAutoFit/>
          </a:bodyPr>
          <a:lstStyle/>
          <a:p>
            <a:pPr algn="ctr">
              <a:lnSpc>
                <a:spcPts val="3081"/>
              </a:lnSpc>
              <a:spcBef>
                <a:spcPct val="0"/>
              </a:spcBef>
            </a:pPr>
            <a:r>
              <a:rPr lang="en-US" sz="2200" spc="70">
                <a:solidFill>
                  <a:srgbClr val="000000"/>
                </a:solidFill>
                <a:latin typeface="Barlow Semi-Bold"/>
              </a:rPr>
              <a:t>Strategy II Profit</a:t>
            </a:r>
          </a:p>
        </p:txBody>
      </p:sp>
      <p:sp>
        <p:nvSpPr>
          <p:cNvPr id="29" name="TextBox 29"/>
          <p:cNvSpPr txBox="1"/>
          <p:nvPr/>
        </p:nvSpPr>
        <p:spPr>
          <a:xfrm>
            <a:off x="11681962" y="3402398"/>
            <a:ext cx="814846" cy="275525"/>
          </a:xfrm>
          <a:prstGeom prst="rect">
            <a:avLst/>
          </a:prstGeom>
        </p:spPr>
        <p:txBody>
          <a:bodyPr wrap="square" lIns="0" tIns="0" rIns="0" bIns="0" rtlCol="0" anchor="t">
            <a:spAutoFit/>
          </a:bodyPr>
          <a:lstStyle/>
          <a:p>
            <a:pPr algn="ctr">
              <a:lnSpc>
                <a:spcPts val="2439"/>
              </a:lnSpc>
              <a:spcBef>
                <a:spcPct val="0"/>
              </a:spcBef>
            </a:pPr>
            <a:r>
              <a:rPr lang="en-US" sz="1742" spc="55" dirty="0">
                <a:solidFill>
                  <a:srgbClr val="000000"/>
                </a:solidFill>
                <a:latin typeface="Barlow"/>
              </a:rPr>
              <a:t>$22.5 M</a:t>
            </a:r>
          </a:p>
        </p:txBody>
      </p:sp>
      <p:sp>
        <p:nvSpPr>
          <p:cNvPr id="30" name="TextBox 30"/>
          <p:cNvSpPr txBox="1"/>
          <p:nvPr/>
        </p:nvSpPr>
        <p:spPr>
          <a:xfrm>
            <a:off x="14584884" y="3140934"/>
            <a:ext cx="959916" cy="275525"/>
          </a:xfrm>
          <a:prstGeom prst="rect">
            <a:avLst/>
          </a:prstGeom>
        </p:spPr>
        <p:txBody>
          <a:bodyPr wrap="square" lIns="0" tIns="0" rIns="0" bIns="0" rtlCol="0" anchor="t">
            <a:spAutoFit/>
          </a:bodyPr>
          <a:lstStyle/>
          <a:p>
            <a:pPr algn="ctr">
              <a:lnSpc>
                <a:spcPts val="2439"/>
              </a:lnSpc>
              <a:spcBef>
                <a:spcPct val="0"/>
              </a:spcBef>
            </a:pPr>
            <a:r>
              <a:rPr lang="en-US" sz="1742" spc="55" dirty="0">
                <a:solidFill>
                  <a:srgbClr val="000000"/>
                </a:solidFill>
                <a:latin typeface="Barlow"/>
              </a:rPr>
              <a:t>$23.4 M</a:t>
            </a:r>
          </a:p>
        </p:txBody>
      </p:sp>
      <p:grpSp>
        <p:nvGrpSpPr>
          <p:cNvPr id="31" name="Group 31"/>
          <p:cNvGrpSpPr/>
          <p:nvPr/>
        </p:nvGrpSpPr>
        <p:grpSpPr>
          <a:xfrm>
            <a:off x="5563302" y="6229331"/>
            <a:ext cx="4166778" cy="2092588"/>
            <a:chOff x="0" y="0"/>
            <a:chExt cx="812800" cy="408194"/>
          </a:xfrm>
        </p:grpSpPr>
        <p:sp>
          <p:nvSpPr>
            <p:cNvPr id="32" name="Freeform 32"/>
            <p:cNvSpPr/>
            <p:nvPr/>
          </p:nvSpPr>
          <p:spPr>
            <a:xfrm>
              <a:off x="0" y="0"/>
              <a:ext cx="812800" cy="408194"/>
            </a:xfrm>
            <a:custGeom>
              <a:avLst/>
              <a:gdLst/>
              <a:ahLst/>
              <a:cxnLst/>
              <a:rect l="l" t="t" r="r" b="b"/>
              <a:pathLst>
                <a:path w="812800" h="408194">
                  <a:moveTo>
                    <a:pt x="609600" y="0"/>
                  </a:moveTo>
                  <a:cubicBezTo>
                    <a:pt x="721824" y="0"/>
                    <a:pt x="812800" y="91377"/>
                    <a:pt x="812800" y="204097"/>
                  </a:cubicBezTo>
                  <a:cubicBezTo>
                    <a:pt x="812800" y="316817"/>
                    <a:pt x="721824" y="408194"/>
                    <a:pt x="609600" y="408194"/>
                  </a:cubicBezTo>
                  <a:lnTo>
                    <a:pt x="203200" y="408194"/>
                  </a:lnTo>
                  <a:cubicBezTo>
                    <a:pt x="90976" y="408194"/>
                    <a:pt x="0" y="316817"/>
                    <a:pt x="0" y="204097"/>
                  </a:cubicBezTo>
                  <a:cubicBezTo>
                    <a:pt x="0" y="91377"/>
                    <a:pt x="90976" y="0"/>
                    <a:pt x="203200" y="0"/>
                  </a:cubicBezTo>
                  <a:close/>
                </a:path>
              </a:pathLst>
            </a:custGeom>
            <a:solidFill>
              <a:srgbClr val="797CD2"/>
            </a:solidFill>
          </p:spPr>
        </p:sp>
        <p:sp>
          <p:nvSpPr>
            <p:cNvPr id="33" name="TextBox 33"/>
            <p:cNvSpPr txBox="1"/>
            <p:nvPr/>
          </p:nvSpPr>
          <p:spPr>
            <a:xfrm>
              <a:off x="0" y="-76200"/>
              <a:ext cx="812800" cy="482600"/>
            </a:xfrm>
            <a:prstGeom prst="rect">
              <a:avLst/>
            </a:prstGeom>
          </p:spPr>
          <p:txBody>
            <a:bodyPr lIns="38100" tIns="38100" rIns="38100" bIns="38100" rtlCol="0" anchor="b"/>
            <a:lstStyle/>
            <a:p>
              <a:pPr algn="ctr">
                <a:lnSpc>
                  <a:spcPts val="3359"/>
                </a:lnSpc>
              </a:pPr>
              <a:r>
                <a:rPr lang="en-US" sz="2400" spc="76">
                  <a:solidFill>
                    <a:srgbClr val="FFFFFF"/>
                  </a:solidFill>
                  <a:latin typeface="Horizon Bold"/>
                </a:rPr>
                <a:t>$1 Million</a:t>
              </a:r>
            </a:p>
            <a:p>
              <a:pPr algn="ctr">
                <a:lnSpc>
                  <a:spcPts val="3359"/>
                </a:lnSpc>
              </a:pPr>
              <a:r>
                <a:rPr lang="en-US" sz="2400" spc="76">
                  <a:solidFill>
                    <a:srgbClr val="FFFFFF"/>
                  </a:solidFill>
                  <a:latin typeface="Horizon Bold"/>
                </a:rPr>
                <a:t>Profit increase</a:t>
              </a:r>
            </a:p>
            <a:p>
              <a:pPr algn="ctr">
                <a:lnSpc>
                  <a:spcPts val="3359"/>
                </a:lnSpc>
              </a:pPr>
              <a:endParaRPr lang="en-US" sz="2400" spc="76">
                <a:solidFill>
                  <a:srgbClr val="FFFFFF"/>
                </a:solidFill>
                <a:latin typeface="Horizon Bold"/>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10101"/>
        </a:solidFill>
        <a:effectLst/>
      </p:bgPr>
    </p:bg>
    <p:spTree>
      <p:nvGrpSpPr>
        <p:cNvPr id="1" name=""/>
        <p:cNvGrpSpPr/>
        <p:nvPr/>
      </p:nvGrpSpPr>
      <p:grpSpPr>
        <a:xfrm>
          <a:off x="0" y="0"/>
          <a:ext cx="0" cy="0"/>
          <a:chOff x="0" y="0"/>
          <a:chExt cx="0" cy="0"/>
        </a:xfrm>
      </p:grpSpPr>
      <p:sp>
        <p:nvSpPr>
          <p:cNvPr id="5" name="TextBox 5"/>
          <p:cNvSpPr txBox="1"/>
          <p:nvPr/>
        </p:nvSpPr>
        <p:spPr>
          <a:xfrm>
            <a:off x="914400" y="598066"/>
            <a:ext cx="5679692" cy="1192634"/>
          </a:xfrm>
          <a:prstGeom prst="rect">
            <a:avLst/>
          </a:prstGeom>
        </p:spPr>
        <p:txBody>
          <a:bodyPr wrap="square" lIns="0" tIns="0" rIns="0" bIns="0" rtlCol="0" anchor="t">
            <a:spAutoFit/>
          </a:bodyPr>
          <a:lstStyle/>
          <a:p>
            <a:pPr algn="ctr">
              <a:lnSpc>
                <a:spcPts val="9750"/>
              </a:lnSpc>
              <a:spcBef>
                <a:spcPct val="0"/>
              </a:spcBef>
            </a:pPr>
            <a:r>
              <a:rPr lang="en-US" sz="6500" dirty="0">
                <a:solidFill>
                  <a:srgbClr val="FFFFFF"/>
                </a:solidFill>
                <a:latin typeface="Horizon"/>
              </a:rPr>
              <a:t>AGENDA</a:t>
            </a:r>
          </a:p>
        </p:txBody>
      </p:sp>
      <p:grpSp>
        <p:nvGrpSpPr>
          <p:cNvPr id="6" name="Group 6"/>
          <p:cNvGrpSpPr/>
          <p:nvPr/>
        </p:nvGrpSpPr>
        <p:grpSpPr>
          <a:xfrm>
            <a:off x="5283800" y="3392687"/>
            <a:ext cx="3967118" cy="4341550"/>
            <a:chOff x="0" y="0"/>
            <a:chExt cx="1044838" cy="1143454"/>
          </a:xfrm>
        </p:grpSpPr>
        <p:sp>
          <p:nvSpPr>
            <p:cNvPr id="7" name="Freeform 7"/>
            <p:cNvSpPr/>
            <p:nvPr/>
          </p:nvSpPr>
          <p:spPr>
            <a:xfrm>
              <a:off x="0" y="0"/>
              <a:ext cx="1044838" cy="1143454"/>
            </a:xfrm>
            <a:custGeom>
              <a:avLst/>
              <a:gdLst/>
              <a:ahLst/>
              <a:cxnLst/>
              <a:rect l="l" t="t" r="r" b="b"/>
              <a:pathLst>
                <a:path w="1044838" h="1143454">
                  <a:moveTo>
                    <a:pt x="99528" y="0"/>
                  </a:moveTo>
                  <a:lnTo>
                    <a:pt x="945310" y="0"/>
                  </a:lnTo>
                  <a:cubicBezTo>
                    <a:pt x="971706" y="0"/>
                    <a:pt x="997022" y="10486"/>
                    <a:pt x="1015687" y="29151"/>
                  </a:cubicBezTo>
                  <a:cubicBezTo>
                    <a:pt x="1034352" y="47816"/>
                    <a:pt x="1044838" y="73131"/>
                    <a:pt x="1044838" y="99528"/>
                  </a:cubicBezTo>
                  <a:lnTo>
                    <a:pt x="1044838" y="1043926"/>
                  </a:lnTo>
                  <a:cubicBezTo>
                    <a:pt x="1044838" y="1070322"/>
                    <a:pt x="1034352" y="1095637"/>
                    <a:pt x="1015687" y="1114303"/>
                  </a:cubicBezTo>
                  <a:cubicBezTo>
                    <a:pt x="997022" y="1132968"/>
                    <a:pt x="971706" y="1143454"/>
                    <a:pt x="945310" y="1143454"/>
                  </a:cubicBezTo>
                  <a:lnTo>
                    <a:pt x="99528" y="1143454"/>
                  </a:lnTo>
                  <a:cubicBezTo>
                    <a:pt x="73131" y="1143454"/>
                    <a:pt x="47816" y="1132968"/>
                    <a:pt x="29151" y="1114303"/>
                  </a:cubicBezTo>
                  <a:cubicBezTo>
                    <a:pt x="10486" y="1095637"/>
                    <a:pt x="0" y="1070322"/>
                    <a:pt x="0" y="1043926"/>
                  </a:cubicBezTo>
                  <a:lnTo>
                    <a:pt x="0" y="99528"/>
                  </a:lnTo>
                  <a:cubicBezTo>
                    <a:pt x="0" y="73131"/>
                    <a:pt x="10486" y="47816"/>
                    <a:pt x="29151" y="29151"/>
                  </a:cubicBezTo>
                  <a:cubicBezTo>
                    <a:pt x="47816" y="10486"/>
                    <a:pt x="73131" y="0"/>
                    <a:pt x="99528" y="0"/>
                  </a:cubicBezTo>
                  <a:close/>
                </a:path>
              </a:pathLst>
            </a:custGeom>
            <a:solidFill>
              <a:srgbClr val="797CD2"/>
            </a:solidFill>
          </p:spPr>
        </p:sp>
        <p:sp>
          <p:nvSpPr>
            <p:cNvPr id="8" name="TextBox 8"/>
            <p:cNvSpPr txBox="1"/>
            <p:nvPr/>
          </p:nvSpPr>
          <p:spPr>
            <a:xfrm>
              <a:off x="0" y="-114300"/>
              <a:ext cx="812800" cy="927100"/>
            </a:xfrm>
            <a:prstGeom prst="rect">
              <a:avLst/>
            </a:prstGeom>
          </p:spPr>
          <p:txBody>
            <a:bodyPr lIns="50800" tIns="50800" rIns="50800" bIns="50800" rtlCol="0" anchor="ctr"/>
            <a:lstStyle/>
            <a:p>
              <a:pPr algn="ctr">
                <a:lnSpc>
                  <a:spcPts val="3600"/>
                </a:lnSpc>
              </a:pPr>
              <a:endParaRPr/>
            </a:p>
          </p:txBody>
        </p:sp>
      </p:grpSp>
      <p:sp>
        <p:nvSpPr>
          <p:cNvPr id="9" name="TextBox 9"/>
          <p:cNvSpPr txBox="1"/>
          <p:nvPr/>
        </p:nvSpPr>
        <p:spPr>
          <a:xfrm>
            <a:off x="5630187" y="3748154"/>
            <a:ext cx="1078205" cy="752477"/>
          </a:xfrm>
          <a:prstGeom prst="rect">
            <a:avLst/>
          </a:prstGeom>
        </p:spPr>
        <p:txBody>
          <a:bodyPr lIns="0" tIns="0" rIns="0" bIns="0" rtlCol="0" anchor="t">
            <a:spAutoFit/>
          </a:bodyPr>
          <a:lstStyle/>
          <a:p>
            <a:pPr algn="ctr">
              <a:lnSpc>
                <a:spcPts val="5999"/>
              </a:lnSpc>
              <a:spcBef>
                <a:spcPct val="0"/>
              </a:spcBef>
            </a:pPr>
            <a:r>
              <a:rPr lang="en-US" sz="3999">
                <a:solidFill>
                  <a:srgbClr val="010101"/>
                </a:solidFill>
                <a:latin typeface="Horizon"/>
              </a:rPr>
              <a:t>02.</a:t>
            </a:r>
          </a:p>
        </p:txBody>
      </p:sp>
      <p:sp>
        <p:nvSpPr>
          <p:cNvPr id="10" name="TextBox 10"/>
          <p:cNvSpPr txBox="1"/>
          <p:nvPr/>
        </p:nvSpPr>
        <p:spPr>
          <a:xfrm>
            <a:off x="1375087" y="3748154"/>
            <a:ext cx="846792" cy="752477"/>
          </a:xfrm>
          <a:prstGeom prst="rect">
            <a:avLst/>
          </a:prstGeom>
        </p:spPr>
        <p:txBody>
          <a:bodyPr lIns="0" tIns="0" rIns="0" bIns="0" rtlCol="0" anchor="t">
            <a:spAutoFit/>
          </a:bodyPr>
          <a:lstStyle/>
          <a:p>
            <a:pPr algn="ctr">
              <a:lnSpc>
                <a:spcPts val="5999"/>
              </a:lnSpc>
              <a:spcBef>
                <a:spcPct val="0"/>
              </a:spcBef>
            </a:pPr>
            <a:r>
              <a:rPr lang="en-US" sz="3999">
                <a:solidFill>
                  <a:srgbClr val="FFFFFF"/>
                </a:solidFill>
                <a:latin typeface="Horizon"/>
              </a:rPr>
              <a:t>01.</a:t>
            </a:r>
          </a:p>
        </p:txBody>
      </p:sp>
      <p:sp>
        <p:nvSpPr>
          <p:cNvPr id="11" name="TextBox 11"/>
          <p:cNvSpPr txBox="1"/>
          <p:nvPr/>
        </p:nvSpPr>
        <p:spPr>
          <a:xfrm>
            <a:off x="5630187" y="4611932"/>
            <a:ext cx="3363175" cy="2899410"/>
          </a:xfrm>
          <a:prstGeom prst="rect">
            <a:avLst/>
          </a:prstGeom>
        </p:spPr>
        <p:txBody>
          <a:bodyPr lIns="0" tIns="0" rIns="0" bIns="0" rtlCol="0" anchor="t">
            <a:spAutoFit/>
          </a:bodyPr>
          <a:lstStyle/>
          <a:p>
            <a:pPr>
              <a:lnSpc>
                <a:spcPts val="4049"/>
              </a:lnSpc>
            </a:pPr>
            <a:r>
              <a:rPr lang="en-US" sz="2699">
                <a:solidFill>
                  <a:srgbClr val="000000"/>
                </a:solidFill>
                <a:latin typeface="Anonymous Pro Bold"/>
              </a:rPr>
              <a:t>Strategies</a:t>
            </a:r>
          </a:p>
          <a:p>
            <a:pPr marL="453390" lvl="1" indent="-226695">
              <a:lnSpc>
                <a:spcPts val="3150"/>
              </a:lnSpc>
              <a:buFont typeface="Arial"/>
              <a:buChar char="•"/>
            </a:pPr>
            <a:r>
              <a:rPr lang="en-US" sz="2100">
                <a:solidFill>
                  <a:srgbClr val="000000"/>
                </a:solidFill>
                <a:latin typeface="Anonymous Pro"/>
              </a:rPr>
              <a:t>Decreasing Company cost</a:t>
            </a:r>
          </a:p>
          <a:p>
            <a:pPr marL="453390" lvl="1" indent="-226695">
              <a:lnSpc>
                <a:spcPts val="3150"/>
              </a:lnSpc>
              <a:buFont typeface="Arial"/>
              <a:buChar char="•"/>
            </a:pPr>
            <a:r>
              <a:rPr lang="en-US" sz="2100">
                <a:solidFill>
                  <a:srgbClr val="000000"/>
                </a:solidFill>
                <a:latin typeface="Anonymous Pro"/>
              </a:rPr>
              <a:t>Increase total revenue</a:t>
            </a:r>
          </a:p>
          <a:p>
            <a:pPr marL="453390" lvl="1" indent="-226695">
              <a:lnSpc>
                <a:spcPts val="3150"/>
              </a:lnSpc>
              <a:buFont typeface="Arial"/>
              <a:buChar char="•"/>
            </a:pPr>
            <a:r>
              <a:rPr lang="en-US" sz="2100">
                <a:solidFill>
                  <a:srgbClr val="000000"/>
                </a:solidFill>
                <a:latin typeface="Anonymous Pro"/>
              </a:rPr>
              <a:t>Increase over all profit </a:t>
            </a:r>
          </a:p>
        </p:txBody>
      </p:sp>
      <p:sp>
        <p:nvSpPr>
          <p:cNvPr id="12" name="TextBox 12"/>
          <p:cNvSpPr txBox="1"/>
          <p:nvPr/>
        </p:nvSpPr>
        <p:spPr>
          <a:xfrm>
            <a:off x="1375087" y="4602407"/>
            <a:ext cx="3363175" cy="2908935"/>
          </a:xfrm>
          <a:prstGeom prst="rect">
            <a:avLst/>
          </a:prstGeom>
        </p:spPr>
        <p:txBody>
          <a:bodyPr lIns="0" tIns="0" rIns="0" bIns="0" rtlCol="0" anchor="t">
            <a:spAutoFit/>
          </a:bodyPr>
          <a:lstStyle/>
          <a:p>
            <a:pPr>
              <a:lnSpc>
                <a:spcPts val="4050"/>
              </a:lnSpc>
            </a:pPr>
            <a:r>
              <a:rPr lang="en-US" sz="2700">
                <a:solidFill>
                  <a:srgbClr val="FFFFFF"/>
                </a:solidFill>
                <a:latin typeface="Anonymous Pro Bold"/>
              </a:rPr>
              <a:t>Baseline</a:t>
            </a:r>
          </a:p>
          <a:p>
            <a:pPr marL="453390" lvl="1" indent="-226695">
              <a:lnSpc>
                <a:spcPts val="3150"/>
              </a:lnSpc>
              <a:buFont typeface="Arial"/>
              <a:buChar char="•"/>
            </a:pPr>
            <a:r>
              <a:rPr lang="en-US" sz="2100">
                <a:solidFill>
                  <a:srgbClr val="FFFFFF"/>
                </a:solidFill>
                <a:latin typeface="Anonymous Pro"/>
              </a:rPr>
              <a:t>What are the current figures in the company?</a:t>
            </a:r>
          </a:p>
          <a:p>
            <a:pPr marL="453390" lvl="1" indent="-226695">
              <a:lnSpc>
                <a:spcPts val="3150"/>
              </a:lnSpc>
              <a:buFont typeface="Arial"/>
              <a:buChar char="•"/>
            </a:pPr>
            <a:r>
              <a:rPr lang="en-US" sz="2100">
                <a:solidFill>
                  <a:srgbClr val="FFFFFF"/>
                </a:solidFill>
                <a:latin typeface="Anonymous Pro"/>
              </a:rPr>
              <a:t>How can we use data to save money</a:t>
            </a:r>
          </a:p>
          <a:p>
            <a:pPr marL="453390" lvl="1" indent="-226695">
              <a:lnSpc>
                <a:spcPts val="3150"/>
              </a:lnSpc>
              <a:buFont typeface="Arial"/>
              <a:buChar char="•"/>
            </a:pPr>
            <a:r>
              <a:rPr lang="en-US" sz="2100">
                <a:solidFill>
                  <a:srgbClr val="FFFFFF"/>
                </a:solidFill>
                <a:latin typeface="Anonymous Pro"/>
              </a:rPr>
              <a:t>Insights</a:t>
            </a:r>
          </a:p>
        </p:txBody>
      </p:sp>
      <p:sp>
        <p:nvSpPr>
          <p:cNvPr id="13" name="AutoShape 13"/>
          <p:cNvSpPr/>
          <p:nvPr/>
        </p:nvSpPr>
        <p:spPr>
          <a:xfrm>
            <a:off x="1028700" y="9239250"/>
            <a:ext cx="16230600" cy="0"/>
          </a:xfrm>
          <a:prstGeom prst="line">
            <a:avLst/>
          </a:prstGeom>
          <a:ln w="19050" cap="flat">
            <a:solidFill>
              <a:srgbClr val="FFFFFF"/>
            </a:solidFill>
            <a:prstDash val="solid"/>
            <a:headEnd type="none" w="sm" len="sm"/>
            <a:tailEnd type="none" w="sm" len="sm"/>
          </a:ln>
        </p:spPr>
      </p:sp>
    </p:spTree>
    <p:extLst>
      <p:ext uri="{BB962C8B-B14F-4D97-AF65-F5344CB8AC3E}">
        <p14:creationId xmlns:p14="http://schemas.microsoft.com/office/powerpoint/2010/main" val="32847107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rgbClr val="827ED3">
                <a:alpha val="100000"/>
              </a:srgbClr>
            </a:gs>
            <a:gs pos="33333">
              <a:srgbClr val="DA81A0">
                <a:alpha val="100000"/>
              </a:srgbClr>
            </a:gs>
            <a:gs pos="66667">
              <a:srgbClr val="FF7676">
                <a:alpha val="100000"/>
              </a:srgbClr>
            </a:gs>
            <a:gs pos="100000">
              <a:srgbClr val="827ED3">
                <a:alpha val="100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2"/>
          <p:cNvSpPr txBox="1"/>
          <p:nvPr/>
        </p:nvSpPr>
        <p:spPr>
          <a:xfrm>
            <a:off x="11905514" y="6826336"/>
            <a:ext cx="5241215" cy="908685"/>
          </a:xfrm>
          <a:prstGeom prst="rect">
            <a:avLst/>
          </a:prstGeom>
        </p:spPr>
        <p:txBody>
          <a:bodyPr lIns="0" tIns="0" rIns="0" bIns="0" rtlCol="0" anchor="t">
            <a:spAutoFit/>
          </a:bodyPr>
          <a:lstStyle/>
          <a:p>
            <a:pPr algn="ctr">
              <a:lnSpc>
                <a:spcPts val="3600"/>
              </a:lnSpc>
              <a:spcBef>
                <a:spcPct val="0"/>
              </a:spcBef>
            </a:pPr>
            <a:r>
              <a:rPr lang="en-US" sz="2400">
                <a:solidFill>
                  <a:srgbClr val="000000"/>
                </a:solidFill>
                <a:latin typeface="Anonymous Pro Bold"/>
              </a:rPr>
              <a:t>Profit after increasing marketing</a:t>
            </a:r>
          </a:p>
        </p:txBody>
      </p:sp>
      <p:sp>
        <p:nvSpPr>
          <p:cNvPr id="3" name="TextBox 3"/>
          <p:cNvSpPr txBox="1"/>
          <p:nvPr/>
        </p:nvSpPr>
        <p:spPr>
          <a:xfrm>
            <a:off x="11930906" y="4810125"/>
            <a:ext cx="5190431" cy="2023085"/>
          </a:xfrm>
          <a:prstGeom prst="rect">
            <a:avLst/>
          </a:prstGeom>
        </p:spPr>
        <p:txBody>
          <a:bodyPr lIns="0" tIns="0" rIns="0" bIns="0" rtlCol="0" anchor="t">
            <a:spAutoFit/>
          </a:bodyPr>
          <a:lstStyle/>
          <a:p>
            <a:pPr algn="ctr">
              <a:lnSpc>
                <a:spcPts val="15541"/>
              </a:lnSpc>
              <a:spcBef>
                <a:spcPct val="0"/>
              </a:spcBef>
            </a:pPr>
            <a:r>
              <a:rPr lang="en-US" sz="11100" spc="355" dirty="0">
                <a:solidFill>
                  <a:srgbClr val="FFCE9E"/>
                </a:solidFill>
                <a:latin typeface="Horizon"/>
              </a:rPr>
              <a:t>+33% </a:t>
            </a:r>
          </a:p>
        </p:txBody>
      </p:sp>
      <p:sp>
        <p:nvSpPr>
          <p:cNvPr id="4" name="TextBox 4"/>
          <p:cNvSpPr txBox="1"/>
          <p:nvPr/>
        </p:nvSpPr>
        <p:spPr>
          <a:xfrm>
            <a:off x="2369381" y="313867"/>
            <a:ext cx="13549239" cy="605935"/>
          </a:xfrm>
          <a:prstGeom prst="rect">
            <a:avLst/>
          </a:prstGeom>
        </p:spPr>
        <p:txBody>
          <a:bodyPr lIns="0" tIns="0" rIns="0" bIns="0" rtlCol="0" anchor="t">
            <a:spAutoFit/>
          </a:bodyPr>
          <a:lstStyle/>
          <a:p>
            <a:pPr algn="ctr">
              <a:lnSpc>
                <a:spcPts val="4900"/>
              </a:lnSpc>
              <a:spcBef>
                <a:spcPct val="0"/>
              </a:spcBef>
            </a:pPr>
            <a:r>
              <a:rPr lang="en-US" sz="3500" spc="112" dirty="0">
                <a:solidFill>
                  <a:srgbClr val="000000"/>
                </a:solidFill>
                <a:latin typeface="Horizon"/>
              </a:rPr>
              <a:t>strategy III: add Marketing </a:t>
            </a:r>
          </a:p>
        </p:txBody>
      </p:sp>
      <p:sp>
        <p:nvSpPr>
          <p:cNvPr id="5" name="AutoShape 5"/>
          <p:cNvSpPr/>
          <p:nvPr/>
        </p:nvSpPr>
        <p:spPr>
          <a:xfrm flipV="1">
            <a:off x="9951694" y="3174094"/>
            <a:ext cx="5159" cy="2339192"/>
          </a:xfrm>
          <a:prstGeom prst="line">
            <a:avLst/>
          </a:prstGeom>
          <a:ln w="19050" cap="flat">
            <a:solidFill>
              <a:srgbClr val="000000"/>
            </a:solidFill>
            <a:prstDash val="solid"/>
            <a:headEnd type="oval" w="lg" len="lg"/>
            <a:tailEnd type="oval" w="lg" len="lg"/>
          </a:ln>
        </p:spPr>
      </p:sp>
      <p:sp>
        <p:nvSpPr>
          <p:cNvPr id="9" name="TextBox 9"/>
          <p:cNvSpPr txBox="1"/>
          <p:nvPr/>
        </p:nvSpPr>
        <p:spPr>
          <a:xfrm>
            <a:off x="7125611" y="2708132"/>
            <a:ext cx="2656214" cy="321762"/>
          </a:xfrm>
          <a:prstGeom prst="rect">
            <a:avLst/>
          </a:prstGeom>
        </p:spPr>
        <p:txBody>
          <a:bodyPr lIns="0" tIns="0" rIns="0" bIns="0" rtlCol="0" anchor="t">
            <a:spAutoFit/>
          </a:bodyPr>
          <a:lstStyle/>
          <a:p>
            <a:pPr algn="ctr">
              <a:lnSpc>
                <a:spcPts val="2533"/>
              </a:lnSpc>
              <a:spcBef>
                <a:spcPct val="0"/>
              </a:spcBef>
            </a:pPr>
            <a:r>
              <a:rPr lang="en-US" sz="1809" spc="57">
                <a:solidFill>
                  <a:srgbClr val="000000"/>
                </a:solidFill>
                <a:latin typeface="Anonymous Pro"/>
              </a:rPr>
              <a:t>Strategy III Revenue</a:t>
            </a:r>
          </a:p>
        </p:txBody>
      </p:sp>
      <p:sp>
        <p:nvSpPr>
          <p:cNvPr id="10" name="TextBox 10"/>
          <p:cNvSpPr txBox="1"/>
          <p:nvPr/>
        </p:nvSpPr>
        <p:spPr>
          <a:xfrm>
            <a:off x="7789665" y="2915716"/>
            <a:ext cx="1992160" cy="676679"/>
          </a:xfrm>
          <a:prstGeom prst="rect">
            <a:avLst/>
          </a:prstGeom>
        </p:spPr>
        <p:txBody>
          <a:bodyPr lIns="0" tIns="0" rIns="0" bIns="0" rtlCol="0" anchor="t">
            <a:spAutoFit/>
          </a:bodyPr>
          <a:lstStyle/>
          <a:p>
            <a:pPr algn="ctr">
              <a:lnSpc>
                <a:spcPts val="5428"/>
              </a:lnSpc>
              <a:spcBef>
                <a:spcPct val="0"/>
              </a:spcBef>
            </a:pPr>
            <a:r>
              <a:rPr lang="en-US" sz="3877" spc="124">
                <a:solidFill>
                  <a:srgbClr val="000000"/>
                </a:solidFill>
                <a:latin typeface="Anonymous Pro Bold"/>
              </a:rPr>
              <a:t>$60.7 M</a:t>
            </a:r>
          </a:p>
        </p:txBody>
      </p:sp>
      <p:sp>
        <p:nvSpPr>
          <p:cNvPr id="11" name="AutoShape 11"/>
          <p:cNvSpPr/>
          <p:nvPr/>
        </p:nvSpPr>
        <p:spPr>
          <a:xfrm flipH="1" flipV="1">
            <a:off x="4263468" y="3190509"/>
            <a:ext cx="2289" cy="4091534"/>
          </a:xfrm>
          <a:prstGeom prst="line">
            <a:avLst/>
          </a:prstGeom>
          <a:ln w="19050" cap="flat">
            <a:solidFill>
              <a:srgbClr val="000000"/>
            </a:solidFill>
            <a:prstDash val="solid"/>
            <a:headEnd type="oval" w="lg" len="lg"/>
            <a:tailEnd type="oval" w="lg" len="lg"/>
          </a:ln>
        </p:spPr>
      </p:sp>
      <p:grpSp>
        <p:nvGrpSpPr>
          <p:cNvPr id="12" name="Group 12"/>
          <p:cNvGrpSpPr/>
          <p:nvPr/>
        </p:nvGrpSpPr>
        <p:grpSpPr>
          <a:xfrm rot="-10800000">
            <a:off x="1272295" y="6594356"/>
            <a:ext cx="2993462" cy="2641704"/>
            <a:chOff x="0" y="0"/>
            <a:chExt cx="914938" cy="807424"/>
          </a:xfrm>
        </p:grpSpPr>
        <p:sp>
          <p:nvSpPr>
            <p:cNvPr id="13" name="Freeform 13"/>
            <p:cNvSpPr/>
            <p:nvPr/>
          </p:nvSpPr>
          <p:spPr>
            <a:xfrm>
              <a:off x="0" y="0"/>
              <a:ext cx="914938" cy="807424"/>
            </a:xfrm>
            <a:custGeom>
              <a:avLst/>
              <a:gdLst/>
              <a:ahLst/>
              <a:cxnLst/>
              <a:rect l="l" t="t" r="r" b="b"/>
              <a:pathLst>
                <a:path w="914938" h="807424">
                  <a:moveTo>
                    <a:pt x="131900" y="0"/>
                  </a:moveTo>
                  <a:lnTo>
                    <a:pt x="783037" y="0"/>
                  </a:lnTo>
                  <a:cubicBezTo>
                    <a:pt x="855884" y="0"/>
                    <a:pt x="914938" y="59054"/>
                    <a:pt x="914938" y="131900"/>
                  </a:cubicBezTo>
                  <a:lnTo>
                    <a:pt x="914938" y="675524"/>
                  </a:lnTo>
                  <a:cubicBezTo>
                    <a:pt x="914938" y="748371"/>
                    <a:pt x="855884" y="807424"/>
                    <a:pt x="783037" y="807424"/>
                  </a:cubicBezTo>
                  <a:lnTo>
                    <a:pt x="131900" y="807424"/>
                  </a:lnTo>
                  <a:cubicBezTo>
                    <a:pt x="96918" y="807424"/>
                    <a:pt x="63369" y="793528"/>
                    <a:pt x="38633" y="768792"/>
                  </a:cubicBezTo>
                  <a:cubicBezTo>
                    <a:pt x="13897" y="744056"/>
                    <a:pt x="0" y="710506"/>
                    <a:pt x="0" y="675524"/>
                  </a:cubicBezTo>
                  <a:lnTo>
                    <a:pt x="0" y="131900"/>
                  </a:lnTo>
                  <a:cubicBezTo>
                    <a:pt x="0" y="96918"/>
                    <a:pt x="13897" y="63369"/>
                    <a:pt x="38633" y="38633"/>
                  </a:cubicBezTo>
                  <a:cubicBezTo>
                    <a:pt x="63369" y="13897"/>
                    <a:pt x="96918" y="0"/>
                    <a:pt x="131900" y="0"/>
                  </a:cubicBezTo>
                  <a:close/>
                </a:path>
              </a:pathLst>
            </a:custGeom>
            <a:solidFill>
              <a:srgbClr val="000000">
                <a:alpha val="0"/>
              </a:srgbClr>
            </a:solidFill>
            <a:ln w="19050" cap="rnd">
              <a:solidFill>
                <a:srgbClr val="000000"/>
              </a:solidFill>
              <a:round/>
            </a:ln>
          </p:spPr>
        </p:sp>
        <p:sp>
          <p:nvSpPr>
            <p:cNvPr id="14" name="TextBox 14"/>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sp>
        <p:nvSpPr>
          <p:cNvPr id="15" name="TextBox 15"/>
          <p:cNvSpPr txBox="1"/>
          <p:nvPr/>
        </p:nvSpPr>
        <p:spPr>
          <a:xfrm>
            <a:off x="1966996" y="2708130"/>
            <a:ext cx="2125022" cy="321762"/>
          </a:xfrm>
          <a:prstGeom prst="rect">
            <a:avLst/>
          </a:prstGeom>
        </p:spPr>
        <p:txBody>
          <a:bodyPr lIns="0" tIns="0" rIns="0" bIns="0" rtlCol="0" anchor="t">
            <a:spAutoFit/>
          </a:bodyPr>
          <a:lstStyle/>
          <a:p>
            <a:pPr algn="ctr">
              <a:lnSpc>
                <a:spcPts val="2533"/>
              </a:lnSpc>
              <a:spcBef>
                <a:spcPct val="0"/>
              </a:spcBef>
            </a:pPr>
            <a:r>
              <a:rPr lang="en-US" sz="1809" spc="57">
                <a:solidFill>
                  <a:srgbClr val="000000"/>
                </a:solidFill>
                <a:latin typeface="Anonymous Pro"/>
              </a:rPr>
              <a:t>Baseline Revenue</a:t>
            </a:r>
          </a:p>
        </p:txBody>
      </p:sp>
      <p:sp>
        <p:nvSpPr>
          <p:cNvPr id="16" name="TextBox 16"/>
          <p:cNvSpPr txBox="1"/>
          <p:nvPr/>
        </p:nvSpPr>
        <p:spPr>
          <a:xfrm>
            <a:off x="2099858" y="2915713"/>
            <a:ext cx="1992160" cy="676679"/>
          </a:xfrm>
          <a:prstGeom prst="rect">
            <a:avLst/>
          </a:prstGeom>
        </p:spPr>
        <p:txBody>
          <a:bodyPr lIns="0" tIns="0" rIns="0" bIns="0" rtlCol="0" anchor="t">
            <a:spAutoFit/>
          </a:bodyPr>
          <a:lstStyle/>
          <a:p>
            <a:pPr algn="ctr">
              <a:lnSpc>
                <a:spcPts val="5428"/>
              </a:lnSpc>
              <a:spcBef>
                <a:spcPct val="0"/>
              </a:spcBef>
            </a:pPr>
            <a:r>
              <a:rPr lang="en-US" sz="3877" spc="124">
                <a:solidFill>
                  <a:srgbClr val="000000"/>
                </a:solidFill>
                <a:latin typeface="Anonymous Pro Bold"/>
              </a:rPr>
              <a:t>$52.8 M</a:t>
            </a:r>
          </a:p>
        </p:txBody>
      </p:sp>
      <p:grpSp>
        <p:nvGrpSpPr>
          <p:cNvPr id="17" name="Group 17"/>
          <p:cNvGrpSpPr/>
          <p:nvPr/>
        </p:nvGrpSpPr>
        <p:grpSpPr>
          <a:xfrm rot="-10800000">
            <a:off x="1272295" y="7211407"/>
            <a:ext cx="2982965" cy="2024653"/>
            <a:chOff x="0" y="0"/>
            <a:chExt cx="911729" cy="618826"/>
          </a:xfrm>
        </p:grpSpPr>
        <p:sp>
          <p:nvSpPr>
            <p:cNvPr id="18" name="Freeform 18"/>
            <p:cNvSpPr/>
            <p:nvPr/>
          </p:nvSpPr>
          <p:spPr>
            <a:xfrm>
              <a:off x="0" y="0"/>
              <a:ext cx="911729" cy="618826"/>
            </a:xfrm>
            <a:custGeom>
              <a:avLst/>
              <a:gdLst/>
              <a:ahLst/>
              <a:cxnLst/>
              <a:rect l="l" t="t" r="r" b="b"/>
              <a:pathLst>
                <a:path w="911729" h="618826">
                  <a:moveTo>
                    <a:pt x="0" y="0"/>
                  </a:moveTo>
                  <a:lnTo>
                    <a:pt x="911729" y="0"/>
                  </a:lnTo>
                  <a:lnTo>
                    <a:pt x="911729" y="618826"/>
                  </a:lnTo>
                  <a:lnTo>
                    <a:pt x="0" y="618826"/>
                  </a:lnTo>
                  <a:close/>
                </a:path>
              </a:pathLst>
            </a:custGeom>
            <a:solidFill>
              <a:srgbClr val="000000">
                <a:alpha val="0"/>
              </a:srgbClr>
            </a:solidFill>
            <a:ln w="19050" cap="sq">
              <a:solidFill>
                <a:srgbClr val="000000"/>
              </a:solidFill>
              <a:miter/>
            </a:ln>
          </p:spPr>
        </p:sp>
        <p:sp>
          <p:nvSpPr>
            <p:cNvPr id="19" name="TextBox 19"/>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grpSp>
        <p:nvGrpSpPr>
          <p:cNvPr id="20" name="Group 20"/>
          <p:cNvGrpSpPr/>
          <p:nvPr/>
        </p:nvGrpSpPr>
        <p:grpSpPr>
          <a:xfrm rot="-10800000">
            <a:off x="4273965" y="5943608"/>
            <a:ext cx="5838013" cy="3292456"/>
            <a:chOff x="0" y="0"/>
            <a:chExt cx="1784361" cy="1006324"/>
          </a:xfrm>
        </p:grpSpPr>
        <p:sp>
          <p:nvSpPr>
            <p:cNvPr id="21" name="Freeform 21"/>
            <p:cNvSpPr/>
            <p:nvPr/>
          </p:nvSpPr>
          <p:spPr>
            <a:xfrm>
              <a:off x="0" y="0"/>
              <a:ext cx="1784361" cy="1006324"/>
            </a:xfrm>
            <a:custGeom>
              <a:avLst/>
              <a:gdLst/>
              <a:ahLst/>
              <a:cxnLst/>
              <a:rect l="l" t="t" r="r" b="b"/>
              <a:pathLst>
                <a:path w="1784361" h="1006324">
                  <a:moveTo>
                    <a:pt x="0" y="0"/>
                  </a:moveTo>
                  <a:lnTo>
                    <a:pt x="1784361" y="0"/>
                  </a:lnTo>
                  <a:lnTo>
                    <a:pt x="1784361" y="1006324"/>
                  </a:lnTo>
                  <a:lnTo>
                    <a:pt x="0" y="1006324"/>
                  </a:lnTo>
                  <a:close/>
                </a:path>
              </a:pathLst>
            </a:custGeom>
            <a:solidFill>
              <a:srgbClr val="8C52FF"/>
            </a:solidFill>
          </p:spPr>
        </p:sp>
        <p:sp>
          <p:nvSpPr>
            <p:cNvPr id="22" name="TextBox 22"/>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sp>
        <p:nvSpPr>
          <p:cNvPr id="23" name="TextBox 23"/>
          <p:cNvSpPr txBox="1"/>
          <p:nvPr/>
        </p:nvSpPr>
        <p:spPr>
          <a:xfrm>
            <a:off x="4721375" y="971550"/>
            <a:ext cx="8845250" cy="834390"/>
          </a:xfrm>
          <a:prstGeom prst="rect">
            <a:avLst/>
          </a:prstGeom>
        </p:spPr>
        <p:txBody>
          <a:bodyPr lIns="0" tIns="0" rIns="0" bIns="0" rtlCol="0" anchor="t">
            <a:spAutoFit/>
          </a:bodyPr>
          <a:lstStyle/>
          <a:p>
            <a:pPr algn="ctr">
              <a:lnSpc>
                <a:spcPts val="3359"/>
              </a:lnSpc>
              <a:spcBef>
                <a:spcPct val="0"/>
              </a:spcBef>
            </a:pPr>
            <a:r>
              <a:rPr lang="en-US" sz="2400" spc="76" dirty="0">
                <a:solidFill>
                  <a:srgbClr val="000000"/>
                </a:solidFill>
                <a:latin typeface="Anonymous Pro"/>
              </a:rPr>
              <a:t>Every $</a:t>
            </a:r>
            <a:r>
              <a:rPr lang="en-US" sz="2400" b="1" spc="76" dirty="0">
                <a:solidFill>
                  <a:srgbClr val="000000"/>
                </a:solidFill>
                <a:latin typeface="Anonymous Pro"/>
              </a:rPr>
              <a:t>1,000</a:t>
            </a:r>
            <a:r>
              <a:rPr lang="en-US" sz="2400" spc="76" dirty="0">
                <a:solidFill>
                  <a:srgbClr val="000000"/>
                </a:solidFill>
                <a:latin typeface="Anonymous Pro"/>
              </a:rPr>
              <a:t> spent on marketing, expect 1% increase in revenue</a:t>
            </a:r>
          </a:p>
        </p:txBody>
      </p:sp>
      <p:grpSp>
        <p:nvGrpSpPr>
          <p:cNvPr id="25" name="Group 24">
            <a:extLst>
              <a:ext uri="{FF2B5EF4-FFF2-40B4-BE49-F238E27FC236}">
                <a16:creationId xmlns:a16="http://schemas.microsoft.com/office/drawing/2014/main" id="{8702270E-3D27-2F57-8B3C-B596E807353C}"/>
              </a:ext>
            </a:extLst>
          </p:cNvPr>
          <p:cNvGrpSpPr/>
          <p:nvPr/>
        </p:nvGrpSpPr>
        <p:grpSpPr>
          <a:xfrm>
            <a:off x="3962399" y="5350267"/>
            <a:ext cx="6149579" cy="3908033"/>
            <a:chOff x="3962399" y="5350267"/>
            <a:chExt cx="6149579" cy="3908033"/>
          </a:xfrm>
        </p:grpSpPr>
        <p:grpSp>
          <p:nvGrpSpPr>
            <p:cNvPr id="6" name="Group 6"/>
            <p:cNvGrpSpPr/>
            <p:nvPr/>
          </p:nvGrpSpPr>
          <p:grpSpPr>
            <a:xfrm rot="-10800000">
              <a:off x="3962400" y="5350267"/>
              <a:ext cx="6149578" cy="3908033"/>
              <a:chOff x="0" y="0"/>
              <a:chExt cx="1786870" cy="1194472"/>
            </a:xfrm>
          </p:grpSpPr>
          <p:sp>
            <p:nvSpPr>
              <p:cNvPr id="7" name="Freeform 7"/>
              <p:cNvSpPr/>
              <p:nvPr/>
            </p:nvSpPr>
            <p:spPr>
              <a:xfrm>
                <a:off x="0" y="0"/>
                <a:ext cx="1786870" cy="1194472"/>
              </a:xfrm>
              <a:custGeom>
                <a:avLst/>
                <a:gdLst/>
                <a:ahLst/>
                <a:cxnLst/>
                <a:rect l="l" t="t" r="r" b="b"/>
                <a:pathLst>
                  <a:path w="1786870" h="1194472">
                    <a:moveTo>
                      <a:pt x="67537" y="0"/>
                    </a:moveTo>
                    <a:lnTo>
                      <a:pt x="1719332" y="0"/>
                    </a:lnTo>
                    <a:cubicBezTo>
                      <a:pt x="1737245" y="0"/>
                      <a:pt x="1754423" y="7116"/>
                      <a:pt x="1767089" y="19781"/>
                    </a:cubicBezTo>
                    <a:cubicBezTo>
                      <a:pt x="1779754" y="32447"/>
                      <a:pt x="1786870" y="49625"/>
                      <a:pt x="1786870" y="67537"/>
                    </a:cubicBezTo>
                    <a:lnTo>
                      <a:pt x="1786870" y="1126935"/>
                    </a:lnTo>
                    <a:cubicBezTo>
                      <a:pt x="1786870" y="1144847"/>
                      <a:pt x="1779754" y="1162025"/>
                      <a:pt x="1767089" y="1174691"/>
                    </a:cubicBezTo>
                    <a:cubicBezTo>
                      <a:pt x="1754423" y="1187356"/>
                      <a:pt x="1737245" y="1194472"/>
                      <a:pt x="1719332" y="1194472"/>
                    </a:cubicBezTo>
                    <a:lnTo>
                      <a:pt x="67537" y="1194472"/>
                    </a:lnTo>
                    <a:cubicBezTo>
                      <a:pt x="49625" y="1194472"/>
                      <a:pt x="32447" y="1187356"/>
                      <a:pt x="19781" y="1174691"/>
                    </a:cubicBezTo>
                    <a:cubicBezTo>
                      <a:pt x="7116" y="1162025"/>
                      <a:pt x="0" y="1144847"/>
                      <a:pt x="0" y="1126935"/>
                    </a:cubicBezTo>
                    <a:lnTo>
                      <a:pt x="0" y="67537"/>
                    </a:lnTo>
                    <a:cubicBezTo>
                      <a:pt x="0" y="49625"/>
                      <a:pt x="7116" y="32447"/>
                      <a:pt x="19781" y="19781"/>
                    </a:cubicBezTo>
                    <a:cubicBezTo>
                      <a:pt x="32447" y="7116"/>
                      <a:pt x="49625" y="0"/>
                      <a:pt x="67537" y="0"/>
                    </a:cubicBezTo>
                    <a:close/>
                  </a:path>
                </a:pathLst>
              </a:custGeom>
              <a:solidFill>
                <a:srgbClr val="8C52FF"/>
              </a:solidFill>
            </p:spPr>
          </p:sp>
          <p:sp>
            <p:nvSpPr>
              <p:cNvPr id="8" name="TextBox 8"/>
              <p:cNvSpPr txBox="1"/>
              <p:nvPr/>
            </p:nvSpPr>
            <p:spPr>
              <a:xfrm>
                <a:off x="0" y="-57150"/>
                <a:ext cx="812800" cy="869950"/>
              </a:xfrm>
              <a:prstGeom prst="rect">
                <a:avLst/>
              </a:prstGeom>
            </p:spPr>
            <p:txBody>
              <a:bodyPr lIns="50800" tIns="50800" rIns="50800" bIns="50800" rtlCol="0" anchor="ctr"/>
              <a:lstStyle/>
              <a:p>
                <a:pPr algn="ctr">
                  <a:lnSpc>
                    <a:spcPts val="3359"/>
                  </a:lnSpc>
                </a:pPr>
                <a:endParaRPr/>
              </a:p>
            </p:txBody>
          </p:sp>
        </p:grpSp>
        <p:sp>
          <p:nvSpPr>
            <p:cNvPr id="24" name="Rectangle 23">
              <a:extLst>
                <a:ext uri="{FF2B5EF4-FFF2-40B4-BE49-F238E27FC236}">
                  <a16:creationId xmlns:a16="http://schemas.microsoft.com/office/drawing/2014/main" id="{FAC3F50C-D9BF-A93D-7C24-2772752E82CC}"/>
                </a:ext>
              </a:extLst>
            </p:cNvPr>
            <p:cNvSpPr/>
            <p:nvPr/>
          </p:nvSpPr>
          <p:spPr>
            <a:xfrm>
              <a:off x="3962399" y="8343900"/>
              <a:ext cx="1002540" cy="914400"/>
            </a:xfrm>
            <a:prstGeom prst="rect">
              <a:avLst/>
            </a:prstGeom>
            <a:solidFill>
              <a:srgbClr val="8C52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E9E">
                <a:alpha val="100000"/>
              </a:srgbClr>
            </a:gs>
            <a:gs pos="50000">
              <a:srgbClr val="F35E1D">
                <a:alpha val="100000"/>
              </a:srgbClr>
            </a:gs>
            <a:gs pos="100000">
              <a:srgbClr val="CB83AE">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399228" y="-818096"/>
            <a:ext cx="3531731" cy="6655713"/>
            <a:chOff x="0" y="0"/>
            <a:chExt cx="660400" cy="1244555"/>
          </a:xfrm>
        </p:grpSpPr>
        <p:sp>
          <p:nvSpPr>
            <p:cNvPr id="3" name="Freeform 3"/>
            <p:cNvSpPr/>
            <p:nvPr/>
          </p:nvSpPr>
          <p:spPr>
            <a:xfrm>
              <a:off x="0" y="0"/>
              <a:ext cx="660400" cy="1244555"/>
            </a:xfrm>
            <a:custGeom>
              <a:avLst/>
              <a:gdLst/>
              <a:ahLst/>
              <a:cxnLst/>
              <a:rect l="l" t="t" r="r" b="b"/>
              <a:pathLst>
                <a:path w="660400" h="1244555">
                  <a:moveTo>
                    <a:pt x="220252" y="1225486"/>
                  </a:moveTo>
                  <a:cubicBezTo>
                    <a:pt x="254109" y="1237000"/>
                    <a:pt x="292600" y="1244555"/>
                    <a:pt x="330378" y="1244555"/>
                  </a:cubicBezTo>
                  <a:cubicBezTo>
                    <a:pt x="368157" y="1244555"/>
                    <a:pt x="404509" y="1238078"/>
                    <a:pt x="438009" y="1226564"/>
                  </a:cubicBezTo>
                  <a:cubicBezTo>
                    <a:pt x="438723" y="1226205"/>
                    <a:pt x="439435" y="1226205"/>
                    <a:pt x="440148" y="1225845"/>
                  </a:cubicBezTo>
                  <a:cubicBezTo>
                    <a:pt x="565955" y="1179790"/>
                    <a:pt x="658618" y="1058176"/>
                    <a:pt x="660400" y="906462"/>
                  </a:cubicBezTo>
                  <a:lnTo>
                    <a:pt x="660400" y="0"/>
                  </a:lnTo>
                  <a:lnTo>
                    <a:pt x="0" y="0"/>
                  </a:lnTo>
                  <a:lnTo>
                    <a:pt x="0" y="905790"/>
                  </a:lnTo>
                  <a:cubicBezTo>
                    <a:pt x="1782" y="1058895"/>
                    <a:pt x="93019" y="1180510"/>
                    <a:pt x="220252" y="1225486"/>
                  </a:cubicBezTo>
                  <a:close/>
                </a:path>
              </a:pathLst>
            </a:custGeom>
            <a:solidFill>
              <a:srgbClr val="F34E21">
                <a:alpha val="69804"/>
              </a:srgbClr>
            </a:solidFill>
          </p:spPr>
        </p:sp>
        <p:sp>
          <p:nvSpPr>
            <p:cNvPr id="4" name="TextBox 4"/>
            <p:cNvSpPr txBox="1"/>
            <p:nvPr/>
          </p:nvSpPr>
          <p:spPr>
            <a:xfrm>
              <a:off x="0" y="-57150"/>
              <a:ext cx="660400" cy="742950"/>
            </a:xfrm>
            <a:prstGeom prst="rect">
              <a:avLst/>
            </a:prstGeom>
          </p:spPr>
          <p:txBody>
            <a:bodyPr lIns="50800" tIns="50800" rIns="50800" bIns="50800" rtlCol="0" anchor="ctr"/>
            <a:lstStyle/>
            <a:p>
              <a:pPr algn="ctr">
                <a:lnSpc>
                  <a:spcPts val="3299"/>
                </a:lnSpc>
              </a:pPr>
              <a:endParaRPr/>
            </a:p>
          </p:txBody>
        </p:sp>
      </p:grpSp>
      <p:sp>
        <p:nvSpPr>
          <p:cNvPr id="5" name="Freeform 5"/>
          <p:cNvSpPr/>
          <p:nvPr/>
        </p:nvSpPr>
        <p:spPr>
          <a:xfrm>
            <a:off x="2652904" y="515578"/>
            <a:ext cx="1024378" cy="1026244"/>
          </a:xfrm>
          <a:custGeom>
            <a:avLst/>
            <a:gdLst/>
            <a:ahLst/>
            <a:cxnLst/>
            <a:rect l="l" t="t" r="r" b="b"/>
            <a:pathLst>
              <a:path w="1024378" h="1026244">
                <a:moveTo>
                  <a:pt x="0" y="0"/>
                </a:moveTo>
                <a:lnTo>
                  <a:pt x="1024379" y="0"/>
                </a:lnTo>
                <a:lnTo>
                  <a:pt x="1024379" y="1026244"/>
                </a:lnTo>
                <a:lnTo>
                  <a:pt x="0" y="10262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028700" y="7749540"/>
            <a:ext cx="7161981" cy="1117600"/>
          </a:xfrm>
          <a:prstGeom prst="rect">
            <a:avLst/>
          </a:prstGeom>
        </p:spPr>
        <p:txBody>
          <a:bodyPr lIns="0" tIns="0" rIns="0" bIns="0" rtlCol="0" anchor="t">
            <a:spAutoFit/>
          </a:bodyPr>
          <a:lstStyle/>
          <a:p>
            <a:pPr algn="ctr">
              <a:lnSpc>
                <a:spcPts val="8450"/>
              </a:lnSpc>
            </a:pPr>
            <a:r>
              <a:rPr lang="en-US" sz="6500" spc="195">
                <a:solidFill>
                  <a:srgbClr val="000000"/>
                </a:solidFill>
                <a:latin typeface="Horizon"/>
              </a:rPr>
              <a:t>PROPOSAL</a:t>
            </a:r>
          </a:p>
        </p:txBody>
      </p:sp>
      <p:sp>
        <p:nvSpPr>
          <p:cNvPr id="7" name="TextBox 7"/>
          <p:cNvSpPr txBox="1"/>
          <p:nvPr/>
        </p:nvSpPr>
        <p:spPr>
          <a:xfrm>
            <a:off x="-197530" y="8809990"/>
            <a:ext cx="11162800" cy="448310"/>
          </a:xfrm>
          <a:prstGeom prst="rect">
            <a:avLst/>
          </a:prstGeom>
        </p:spPr>
        <p:txBody>
          <a:bodyPr lIns="0" tIns="0" rIns="0" bIns="0" rtlCol="0" anchor="t">
            <a:spAutoFit/>
          </a:bodyPr>
          <a:lstStyle/>
          <a:p>
            <a:pPr algn="ctr">
              <a:lnSpc>
                <a:spcPts val="3640"/>
              </a:lnSpc>
            </a:pPr>
            <a:r>
              <a:rPr lang="en-US" sz="2600" spc="52">
                <a:solidFill>
                  <a:srgbClr val="000000"/>
                </a:solidFill>
                <a:latin typeface="Anonymous Pro"/>
              </a:rPr>
              <a:t>4 simple ways to increase profits &amp; lower cost</a:t>
            </a:r>
          </a:p>
        </p:txBody>
      </p:sp>
      <p:grpSp>
        <p:nvGrpSpPr>
          <p:cNvPr id="8" name="Group 8"/>
          <p:cNvGrpSpPr/>
          <p:nvPr/>
        </p:nvGrpSpPr>
        <p:grpSpPr>
          <a:xfrm>
            <a:off x="1714731" y="2657478"/>
            <a:ext cx="2876748" cy="2204028"/>
            <a:chOff x="0" y="0"/>
            <a:chExt cx="3835665" cy="2938704"/>
          </a:xfrm>
        </p:grpSpPr>
        <p:sp>
          <p:nvSpPr>
            <p:cNvPr id="9" name="TextBox 9"/>
            <p:cNvSpPr txBox="1"/>
            <p:nvPr/>
          </p:nvSpPr>
          <p:spPr>
            <a:xfrm>
              <a:off x="0" y="-9525"/>
              <a:ext cx="3835665" cy="663041"/>
            </a:xfrm>
            <a:prstGeom prst="rect">
              <a:avLst/>
            </a:prstGeom>
          </p:spPr>
          <p:txBody>
            <a:bodyPr lIns="0" tIns="0" rIns="0" bIns="0" rtlCol="0" anchor="t">
              <a:spAutoFit/>
            </a:bodyPr>
            <a:lstStyle/>
            <a:p>
              <a:pPr algn="ctr">
                <a:lnSpc>
                  <a:spcPts val="3930"/>
                </a:lnSpc>
              </a:pPr>
              <a:r>
                <a:rPr lang="en-US" sz="3275" spc="327">
                  <a:solidFill>
                    <a:srgbClr val="000000"/>
                  </a:solidFill>
                  <a:latin typeface="Aileron Bold"/>
                </a:rPr>
                <a:t>1</a:t>
              </a:r>
            </a:p>
          </p:txBody>
        </p:sp>
        <p:sp>
          <p:nvSpPr>
            <p:cNvPr id="10" name="TextBox 10"/>
            <p:cNvSpPr txBox="1"/>
            <p:nvPr/>
          </p:nvSpPr>
          <p:spPr>
            <a:xfrm>
              <a:off x="0" y="841426"/>
              <a:ext cx="3835665" cy="2097278"/>
            </a:xfrm>
            <a:prstGeom prst="rect">
              <a:avLst/>
            </a:prstGeom>
          </p:spPr>
          <p:txBody>
            <a:bodyPr lIns="0" tIns="0" rIns="0" bIns="0" rtlCol="0" anchor="t">
              <a:spAutoFit/>
            </a:bodyPr>
            <a:lstStyle/>
            <a:p>
              <a:pPr algn="ctr">
                <a:lnSpc>
                  <a:spcPts val="4257"/>
                </a:lnSpc>
              </a:pPr>
              <a:r>
                <a:rPr lang="en-US" sz="3041" spc="60">
                  <a:solidFill>
                    <a:srgbClr val="000000"/>
                  </a:solidFill>
                  <a:latin typeface="Anonymous Pro"/>
                </a:rPr>
                <a:t>Sell low</a:t>
              </a:r>
            </a:p>
            <a:p>
              <a:pPr algn="ctr">
                <a:lnSpc>
                  <a:spcPts val="4257"/>
                </a:lnSpc>
              </a:pPr>
              <a:r>
                <a:rPr lang="en-US" sz="3041" spc="60">
                  <a:solidFill>
                    <a:srgbClr val="000000"/>
                  </a:solidFill>
                  <a:latin typeface="Anonymous Pro"/>
                </a:rPr>
                <a:t>profit</a:t>
              </a:r>
            </a:p>
            <a:p>
              <a:pPr algn="ctr">
                <a:lnSpc>
                  <a:spcPts val="4257"/>
                </a:lnSpc>
              </a:pPr>
              <a:r>
                <a:rPr lang="en-US" sz="3041" spc="60">
                  <a:solidFill>
                    <a:srgbClr val="000000"/>
                  </a:solidFill>
                  <a:latin typeface="Anonymous Pro"/>
                </a:rPr>
                <a:t>cars</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E9E">
                <a:alpha val="100000"/>
              </a:srgbClr>
            </a:gs>
            <a:gs pos="50000">
              <a:srgbClr val="F35E1D">
                <a:alpha val="100000"/>
              </a:srgbClr>
            </a:gs>
            <a:gs pos="100000">
              <a:srgbClr val="CB83AE">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5383869" y="-818096"/>
            <a:ext cx="3531731" cy="7296732"/>
            <a:chOff x="0" y="0"/>
            <a:chExt cx="660400" cy="1364419"/>
          </a:xfrm>
        </p:grpSpPr>
        <p:sp>
          <p:nvSpPr>
            <p:cNvPr id="3" name="Freeform 3"/>
            <p:cNvSpPr/>
            <p:nvPr/>
          </p:nvSpPr>
          <p:spPr>
            <a:xfrm>
              <a:off x="0" y="0"/>
              <a:ext cx="660400" cy="1364419"/>
            </a:xfrm>
            <a:custGeom>
              <a:avLst/>
              <a:gdLst/>
              <a:ahLst/>
              <a:cxnLst/>
              <a:rect l="l" t="t" r="r" b="b"/>
              <a:pathLst>
                <a:path w="660400" h="1364419">
                  <a:moveTo>
                    <a:pt x="220252" y="1345350"/>
                  </a:moveTo>
                  <a:cubicBezTo>
                    <a:pt x="254109" y="1356864"/>
                    <a:pt x="292600" y="1364419"/>
                    <a:pt x="330378" y="1364419"/>
                  </a:cubicBezTo>
                  <a:cubicBezTo>
                    <a:pt x="368157" y="1364419"/>
                    <a:pt x="404509" y="1357942"/>
                    <a:pt x="438009" y="1346428"/>
                  </a:cubicBezTo>
                  <a:cubicBezTo>
                    <a:pt x="438723" y="1346069"/>
                    <a:pt x="439435" y="1346069"/>
                    <a:pt x="440148" y="1345710"/>
                  </a:cubicBezTo>
                  <a:cubicBezTo>
                    <a:pt x="565955" y="1299654"/>
                    <a:pt x="658618" y="1178040"/>
                    <a:pt x="660400" y="1023664"/>
                  </a:cubicBezTo>
                  <a:lnTo>
                    <a:pt x="660400" y="0"/>
                  </a:lnTo>
                  <a:lnTo>
                    <a:pt x="0" y="0"/>
                  </a:lnTo>
                  <a:lnTo>
                    <a:pt x="0" y="1022905"/>
                  </a:lnTo>
                  <a:cubicBezTo>
                    <a:pt x="1782" y="1178759"/>
                    <a:pt x="93019" y="1300375"/>
                    <a:pt x="220252" y="1345350"/>
                  </a:cubicBezTo>
                  <a:close/>
                </a:path>
              </a:pathLst>
            </a:custGeom>
            <a:solidFill>
              <a:srgbClr val="F35E1D"/>
            </a:solidFill>
          </p:spPr>
        </p:sp>
        <p:sp>
          <p:nvSpPr>
            <p:cNvPr id="4" name="TextBox 4"/>
            <p:cNvSpPr txBox="1"/>
            <p:nvPr/>
          </p:nvSpPr>
          <p:spPr>
            <a:xfrm>
              <a:off x="0" y="-57150"/>
              <a:ext cx="660400" cy="742950"/>
            </a:xfrm>
            <a:prstGeom prst="rect">
              <a:avLst/>
            </a:prstGeom>
          </p:spPr>
          <p:txBody>
            <a:bodyPr lIns="50800" tIns="50800" rIns="50800" bIns="50800" rtlCol="0" anchor="ctr"/>
            <a:lstStyle/>
            <a:p>
              <a:pPr algn="ctr">
                <a:lnSpc>
                  <a:spcPts val="3299"/>
                </a:lnSpc>
              </a:pPr>
              <a:endParaRPr/>
            </a:p>
          </p:txBody>
        </p:sp>
      </p:grpSp>
      <p:grpSp>
        <p:nvGrpSpPr>
          <p:cNvPr id="5" name="Group 5"/>
          <p:cNvGrpSpPr/>
          <p:nvPr/>
        </p:nvGrpSpPr>
        <p:grpSpPr>
          <a:xfrm>
            <a:off x="1399228" y="-818096"/>
            <a:ext cx="3531731" cy="6655713"/>
            <a:chOff x="0" y="0"/>
            <a:chExt cx="660400" cy="1244555"/>
          </a:xfrm>
        </p:grpSpPr>
        <p:sp>
          <p:nvSpPr>
            <p:cNvPr id="6" name="Freeform 6"/>
            <p:cNvSpPr/>
            <p:nvPr/>
          </p:nvSpPr>
          <p:spPr>
            <a:xfrm>
              <a:off x="0" y="0"/>
              <a:ext cx="660400" cy="1244555"/>
            </a:xfrm>
            <a:custGeom>
              <a:avLst/>
              <a:gdLst/>
              <a:ahLst/>
              <a:cxnLst/>
              <a:rect l="l" t="t" r="r" b="b"/>
              <a:pathLst>
                <a:path w="660400" h="1244555">
                  <a:moveTo>
                    <a:pt x="220252" y="1225486"/>
                  </a:moveTo>
                  <a:cubicBezTo>
                    <a:pt x="254109" y="1237000"/>
                    <a:pt x="292600" y="1244555"/>
                    <a:pt x="330378" y="1244555"/>
                  </a:cubicBezTo>
                  <a:cubicBezTo>
                    <a:pt x="368157" y="1244555"/>
                    <a:pt x="404509" y="1238078"/>
                    <a:pt x="438009" y="1226564"/>
                  </a:cubicBezTo>
                  <a:cubicBezTo>
                    <a:pt x="438723" y="1226205"/>
                    <a:pt x="439435" y="1226205"/>
                    <a:pt x="440148" y="1225845"/>
                  </a:cubicBezTo>
                  <a:cubicBezTo>
                    <a:pt x="565955" y="1179790"/>
                    <a:pt x="658618" y="1058176"/>
                    <a:pt x="660400" y="906462"/>
                  </a:cubicBezTo>
                  <a:lnTo>
                    <a:pt x="660400" y="0"/>
                  </a:lnTo>
                  <a:lnTo>
                    <a:pt x="0" y="0"/>
                  </a:lnTo>
                  <a:lnTo>
                    <a:pt x="0" y="905790"/>
                  </a:lnTo>
                  <a:cubicBezTo>
                    <a:pt x="1782" y="1058895"/>
                    <a:pt x="93019" y="1180510"/>
                    <a:pt x="220252" y="1225486"/>
                  </a:cubicBezTo>
                  <a:close/>
                </a:path>
              </a:pathLst>
            </a:custGeom>
            <a:solidFill>
              <a:srgbClr val="F34E21">
                <a:alpha val="69804"/>
              </a:srgbClr>
            </a:solidFill>
          </p:spPr>
        </p:sp>
        <p:sp>
          <p:nvSpPr>
            <p:cNvPr id="7" name="TextBox 7"/>
            <p:cNvSpPr txBox="1"/>
            <p:nvPr/>
          </p:nvSpPr>
          <p:spPr>
            <a:xfrm>
              <a:off x="0" y="-57150"/>
              <a:ext cx="660400" cy="742950"/>
            </a:xfrm>
            <a:prstGeom prst="rect">
              <a:avLst/>
            </a:prstGeom>
          </p:spPr>
          <p:txBody>
            <a:bodyPr lIns="50800" tIns="50800" rIns="50800" bIns="50800" rtlCol="0" anchor="ctr"/>
            <a:lstStyle/>
            <a:p>
              <a:pPr algn="ctr">
                <a:lnSpc>
                  <a:spcPts val="3299"/>
                </a:lnSpc>
              </a:pPr>
              <a:endParaRPr/>
            </a:p>
          </p:txBody>
        </p:sp>
      </p:grpSp>
      <p:sp>
        <p:nvSpPr>
          <p:cNvPr id="8" name="Freeform 8"/>
          <p:cNvSpPr/>
          <p:nvPr/>
        </p:nvSpPr>
        <p:spPr>
          <a:xfrm>
            <a:off x="6659732" y="515578"/>
            <a:ext cx="980005" cy="1042559"/>
          </a:xfrm>
          <a:custGeom>
            <a:avLst/>
            <a:gdLst/>
            <a:ahLst/>
            <a:cxnLst/>
            <a:rect l="l" t="t" r="r" b="b"/>
            <a:pathLst>
              <a:path w="980005" h="1042559">
                <a:moveTo>
                  <a:pt x="0" y="0"/>
                </a:moveTo>
                <a:lnTo>
                  <a:pt x="980005" y="0"/>
                </a:lnTo>
                <a:lnTo>
                  <a:pt x="980005" y="1042558"/>
                </a:lnTo>
                <a:lnTo>
                  <a:pt x="0" y="10425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2652904" y="515578"/>
            <a:ext cx="1024378" cy="1026244"/>
          </a:xfrm>
          <a:custGeom>
            <a:avLst/>
            <a:gdLst/>
            <a:ahLst/>
            <a:cxnLst/>
            <a:rect l="l" t="t" r="r" b="b"/>
            <a:pathLst>
              <a:path w="1024378" h="1026244">
                <a:moveTo>
                  <a:pt x="0" y="0"/>
                </a:moveTo>
                <a:lnTo>
                  <a:pt x="1024379" y="0"/>
                </a:lnTo>
                <a:lnTo>
                  <a:pt x="1024379" y="1026244"/>
                </a:lnTo>
                <a:lnTo>
                  <a:pt x="0" y="1026244"/>
                </a:lnTo>
                <a:lnTo>
                  <a:pt x="0" y="0"/>
                </a:lnTo>
                <a:close/>
              </a:path>
            </a:pathLst>
          </a:custGeom>
          <a:blipFill>
            <a:blip r:embed="rId4">
              <a:alphaModFix amt="70000"/>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1028700" y="7749540"/>
            <a:ext cx="7161981" cy="1117600"/>
          </a:xfrm>
          <a:prstGeom prst="rect">
            <a:avLst/>
          </a:prstGeom>
        </p:spPr>
        <p:txBody>
          <a:bodyPr lIns="0" tIns="0" rIns="0" bIns="0" rtlCol="0" anchor="t">
            <a:spAutoFit/>
          </a:bodyPr>
          <a:lstStyle/>
          <a:p>
            <a:pPr algn="ctr">
              <a:lnSpc>
                <a:spcPts val="8450"/>
              </a:lnSpc>
            </a:pPr>
            <a:r>
              <a:rPr lang="en-US" sz="6500" spc="195">
                <a:solidFill>
                  <a:srgbClr val="000000"/>
                </a:solidFill>
                <a:latin typeface="Horizon"/>
              </a:rPr>
              <a:t>PROPOSAL</a:t>
            </a:r>
          </a:p>
        </p:txBody>
      </p:sp>
      <p:sp>
        <p:nvSpPr>
          <p:cNvPr id="11" name="TextBox 11"/>
          <p:cNvSpPr txBox="1"/>
          <p:nvPr/>
        </p:nvSpPr>
        <p:spPr>
          <a:xfrm>
            <a:off x="-197530" y="8809990"/>
            <a:ext cx="11162800" cy="448310"/>
          </a:xfrm>
          <a:prstGeom prst="rect">
            <a:avLst/>
          </a:prstGeom>
        </p:spPr>
        <p:txBody>
          <a:bodyPr lIns="0" tIns="0" rIns="0" bIns="0" rtlCol="0" anchor="t">
            <a:spAutoFit/>
          </a:bodyPr>
          <a:lstStyle/>
          <a:p>
            <a:pPr algn="ctr">
              <a:lnSpc>
                <a:spcPts val="3640"/>
              </a:lnSpc>
            </a:pPr>
            <a:r>
              <a:rPr lang="en-US" sz="2600" spc="52">
                <a:solidFill>
                  <a:srgbClr val="000000"/>
                </a:solidFill>
                <a:latin typeface="Anonymous Pro"/>
              </a:rPr>
              <a:t>4 simple ways to increase profits &amp; lower cost</a:t>
            </a:r>
          </a:p>
        </p:txBody>
      </p:sp>
      <p:grpSp>
        <p:nvGrpSpPr>
          <p:cNvPr id="12" name="Group 12"/>
          <p:cNvGrpSpPr/>
          <p:nvPr/>
        </p:nvGrpSpPr>
        <p:grpSpPr>
          <a:xfrm>
            <a:off x="1714731" y="2657478"/>
            <a:ext cx="2876748" cy="2204028"/>
            <a:chOff x="0" y="0"/>
            <a:chExt cx="3835665" cy="2938704"/>
          </a:xfrm>
        </p:grpSpPr>
        <p:sp>
          <p:nvSpPr>
            <p:cNvPr id="13" name="TextBox 13"/>
            <p:cNvSpPr txBox="1"/>
            <p:nvPr/>
          </p:nvSpPr>
          <p:spPr>
            <a:xfrm>
              <a:off x="0" y="-9525"/>
              <a:ext cx="3835665" cy="663041"/>
            </a:xfrm>
            <a:prstGeom prst="rect">
              <a:avLst/>
            </a:prstGeom>
          </p:spPr>
          <p:txBody>
            <a:bodyPr lIns="0" tIns="0" rIns="0" bIns="0" rtlCol="0" anchor="t">
              <a:spAutoFit/>
            </a:bodyPr>
            <a:lstStyle/>
            <a:p>
              <a:pPr algn="ctr">
                <a:lnSpc>
                  <a:spcPts val="3930"/>
                </a:lnSpc>
              </a:pPr>
              <a:r>
                <a:rPr lang="en-US" sz="3275" spc="327">
                  <a:solidFill>
                    <a:srgbClr val="000000">
                      <a:alpha val="69804"/>
                    </a:srgbClr>
                  </a:solidFill>
                  <a:latin typeface="Aileron Bold"/>
                </a:rPr>
                <a:t>1</a:t>
              </a:r>
            </a:p>
          </p:txBody>
        </p:sp>
        <p:sp>
          <p:nvSpPr>
            <p:cNvPr id="14" name="TextBox 14"/>
            <p:cNvSpPr txBox="1"/>
            <p:nvPr/>
          </p:nvSpPr>
          <p:spPr>
            <a:xfrm>
              <a:off x="0" y="841426"/>
              <a:ext cx="3835665" cy="2097278"/>
            </a:xfrm>
            <a:prstGeom prst="rect">
              <a:avLst/>
            </a:prstGeom>
          </p:spPr>
          <p:txBody>
            <a:bodyPr lIns="0" tIns="0" rIns="0" bIns="0" rtlCol="0" anchor="t">
              <a:spAutoFit/>
            </a:bodyPr>
            <a:lstStyle/>
            <a:p>
              <a:pPr algn="ctr">
                <a:lnSpc>
                  <a:spcPts val="4257"/>
                </a:lnSpc>
              </a:pPr>
              <a:r>
                <a:rPr lang="en-US" sz="3041" spc="60">
                  <a:solidFill>
                    <a:srgbClr val="000000">
                      <a:alpha val="69804"/>
                    </a:srgbClr>
                  </a:solidFill>
                  <a:latin typeface="Anonymous Pro"/>
                </a:rPr>
                <a:t>Sell low</a:t>
              </a:r>
            </a:p>
            <a:p>
              <a:pPr algn="ctr">
                <a:lnSpc>
                  <a:spcPts val="4257"/>
                </a:lnSpc>
              </a:pPr>
              <a:r>
                <a:rPr lang="en-US" sz="3041" spc="60">
                  <a:solidFill>
                    <a:srgbClr val="000000">
                      <a:alpha val="69804"/>
                    </a:srgbClr>
                  </a:solidFill>
                  <a:latin typeface="Anonymous Pro"/>
                </a:rPr>
                <a:t>profit</a:t>
              </a:r>
            </a:p>
            <a:p>
              <a:pPr algn="ctr">
                <a:lnSpc>
                  <a:spcPts val="4257"/>
                </a:lnSpc>
              </a:pPr>
              <a:r>
                <a:rPr lang="en-US" sz="3041" spc="60">
                  <a:solidFill>
                    <a:srgbClr val="000000">
                      <a:alpha val="69804"/>
                    </a:srgbClr>
                  </a:solidFill>
                  <a:latin typeface="Anonymous Pro"/>
                </a:rPr>
                <a:t>cars</a:t>
              </a:r>
            </a:p>
          </p:txBody>
        </p:sp>
      </p:grpSp>
      <p:grpSp>
        <p:nvGrpSpPr>
          <p:cNvPr id="15" name="Group 15"/>
          <p:cNvGrpSpPr/>
          <p:nvPr/>
        </p:nvGrpSpPr>
        <p:grpSpPr>
          <a:xfrm>
            <a:off x="5711360" y="2662703"/>
            <a:ext cx="2876748" cy="2204028"/>
            <a:chOff x="0" y="0"/>
            <a:chExt cx="3835665" cy="2938704"/>
          </a:xfrm>
        </p:grpSpPr>
        <p:sp>
          <p:nvSpPr>
            <p:cNvPr id="16" name="TextBox 16"/>
            <p:cNvSpPr txBox="1"/>
            <p:nvPr/>
          </p:nvSpPr>
          <p:spPr>
            <a:xfrm>
              <a:off x="0" y="-9525"/>
              <a:ext cx="3835665" cy="663041"/>
            </a:xfrm>
            <a:prstGeom prst="rect">
              <a:avLst/>
            </a:prstGeom>
          </p:spPr>
          <p:txBody>
            <a:bodyPr lIns="0" tIns="0" rIns="0" bIns="0" rtlCol="0" anchor="t">
              <a:spAutoFit/>
            </a:bodyPr>
            <a:lstStyle/>
            <a:p>
              <a:pPr algn="ctr">
                <a:lnSpc>
                  <a:spcPts val="3930"/>
                </a:lnSpc>
              </a:pPr>
              <a:r>
                <a:rPr lang="en-US" sz="3275" spc="327">
                  <a:solidFill>
                    <a:srgbClr val="000000"/>
                  </a:solidFill>
                  <a:latin typeface="Aileron Bold"/>
                </a:rPr>
                <a:t>2</a:t>
              </a:r>
            </a:p>
          </p:txBody>
        </p:sp>
        <p:sp>
          <p:nvSpPr>
            <p:cNvPr id="17" name="TextBox 17"/>
            <p:cNvSpPr txBox="1"/>
            <p:nvPr/>
          </p:nvSpPr>
          <p:spPr>
            <a:xfrm>
              <a:off x="0" y="841426"/>
              <a:ext cx="3835665" cy="2097278"/>
            </a:xfrm>
            <a:prstGeom prst="rect">
              <a:avLst/>
            </a:prstGeom>
          </p:spPr>
          <p:txBody>
            <a:bodyPr lIns="0" tIns="0" rIns="0" bIns="0" rtlCol="0" anchor="t">
              <a:spAutoFit/>
            </a:bodyPr>
            <a:lstStyle/>
            <a:p>
              <a:pPr algn="ctr">
                <a:lnSpc>
                  <a:spcPts val="4257"/>
                </a:lnSpc>
              </a:pPr>
              <a:r>
                <a:rPr lang="en-US" sz="3041" spc="60">
                  <a:solidFill>
                    <a:srgbClr val="000000"/>
                  </a:solidFill>
                  <a:latin typeface="Anonymous Pro Bold"/>
                </a:rPr>
                <a:t>Buy 20 more high demand cars</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E9E">
                <a:alpha val="100000"/>
              </a:srgbClr>
            </a:gs>
            <a:gs pos="50000">
              <a:srgbClr val="F35E1D">
                <a:alpha val="100000"/>
              </a:srgbClr>
            </a:gs>
            <a:gs pos="100000">
              <a:srgbClr val="CB83AE">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5383869" y="-818096"/>
            <a:ext cx="3531731" cy="7296732"/>
            <a:chOff x="0" y="0"/>
            <a:chExt cx="660400" cy="1364419"/>
          </a:xfrm>
        </p:grpSpPr>
        <p:sp>
          <p:nvSpPr>
            <p:cNvPr id="3" name="Freeform 3"/>
            <p:cNvSpPr/>
            <p:nvPr/>
          </p:nvSpPr>
          <p:spPr>
            <a:xfrm>
              <a:off x="0" y="0"/>
              <a:ext cx="660400" cy="1364419"/>
            </a:xfrm>
            <a:custGeom>
              <a:avLst/>
              <a:gdLst/>
              <a:ahLst/>
              <a:cxnLst/>
              <a:rect l="l" t="t" r="r" b="b"/>
              <a:pathLst>
                <a:path w="660400" h="1364419">
                  <a:moveTo>
                    <a:pt x="220252" y="1345350"/>
                  </a:moveTo>
                  <a:cubicBezTo>
                    <a:pt x="254109" y="1356864"/>
                    <a:pt x="292600" y="1364419"/>
                    <a:pt x="330378" y="1364419"/>
                  </a:cubicBezTo>
                  <a:cubicBezTo>
                    <a:pt x="368157" y="1364419"/>
                    <a:pt x="404509" y="1357942"/>
                    <a:pt x="438009" y="1346428"/>
                  </a:cubicBezTo>
                  <a:cubicBezTo>
                    <a:pt x="438723" y="1346069"/>
                    <a:pt x="439435" y="1346069"/>
                    <a:pt x="440148" y="1345710"/>
                  </a:cubicBezTo>
                  <a:cubicBezTo>
                    <a:pt x="565955" y="1299654"/>
                    <a:pt x="658618" y="1178040"/>
                    <a:pt x="660400" y="1023664"/>
                  </a:cubicBezTo>
                  <a:lnTo>
                    <a:pt x="660400" y="0"/>
                  </a:lnTo>
                  <a:lnTo>
                    <a:pt x="0" y="0"/>
                  </a:lnTo>
                  <a:lnTo>
                    <a:pt x="0" y="1022905"/>
                  </a:lnTo>
                  <a:cubicBezTo>
                    <a:pt x="1782" y="1178759"/>
                    <a:pt x="93019" y="1300375"/>
                    <a:pt x="220252" y="1345350"/>
                  </a:cubicBezTo>
                  <a:close/>
                </a:path>
              </a:pathLst>
            </a:custGeom>
            <a:solidFill>
              <a:srgbClr val="F35E1D">
                <a:alpha val="69804"/>
              </a:srgbClr>
            </a:solidFill>
          </p:spPr>
        </p:sp>
        <p:sp>
          <p:nvSpPr>
            <p:cNvPr id="4" name="TextBox 4"/>
            <p:cNvSpPr txBox="1"/>
            <p:nvPr/>
          </p:nvSpPr>
          <p:spPr>
            <a:xfrm>
              <a:off x="0" y="-57150"/>
              <a:ext cx="660400" cy="742950"/>
            </a:xfrm>
            <a:prstGeom prst="rect">
              <a:avLst/>
            </a:prstGeom>
          </p:spPr>
          <p:txBody>
            <a:bodyPr lIns="50800" tIns="50800" rIns="50800" bIns="50800" rtlCol="0" anchor="ctr"/>
            <a:lstStyle/>
            <a:p>
              <a:pPr algn="ctr">
                <a:lnSpc>
                  <a:spcPts val="3299"/>
                </a:lnSpc>
              </a:pPr>
              <a:endParaRPr/>
            </a:p>
          </p:txBody>
        </p:sp>
      </p:grpSp>
      <p:grpSp>
        <p:nvGrpSpPr>
          <p:cNvPr id="5" name="Group 5"/>
          <p:cNvGrpSpPr/>
          <p:nvPr/>
        </p:nvGrpSpPr>
        <p:grpSpPr>
          <a:xfrm>
            <a:off x="9368511" y="-818096"/>
            <a:ext cx="3531731" cy="7968275"/>
            <a:chOff x="0" y="0"/>
            <a:chExt cx="660400" cy="1489991"/>
          </a:xfrm>
        </p:grpSpPr>
        <p:sp>
          <p:nvSpPr>
            <p:cNvPr id="6" name="Freeform 6"/>
            <p:cNvSpPr/>
            <p:nvPr/>
          </p:nvSpPr>
          <p:spPr>
            <a:xfrm>
              <a:off x="0" y="0"/>
              <a:ext cx="660400" cy="1489992"/>
            </a:xfrm>
            <a:custGeom>
              <a:avLst/>
              <a:gdLst/>
              <a:ahLst/>
              <a:cxnLst/>
              <a:rect l="l" t="t" r="r" b="b"/>
              <a:pathLst>
                <a:path w="660400" h="1489992">
                  <a:moveTo>
                    <a:pt x="220252" y="1470922"/>
                  </a:moveTo>
                  <a:cubicBezTo>
                    <a:pt x="254109" y="1482436"/>
                    <a:pt x="292600" y="1489992"/>
                    <a:pt x="330378" y="1489992"/>
                  </a:cubicBezTo>
                  <a:cubicBezTo>
                    <a:pt x="368157" y="1489992"/>
                    <a:pt x="404509" y="1483514"/>
                    <a:pt x="438009" y="1472001"/>
                  </a:cubicBezTo>
                  <a:cubicBezTo>
                    <a:pt x="438723" y="1471641"/>
                    <a:pt x="439435" y="1471641"/>
                    <a:pt x="440148" y="1471282"/>
                  </a:cubicBezTo>
                  <a:cubicBezTo>
                    <a:pt x="565955" y="1425227"/>
                    <a:pt x="658618" y="1303613"/>
                    <a:pt x="660400" y="1146447"/>
                  </a:cubicBezTo>
                  <a:lnTo>
                    <a:pt x="660400" y="0"/>
                  </a:lnTo>
                  <a:lnTo>
                    <a:pt x="0" y="0"/>
                  </a:lnTo>
                  <a:lnTo>
                    <a:pt x="0" y="1145596"/>
                  </a:lnTo>
                  <a:cubicBezTo>
                    <a:pt x="1782" y="1304331"/>
                    <a:pt x="93019" y="1425947"/>
                    <a:pt x="220252" y="1470922"/>
                  </a:cubicBezTo>
                  <a:close/>
                </a:path>
              </a:pathLst>
            </a:custGeom>
            <a:solidFill>
              <a:srgbClr val="FD965C"/>
            </a:solidFill>
          </p:spPr>
        </p:sp>
        <p:sp>
          <p:nvSpPr>
            <p:cNvPr id="7" name="TextBox 7"/>
            <p:cNvSpPr txBox="1"/>
            <p:nvPr/>
          </p:nvSpPr>
          <p:spPr>
            <a:xfrm>
              <a:off x="0" y="-57150"/>
              <a:ext cx="660400" cy="742950"/>
            </a:xfrm>
            <a:prstGeom prst="rect">
              <a:avLst/>
            </a:prstGeom>
          </p:spPr>
          <p:txBody>
            <a:bodyPr lIns="50800" tIns="50800" rIns="50800" bIns="50800" rtlCol="0" anchor="ctr"/>
            <a:lstStyle/>
            <a:p>
              <a:pPr algn="ctr">
                <a:lnSpc>
                  <a:spcPts val="3299"/>
                </a:lnSpc>
              </a:pPr>
              <a:endParaRPr/>
            </a:p>
          </p:txBody>
        </p:sp>
      </p:grpSp>
      <p:grpSp>
        <p:nvGrpSpPr>
          <p:cNvPr id="8" name="Group 8"/>
          <p:cNvGrpSpPr/>
          <p:nvPr/>
        </p:nvGrpSpPr>
        <p:grpSpPr>
          <a:xfrm>
            <a:off x="1399228" y="-818096"/>
            <a:ext cx="3531731" cy="6655713"/>
            <a:chOff x="0" y="0"/>
            <a:chExt cx="660400" cy="1244555"/>
          </a:xfrm>
        </p:grpSpPr>
        <p:sp>
          <p:nvSpPr>
            <p:cNvPr id="9" name="Freeform 9"/>
            <p:cNvSpPr/>
            <p:nvPr/>
          </p:nvSpPr>
          <p:spPr>
            <a:xfrm>
              <a:off x="0" y="0"/>
              <a:ext cx="660400" cy="1244555"/>
            </a:xfrm>
            <a:custGeom>
              <a:avLst/>
              <a:gdLst/>
              <a:ahLst/>
              <a:cxnLst/>
              <a:rect l="l" t="t" r="r" b="b"/>
              <a:pathLst>
                <a:path w="660400" h="1244555">
                  <a:moveTo>
                    <a:pt x="220252" y="1225486"/>
                  </a:moveTo>
                  <a:cubicBezTo>
                    <a:pt x="254109" y="1237000"/>
                    <a:pt x="292600" y="1244555"/>
                    <a:pt x="330378" y="1244555"/>
                  </a:cubicBezTo>
                  <a:cubicBezTo>
                    <a:pt x="368157" y="1244555"/>
                    <a:pt x="404509" y="1238078"/>
                    <a:pt x="438009" y="1226564"/>
                  </a:cubicBezTo>
                  <a:cubicBezTo>
                    <a:pt x="438723" y="1226205"/>
                    <a:pt x="439435" y="1226205"/>
                    <a:pt x="440148" y="1225845"/>
                  </a:cubicBezTo>
                  <a:cubicBezTo>
                    <a:pt x="565955" y="1179790"/>
                    <a:pt x="658618" y="1058176"/>
                    <a:pt x="660400" y="906462"/>
                  </a:cubicBezTo>
                  <a:lnTo>
                    <a:pt x="660400" y="0"/>
                  </a:lnTo>
                  <a:lnTo>
                    <a:pt x="0" y="0"/>
                  </a:lnTo>
                  <a:lnTo>
                    <a:pt x="0" y="905790"/>
                  </a:lnTo>
                  <a:cubicBezTo>
                    <a:pt x="1782" y="1058895"/>
                    <a:pt x="93019" y="1180510"/>
                    <a:pt x="220252" y="1225486"/>
                  </a:cubicBezTo>
                  <a:close/>
                </a:path>
              </a:pathLst>
            </a:custGeom>
            <a:solidFill>
              <a:srgbClr val="F34E21">
                <a:alpha val="69804"/>
              </a:srgbClr>
            </a:solidFill>
          </p:spPr>
        </p:sp>
        <p:sp>
          <p:nvSpPr>
            <p:cNvPr id="10" name="TextBox 10"/>
            <p:cNvSpPr txBox="1"/>
            <p:nvPr/>
          </p:nvSpPr>
          <p:spPr>
            <a:xfrm>
              <a:off x="0" y="-57150"/>
              <a:ext cx="660400" cy="742950"/>
            </a:xfrm>
            <a:prstGeom prst="rect">
              <a:avLst/>
            </a:prstGeom>
          </p:spPr>
          <p:txBody>
            <a:bodyPr lIns="50800" tIns="50800" rIns="50800" bIns="50800" rtlCol="0" anchor="ctr"/>
            <a:lstStyle/>
            <a:p>
              <a:pPr algn="ctr">
                <a:lnSpc>
                  <a:spcPts val="3299"/>
                </a:lnSpc>
              </a:pPr>
              <a:endParaRPr/>
            </a:p>
          </p:txBody>
        </p:sp>
      </p:grpSp>
      <p:sp>
        <p:nvSpPr>
          <p:cNvPr id="11" name="Freeform 11"/>
          <p:cNvSpPr/>
          <p:nvPr/>
        </p:nvSpPr>
        <p:spPr>
          <a:xfrm>
            <a:off x="6659732" y="515578"/>
            <a:ext cx="980005" cy="1042559"/>
          </a:xfrm>
          <a:custGeom>
            <a:avLst/>
            <a:gdLst/>
            <a:ahLst/>
            <a:cxnLst/>
            <a:rect l="l" t="t" r="r" b="b"/>
            <a:pathLst>
              <a:path w="980005" h="1042559">
                <a:moveTo>
                  <a:pt x="0" y="0"/>
                </a:moveTo>
                <a:lnTo>
                  <a:pt x="980005" y="0"/>
                </a:lnTo>
                <a:lnTo>
                  <a:pt x="980005" y="1042558"/>
                </a:lnTo>
                <a:lnTo>
                  <a:pt x="0" y="1042558"/>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12" name="Freeform 12"/>
          <p:cNvSpPr/>
          <p:nvPr/>
        </p:nvSpPr>
        <p:spPr>
          <a:xfrm>
            <a:off x="2652904" y="515578"/>
            <a:ext cx="1024378" cy="1026244"/>
          </a:xfrm>
          <a:custGeom>
            <a:avLst/>
            <a:gdLst/>
            <a:ahLst/>
            <a:cxnLst/>
            <a:rect l="l" t="t" r="r" b="b"/>
            <a:pathLst>
              <a:path w="1024378" h="1026244">
                <a:moveTo>
                  <a:pt x="0" y="0"/>
                </a:moveTo>
                <a:lnTo>
                  <a:pt x="1024379" y="0"/>
                </a:lnTo>
                <a:lnTo>
                  <a:pt x="1024379" y="1026244"/>
                </a:lnTo>
                <a:lnTo>
                  <a:pt x="0" y="1026244"/>
                </a:lnTo>
                <a:lnTo>
                  <a:pt x="0" y="0"/>
                </a:lnTo>
                <a:close/>
              </a:path>
            </a:pathLst>
          </a:custGeom>
          <a:blipFill>
            <a:blip r:embed="rId4">
              <a:alphaModFix amt="70000"/>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1028700" y="7749540"/>
            <a:ext cx="7161981" cy="1117600"/>
          </a:xfrm>
          <a:prstGeom prst="rect">
            <a:avLst/>
          </a:prstGeom>
        </p:spPr>
        <p:txBody>
          <a:bodyPr lIns="0" tIns="0" rIns="0" bIns="0" rtlCol="0" anchor="t">
            <a:spAutoFit/>
          </a:bodyPr>
          <a:lstStyle/>
          <a:p>
            <a:pPr algn="ctr">
              <a:lnSpc>
                <a:spcPts val="8450"/>
              </a:lnSpc>
            </a:pPr>
            <a:r>
              <a:rPr lang="en-US" sz="6500" spc="195">
                <a:solidFill>
                  <a:srgbClr val="000000"/>
                </a:solidFill>
                <a:latin typeface="Horizon"/>
              </a:rPr>
              <a:t>PROPOSAL</a:t>
            </a:r>
          </a:p>
        </p:txBody>
      </p:sp>
      <p:sp>
        <p:nvSpPr>
          <p:cNvPr id="14" name="TextBox 14"/>
          <p:cNvSpPr txBox="1"/>
          <p:nvPr/>
        </p:nvSpPr>
        <p:spPr>
          <a:xfrm>
            <a:off x="-197530" y="8809990"/>
            <a:ext cx="11162800" cy="448310"/>
          </a:xfrm>
          <a:prstGeom prst="rect">
            <a:avLst/>
          </a:prstGeom>
        </p:spPr>
        <p:txBody>
          <a:bodyPr lIns="0" tIns="0" rIns="0" bIns="0" rtlCol="0" anchor="t">
            <a:spAutoFit/>
          </a:bodyPr>
          <a:lstStyle/>
          <a:p>
            <a:pPr algn="ctr">
              <a:lnSpc>
                <a:spcPts val="3640"/>
              </a:lnSpc>
            </a:pPr>
            <a:r>
              <a:rPr lang="en-US" sz="2600" spc="52">
                <a:solidFill>
                  <a:srgbClr val="000000"/>
                </a:solidFill>
                <a:latin typeface="Anonymous Pro"/>
              </a:rPr>
              <a:t>4 simple ways to increase profits &amp; lower cost</a:t>
            </a:r>
          </a:p>
        </p:txBody>
      </p:sp>
      <p:grpSp>
        <p:nvGrpSpPr>
          <p:cNvPr id="15" name="Group 15"/>
          <p:cNvGrpSpPr/>
          <p:nvPr/>
        </p:nvGrpSpPr>
        <p:grpSpPr>
          <a:xfrm>
            <a:off x="1714731" y="2657478"/>
            <a:ext cx="2876748" cy="2204028"/>
            <a:chOff x="0" y="0"/>
            <a:chExt cx="3835665" cy="2938704"/>
          </a:xfrm>
        </p:grpSpPr>
        <p:sp>
          <p:nvSpPr>
            <p:cNvPr id="16" name="TextBox 16"/>
            <p:cNvSpPr txBox="1"/>
            <p:nvPr/>
          </p:nvSpPr>
          <p:spPr>
            <a:xfrm>
              <a:off x="0" y="-9525"/>
              <a:ext cx="3835665" cy="663041"/>
            </a:xfrm>
            <a:prstGeom prst="rect">
              <a:avLst/>
            </a:prstGeom>
          </p:spPr>
          <p:txBody>
            <a:bodyPr lIns="0" tIns="0" rIns="0" bIns="0" rtlCol="0" anchor="t">
              <a:spAutoFit/>
            </a:bodyPr>
            <a:lstStyle/>
            <a:p>
              <a:pPr algn="ctr">
                <a:lnSpc>
                  <a:spcPts val="3930"/>
                </a:lnSpc>
              </a:pPr>
              <a:r>
                <a:rPr lang="en-US" sz="3275" spc="327">
                  <a:solidFill>
                    <a:srgbClr val="000000">
                      <a:alpha val="69804"/>
                    </a:srgbClr>
                  </a:solidFill>
                  <a:latin typeface="Aileron Bold"/>
                </a:rPr>
                <a:t>1</a:t>
              </a:r>
            </a:p>
          </p:txBody>
        </p:sp>
        <p:sp>
          <p:nvSpPr>
            <p:cNvPr id="17" name="TextBox 17"/>
            <p:cNvSpPr txBox="1"/>
            <p:nvPr/>
          </p:nvSpPr>
          <p:spPr>
            <a:xfrm>
              <a:off x="0" y="841426"/>
              <a:ext cx="3835665" cy="2097278"/>
            </a:xfrm>
            <a:prstGeom prst="rect">
              <a:avLst/>
            </a:prstGeom>
          </p:spPr>
          <p:txBody>
            <a:bodyPr lIns="0" tIns="0" rIns="0" bIns="0" rtlCol="0" anchor="t">
              <a:spAutoFit/>
            </a:bodyPr>
            <a:lstStyle/>
            <a:p>
              <a:pPr algn="ctr">
                <a:lnSpc>
                  <a:spcPts val="4257"/>
                </a:lnSpc>
              </a:pPr>
              <a:r>
                <a:rPr lang="en-US" sz="3041" spc="60">
                  <a:solidFill>
                    <a:srgbClr val="000000">
                      <a:alpha val="69804"/>
                    </a:srgbClr>
                  </a:solidFill>
                  <a:latin typeface="Anonymous Pro"/>
                </a:rPr>
                <a:t>Sell low</a:t>
              </a:r>
            </a:p>
            <a:p>
              <a:pPr algn="ctr">
                <a:lnSpc>
                  <a:spcPts val="4257"/>
                </a:lnSpc>
              </a:pPr>
              <a:r>
                <a:rPr lang="en-US" sz="3041" spc="60">
                  <a:solidFill>
                    <a:srgbClr val="000000">
                      <a:alpha val="69804"/>
                    </a:srgbClr>
                  </a:solidFill>
                  <a:latin typeface="Anonymous Pro"/>
                </a:rPr>
                <a:t>profit</a:t>
              </a:r>
            </a:p>
            <a:p>
              <a:pPr algn="ctr">
                <a:lnSpc>
                  <a:spcPts val="4257"/>
                </a:lnSpc>
              </a:pPr>
              <a:r>
                <a:rPr lang="en-US" sz="3041" spc="60">
                  <a:solidFill>
                    <a:srgbClr val="000000">
                      <a:alpha val="69804"/>
                    </a:srgbClr>
                  </a:solidFill>
                  <a:latin typeface="Anonymous Pro"/>
                </a:rPr>
                <a:t>cars</a:t>
              </a:r>
            </a:p>
          </p:txBody>
        </p:sp>
      </p:grpSp>
      <p:grpSp>
        <p:nvGrpSpPr>
          <p:cNvPr id="18" name="Group 18"/>
          <p:cNvGrpSpPr/>
          <p:nvPr/>
        </p:nvGrpSpPr>
        <p:grpSpPr>
          <a:xfrm>
            <a:off x="5711360" y="2662703"/>
            <a:ext cx="2876748" cy="2204028"/>
            <a:chOff x="0" y="0"/>
            <a:chExt cx="3835665" cy="2938704"/>
          </a:xfrm>
        </p:grpSpPr>
        <p:sp>
          <p:nvSpPr>
            <p:cNvPr id="19" name="TextBox 19"/>
            <p:cNvSpPr txBox="1"/>
            <p:nvPr/>
          </p:nvSpPr>
          <p:spPr>
            <a:xfrm>
              <a:off x="0" y="-9525"/>
              <a:ext cx="3835665" cy="663041"/>
            </a:xfrm>
            <a:prstGeom prst="rect">
              <a:avLst/>
            </a:prstGeom>
          </p:spPr>
          <p:txBody>
            <a:bodyPr lIns="0" tIns="0" rIns="0" bIns="0" rtlCol="0" anchor="t">
              <a:spAutoFit/>
            </a:bodyPr>
            <a:lstStyle/>
            <a:p>
              <a:pPr algn="ctr">
                <a:lnSpc>
                  <a:spcPts val="3930"/>
                </a:lnSpc>
              </a:pPr>
              <a:r>
                <a:rPr lang="en-US" sz="3275" spc="327">
                  <a:solidFill>
                    <a:srgbClr val="000000">
                      <a:alpha val="69804"/>
                    </a:srgbClr>
                  </a:solidFill>
                  <a:latin typeface="Aileron Bold"/>
                </a:rPr>
                <a:t>2</a:t>
              </a:r>
            </a:p>
          </p:txBody>
        </p:sp>
        <p:sp>
          <p:nvSpPr>
            <p:cNvPr id="20" name="TextBox 20"/>
            <p:cNvSpPr txBox="1"/>
            <p:nvPr/>
          </p:nvSpPr>
          <p:spPr>
            <a:xfrm>
              <a:off x="0" y="841426"/>
              <a:ext cx="3835665" cy="2097278"/>
            </a:xfrm>
            <a:prstGeom prst="rect">
              <a:avLst/>
            </a:prstGeom>
          </p:spPr>
          <p:txBody>
            <a:bodyPr lIns="0" tIns="0" rIns="0" bIns="0" rtlCol="0" anchor="t">
              <a:spAutoFit/>
            </a:bodyPr>
            <a:lstStyle/>
            <a:p>
              <a:pPr algn="ctr">
                <a:lnSpc>
                  <a:spcPts val="4257"/>
                </a:lnSpc>
              </a:pPr>
              <a:r>
                <a:rPr lang="en-US" sz="3041" spc="60">
                  <a:solidFill>
                    <a:srgbClr val="000000">
                      <a:alpha val="69804"/>
                    </a:srgbClr>
                  </a:solidFill>
                  <a:latin typeface="Anonymous Pro"/>
                </a:rPr>
                <a:t>Buy 20 more high demand cars</a:t>
              </a:r>
            </a:p>
          </p:txBody>
        </p:sp>
      </p:grpSp>
      <p:grpSp>
        <p:nvGrpSpPr>
          <p:cNvPr id="21" name="Group 21"/>
          <p:cNvGrpSpPr/>
          <p:nvPr/>
        </p:nvGrpSpPr>
        <p:grpSpPr>
          <a:xfrm>
            <a:off x="9684107" y="2722519"/>
            <a:ext cx="2876748" cy="2737428"/>
            <a:chOff x="0" y="0"/>
            <a:chExt cx="3835665" cy="3649904"/>
          </a:xfrm>
        </p:grpSpPr>
        <p:sp>
          <p:nvSpPr>
            <p:cNvPr id="22" name="TextBox 22"/>
            <p:cNvSpPr txBox="1"/>
            <p:nvPr/>
          </p:nvSpPr>
          <p:spPr>
            <a:xfrm>
              <a:off x="0" y="-9525"/>
              <a:ext cx="3835665" cy="663041"/>
            </a:xfrm>
            <a:prstGeom prst="rect">
              <a:avLst/>
            </a:prstGeom>
          </p:spPr>
          <p:txBody>
            <a:bodyPr lIns="0" tIns="0" rIns="0" bIns="0" rtlCol="0" anchor="t">
              <a:spAutoFit/>
            </a:bodyPr>
            <a:lstStyle/>
            <a:p>
              <a:pPr algn="ctr">
                <a:lnSpc>
                  <a:spcPts val="3930"/>
                </a:lnSpc>
              </a:pPr>
              <a:r>
                <a:rPr lang="en-US" sz="3275" spc="327">
                  <a:solidFill>
                    <a:srgbClr val="000000"/>
                  </a:solidFill>
                  <a:latin typeface="Aileron Bold"/>
                </a:rPr>
                <a:t>3</a:t>
              </a:r>
            </a:p>
          </p:txBody>
        </p:sp>
        <p:sp>
          <p:nvSpPr>
            <p:cNvPr id="23" name="TextBox 23"/>
            <p:cNvSpPr txBox="1"/>
            <p:nvPr/>
          </p:nvSpPr>
          <p:spPr>
            <a:xfrm>
              <a:off x="0" y="841426"/>
              <a:ext cx="3835665" cy="2808478"/>
            </a:xfrm>
            <a:prstGeom prst="rect">
              <a:avLst/>
            </a:prstGeom>
          </p:spPr>
          <p:txBody>
            <a:bodyPr lIns="0" tIns="0" rIns="0" bIns="0" rtlCol="0" anchor="t">
              <a:spAutoFit/>
            </a:bodyPr>
            <a:lstStyle/>
            <a:p>
              <a:pPr algn="ctr">
                <a:lnSpc>
                  <a:spcPts val="4257"/>
                </a:lnSpc>
              </a:pPr>
              <a:r>
                <a:rPr lang="en-US" sz="3041" spc="60">
                  <a:solidFill>
                    <a:srgbClr val="000000"/>
                  </a:solidFill>
                  <a:latin typeface="Anonymous Pro Bold"/>
                </a:rPr>
                <a:t>Increase the rate</a:t>
              </a:r>
            </a:p>
            <a:p>
              <a:pPr algn="ctr">
                <a:lnSpc>
                  <a:spcPts val="4257"/>
                </a:lnSpc>
              </a:pPr>
              <a:r>
                <a:rPr lang="en-US" sz="3041" spc="60">
                  <a:solidFill>
                    <a:srgbClr val="000000"/>
                  </a:solidFill>
                  <a:latin typeface="Anonymous Pro Bold"/>
                </a:rPr>
                <a:t>of high demand cars</a:t>
              </a:r>
            </a:p>
          </p:txBody>
        </p:sp>
      </p:grpSp>
      <p:sp>
        <p:nvSpPr>
          <p:cNvPr id="24" name="Freeform 24"/>
          <p:cNvSpPr/>
          <p:nvPr/>
        </p:nvSpPr>
        <p:spPr>
          <a:xfrm>
            <a:off x="10587283" y="531892"/>
            <a:ext cx="1070398" cy="1026244"/>
          </a:xfrm>
          <a:custGeom>
            <a:avLst/>
            <a:gdLst/>
            <a:ahLst/>
            <a:cxnLst/>
            <a:rect l="l" t="t" r="r" b="b"/>
            <a:pathLst>
              <a:path w="1070398" h="1026244">
                <a:moveTo>
                  <a:pt x="0" y="0"/>
                </a:moveTo>
                <a:lnTo>
                  <a:pt x="1070398" y="0"/>
                </a:lnTo>
                <a:lnTo>
                  <a:pt x="1070398" y="1026244"/>
                </a:lnTo>
                <a:lnTo>
                  <a:pt x="0" y="10262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E9E">
                <a:alpha val="100000"/>
              </a:srgbClr>
            </a:gs>
            <a:gs pos="50000">
              <a:srgbClr val="F35E1D">
                <a:alpha val="100000"/>
              </a:srgbClr>
            </a:gs>
            <a:gs pos="100000">
              <a:srgbClr val="CB83AE">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5383869" y="-818096"/>
            <a:ext cx="3531731" cy="7296732"/>
            <a:chOff x="0" y="0"/>
            <a:chExt cx="660400" cy="1364419"/>
          </a:xfrm>
        </p:grpSpPr>
        <p:sp>
          <p:nvSpPr>
            <p:cNvPr id="3" name="Freeform 3"/>
            <p:cNvSpPr/>
            <p:nvPr/>
          </p:nvSpPr>
          <p:spPr>
            <a:xfrm>
              <a:off x="0" y="0"/>
              <a:ext cx="660400" cy="1364419"/>
            </a:xfrm>
            <a:custGeom>
              <a:avLst/>
              <a:gdLst/>
              <a:ahLst/>
              <a:cxnLst/>
              <a:rect l="l" t="t" r="r" b="b"/>
              <a:pathLst>
                <a:path w="660400" h="1364419">
                  <a:moveTo>
                    <a:pt x="220252" y="1345350"/>
                  </a:moveTo>
                  <a:cubicBezTo>
                    <a:pt x="254109" y="1356864"/>
                    <a:pt x="292600" y="1364419"/>
                    <a:pt x="330378" y="1364419"/>
                  </a:cubicBezTo>
                  <a:cubicBezTo>
                    <a:pt x="368157" y="1364419"/>
                    <a:pt x="404509" y="1357942"/>
                    <a:pt x="438009" y="1346428"/>
                  </a:cubicBezTo>
                  <a:cubicBezTo>
                    <a:pt x="438723" y="1346069"/>
                    <a:pt x="439435" y="1346069"/>
                    <a:pt x="440148" y="1345710"/>
                  </a:cubicBezTo>
                  <a:cubicBezTo>
                    <a:pt x="565955" y="1299654"/>
                    <a:pt x="658618" y="1178040"/>
                    <a:pt x="660400" y="1023664"/>
                  </a:cubicBezTo>
                  <a:lnTo>
                    <a:pt x="660400" y="0"/>
                  </a:lnTo>
                  <a:lnTo>
                    <a:pt x="0" y="0"/>
                  </a:lnTo>
                  <a:lnTo>
                    <a:pt x="0" y="1022905"/>
                  </a:lnTo>
                  <a:cubicBezTo>
                    <a:pt x="1782" y="1178759"/>
                    <a:pt x="93019" y="1300375"/>
                    <a:pt x="220252" y="1345350"/>
                  </a:cubicBezTo>
                  <a:close/>
                </a:path>
              </a:pathLst>
            </a:custGeom>
            <a:solidFill>
              <a:srgbClr val="F35E1D">
                <a:alpha val="69804"/>
              </a:srgbClr>
            </a:solidFill>
          </p:spPr>
        </p:sp>
        <p:sp>
          <p:nvSpPr>
            <p:cNvPr id="4" name="TextBox 4"/>
            <p:cNvSpPr txBox="1"/>
            <p:nvPr/>
          </p:nvSpPr>
          <p:spPr>
            <a:xfrm>
              <a:off x="0" y="-57150"/>
              <a:ext cx="660400" cy="742950"/>
            </a:xfrm>
            <a:prstGeom prst="rect">
              <a:avLst/>
            </a:prstGeom>
          </p:spPr>
          <p:txBody>
            <a:bodyPr lIns="50800" tIns="50800" rIns="50800" bIns="50800" rtlCol="0" anchor="ctr"/>
            <a:lstStyle/>
            <a:p>
              <a:pPr algn="ctr">
                <a:lnSpc>
                  <a:spcPts val="3299"/>
                </a:lnSpc>
              </a:pPr>
              <a:endParaRPr/>
            </a:p>
          </p:txBody>
        </p:sp>
      </p:grpSp>
      <p:grpSp>
        <p:nvGrpSpPr>
          <p:cNvPr id="5" name="Group 5"/>
          <p:cNvGrpSpPr/>
          <p:nvPr/>
        </p:nvGrpSpPr>
        <p:grpSpPr>
          <a:xfrm>
            <a:off x="9368511" y="-818096"/>
            <a:ext cx="3531731" cy="7968275"/>
            <a:chOff x="0" y="0"/>
            <a:chExt cx="660400" cy="1489991"/>
          </a:xfrm>
        </p:grpSpPr>
        <p:sp>
          <p:nvSpPr>
            <p:cNvPr id="6" name="Freeform 6"/>
            <p:cNvSpPr/>
            <p:nvPr/>
          </p:nvSpPr>
          <p:spPr>
            <a:xfrm>
              <a:off x="0" y="0"/>
              <a:ext cx="660400" cy="1489992"/>
            </a:xfrm>
            <a:custGeom>
              <a:avLst/>
              <a:gdLst/>
              <a:ahLst/>
              <a:cxnLst/>
              <a:rect l="l" t="t" r="r" b="b"/>
              <a:pathLst>
                <a:path w="660400" h="1489992">
                  <a:moveTo>
                    <a:pt x="220252" y="1470922"/>
                  </a:moveTo>
                  <a:cubicBezTo>
                    <a:pt x="254109" y="1482436"/>
                    <a:pt x="292600" y="1489992"/>
                    <a:pt x="330378" y="1489992"/>
                  </a:cubicBezTo>
                  <a:cubicBezTo>
                    <a:pt x="368157" y="1489992"/>
                    <a:pt x="404509" y="1483514"/>
                    <a:pt x="438009" y="1472001"/>
                  </a:cubicBezTo>
                  <a:cubicBezTo>
                    <a:pt x="438723" y="1471641"/>
                    <a:pt x="439435" y="1471641"/>
                    <a:pt x="440148" y="1471282"/>
                  </a:cubicBezTo>
                  <a:cubicBezTo>
                    <a:pt x="565955" y="1425227"/>
                    <a:pt x="658618" y="1303613"/>
                    <a:pt x="660400" y="1146447"/>
                  </a:cubicBezTo>
                  <a:lnTo>
                    <a:pt x="660400" y="0"/>
                  </a:lnTo>
                  <a:lnTo>
                    <a:pt x="0" y="0"/>
                  </a:lnTo>
                  <a:lnTo>
                    <a:pt x="0" y="1145596"/>
                  </a:lnTo>
                  <a:cubicBezTo>
                    <a:pt x="1782" y="1304331"/>
                    <a:pt x="93019" y="1425947"/>
                    <a:pt x="220252" y="1470922"/>
                  </a:cubicBezTo>
                  <a:close/>
                </a:path>
              </a:pathLst>
            </a:custGeom>
            <a:solidFill>
              <a:srgbClr val="FD965C">
                <a:alpha val="69804"/>
              </a:srgbClr>
            </a:solidFill>
          </p:spPr>
        </p:sp>
        <p:sp>
          <p:nvSpPr>
            <p:cNvPr id="7" name="TextBox 7"/>
            <p:cNvSpPr txBox="1"/>
            <p:nvPr/>
          </p:nvSpPr>
          <p:spPr>
            <a:xfrm>
              <a:off x="0" y="-57150"/>
              <a:ext cx="660400" cy="742950"/>
            </a:xfrm>
            <a:prstGeom prst="rect">
              <a:avLst/>
            </a:prstGeom>
          </p:spPr>
          <p:txBody>
            <a:bodyPr lIns="50800" tIns="50800" rIns="50800" bIns="50800" rtlCol="0" anchor="ctr"/>
            <a:lstStyle/>
            <a:p>
              <a:pPr algn="ctr">
                <a:lnSpc>
                  <a:spcPts val="3299"/>
                </a:lnSpc>
              </a:pPr>
              <a:endParaRPr/>
            </a:p>
          </p:txBody>
        </p:sp>
      </p:grpSp>
      <p:grpSp>
        <p:nvGrpSpPr>
          <p:cNvPr id="8" name="Group 8"/>
          <p:cNvGrpSpPr/>
          <p:nvPr/>
        </p:nvGrpSpPr>
        <p:grpSpPr>
          <a:xfrm>
            <a:off x="13357041" y="-818096"/>
            <a:ext cx="3531731" cy="8624555"/>
            <a:chOff x="0" y="0"/>
            <a:chExt cx="660400" cy="1612710"/>
          </a:xfrm>
        </p:grpSpPr>
        <p:sp>
          <p:nvSpPr>
            <p:cNvPr id="9" name="Freeform 9"/>
            <p:cNvSpPr/>
            <p:nvPr/>
          </p:nvSpPr>
          <p:spPr>
            <a:xfrm>
              <a:off x="0" y="0"/>
              <a:ext cx="660400" cy="1612710"/>
            </a:xfrm>
            <a:custGeom>
              <a:avLst/>
              <a:gdLst/>
              <a:ahLst/>
              <a:cxnLst/>
              <a:rect l="l" t="t" r="r" b="b"/>
              <a:pathLst>
                <a:path w="660400" h="1612710">
                  <a:moveTo>
                    <a:pt x="220252" y="1593641"/>
                  </a:moveTo>
                  <a:cubicBezTo>
                    <a:pt x="254109" y="1605155"/>
                    <a:pt x="292600" y="1612710"/>
                    <a:pt x="330378" y="1612710"/>
                  </a:cubicBezTo>
                  <a:cubicBezTo>
                    <a:pt x="368157" y="1612710"/>
                    <a:pt x="404509" y="1606233"/>
                    <a:pt x="438009" y="1594719"/>
                  </a:cubicBezTo>
                  <a:cubicBezTo>
                    <a:pt x="438723" y="1594359"/>
                    <a:pt x="439435" y="1594359"/>
                    <a:pt x="440148" y="1594000"/>
                  </a:cubicBezTo>
                  <a:cubicBezTo>
                    <a:pt x="565955" y="1547945"/>
                    <a:pt x="658618" y="1426331"/>
                    <a:pt x="660400" y="1266440"/>
                  </a:cubicBezTo>
                  <a:lnTo>
                    <a:pt x="660400" y="0"/>
                  </a:lnTo>
                  <a:lnTo>
                    <a:pt x="0" y="0"/>
                  </a:lnTo>
                  <a:lnTo>
                    <a:pt x="0" y="1265500"/>
                  </a:lnTo>
                  <a:cubicBezTo>
                    <a:pt x="1782" y="1427050"/>
                    <a:pt x="93019" y="1548665"/>
                    <a:pt x="220252" y="1593641"/>
                  </a:cubicBezTo>
                  <a:close/>
                </a:path>
              </a:pathLst>
            </a:custGeom>
            <a:solidFill>
              <a:srgbClr val="FFCE9E"/>
            </a:solidFill>
          </p:spPr>
        </p:sp>
        <p:sp>
          <p:nvSpPr>
            <p:cNvPr id="10" name="TextBox 10"/>
            <p:cNvSpPr txBox="1"/>
            <p:nvPr/>
          </p:nvSpPr>
          <p:spPr>
            <a:xfrm>
              <a:off x="0" y="-57150"/>
              <a:ext cx="660400" cy="742950"/>
            </a:xfrm>
            <a:prstGeom prst="rect">
              <a:avLst/>
            </a:prstGeom>
          </p:spPr>
          <p:txBody>
            <a:bodyPr lIns="50800" tIns="50800" rIns="50800" bIns="50800" rtlCol="0" anchor="ctr"/>
            <a:lstStyle/>
            <a:p>
              <a:pPr algn="ctr">
                <a:lnSpc>
                  <a:spcPts val="3299"/>
                </a:lnSpc>
              </a:pPr>
              <a:endParaRPr/>
            </a:p>
          </p:txBody>
        </p:sp>
      </p:grpSp>
      <p:grpSp>
        <p:nvGrpSpPr>
          <p:cNvPr id="11" name="Group 11"/>
          <p:cNvGrpSpPr/>
          <p:nvPr/>
        </p:nvGrpSpPr>
        <p:grpSpPr>
          <a:xfrm>
            <a:off x="1399228" y="-818096"/>
            <a:ext cx="3531731" cy="6655713"/>
            <a:chOff x="0" y="0"/>
            <a:chExt cx="660400" cy="1244555"/>
          </a:xfrm>
        </p:grpSpPr>
        <p:sp>
          <p:nvSpPr>
            <p:cNvPr id="12" name="Freeform 12"/>
            <p:cNvSpPr/>
            <p:nvPr/>
          </p:nvSpPr>
          <p:spPr>
            <a:xfrm>
              <a:off x="0" y="0"/>
              <a:ext cx="660400" cy="1244555"/>
            </a:xfrm>
            <a:custGeom>
              <a:avLst/>
              <a:gdLst/>
              <a:ahLst/>
              <a:cxnLst/>
              <a:rect l="l" t="t" r="r" b="b"/>
              <a:pathLst>
                <a:path w="660400" h="1244555">
                  <a:moveTo>
                    <a:pt x="220252" y="1225486"/>
                  </a:moveTo>
                  <a:cubicBezTo>
                    <a:pt x="254109" y="1237000"/>
                    <a:pt x="292600" y="1244555"/>
                    <a:pt x="330378" y="1244555"/>
                  </a:cubicBezTo>
                  <a:cubicBezTo>
                    <a:pt x="368157" y="1244555"/>
                    <a:pt x="404509" y="1238078"/>
                    <a:pt x="438009" y="1226564"/>
                  </a:cubicBezTo>
                  <a:cubicBezTo>
                    <a:pt x="438723" y="1226205"/>
                    <a:pt x="439435" y="1226205"/>
                    <a:pt x="440148" y="1225845"/>
                  </a:cubicBezTo>
                  <a:cubicBezTo>
                    <a:pt x="565955" y="1179790"/>
                    <a:pt x="658618" y="1058176"/>
                    <a:pt x="660400" y="906462"/>
                  </a:cubicBezTo>
                  <a:lnTo>
                    <a:pt x="660400" y="0"/>
                  </a:lnTo>
                  <a:lnTo>
                    <a:pt x="0" y="0"/>
                  </a:lnTo>
                  <a:lnTo>
                    <a:pt x="0" y="905790"/>
                  </a:lnTo>
                  <a:cubicBezTo>
                    <a:pt x="1782" y="1058895"/>
                    <a:pt x="93019" y="1180510"/>
                    <a:pt x="220252" y="1225486"/>
                  </a:cubicBezTo>
                  <a:close/>
                </a:path>
              </a:pathLst>
            </a:custGeom>
            <a:solidFill>
              <a:srgbClr val="F34E21">
                <a:alpha val="69804"/>
              </a:srgbClr>
            </a:solidFill>
          </p:spPr>
        </p:sp>
        <p:sp>
          <p:nvSpPr>
            <p:cNvPr id="13" name="TextBox 13"/>
            <p:cNvSpPr txBox="1"/>
            <p:nvPr/>
          </p:nvSpPr>
          <p:spPr>
            <a:xfrm>
              <a:off x="0" y="-57150"/>
              <a:ext cx="660400" cy="742950"/>
            </a:xfrm>
            <a:prstGeom prst="rect">
              <a:avLst/>
            </a:prstGeom>
          </p:spPr>
          <p:txBody>
            <a:bodyPr lIns="50800" tIns="50800" rIns="50800" bIns="50800" rtlCol="0" anchor="ctr"/>
            <a:lstStyle/>
            <a:p>
              <a:pPr algn="ctr">
                <a:lnSpc>
                  <a:spcPts val="3299"/>
                </a:lnSpc>
              </a:pPr>
              <a:endParaRPr/>
            </a:p>
          </p:txBody>
        </p:sp>
      </p:grpSp>
      <p:sp>
        <p:nvSpPr>
          <p:cNvPr id="14" name="Freeform 14"/>
          <p:cNvSpPr/>
          <p:nvPr/>
        </p:nvSpPr>
        <p:spPr>
          <a:xfrm>
            <a:off x="6659732" y="515578"/>
            <a:ext cx="980005" cy="1042559"/>
          </a:xfrm>
          <a:custGeom>
            <a:avLst/>
            <a:gdLst/>
            <a:ahLst/>
            <a:cxnLst/>
            <a:rect l="l" t="t" r="r" b="b"/>
            <a:pathLst>
              <a:path w="980005" h="1042559">
                <a:moveTo>
                  <a:pt x="0" y="0"/>
                </a:moveTo>
                <a:lnTo>
                  <a:pt x="980005" y="0"/>
                </a:lnTo>
                <a:lnTo>
                  <a:pt x="980005" y="1042558"/>
                </a:lnTo>
                <a:lnTo>
                  <a:pt x="0" y="10425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2652904" y="515578"/>
            <a:ext cx="1024378" cy="1026244"/>
          </a:xfrm>
          <a:custGeom>
            <a:avLst/>
            <a:gdLst/>
            <a:ahLst/>
            <a:cxnLst/>
            <a:rect l="l" t="t" r="r" b="b"/>
            <a:pathLst>
              <a:path w="1024378" h="1026244">
                <a:moveTo>
                  <a:pt x="0" y="0"/>
                </a:moveTo>
                <a:lnTo>
                  <a:pt x="1024379" y="0"/>
                </a:lnTo>
                <a:lnTo>
                  <a:pt x="1024379" y="1026244"/>
                </a:lnTo>
                <a:lnTo>
                  <a:pt x="0" y="10262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TextBox 16"/>
          <p:cNvSpPr txBox="1"/>
          <p:nvPr/>
        </p:nvSpPr>
        <p:spPr>
          <a:xfrm>
            <a:off x="1028700" y="7749540"/>
            <a:ext cx="7161981" cy="1117600"/>
          </a:xfrm>
          <a:prstGeom prst="rect">
            <a:avLst/>
          </a:prstGeom>
        </p:spPr>
        <p:txBody>
          <a:bodyPr lIns="0" tIns="0" rIns="0" bIns="0" rtlCol="0" anchor="t">
            <a:spAutoFit/>
          </a:bodyPr>
          <a:lstStyle/>
          <a:p>
            <a:pPr algn="ctr">
              <a:lnSpc>
                <a:spcPts val="8450"/>
              </a:lnSpc>
            </a:pPr>
            <a:r>
              <a:rPr lang="en-US" sz="6500" spc="195">
                <a:solidFill>
                  <a:srgbClr val="000000"/>
                </a:solidFill>
                <a:latin typeface="Horizon"/>
              </a:rPr>
              <a:t>PROPOSAL</a:t>
            </a:r>
          </a:p>
        </p:txBody>
      </p:sp>
      <p:sp>
        <p:nvSpPr>
          <p:cNvPr id="17" name="TextBox 17"/>
          <p:cNvSpPr txBox="1"/>
          <p:nvPr/>
        </p:nvSpPr>
        <p:spPr>
          <a:xfrm>
            <a:off x="-197530" y="8809990"/>
            <a:ext cx="11162800" cy="448310"/>
          </a:xfrm>
          <a:prstGeom prst="rect">
            <a:avLst/>
          </a:prstGeom>
        </p:spPr>
        <p:txBody>
          <a:bodyPr lIns="0" tIns="0" rIns="0" bIns="0" rtlCol="0" anchor="t">
            <a:spAutoFit/>
          </a:bodyPr>
          <a:lstStyle/>
          <a:p>
            <a:pPr algn="ctr">
              <a:lnSpc>
                <a:spcPts val="3640"/>
              </a:lnSpc>
            </a:pPr>
            <a:r>
              <a:rPr lang="en-US" sz="2600" spc="52">
                <a:solidFill>
                  <a:srgbClr val="000000"/>
                </a:solidFill>
                <a:latin typeface="Anonymous Pro"/>
              </a:rPr>
              <a:t>4 simple ways to increase profits &amp; lower cost</a:t>
            </a:r>
          </a:p>
        </p:txBody>
      </p:sp>
      <p:grpSp>
        <p:nvGrpSpPr>
          <p:cNvPr id="18" name="Group 18"/>
          <p:cNvGrpSpPr/>
          <p:nvPr/>
        </p:nvGrpSpPr>
        <p:grpSpPr>
          <a:xfrm>
            <a:off x="1714731" y="2657478"/>
            <a:ext cx="2876748" cy="2204028"/>
            <a:chOff x="0" y="0"/>
            <a:chExt cx="3835665" cy="2938704"/>
          </a:xfrm>
        </p:grpSpPr>
        <p:sp>
          <p:nvSpPr>
            <p:cNvPr id="19" name="TextBox 19"/>
            <p:cNvSpPr txBox="1"/>
            <p:nvPr/>
          </p:nvSpPr>
          <p:spPr>
            <a:xfrm>
              <a:off x="0" y="-9525"/>
              <a:ext cx="3835665" cy="663041"/>
            </a:xfrm>
            <a:prstGeom prst="rect">
              <a:avLst/>
            </a:prstGeom>
          </p:spPr>
          <p:txBody>
            <a:bodyPr lIns="0" tIns="0" rIns="0" bIns="0" rtlCol="0" anchor="t">
              <a:spAutoFit/>
            </a:bodyPr>
            <a:lstStyle/>
            <a:p>
              <a:pPr algn="ctr">
                <a:lnSpc>
                  <a:spcPts val="3930"/>
                </a:lnSpc>
              </a:pPr>
              <a:r>
                <a:rPr lang="en-US" sz="3275" spc="327">
                  <a:solidFill>
                    <a:srgbClr val="000000"/>
                  </a:solidFill>
                  <a:latin typeface="Aileron Bold"/>
                </a:rPr>
                <a:t>1</a:t>
              </a:r>
            </a:p>
          </p:txBody>
        </p:sp>
        <p:sp>
          <p:nvSpPr>
            <p:cNvPr id="20" name="TextBox 20"/>
            <p:cNvSpPr txBox="1"/>
            <p:nvPr/>
          </p:nvSpPr>
          <p:spPr>
            <a:xfrm>
              <a:off x="0" y="841426"/>
              <a:ext cx="3835665" cy="2097278"/>
            </a:xfrm>
            <a:prstGeom prst="rect">
              <a:avLst/>
            </a:prstGeom>
          </p:spPr>
          <p:txBody>
            <a:bodyPr lIns="0" tIns="0" rIns="0" bIns="0" rtlCol="0" anchor="t">
              <a:spAutoFit/>
            </a:bodyPr>
            <a:lstStyle/>
            <a:p>
              <a:pPr algn="ctr">
                <a:lnSpc>
                  <a:spcPts val="4257"/>
                </a:lnSpc>
              </a:pPr>
              <a:r>
                <a:rPr lang="en-US" sz="3041" spc="60">
                  <a:solidFill>
                    <a:srgbClr val="000000"/>
                  </a:solidFill>
                  <a:latin typeface="Anonymous Pro"/>
                </a:rPr>
                <a:t>Sell low</a:t>
              </a:r>
            </a:p>
            <a:p>
              <a:pPr algn="ctr">
                <a:lnSpc>
                  <a:spcPts val="4257"/>
                </a:lnSpc>
              </a:pPr>
              <a:r>
                <a:rPr lang="en-US" sz="3041" spc="60">
                  <a:solidFill>
                    <a:srgbClr val="000000"/>
                  </a:solidFill>
                  <a:latin typeface="Anonymous Pro"/>
                </a:rPr>
                <a:t>profit</a:t>
              </a:r>
            </a:p>
            <a:p>
              <a:pPr algn="ctr">
                <a:lnSpc>
                  <a:spcPts val="4257"/>
                </a:lnSpc>
              </a:pPr>
              <a:r>
                <a:rPr lang="en-US" sz="3041" spc="60">
                  <a:solidFill>
                    <a:srgbClr val="000000"/>
                  </a:solidFill>
                  <a:latin typeface="Anonymous Pro"/>
                </a:rPr>
                <a:t>cars</a:t>
              </a:r>
            </a:p>
          </p:txBody>
        </p:sp>
      </p:grpSp>
      <p:grpSp>
        <p:nvGrpSpPr>
          <p:cNvPr id="21" name="Group 21"/>
          <p:cNvGrpSpPr/>
          <p:nvPr/>
        </p:nvGrpSpPr>
        <p:grpSpPr>
          <a:xfrm>
            <a:off x="5711360" y="2662703"/>
            <a:ext cx="2876748" cy="2204028"/>
            <a:chOff x="0" y="0"/>
            <a:chExt cx="3835665" cy="2938704"/>
          </a:xfrm>
        </p:grpSpPr>
        <p:sp>
          <p:nvSpPr>
            <p:cNvPr id="22" name="TextBox 22"/>
            <p:cNvSpPr txBox="1"/>
            <p:nvPr/>
          </p:nvSpPr>
          <p:spPr>
            <a:xfrm>
              <a:off x="0" y="-9525"/>
              <a:ext cx="3835665" cy="663041"/>
            </a:xfrm>
            <a:prstGeom prst="rect">
              <a:avLst/>
            </a:prstGeom>
          </p:spPr>
          <p:txBody>
            <a:bodyPr lIns="0" tIns="0" rIns="0" bIns="0" rtlCol="0" anchor="t">
              <a:spAutoFit/>
            </a:bodyPr>
            <a:lstStyle/>
            <a:p>
              <a:pPr algn="ctr">
                <a:lnSpc>
                  <a:spcPts val="3930"/>
                </a:lnSpc>
              </a:pPr>
              <a:r>
                <a:rPr lang="en-US" sz="3275" spc="327">
                  <a:solidFill>
                    <a:srgbClr val="000000"/>
                  </a:solidFill>
                  <a:latin typeface="Aileron Bold"/>
                </a:rPr>
                <a:t>2</a:t>
              </a:r>
            </a:p>
          </p:txBody>
        </p:sp>
        <p:sp>
          <p:nvSpPr>
            <p:cNvPr id="23" name="TextBox 23"/>
            <p:cNvSpPr txBox="1"/>
            <p:nvPr/>
          </p:nvSpPr>
          <p:spPr>
            <a:xfrm>
              <a:off x="0" y="841426"/>
              <a:ext cx="3835665" cy="2097278"/>
            </a:xfrm>
            <a:prstGeom prst="rect">
              <a:avLst/>
            </a:prstGeom>
          </p:spPr>
          <p:txBody>
            <a:bodyPr lIns="0" tIns="0" rIns="0" bIns="0" rtlCol="0" anchor="t">
              <a:spAutoFit/>
            </a:bodyPr>
            <a:lstStyle/>
            <a:p>
              <a:pPr algn="ctr">
                <a:lnSpc>
                  <a:spcPts val="4257"/>
                </a:lnSpc>
              </a:pPr>
              <a:r>
                <a:rPr lang="en-US" sz="3041" spc="60">
                  <a:solidFill>
                    <a:srgbClr val="000000"/>
                  </a:solidFill>
                  <a:latin typeface="Anonymous Pro"/>
                </a:rPr>
                <a:t>Buy 20 more high demand cars</a:t>
              </a:r>
            </a:p>
          </p:txBody>
        </p:sp>
      </p:grpSp>
      <p:grpSp>
        <p:nvGrpSpPr>
          <p:cNvPr id="24" name="Group 24"/>
          <p:cNvGrpSpPr/>
          <p:nvPr/>
        </p:nvGrpSpPr>
        <p:grpSpPr>
          <a:xfrm>
            <a:off x="9684107" y="2722519"/>
            <a:ext cx="2876748" cy="2737428"/>
            <a:chOff x="0" y="0"/>
            <a:chExt cx="3835665" cy="3649904"/>
          </a:xfrm>
        </p:grpSpPr>
        <p:sp>
          <p:nvSpPr>
            <p:cNvPr id="25" name="TextBox 25"/>
            <p:cNvSpPr txBox="1"/>
            <p:nvPr/>
          </p:nvSpPr>
          <p:spPr>
            <a:xfrm>
              <a:off x="0" y="-9525"/>
              <a:ext cx="3835665" cy="663041"/>
            </a:xfrm>
            <a:prstGeom prst="rect">
              <a:avLst/>
            </a:prstGeom>
          </p:spPr>
          <p:txBody>
            <a:bodyPr lIns="0" tIns="0" rIns="0" bIns="0" rtlCol="0" anchor="t">
              <a:spAutoFit/>
            </a:bodyPr>
            <a:lstStyle/>
            <a:p>
              <a:pPr algn="ctr">
                <a:lnSpc>
                  <a:spcPts val="3930"/>
                </a:lnSpc>
              </a:pPr>
              <a:r>
                <a:rPr lang="en-US" sz="3275" spc="327">
                  <a:solidFill>
                    <a:srgbClr val="000000"/>
                  </a:solidFill>
                  <a:latin typeface="Aileron Bold"/>
                </a:rPr>
                <a:t>3</a:t>
              </a:r>
            </a:p>
          </p:txBody>
        </p:sp>
        <p:sp>
          <p:nvSpPr>
            <p:cNvPr id="26" name="TextBox 26"/>
            <p:cNvSpPr txBox="1"/>
            <p:nvPr/>
          </p:nvSpPr>
          <p:spPr>
            <a:xfrm>
              <a:off x="0" y="841426"/>
              <a:ext cx="3835665" cy="2808478"/>
            </a:xfrm>
            <a:prstGeom prst="rect">
              <a:avLst/>
            </a:prstGeom>
          </p:spPr>
          <p:txBody>
            <a:bodyPr lIns="0" tIns="0" rIns="0" bIns="0" rtlCol="0" anchor="t">
              <a:spAutoFit/>
            </a:bodyPr>
            <a:lstStyle/>
            <a:p>
              <a:pPr algn="ctr">
                <a:lnSpc>
                  <a:spcPts val="4257"/>
                </a:lnSpc>
              </a:pPr>
              <a:r>
                <a:rPr lang="en-US" sz="3041" spc="60">
                  <a:solidFill>
                    <a:srgbClr val="000000"/>
                  </a:solidFill>
                  <a:latin typeface="Anonymous Pro"/>
                </a:rPr>
                <a:t>Increase the rate</a:t>
              </a:r>
            </a:p>
            <a:p>
              <a:pPr algn="ctr">
                <a:lnSpc>
                  <a:spcPts val="4257"/>
                </a:lnSpc>
              </a:pPr>
              <a:r>
                <a:rPr lang="en-US" sz="3041" spc="60">
                  <a:solidFill>
                    <a:srgbClr val="000000"/>
                  </a:solidFill>
                  <a:latin typeface="Anonymous Pro"/>
                </a:rPr>
                <a:t>of high demand cars</a:t>
              </a:r>
            </a:p>
          </p:txBody>
        </p:sp>
      </p:grpSp>
      <p:grpSp>
        <p:nvGrpSpPr>
          <p:cNvPr id="27" name="Group 27"/>
          <p:cNvGrpSpPr/>
          <p:nvPr/>
        </p:nvGrpSpPr>
        <p:grpSpPr>
          <a:xfrm>
            <a:off x="13684532" y="2722519"/>
            <a:ext cx="2876748" cy="2737428"/>
            <a:chOff x="0" y="0"/>
            <a:chExt cx="3835665" cy="3649904"/>
          </a:xfrm>
        </p:grpSpPr>
        <p:sp>
          <p:nvSpPr>
            <p:cNvPr id="28" name="TextBox 28"/>
            <p:cNvSpPr txBox="1"/>
            <p:nvPr/>
          </p:nvSpPr>
          <p:spPr>
            <a:xfrm>
              <a:off x="0" y="-9525"/>
              <a:ext cx="3835665" cy="663041"/>
            </a:xfrm>
            <a:prstGeom prst="rect">
              <a:avLst/>
            </a:prstGeom>
          </p:spPr>
          <p:txBody>
            <a:bodyPr lIns="0" tIns="0" rIns="0" bIns="0" rtlCol="0" anchor="t">
              <a:spAutoFit/>
            </a:bodyPr>
            <a:lstStyle/>
            <a:p>
              <a:pPr algn="ctr">
                <a:lnSpc>
                  <a:spcPts val="3930"/>
                </a:lnSpc>
              </a:pPr>
              <a:r>
                <a:rPr lang="en-US" sz="3275" spc="327">
                  <a:solidFill>
                    <a:srgbClr val="000000"/>
                  </a:solidFill>
                  <a:latin typeface="Aileron Bold"/>
                </a:rPr>
                <a:t>4</a:t>
              </a:r>
            </a:p>
          </p:txBody>
        </p:sp>
        <p:sp>
          <p:nvSpPr>
            <p:cNvPr id="29" name="TextBox 29"/>
            <p:cNvSpPr txBox="1"/>
            <p:nvPr/>
          </p:nvSpPr>
          <p:spPr>
            <a:xfrm>
              <a:off x="0" y="841426"/>
              <a:ext cx="3835665" cy="2808478"/>
            </a:xfrm>
            <a:prstGeom prst="rect">
              <a:avLst/>
            </a:prstGeom>
          </p:spPr>
          <p:txBody>
            <a:bodyPr lIns="0" tIns="0" rIns="0" bIns="0" rtlCol="0" anchor="t">
              <a:spAutoFit/>
            </a:bodyPr>
            <a:lstStyle/>
            <a:p>
              <a:pPr algn="ctr">
                <a:lnSpc>
                  <a:spcPts val="4257"/>
                </a:lnSpc>
              </a:pPr>
              <a:r>
                <a:rPr lang="en-US" sz="3041" spc="60">
                  <a:solidFill>
                    <a:srgbClr val="000000"/>
                  </a:solidFill>
                  <a:latin typeface="Anonymous Pro Bold"/>
                </a:rPr>
                <a:t>Allocate</a:t>
              </a:r>
            </a:p>
            <a:p>
              <a:pPr algn="ctr">
                <a:lnSpc>
                  <a:spcPts val="4257"/>
                </a:lnSpc>
              </a:pPr>
              <a:r>
                <a:rPr lang="en-US" sz="3041" spc="60">
                  <a:solidFill>
                    <a:srgbClr val="000000"/>
                  </a:solidFill>
                  <a:latin typeface="Anonymous Pro Bold"/>
                </a:rPr>
                <a:t>more funds</a:t>
              </a:r>
            </a:p>
            <a:p>
              <a:pPr algn="ctr">
                <a:lnSpc>
                  <a:spcPts val="4257"/>
                </a:lnSpc>
              </a:pPr>
              <a:r>
                <a:rPr lang="en-US" sz="3041" spc="60">
                  <a:solidFill>
                    <a:srgbClr val="000000"/>
                  </a:solidFill>
                  <a:latin typeface="Anonymous Pro Bold"/>
                </a:rPr>
                <a:t>for</a:t>
              </a:r>
            </a:p>
            <a:p>
              <a:pPr algn="ctr">
                <a:lnSpc>
                  <a:spcPts val="4257"/>
                </a:lnSpc>
              </a:pPr>
              <a:r>
                <a:rPr lang="en-US" sz="3041" spc="60">
                  <a:solidFill>
                    <a:srgbClr val="000000"/>
                  </a:solidFill>
                  <a:latin typeface="Anonymous Pro Bold"/>
                </a:rPr>
                <a:t>marketing</a:t>
              </a:r>
            </a:p>
          </p:txBody>
        </p:sp>
      </p:grpSp>
      <p:sp>
        <p:nvSpPr>
          <p:cNvPr id="30" name="Freeform 30"/>
          <p:cNvSpPr/>
          <p:nvPr/>
        </p:nvSpPr>
        <p:spPr>
          <a:xfrm>
            <a:off x="10587283" y="531892"/>
            <a:ext cx="1070398" cy="1026244"/>
          </a:xfrm>
          <a:custGeom>
            <a:avLst/>
            <a:gdLst/>
            <a:ahLst/>
            <a:cxnLst/>
            <a:rect l="l" t="t" r="r" b="b"/>
            <a:pathLst>
              <a:path w="1070398" h="1026244">
                <a:moveTo>
                  <a:pt x="0" y="0"/>
                </a:moveTo>
                <a:lnTo>
                  <a:pt x="1070398" y="0"/>
                </a:lnTo>
                <a:lnTo>
                  <a:pt x="1070398" y="1026244"/>
                </a:lnTo>
                <a:lnTo>
                  <a:pt x="0" y="10262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1" name="Freeform 31"/>
          <p:cNvSpPr/>
          <p:nvPr/>
        </p:nvSpPr>
        <p:spPr>
          <a:xfrm>
            <a:off x="14524470" y="672450"/>
            <a:ext cx="1196873" cy="885686"/>
          </a:xfrm>
          <a:custGeom>
            <a:avLst/>
            <a:gdLst/>
            <a:ahLst/>
            <a:cxnLst/>
            <a:rect l="l" t="t" r="r" b="b"/>
            <a:pathLst>
              <a:path w="1196873" h="885686">
                <a:moveTo>
                  <a:pt x="0" y="0"/>
                </a:moveTo>
                <a:lnTo>
                  <a:pt x="1196873" y="0"/>
                </a:lnTo>
                <a:lnTo>
                  <a:pt x="1196873" y="885686"/>
                </a:lnTo>
                <a:lnTo>
                  <a:pt x="0" y="88568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0"/>
                </a:moveTo>
                <a:lnTo>
                  <a:pt x="10287000" y="0"/>
                </a:lnTo>
                <a:lnTo>
                  <a:pt x="10287000" y="18288000"/>
                </a:lnTo>
                <a:lnTo>
                  <a:pt x="0" y="18288000"/>
                </a:lnTo>
                <a:lnTo>
                  <a:pt x="0" y="0"/>
                </a:lnTo>
                <a:close/>
              </a:path>
            </a:pathLst>
          </a:custGeom>
          <a:blipFill>
            <a:blip r:embed="rId2"/>
            <a:stretch>
              <a:fillRect t="-6249" b="-6249"/>
            </a:stretch>
          </a:blipFill>
        </p:spPr>
      </p:sp>
      <p:sp>
        <p:nvSpPr>
          <p:cNvPr id="3" name="Freeform 3"/>
          <p:cNvSpPr/>
          <p:nvPr/>
        </p:nvSpPr>
        <p:spPr>
          <a:xfrm rot="-1079933">
            <a:off x="-5097661" y="-5035574"/>
            <a:ext cx="27567247" cy="18378165"/>
          </a:xfrm>
          <a:custGeom>
            <a:avLst/>
            <a:gdLst/>
            <a:ahLst/>
            <a:cxnLst/>
            <a:rect l="l" t="t" r="r" b="b"/>
            <a:pathLst>
              <a:path w="27567247" h="18378165">
                <a:moveTo>
                  <a:pt x="0" y="0"/>
                </a:moveTo>
                <a:lnTo>
                  <a:pt x="27567247" y="0"/>
                </a:lnTo>
                <a:lnTo>
                  <a:pt x="27567247" y="18378165"/>
                </a:lnTo>
                <a:lnTo>
                  <a:pt x="0" y="18378165"/>
                </a:lnTo>
                <a:lnTo>
                  <a:pt x="0" y="0"/>
                </a:lnTo>
                <a:close/>
              </a:path>
            </a:pathLst>
          </a:custGeom>
          <a:blipFill>
            <a:blip r:embed="rId3"/>
            <a:stretch>
              <a:fillRect/>
            </a:stretch>
          </a:blipFill>
        </p:spPr>
      </p:sp>
      <p:sp>
        <p:nvSpPr>
          <p:cNvPr id="5" name="TextBox 5"/>
          <p:cNvSpPr txBox="1"/>
          <p:nvPr/>
        </p:nvSpPr>
        <p:spPr>
          <a:xfrm>
            <a:off x="6184796" y="457200"/>
            <a:ext cx="5589845" cy="1066800"/>
          </a:xfrm>
          <a:prstGeom prst="rect">
            <a:avLst/>
          </a:prstGeom>
        </p:spPr>
        <p:txBody>
          <a:bodyPr lIns="0" tIns="0" rIns="0" bIns="0" rtlCol="0" anchor="t">
            <a:spAutoFit/>
          </a:bodyPr>
          <a:lstStyle/>
          <a:p>
            <a:pPr>
              <a:lnSpc>
                <a:spcPts val="7800"/>
              </a:lnSpc>
            </a:pPr>
            <a:r>
              <a:rPr lang="en-US" sz="6500">
                <a:solidFill>
                  <a:srgbClr val="FFFFFF"/>
                </a:solidFill>
                <a:latin typeface="Horizon"/>
              </a:rPr>
              <a:t>Results</a:t>
            </a:r>
          </a:p>
        </p:txBody>
      </p:sp>
      <p:grpSp>
        <p:nvGrpSpPr>
          <p:cNvPr id="6" name="Group 6"/>
          <p:cNvGrpSpPr/>
          <p:nvPr/>
        </p:nvGrpSpPr>
        <p:grpSpPr>
          <a:xfrm>
            <a:off x="928769" y="3475175"/>
            <a:ext cx="4421022" cy="442102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97CD2">
                <a:alpha val="64706"/>
              </a:srgbClr>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399"/>
                </a:lnSpc>
              </a:pPr>
              <a:endParaRPr/>
            </a:p>
          </p:txBody>
        </p:sp>
      </p:grpSp>
      <p:grpSp>
        <p:nvGrpSpPr>
          <p:cNvPr id="9" name="Group 9"/>
          <p:cNvGrpSpPr/>
          <p:nvPr/>
        </p:nvGrpSpPr>
        <p:grpSpPr>
          <a:xfrm>
            <a:off x="4718941" y="3475175"/>
            <a:ext cx="4421022" cy="442102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8BDB9">
                <a:alpha val="64706"/>
              </a:srgbClr>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399"/>
                </a:lnSpc>
              </a:pPr>
              <a:endParaRPr/>
            </a:p>
          </p:txBody>
        </p:sp>
      </p:grpSp>
      <p:grpSp>
        <p:nvGrpSpPr>
          <p:cNvPr id="12" name="Group 12"/>
          <p:cNvGrpSpPr/>
          <p:nvPr/>
        </p:nvGrpSpPr>
        <p:grpSpPr>
          <a:xfrm>
            <a:off x="8979719" y="3475175"/>
            <a:ext cx="4421022" cy="442102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5E1D">
                <a:alpha val="64706"/>
              </a:srgbClr>
            </a:soli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399"/>
                </a:lnSpc>
              </a:pPr>
              <a:endParaRPr/>
            </a:p>
          </p:txBody>
        </p:sp>
      </p:grpSp>
      <p:grpSp>
        <p:nvGrpSpPr>
          <p:cNvPr id="15" name="Group 15"/>
          <p:cNvGrpSpPr/>
          <p:nvPr/>
        </p:nvGrpSpPr>
        <p:grpSpPr>
          <a:xfrm>
            <a:off x="12889880" y="3475175"/>
            <a:ext cx="4421022" cy="442102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4E21">
                <a:alpha val="64706"/>
              </a:srgbClr>
            </a:soli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399"/>
                </a:lnSpc>
              </a:pPr>
              <a:endParaRPr/>
            </a:p>
          </p:txBody>
        </p:sp>
      </p:grpSp>
      <p:sp>
        <p:nvSpPr>
          <p:cNvPr id="18" name="TextBox 18"/>
          <p:cNvSpPr txBox="1"/>
          <p:nvPr/>
        </p:nvSpPr>
        <p:spPr>
          <a:xfrm>
            <a:off x="5349791" y="4439925"/>
            <a:ext cx="3159322" cy="2714625"/>
          </a:xfrm>
          <a:prstGeom prst="rect">
            <a:avLst/>
          </a:prstGeom>
        </p:spPr>
        <p:txBody>
          <a:bodyPr lIns="0" tIns="0" rIns="0" bIns="0" rtlCol="0" anchor="t">
            <a:spAutoFit/>
          </a:bodyPr>
          <a:lstStyle/>
          <a:p>
            <a:pPr algn="ctr">
              <a:lnSpc>
                <a:spcPts val="8400"/>
              </a:lnSpc>
            </a:pPr>
            <a:r>
              <a:rPr lang="en-US" sz="6000" spc="234">
                <a:solidFill>
                  <a:srgbClr val="FFFFFF"/>
                </a:solidFill>
                <a:latin typeface="Horizon"/>
              </a:rPr>
              <a:t>+ 34%</a:t>
            </a:r>
          </a:p>
          <a:p>
            <a:pPr marL="0" lvl="1" indent="0" algn="ctr">
              <a:lnSpc>
                <a:spcPts val="4199"/>
              </a:lnSpc>
              <a:spcBef>
                <a:spcPct val="0"/>
              </a:spcBef>
            </a:pPr>
            <a:r>
              <a:rPr lang="en-US" sz="2999" spc="116">
                <a:solidFill>
                  <a:srgbClr val="FFFFFF"/>
                </a:solidFill>
                <a:latin typeface="Anonymous Pro"/>
              </a:rPr>
              <a:t>Increase in Avg. Car Profit</a:t>
            </a:r>
          </a:p>
        </p:txBody>
      </p:sp>
      <p:sp>
        <p:nvSpPr>
          <p:cNvPr id="19" name="TextBox 19"/>
          <p:cNvSpPr txBox="1"/>
          <p:nvPr/>
        </p:nvSpPr>
        <p:spPr>
          <a:xfrm>
            <a:off x="9620016" y="4592406"/>
            <a:ext cx="3159322" cy="2190750"/>
          </a:xfrm>
          <a:prstGeom prst="rect">
            <a:avLst/>
          </a:prstGeom>
        </p:spPr>
        <p:txBody>
          <a:bodyPr lIns="0" tIns="0" rIns="0" bIns="0" rtlCol="0" anchor="t">
            <a:spAutoFit/>
          </a:bodyPr>
          <a:lstStyle/>
          <a:p>
            <a:pPr algn="ctr">
              <a:lnSpc>
                <a:spcPts val="8400"/>
              </a:lnSpc>
            </a:pPr>
            <a:r>
              <a:rPr lang="en-US" sz="6000" spc="234">
                <a:solidFill>
                  <a:srgbClr val="FFFFFF"/>
                </a:solidFill>
                <a:latin typeface="Horizon"/>
              </a:rPr>
              <a:t>+ 18%</a:t>
            </a:r>
          </a:p>
          <a:p>
            <a:pPr marL="0" lvl="1" indent="0" algn="ctr">
              <a:lnSpc>
                <a:spcPts val="4199"/>
              </a:lnSpc>
              <a:spcBef>
                <a:spcPct val="0"/>
              </a:spcBef>
            </a:pPr>
            <a:r>
              <a:rPr lang="en-US" sz="2999" spc="116">
                <a:solidFill>
                  <a:srgbClr val="FFFFFF"/>
                </a:solidFill>
                <a:latin typeface="Anonymous Pro"/>
              </a:rPr>
              <a:t>Increase in Revenue</a:t>
            </a:r>
          </a:p>
        </p:txBody>
      </p:sp>
      <p:sp>
        <p:nvSpPr>
          <p:cNvPr id="20" name="TextBox 20"/>
          <p:cNvSpPr txBox="1"/>
          <p:nvPr/>
        </p:nvSpPr>
        <p:spPr>
          <a:xfrm>
            <a:off x="13400740" y="4592406"/>
            <a:ext cx="3690959" cy="2190750"/>
          </a:xfrm>
          <a:prstGeom prst="rect">
            <a:avLst/>
          </a:prstGeom>
        </p:spPr>
        <p:txBody>
          <a:bodyPr lIns="0" tIns="0" rIns="0" bIns="0" rtlCol="0" anchor="t">
            <a:spAutoFit/>
          </a:bodyPr>
          <a:lstStyle/>
          <a:p>
            <a:pPr algn="ctr">
              <a:lnSpc>
                <a:spcPts val="8400"/>
              </a:lnSpc>
            </a:pPr>
            <a:r>
              <a:rPr lang="en-US" sz="6000" spc="234">
                <a:solidFill>
                  <a:srgbClr val="FFFFFF"/>
                </a:solidFill>
                <a:latin typeface="Horizon"/>
              </a:rPr>
              <a:t>+ 9.4 M</a:t>
            </a:r>
          </a:p>
          <a:p>
            <a:pPr marL="0" lvl="1" indent="0" algn="ctr">
              <a:lnSpc>
                <a:spcPts val="4199"/>
              </a:lnSpc>
              <a:spcBef>
                <a:spcPct val="0"/>
              </a:spcBef>
            </a:pPr>
            <a:r>
              <a:rPr lang="en-US" sz="2999" spc="116">
                <a:solidFill>
                  <a:srgbClr val="FFFFFF"/>
                </a:solidFill>
                <a:latin typeface="Anonymous Pro"/>
              </a:rPr>
              <a:t>Increase in Profit</a:t>
            </a:r>
          </a:p>
        </p:txBody>
      </p:sp>
      <p:sp>
        <p:nvSpPr>
          <p:cNvPr id="21" name="TextBox 21"/>
          <p:cNvSpPr txBox="1"/>
          <p:nvPr/>
        </p:nvSpPr>
        <p:spPr>
          <a:xfrm>
            <a:off x="998608" y="4640031"/>
            <a:ext cx="4281343" cy="2473960"/>
          </a:xfrm>
          <a:prstGeom prst="rect">
            <a:avLst/>
          </a:prstGeom>
        </p:spPr>
        <p:txBody>
          <a:bodyPr lIns="0" tIns="0" rIns="0" bIns="0" rtlCol="0" anchor="t">
            <a:spAutoFit/>
          </a:bodyPr>
          <a:lstStyle/>
          <a:p>
            <a:pPr algn="ctr">
              <a:lnSpc>
                <a:spcPts val="6580"/>
              </a:lnSpc>
            </a:pPr>
            <a:r>
              <a:rPr lang="en-US" sz="4700" spc="183">
                <a:solidFill>
                  <a:srgbClr val="FFFFFF"/>
                </a:solidFill>
                <a:latin typeface="Horizon"/>
              </a:rPr>
              <a:t>$436,609</a:t>
            </a:r>
          </a:p>
          <a:p>
            <a:pPr marL="0" lvl="1" indent="0" algn="ctr">
              <a:lnSpc>
                <a:spcPts val="4200"/>
              </a:lnSpc>
              <a:spcBef>
                <a:spcPct val="0"/>
              </a:spcBef>
            </a:pPr>
            <a:r>
              <a:rPr lang="en-US" sz="3000" spc="117">
                <a:solidFill>
                  <a:srgbClr val="FFFFFF"/>
                </a:solidFill>
                <a:latin typeface="Anonymous Pro"/>
              </a:rPr>
              <a:t>Savings from selling non profit cars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0"/>
                </a:moveTo>
                <a:lnTo>
                  <a:pt x="10287000" y="0"/>
                </a:lnTo>
                <a:lnTo>
                  <a:pt x="10287000" y="18288000"/>
                </a:lnTo>
                <a:lnTo>
                  <a:pt x="0" y="18288000"/>
                </a:lnTo>
                <a:lnTo>
                  <a:pt x="0" y="0"/>
                </a:lnTo>
                <a:close/>
              </a:path>
            </a:pathLst>
          </a:custGeom>
          <a:blipFill>
            <a:blip r:embed="rId2"/>
            <a:stretch>
              <a:fillRect t="-6249" b="-6249"/>
            </a:stretch>
          </a:blipFill>
        </p:spPr>
      </p:sp>
      <p:sp>
        <p:nvSpPr>
          <p:cNvPr id="3" name="Freeform 3"/>
          <p:cNvSpPr/>
          <p:nvPr/>
        </p:nvSpPr>
        <p:spPr>
          <a:xfrm rot="-1079933">
            <a:off x="-3778723" y="-4458272"/>
            <a:ext cx="27567247" cy="18378165"/>
          </a:xfrm>
          <a:custGeom>
            <a:avLst/>
            <a:gdLst/>
            <a:ahLst/>
            <a:cxnLst/>
            <a:rect l="l" t="t" r="r" b="b"/>
            <a:pathLst>
              <a:path w="27567247" h="18378165">
                <a:moveTo>
                  <a:pt x="0" y="0"/>
                </a:moveTo>
                <a:lnTo>
                  <a:pt x="27567247" y="0"/>
                </a:lnTo>
                <a:lnTo>
                  <a:pt x="27567247" y="18378165"/>
                </a:lnTo>
                <a:lnTo>
                  <a:pt x="0" y="18378165"/>
                </a:lnTo>
                <a:lnTo>
                  <a:pt x="0" y="0"/>
                </a:lnTo>
                <a:close/>
              </a:path>
            </a:pathLst>
          </a:custGeom>
          <a:blipFill>
            <a:blip r:embed="rId3"/>
            <a:stretch>
              <a:fillRect/>
            </a:stretch>
          </a:blipFill>
        </p:spPr>
      </p:sp>
      <p:grpSp>
        <p:nvGrpSpPr>
          <p:cNvPr id="4" name="Group 4"/>
          <p:cNvGrpSpPr/>
          <p:nvPr/>
        </p:nvGrpSpPr>
        <p:grpSpPr>
          <a:xfrm>
            <a:off x="2175265" y="2973866"/>
            <a:ext cx="6886841" cy="6269598"/>
            <a:chOff x="0" y="0"/>
            <a:chExt cx="9182454" cy="8359464"/>
          </a:xfrm>
        </p:grpSpPr>
        <p:grpSp>
          <p:nvGrpSpPr>
            <p:cNvPr id="5" name="Group 5"/>
            <p:cNvGrpSpPr>
              <a:grpSpLocks noChangeAspect="1"/>
            </p:cNvGrpSpPr>
            <p:nvPr/>
          </p:nvGrpSpPr>
          <p:grpSpPr>
            <a:xfrm>
              <a:off x="182305" y="0"/>
              <a:ext cx="8453233" cy="7800090"/>
              <a:chOff x="0" y="0"/>
              <a:chExt cx="10287000" cy="9492170"/>
            </a:xfrm>
          </p:grpSpPr>
          <p:sp>
            <p:nvSpPr>
              <p:cNvPr id="6" name="Freeform 6"/>
              <p:cNvSpPr/>
              <p:nvPr/>
            </p:nvSpPr>
            <p:spPr>
              <a:xfrm>
                <a:off x="-6350" y="0"/>
                <a:ext cx="10299700" cy="9492170"/>
              </a:xfrm>
              <a:custGeom>
                <a:avLst/>
                <a:gdLst/>
                <a:ahLst/>
                <a:cxnLst/>
                <a:rect l="l" t="t" r="r" b="b"/>
                <a:pathLst>
                  <a:path w="10299700" h="9492170">
                    <a:moveTo>
                      <a:pt x="0" y="0"/>
                    </a:moveTo>
                    <a:lnTo>
                      <a:pt x="12700" y="0"/>
                    </a:lnTo>
                    <a:lnTo>
                      <a:pt x="12700" y="9492170"/>
                    </a:lnTo>
                    <a:lnTo>
                      <a:pt x="0" y="9492170"/>
                    </a:lnTo>
                    <a:close/>
                    <a:moveTo>
                      <a:pt x="3429000" y="0"/>
                    </a:moveTo>
                    <a:lnTo>
                      <a:pt x="3441700" y="0"/>
                    </a:lnTo>
                    <a:lnTo>
                      <a:pt x="3441700" y="9492170"/>
                    </a:lnTo>
                    <a:lnTo>
                      <a:pt x="3429000" y="9492170"/>
                    </a:lnTo>
                    <a:close/>
                    <a:moveTo>
                      <a:pt x="6858000" y="0"/>
                    </a:moveTo>
                    <a:lnTo>
                      <a:pt x="6870700" y="0"/>
                    </a:lnTo>
                    <a:lnTo>
                      <a:pt x="6870700" y="9492170"/>
                    </a:lnTo>
                    <a:lnTo>
                      <a:pt x="6858000" y="9492170"/>
                    </a:lnTo>
                    <a:close/>
                    <a:moveTo>
                      <a:pt x="10287000" y="0"/>
                    </a:moveTo>
                    <a:lnTo>
                      <a:pt x="10299700" y="0"/>
                    </a:lnTo>
                    <a:lnTo>
                      <a:pt x="10299700" y="9492170"/>
                    </a:lnTo>
                    <a:lnTo>
                      <a:pt x="10287000" y="9492170"/>
                    </a:lnTo>
                    <a:close/>
                  </a:path>
                </a:pathLst>
              </a:custGeom>
              <a:solidFill>
                <a:srgbClr val="000000">
                  <a:alpha val="24706"/>
                </a:srgbClr>
              </a:solidFill>
            </p:spPr>
          </p:sp>
        </p:grpSp>
        <p:sp>
          <p:nvSpPr>
            <p:cNvPr id="7" name="TextBox 7"/>
            <p:cNvSpPr txBox="1"/>
            <p:nvPr/>
          </p:nvSpPr>
          <p:spPr>
            <a:xfrm>
              <a:off x="0" y="7919442"/>
              <a:ext cx="364611" cy="440022"/>
            </a:xfrm>
            <a:prstGeom prst="rect">
              <a:avLst/>
            </a:prstGeom>
          </p:spPr>
          <p:txBody>
            <a:bodyPr lIns="0" tIns="0" rIns="0" bIns="0" rtlCol="0" anchor="t">
              <a:spAutoFit/>
            </a:bodyPr>
            <a:lstStyle/>
            <a:p>
              <a:pPr algn="ctr">
                <a:lnSpc>
                  <a:spcPts val="2761"/>
                </a:lnSpc>
              </a:pPr>
              <a:r>
                <a:rPr lang="en-US" sz="1972">
                  <a:solidFill>
                    <a:srgbClr val="000000"/>
                  </a:solidFill>
                  <a:latin typeface="Anonymous Pro"/>
                </a:rPr>
                <a:t>$0</a:t>
              </a:r>
            </a:p>
          </p:txBody>
        </p:sp>
        <p:sp>
          <p:nvSpPr>
            <p:cNvPr id="8" name="TextBox 8"/>
            <p:cNvSpPr txBox="1"/>
            <p:nvPr/>
          </p:nvSpPr>
          <p:spPr>
            <a:xfrm>
              <a:off x="2453133" y="7919442"/>
              <a:ext cx="1093833" cy="440022"/>
            </a:xfrm>
            <a:prstGeom prst="rect">
              <a:avLst/>
            </a:prstGeom>
          </p:spPr>
          <p:txBody>
            <a:bodyPr lIns="0" tIns="0" rIns="0" bIns="0" rtlCol="0" anchor="t">
              <a:spAutoFit/>
            </a:bodyPr>
            <a:lstStyle/>
            <a:p>
              <a:pPr algn="ctr">
                <a:lnSpc>
                  <a:spcPts val="2761"/>
                </a:lnSpc>
              </a:pPr>
              <a:r>
                <a:rPr lang="en-US" sz="1972">
                  <a:solidFill>
                    <a:srgbClr val="000000"/>
                  </a:solidFill>
                  <a:latin typeface="Anonymous Pro"/>
                </a:rPr>
                <a:t>$2,500</a:t>
              </a:r>
            </a:p>
          </p:txBody>
        </p:sp>
        <p:sp>
          <p:nvSpPr>
            <p:cNvPr id="9" name="TextBox 9"/>
            <p:cNvSpPr txBox="1"/>
            <p:nvPr/>
          </p:nvSpPr>
          <p:spPr>
            <a:xfrm>
              <a:off x="5270878" y="7919442"/>
              <a:ext cx="1093833" cy="440022"/>
            </a:xfrm>
            <a:prstGeom prst="rect">
              <a:avLst/>
            </a:prstGeom>
          </p:spPr>
          <p:txBody>
            <a:bodyPr lIns="0" tIns="0" rIns="0" bIns="0" rtlCol="0" anchor="t">
              <a:spAutoFit/>
            </a:bodyPr>
            <a:lstStyle/>
            <a:p>
              <a:pPr algn="ctr">
                <a:lnSpc>
                  <a:spcPts val="2761"/>
                </a:lnSpc>
              </a:pPr>
              <a:r>
                <a:rPr lang="en-US" sz="1972">
                  <a:solidFill>
                    <a:srgbClr val="000000"/>
                  </a:solidFill>
                  <a:latin typeface="Anonymous Pro"/>
                </a:rPr>
                <a:t>$5,000</a:t>
              </a:r>
            </a:p>
          </p:txBody>
        </p:sp>
        <p:sp>
          <p:nvSpPr>
            <p:cNvPr id="10" name="TextBox 10"/>
            <p:cNvSpPr txBox="1"/>
            <p:nvPr/>
          </p:nvSpPr>
          <p:spPr>
            <a:xfrm>
              <a:off x="8088622" y="7919442"/>
              <a:ext cx="1093833" cy="440022"/>
            </a:xfrm>
            <a:prstGeom prst="rect">
              <a:avLst/>
            </a:prstGeom>
          </p:spPr>
          <p:txBody>
            <a:bodyPr lIns="0" tIns="0" rIns="0" bIns="0" rtlCol="0" anchor="t">
              <a:spAutoFit/>
            </a:bodyPr>
            <a:lstStyle/>
            <a:p>
              <a:pPr algn="ctr">
                <a:lnSpc>
                  <a:spcPts val="2761"/>
                </a:lnSpc>
              </a:pPr>
              <a:r>
                <a:rPr lang="en-US" sz="1972">
                  <a:solidFill>
                    <a:srgbClr val="000000"/>
                  </a:solidFill>
                  <a:latin typeface="Anonymous Pro"/>
                </a:rPr>
                <a:t>$7,500</a:t>
              </a:r>
            </a:p>
          </p:txBody>
        </p:sp>
        <p:grpSp>
          <p:nvGrpSpPr>
            <p:cNvPr id="11" name="Group 11"/>
            <p:cNvGrpSpPr>
              <a:grpSpLocks noChangeAspect="1"/>
            </p:cNvGrpSpPr>
            <p:nvPr/>
          </p:nvGrpSpPr>
          <p:grpSpPr>
            <a:xfrm>
              <a:off x="182305" y="0"/>
              <a:ext cx="8376173" cy="7802699"/>
              <a:chOff x="0" y="0"/>
              <a:chExt cx="10193223" cy="9495345"/>
            </a:xfrm>
          </p:grpSpPr>
          <p:sp>
            <p:nvSpPr>
              <p:cNvPr id="12" name="Freeform 12"/>
              <p:cNvSpPr/>
              <p:nvPr/>
            </p:nvSpPr>
            <p:spPr>
              <a:xfrm>
                <a:off x="0" y="0"/>
                <a:ext cx="7722805" cy="2376218"/>
              </a:xfrm>
              <a:custGeom>
                <a:avLst/>
                <a:gdLst/>
                <a:ahLst/>
                <a:cxnLst/>
                <a:rect l="l" t="t" r="r" b="b"/>
                <a:pathLst>
                  <a:path w="7722805" h="2376218">
                    <a:moveTo>
                      <a:pt x="0" y="0"/>
                    </a:moveTo>
                    <a:lnTo>
                      <a:pt x="7532961" y="0"/>
                    </a:lnTo>
                    <a:cubicBezTo>
                      <a:pt x="7583311" y="0"/>
                      <a:pt x="7631599" y="20001"/>
                      <a:pt x="7667201" y="55604"/>
                    </a:cubicBezTo>
                    <a:cubicBezTo>
                      <a:pt x="7702803" y="91206"/>
                      <a:pt x="7722805" y="139494"/>
                      <a:pt x="7722805" y="189843"/>
                    </a:cubicBezTo>
                    <a:lnTo>
                      <a:pt x="7722805" y="2186374"/>
                    </a:lnTo>
                    <a:cubicBezTo>
                      <a:pt x="7722805" y="2236724"/>
                      <a:pt x="7702803" y="2285011"/>
                      <a:pt x="7667201" y="2320614"/>
                    </a:cubicBezTo>
                    <a:cubicBezTo>
                      <a:pt x="7631599" y="2356216"/>
                      <a:pt x="7583311" y="2376218"/>
                      <a:pt x="7532961" y="2376218"/>
                    </a:cubicBezTo>
                    <a:lnTo>
                      <a:pt x="0" y="2376218"/>
                    </a:lnTo>
                    <a:close/>
                  </a:path>
                </a:pathLst>
              </a:custGeom>
              <a:solidFill>
                <a:srgbClr val="FEFBF5"/>
              </a:solidFill>
            </p:spPr>
          </p:sp>
          <p:sp>
            <p:nvSpPr>
              <p:cNvPr id="13" name="Freeform 13"/>
              <p:cNvSpPr/>
              <p:nvPr/>
            </p:nvSpPr>
            <p:spPr>
              <a:xfrm>
                <a:off x="0" y="2373043"/>
                <a:ext cx="7849070" cy="2376218"/>
              </a:xfrm>
              <a:custGeom>
                <a:avLst/>
                <a:gdLst/>
                <a:ahLst/>
                <a:cxnLst/>
                <a:rect l="l" t="t" r="r" b="b"/>
                <a:pathLst>
                  <a:path w="7849070" h="2376218">
                    <a:moveTo>
                      <a:pt x="0" y="0"/>
                    </a:moveTo>
                    <a:lnTo>
                      <a:pt x="7659227" y="0"/>
                    </a:lnTo>
                    <a:cubicBezTo>
                      <a:pt x="7764074" y="0"/>
                      <a:pt x="7849070" y="84996"/>
                      <a:pt x="7849070" y="189843"/>
                    </a:cubicBezTo>
                    <a:lnTo>
                      <a:pt x="7849070" y="2186374"/>
                    </a:lnTo>
                    <a:cubicBezTo>
                      <a:pt x="7849070" y="2291221"/>
                      <a:pt x="7764074" y="2376217"/>
                      <a:pt x="7659227" y="2376217"/>
                    </a:cubicBezTo>
                    <a:lnTo>
                      <a:pt x="0" y="2376217"/>
                    </a:lnTo>
                    <a:close/>
                  </a:path>
                </a:pathLst>
              </a:custGeom>
              <a:solidFill>
                <a:srgbClr val="FFCE9E"/>
              </a:solidFill>
            </p:spPr>
          </p:sp>
          <p:sp>
            <p:nvSpPr>
              <p:cNvPr id="14" name="Freeform 14"/>
              <p:cNvSpPr/>
              <p:nvPr/>
            </p:nvSpPr>
            <p:spPr>
              <a:xfrm>
                <a:off x="0" y="4746085"/>
                <a:ext cx="7932790" cy="2376217"/>
              </a:xfrm>
              <a:custGeom>
                <a:avLst/>
                <a:gdLst/>
                <a:ahLst/>
                <a:cxnLst/>
                <a:rect l="l" t="t" r="r" b="b"/>
                <a:pathLst>
                  <a:path w="7932790" h="2376217">
                    <a:moveTo>
                      <a:pt x="0" y="0"/>
                    </a:moveTo>
                    <a:lnTo>
                      <a:pt x="7742947" y="0"/>
                    </a:lnTo>
                    <a:cubicBezTo>
                      <a:pt x="7793296" y="0"/>
                      <a:pt x="7841584" y="20001"/>
                      <a:pt x="7877187" y="55604"/>
                    </a:cubicBezTo>
                    <a:cubicBezTo>
                      <a:pt x="7912789" y="91207"/>
                      <a:pt x="7932790" y="139494"/>
                      <a:pt x="7932790" y="189844"/>
                    </a:cubicBezTo>
                    <a:lnTo>
                      <a:pt x="7932790" y="2186374"/>
                    </a:lnTo>
                    <a:cubicBezTo>
                      <a:pt x="7932790" y="2236724"/>
                      <a:pt x="7912789" y="2285011"/>
                      <a:pt x="7877187" y="2320614"/>
                    </a:cubicBezTo>
                    <a:cubicBezTo>
                      <a:pt x="7841584" y="2356216"/>
                      <a:pt x="7793296" y="2376217"/>
                      <a:pt x="7742947" y="2376217"/>
                    </a:cubicBezTo>
                    <a:lnTo>
                      <a:pt x="0" y="2376217"/>
                    </a:lnTo>
                    <a:close/>
                  </a:path>
                </a:pathLst>
              </a:custGeom>
              <a:solidFill>
                <a:srgbClr val="FD965C"/>
              </a:solidFill>
            </p:spPr>
          </p:sp>
          <p:sp>
            <p:nvSpPr>
              <p:cNvPr id="15" name="Freeform 15"/>
              <p:cNvSpPr/>
              <p:nvPr/>
            </p:nvSpPr>
            <p:spPr>
              <a:xfrm>
                <a:off x="0" y="7119127"/>
                <a:ext cx="10193224" cy="2376218"/>
              </a:xfrm>
              <a:custGeom>
                <a:avLst/>
                <a:gdLst/>
                <a:ahLst/>
                <a:cxnLst/>
                <a:rect l="l" t="t" r="r" b="b"/>
                <a:pathLst>
                  <a:path w="10193224" h="2376218">
                    <a:moveTo>
                      <a:pt x="0" y="0"/>
                    </a:moveTo>
                    <a:lnTo>
                      <a:pt x="10003380" y="0"/>
                    </a:lnTo>
                    <a:cubicBezTo>
                      <a:pt x="10053730" y="0"/>
                      <a:pt x="10102017" y="20002"/>
                      <a:pt x="10137620" y="55604"/>
                    </a:cubicBezTo>
                    <a:cubicBezTo>
                      <a:pt x="10173222" y="91207"/>
                      <a:pt x="10193224" y="139494"/>
                      <a:pt x="10193224" y="189844"/>
                    </a:cubicBezTo>
                    <a:lnTo>
                      <a:pt x="10193224" y="2186375"/>
                    </a:lnTo>
                    <a:cubicBezTo>
                      <a:pt x="10193224" y="2236724"/>
                      <a:pt x="10173222" y="2285012"/>
                      <a:pt x="10137620" y="2320615"/>
                    </a:cubicBezTo>
                    <a:cubicBezTo>
                      <a:pt x="10102017" y="2356217"/>
                      <a:pt x="10053730" y="2376218"/>
                      <a:pt x="10003380" y="2376218"/>
                    </a:cubicBezTo>
                    <a:lnTo>
                      <a:pt x="0" y="2376218"/>
                    </a:lnTo>
                    <a:close/>
                  </a:path>
                </a:pathLst>
              </a:custGeom>
              <a:solidFill>
                <a:srgbClr val="797CD2"/>
              </a:solidFill>
            </p:spPr>
          </p:sp>
        </p:grpSp>
      </p:grpSp>
      <p:sp>
        <p:nvSpPr>
          <p:cNvPr id="16" name="TextBox 16"/>
          <p:cNvSpPr txBox="1"/>
          <p:nvPr/>
        </p:nvSpPr>
        <p:spPr>
          <a:xfrm>
            <a:off x="3536105" y="952500"/>
            <a:ext cx="11074504" cy="1066800"/>
          </a:xfrm>
          <a:prstGeom prst="rect">
            <a:avLst/>
          </a:prstGeom>
        </p:spPr>
        <p:txBody>
          <a:bodyPr lIns="0" tIns="0" rIns="0" bIns="0" rtlCol="0" anchor="t">
            <a:spAutoFit/>
          </a:bodyPr>
          <a:lstStyle/>
          <a:p>
            <a:pPr algn="ctr">
              <a:lnSpc>
                <a:spcPts val="7800"/>
              </a:lnSpc>
            </a:pPr>
            <a:r>
              <a:rPr lang="en-US" sz="6500">
                <a:solidFill>
                  <a:srgbClr val="FFFFFF"/>
                </a:solidFill>
                <a:latin typeface="Horizon"/>
              </a:rPr>
              <a:t>profit per car</a:t>
            </a:r>
          </a:p>
        </p:txBody>
      </p:sp>
      <p:sp>
        <p:nvSpPr>
          <p:cNvPr id="17" name="TextBox 17"/>
          <p:cNvSpPr txBox="1"/>
          <p:nvPr/>
        </p:nvSpPr>
        <p:spPr>
          <a:xfrm>
            <a:off x="4002499" y="3389672"/>
            <a:ext cx="1272147" cy="415290"/>
          </a:xfrm>
          <a:prstGeom prst="rect">
            <a:avLst/>
          </a:prstGeom>
        </p:spPr>
        <p:txBody>
          <a:bodyPr lIns="0" tIns="0" rIns="0" bIns="0" rtlCol="0" anchor="t">
            <a:spAutoFit/>
          </a:bodyPr>
          <a:lstStyle/>
          <a:p>
            <a:pPr algn="ctr">
              <a:lnSpc>
                <a:spcPts val="3359"/>
              </a:lnSpc>
              <a:spcBef>
                <a:spcPct val="0"/>
              </a:spcBef>
            </a:pPr>
            <a:r>
              <a:rPr lang="en-US" sz="2400" spc="76">
                <a:solidFill>
                  <a:srgbClr val="000000"/>
                </a:solidFill>
                <a:latin typeface="Anonymous Pro Bold"/>
              </a:rPr>
              <a:t>$5,627</a:t>
            </a:r>
          </a:p>
        </p:txBody>
      </p:sp>
      <p:sp>
        <p:nvSpPr>
          <p:cNvPr id="18" name="TextBox 18"/>
          <p:cNvSpPr txBox="1"/>
          <p:nvPr/>
        </p:nvSpPr>
        <p:spPr>
          <a:xfrm>
            <a:off x="11032763" y="4127536"/>
            <a:ext cx="5079972" cy="2575584"/>
          </a:xfrm>
          <a:prstGeom prst="rect">
            <a:avLst/>
          </a:prstGeom>
        </p:spPr>
        <p:txBody>
          <a:bodyPr lIns="0" tIns="0" rIns="0" bIns="0" rtlCol="0" anchor="t">
            <a:spAutoFit/>
          </a:bodyPr>
          <a:lstStyle/>
          <a:p>
            <a:pPr algn="ctr">
              <a:lnSpc>
                <a:spcPts val="11194"/>
              </a:lnSpc>
            </a:pPr>
            <a:r>
              <a:rPr lang="en-US" sz="7995" u="sng" spc="255">
                <a:solidFill>
                  <a:srgbClr val="FFFFFF"/>
                </a:solidFill>
                <a:latin typeface="Horizon"/>
              </a:rPr>
              <a:t>34%</a:t>
            </a:r>
          </a:p>
          <a:p>
            <a:pPr algn="ctr">
              <a:lnSpc>
                <a:spcPts val="4133"/>
              </a:lnSpc>
              <a:spcBef>
                <a:spcPct val="0"/>
              </a:spcBef>
            </a:pPr>
            <a:r>
              <a:rPr lang="en-US" sz="2952" spc="94">
                <a:solidFill>
                  <a:srgbClr val="FFFFFF"/>
                </a:solidFill>
                <a:latin typeface="Anonymous Pro Bold"/>
              </a:rPr>
              <a:t>Increase in average profit per car</a:t>
            </a:r>
          </a:p>
        </p:txBody>
      </p:sp>
      <p:sp>
        <p:nvSpPr>
          <p:cNvPr id="19" name="TextBox 19"/>
          <p:cNvSpPr txBox="1"/>
          <p:nvPr/>
        </p:nvSpPr>
        <p:spPr>
          <a:xfrm>
            <a:off x="4002499" y="4919046"/>
            <a:ext cx="1272147" cy="415290"/>
          </a:xfrm>
          <a:prstGeom prst="rect">
            <a:avLst/>
          </a:prstGeom>
        </p:spPr>
        <p:txBody>
          <a:bodyPr lIns="0" tIns="0" rIns="0" bIns="0" rtlCol="0" anchor="t">
            <a:spAutoFit/>
          </a:bodyPr>
          <a:lstStyle/>
          <a:p>
            <a:pPr algn="ctr">
              <a:lnSpc>
                <a:spcPts val="3359"/>
              </a:lnSpc>
              <a:spcBef>
                <a:spcPct val="0"/>
              </a:spcBef>
            </a:pPr>
            <a:r>
              <a:rPr lang="en-US" sz="2400" spc="76">
                <a:solidFill>
                  <a:srgbClr val="000000"/>
                </a:solidFill>
                <a:latin typeface="Anonymous Pro Bold"/>
              </a:rPr>
              <a:t>$5,719</a:t>
            </a:r>
          </a:p>
        </p:txBody>
      </p:sp>
      <p:sp>
        <p:nvSpPr>
          <p:cNvPr id="20" name="TextBox 20"/>
          <p:cNvSpPr txBox="1"/>
          <p:nvPr/>
        </p:nvSpPr>
        <p:spPr>
          <a:xfrm>
            <a:off x="4002499" y="6448761"/>
            <a:ext cx="1272147" cy="415290"/>
          </a:xfrm>
          <a:prstGeom prst="rect">
            <a:avLst/>
          </a:prstGeom>
        </p:spPr>
        <p:txBody>
          <a:bodyPr lIns="0" tIns="0" rIns="0" bIns="0" rtlCol="0" anchor="t">
            <a:spAutoFit/>
          </a:bodyPr>
          <a:lstStyle/>
          <a:p>
            <a:pPr algn="ctr">
              <a:lnSpc>
                <a:spcPts val="3359"/>
              </a:lnSpc>
              <a:spcBef>
                <a:spcPct val="0"/>
              </a:spcBef>
            </a:pPr>
            <a:r>
              <a:rPr lang="en-US" sz="2400" spc="76">
                <a:solidFill>
                  <a:srgbClr val="000000"/>
                </a:solidFill>
                <a:latin typeface="Anonymous Pro Bold"/>
              </a:rPr>
              <a:t>$5,780</a:t>
            </a:r>
          </a:p>
        </p:txBody>
      </p:sp>
      <p:sp>
        <p:nvSpPr>
          <p:cNvPr id="21" name="TextBox 21"/>
          <p:cNvSpPr txBox="1"/>
          <p:nvPr/>
        </p:nvSpPr>
        <p:spPr>
          <a:xfrm>
            <a:off x="4002499" y="7978476"/>
            <a:ext cx="1272147" cy="415290"/>
          </a:xfrm>
          <a:prstGeom prst="rect">
            <a:avLst/>
          </a:prstGeom>
        </p:spPr>
        <p:txBody>
          <a:bodyPr lIns="0" tIns="0" rIns="0" bIns="0" rtlCol="0" anchor="t">
            <a:spAutoFit/>
          </a:bodyPr>
          <a:lstStyle/>
          <a:p>
            <a:pPr algn="ctr">
              <a:lnSpc>
                <a:spcPts val="3359"/>
              </a:lnSpc>
              <a:spcBef>
                <a:spcPct val="0"/>
              </a:spcBef>
            </a:pPr>
            <a:r>
              <a:rPr lang="en-US" sz="2400" spc="76">
                <a:solidFill>
                  <a:srgbClr val="000000"/>
                </a:solidFill>
                <a:latin typeface="Anonymous Pro Bold"/>
              </a:rPr>
              <a:t>$7,427</a:t>
            </a:r>
          </a:p>
        </p:txBody>
      </p:sp>
      <p:sp>
        <p:nvSpPr>
          <p:cNvPr id="22" name="TextBox 22"/>
          <p:cNvSpPr txBox="1"/>
          <p:nvPr/>
        </p:nvSpPr>
        <p:spPr>
          <a:xfrm>
            <a:off x="3669775" y="3751281"/>
            <a:ext cx="1409254" cy="383118"/>
          </a:xfrm>
          <a:prstGeom prst="rect">
            <a:avLst/>
          </a:prstGeom>
        </p:spPr>
        <p:txBody>
          <a:bodyPr lIns="0" tIns="0" rIns="0" bIns="0" rtlCol="0" anchor="t">
            <a:spAutoFit/>
          </a:bodyPr>
          <a:lstStyle/>
          <a:p>
            <a:pPr algn="ctr">
              <a:lnSpc>
                <a:spcPts val="3359"/>
              </a:lnSpc>
              <a:spcBef>
                <a:spcPct val="0"/>
              </a:spcBef>
            </a:pPr>
            <a:r>
              <a:rPr lang="en-US" sz="2000" spc="76" dirty="0">
                <a:solidFill>
                  <a:srgbClr val="000000"/>
                </a:solidFill>
                <a:latin typeface="Anonymous Pro"/>
              </a:rPr>
              <a:t>Baseline</a:t>
            </a:r>
          </a:p>
        </p:txBody>
      </p:sp>
      <p:sp>
        <p:nvSpPr>
          <p:cNvPr id="23" name="TextBox 23"/>
          <p:cNvSpPr txBox="1"/>
          <p:nvPr/>
        </p:nvSpPr>
        <p:spPr>
          <a:xfrm>
            <a:off x="3669775" y="5277399"/>
            <a:ext cx="1761530" cy="383118"/>
          </a:xfrm>
          <a:prstGeom prst="rect">
            <a:avLst/>
          </a:prstGeom>
        </p:spPr>
        <p:txBody>
          <a:bodyPr lIns="0" tIns="0" rIns="0" bIns="0" rtlCol="0" anchor="t">
            <a:spAutoFit/>
          </a:bodyPr>
          <a:lstStyle/>
          <a:p>
            <a:pPr algn="ctr">
              <a:lnSpc>
                <a:spcPts val="3359"/>
              </a:lnSpc>
              <a:spcBef>
                <a:spcPct val="0"/>
              </a:spcBef>
            </a:pPr>
            <a:r>
              <a:rPr lang="en-US" sz="2000" spc="76">
                <a:solidFill>
                  <a:srgbClr val="000000"/>
                </a:solidFill>
                <a:latin typeface="Anonymous Pro"/>
              </a:rPr>
              <a:t>Strategy I</a:t>
            </a:r>
          </a:p>
        </p:txBody>
      </p:sp>
      <p:sp>
        <p:nvSpPr>
          <p:cNvPr id="24" name="TextBox 24"/>
          <p:cNvSpPr txBox="1"/>
          <p:nvPr/>
        </p:nvSpPr>
        <p:spPr>
          <a:xfrm>
            <a:off x="3669775" y="6806986"/>
            <a:ext cx="1937593" cy="383118"/>
          </a:xfrm>
          <a:prstGeom prst="rect">
            <a:avLst/>
          </a:prstGeom>
        </p:spPr>
        <p:txBody>
          <a:bodyPr lIns="0" tIns="0" rIns="0" bIns="0" rtlCol="0" anchor="t">
            <a:spAutoFit/>
          </a:bodyPr>
          <a:lstStyle/>
          <a:p>
            <a:pPr algn="ctr">
              <a:lnSpc>
                <a:spcPts val="3359"/>
              </a:lnSpc>
              <a:spcBef>
                <a:spcPct val="0"/>
              </a:spcBef>
            </a:pPr>
            <a:r>
              <a:rPr lang="en-US" sz="2000" spc="76">
                <a:solidFill>
                  <a:srgbClr val="000000"/>
                </a:solidFill>
                <a:latin typeface="Anonymous Pro"/>
              </a:rPr>
              <a:t>Strategy II</a:t>
            </a:r>
          </a:p>
        </p:txBody>
      </p:sp>
      <p:sp>
        <p:nvSpPr>
          <p:cNvPr id="25" name="TextBox 25"/>
          <p:cNvSpPr txBox="1"/>
          <p:nvPr/>
        </p:nvSpPr>
        <p:spPr>
          <a:xfrm>
            <a:off x="3669775" y="8336616"/>
            <a:ext cx="2113806" cy="383118"/>
          </a:xfrm>
          <a:prstGeom prst="rect">
            <a:avLst/>
          </a:prstGeom>
        </p:spPr>
        <p:txBody>
          <a:bodyPr lIns="0" tIns="0" rIns="0" bIns="0" rtlCol="0" anchor="t">
            <a:spAutoFit/>
          </a:bodyPr>
          <a:lstStyle/>
          <a:p>
            <a:pPr algn="ctr">
              <a:lnSpc>
                <a:spcPts val="3359"/>
              </a:lnSpc>
              <a:spcBef>
                <a:spcPct val="0"/>
              </a:spcBef>
            </a:pPr>
            <a:r>
              <a:rPr lang="en-US" sz="2000" spc="76">
                <a:solidFill>
                  <a:srgbClr val="000000"/>
                </a:solidFill>
                <a:latin typeface="Anonymous Pro"/>
              </a:rPr>
              <a:t>Strategy III</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rgbClr val="827ED3">
                <a:alpha val="100000"/>
              </a:srgbClr>
            </a:gs>
            <a:gs pos="33333">
              <a:srgbClr val="DA81A0">
                <a:alpha val="100000"/>
              </a:srgbClr>
            </a:gs>
            <a:gs pos="66667">
              <a:srgbClr val="FF7676">
                <a:alpha val="100000"/>
              </a:srgbClr>
            </a:gs>
            <a:gs pos="100000">
              <a:srgbClr val="D8BDB9">
                <a:alpha val="100000"/>
              </a:srgbClr>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2">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rcRect/>
          <a:stretch>
            <a:fillRect/>
          </a:stretch>
        </p:blipFill>
        <p:spPr>
          <a:xfrm>
            <a:off x="4799074" y="4553818"/>
            <a:ext cx="8363523" cy="4704482"/>
          </a:xfrm>
          <a:prstGeom prst="rect">
            <a:avLst/>
          </a:prstGeom>
        </p:spPr>
      </p:pic>
      <p:sp>
        <p:nvSpPr>
          <p:cNvPr id="3" name="TextBox 3"/>
          <p:cNvSpPr txBox="1"/>
          <p:nvPr/>
        </p:nvSpPr>
        <p:spPr>
          <a:xfrm>
            <a:off x="1028700" y="819150"/>
            <a:ext cx="12366713" cy="1730375"/>
          </a:xfrm>
          <a:prstGeom prst="rect">
            <a:avLst/>
          </a:prstGeom>
        </p:spPr>
        <p:txBody>
          <a:bodyPr lIns="0" tIns="0" rIns="0" bIns="0" rtlCol="0" anchor="t">
            <a:spAutoFit/>
          </a:bodyPr>
          <a:lstStyle/>
          <a:p>
            <a:pPr algn="ctr">
              <a:lnSpc>
                <a:spcPts val="12999"/>
              </a:lnSpc>
            </a:pPr>
            <a:r>
              <a:rPr lang="en-US" sz="9999" spc="299">
                <a:solidFill>
                  <a:srgbClr val="000000"/>
                </a:solidFill>
                <a:latin typeface="Horizon"/>
              </a:rPr>
              <a:t>QUESTIONS?</a:t>
            </a:r>
          </a:p>
        </p:txBody>
      </p:sp>
      <p:sp>
        <p:nvSpPr>
          <p:cNvPr id="4" name="Freeform 4"/>
          <p:cNvSpPr/>
          <p:nvPr/>
        </p:nvSpPr>
        <p:spPr>
          <a:xfrm>
            <a:off x="14757703" y="-767101"/>
            <a:ext cx="4246448" cy="4246448"/>
          </a:xfrm>
          <a:custGeom>
            <a:avLst/>
            <a:gdLst/>
            <a:ahLst/>
            <a:cxnLst/>
            <a:rect l="l" t="t" r="r" b="b"/>
            <a:pathLst>
              <a:path w="4246448" h="4246448">
                <a:moveTo>
                  <a:pt x="0" y="0"/>
                </a:moveTo>
                <a:lnTo>
                  <a:pt x="4246448" y="0"/>
                </a:lnTo>
                <a:lnTo>
                  <a:pt x="4246448" y="4246448"/>
                </a:lnTo>
                <a:lnTo>
                  <a:pt x="0" y="424644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3375054" y="4311705"/>
            <a:ext cx="6935444" cy="6935444"/>
          </a:xfrm>
          <a:custGeom>
            <a:avLst/>
            <a:gdLst/>
            <a:ahLst/>
            <a:cxnLst/>
            <a:rect l="l" t="t" r="r" b="b"/>
            <a:pathLst>
              <a:path w="6935444" h="6935444">
                <a:moveTo>
                  <a:pt x="0" y="0"/>
                </a:moveTo>
                <a:lnTo>
                  <a:pt x="6935444" y="0"/>
                </a:lnTo>
                <a:lnTo>
                  <a:pt x="6935444" y="6935444"/>
                </a:lnTo>
                <a:lnTo>
                  <a:pt x="0" y="693544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timing>
    <p:tnLst>
      <p:par>
        <p:cTn id="1" dur="indefinite" restart="never" nodeType="tmRoot">
          <p:childTnLst>
            <p:video>
              <p:cMediaNode vol="0">
                <p:cTn id="2" fill="hold" display="0">
                  <p:stCondLst>
                    <p:cond delay="indefinite"/>
                  </p:stCondLst>
                </p:cTn>
                <p:tgtEl>
                  <p:spTgt spid="2"/>
                </p:tgtEl>
              </p:cMediaNode>
            </p:video>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rgbClr val="827ED3">
                <a:alpha val="100000"/>
              </a:srgbClr>
            </a:gs>
            <a:gs pos="33333">
              <a:srgbClr val="DA81A0">
                <a:alpha val="100000"/>
              </a:srgbClr>
            </a:gs>
            <a:gs pos="66667">
              <a:srgbClr val="FF7676">
                <a:alpha val="100000"/>
              </a:srgbClr>
            </a:gs>
            <a:gs pos="100000">
              <a:srgbClr val="D8BDB9">
                <a:alpha val="100000"/>
              </a:srgbClr>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2">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rcRect/>
          <a:stretch>
            <a:fillRect/>
          </a:stretch>
        </p:blipFill>
        <p:spPr>
          <a:xfrm>
            <a:off x="6551130" y="2982775"/>
            <a:ext cx="5185740" cy="4321450"/>
          </a:xfrm>
          <a:prstGeom prst="rect">
            <a:avLst/>
          </a:prstGeom>
        </p:spPr>
      </p:pic>
      <p:sp>
        <p:nvSpPr>
          <p:cNvPr id="3" name="Freeform 3"/>
          <p:cNvSpPr/>
          <p:nvPr/>
        </p:nvSpPr>
        <p:spPr>
          <a:xfrm>
            <a:off x="14757703" y="-767101"/>
            <a:ext cx="4246448" cy="4246448"/>
          </a:xfrm>
          <a:custGeom>
            <a:avLst/>
            <a:gdLst/>
            <a:ahLst/>
            <a:cxnLst/>
            <a:rect l="l" t="t" r="r" b="b"/>
            <a:pathLst>
              <a:path w="4246448" h="4246448">
                <a:moveTo>
                  <a:pt x="0" y="0"/>
                </a:moveTo>
                <a:lnTo>
                  <a:pt x="4246448" y="0"/>
                </a:lnTo>
                <a:lnTo>
                  <a:pt x="4246448" y="4246448"/>
                </a:lnTo>
                <a:lnTo>
                  <a:pt x="0" y="424644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a:off x="-3375054" y="4311705"/>
            <a:ext cx="6935444" cy="6935444"/>
          </a:xfrm>
          <a:custGeom>
            <a:avLst/>
            <a:gdLst/>
            <a:ahLst/>
            <a:cxnLst/>
            <a:rect l="l" t="t" r="r" b="b"/>
            <a:pathLst>
              <a:path w="6935444" h="6935444">
                <a:moveTo>
                  <a:pt x="0" y="0"/>
                </a:moveTo>
                <a:lnTo>
                  <a:pt x="6935444" y="0"/>
                </a:lnTo>
                <a:lnTo>
                  <a:pt x="6935444" y="6935444"/>
                </a:lnTo>
                <a:lnTo>
                  <a:pt x="0" y="693544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timing>
    <p:tnLst>
      <p:par>
        <p:cTn id="1" dur="indefinite" restart="never" nodeType="tmRoot">
          <p:childTnLst>
            <p:video>
              <p:cMediaNode vol="0">
                <p:cTn id="2" fill="hold" display="0">
                  <p:stCondLst>
                    <p:cond delay="indefinite"/>
                  </p:stCondLst>
                </p:cTn>
                <p:tgtEl>
                  <p:spTgt spid="2"/>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10101"/>
        </a:solidFill>
        <a:effectLst/>
      </p:bgPr>
    </p:bg>
    <p:spTree>
      <p:nvGrpSpPr>
        <p:cNvPr id="1" name=""/>
        <p:cNvGrpSpPr/>
        <p:nvPr/>
      </p:nvGrpSpPr>
      <p:grpSpPr>
        <a:xfrm>
          <a:off x="0" y="0"/>
          <a:ext cx="0" cy="0"/>
          <a:chOff x="0" y="0"/>
          <a:chExt cx="0" cy="0"/>
        </a:xfrm>
      </p:grpSpPr>
      <p:sp>
        <p:nvSpPr>
          <p:cNvPr id="5" name="TextBox 5"/>
          <p:cNvSpPr txBox="1"/>
          <p:nvPr/>
        </p:nvSpPr>
        <p:spPr>
          <a:xfrm>
            <a:off x="914400" y="598066"/>
            <a:ext cx="5679692" cy="1192634"/>
          </a:xfrm>
          <a:prstGeom prst="rect">
            <a:avLst/>
          </a:prstGeom>
        </p:spPr>
        <p:txBody>
          <a:bodyPr wrap="square" lIns="0" tIns="0" rIns="0" bIns="0" rtlCol="0" anchor="t">
            <a:spAutoFit/>
          </a:bodyPr>
          <a:lstStyle/>
          <a:p>
            <a:pPr algn="ctr">
              <a:lnSpc>
                <a:spcPts val="9750"/>
              </a:lnSpc>
              <a:spcBef>
                <a:spcPct val="0"/>
              </a:spcBef>
            </a:pPr>
            <a:r>
              <a:rPr lang="en-US" sz="6500" dirty="0">
                <a:solidFill>
                  <a:srgbClr val="FFFFFF"/>
                </a:solidFill>
                <a:latin typeface="Horizon"/>
              </a:rPr>
              <a:t>AGENDA</a:t>
            </a:r>
          </a:p>
        </p:txBody>
      </p:sp>
      <p:sp>
        <p:nvSpPr>
          <p:cNvPr id="6" name="TextBox 6"/>
          <p:cNvSpPr txBox="1"/>
          <p:nvPr/>
        </p:nvSpPr>
        <p:spPr>
          <a:xfrm>
            <a:off x="5630187" y="3748154"/>
            <a:ext cx="1078205" cy="752477"/>
          </a:xfrm>
          <a:prstGeom prst="rect">
            <a:avLst/>
          </a:prstGeom>
        </p:spPr>
        <p:txBody>
          <a:bodyPr lIns="0" tIns="0" rIns="0" bIns="0" rtlCol="0" anchor="t">
            <a:spAutoFit/>
          </a:bodyPr>
          <a:lstStyle/>
          <a:p>
            <a:pPr algn="ctr">
              <a:lnSpc>
                <a:spcPts val="5999"/>
              </a:lnSpc>
              <a:spcBef>
                <a:spcPct val="0"/>
              </a:spcBef>
            </a:pPr>
            <a:r>
              <a:rPr lang="en-US" sz="3999">
                <a:solidFill>
                  <a:srgbClr val="FFFFFF"/>
                </a:solidFill>
                <a:latin typeface="Horizon"/>
              </a:rPr>
              <a:t>02.</a:t>
            </a:r>
          </a:p>
        </p:txBody>
      </p:sp>
      <p:sp>
        <p:nvSpPr>
          <p:cNvPr id="7" name="TextBox 7"/>
          <p:cNvSpPr txBox="1"/>
          <p:nvPr/>
        </p:nvSpPr>
        <p:spPr>
          <a:xfrm>
            <a:off x="1375087" y="3748154"/>
            <a:ext cx="866076" cy="752477"/>
          </a:xfrm>
          <a:prstGeom prst="rect">
            <a:avLst/>
          </a:prstGeom>
        </p:spPr>
        <p:txBody>
          <a:bodyPr lIns="0" tIns="0" rIns="0" bIns="0" rtlCol="0" anchor="t">
            <a:spAutoFit/>
          </a:bodyPr>
          <a:lstStyle/>
          <a:p>
            <a:pPr algn="ctr">
              <a:lnSpc>
                <a:spcPts val="5999"/>
              </a:lnSpc>
              <a:spcBef>
                <a:spcPct val="0"/>
              </a:spcBef>
            </a:pPr>
            <a:r>
              <a:rPr lang="en-US" sz="3999">
                <a:solidFill>
                  <a:srgbClr val="FFFFFF"/>
                </a:solidFill>
                <a:latin typeface="Horizon"/>
              </a:rPr>
              <a:t>01.</a:t>
            </a:r>
          </a:p>
        </p:txBody>
      </p:sp>
      <p:grpSp>
        <p:nvGrpSpPr>
          <p:cNvPr id="8" name="Group 8"/>
          <p:cNvGrpSpPr/>
          <p:nvPr/>
        </p:nvGrpSpPr>
        <p:grpSpPr>
          <a:xfrm>
            <a:off x="9536668" y="3392687"/>
            <a:ext cx="3967118" cy="4341550"/>
            <a:chOff x="0" y="0"/>
            <a:chExt cx="1044838" cy="1143454"/>
          </a:xfrm>
        </p:grpSpPr>
        <p:sp>
          <p:nvSpPr>
            <p:cNvPr id="9" name="Freeform 9"/>
            <p:cNvSpPr/>
            <p:nvPr/>
          </p:nvSpPr>
          <p:spPr>
            <a:xfrm>
              <a:off x="0" y="0"/>
              <a:ext cx="1044838" cy="1143454"/>
            </a:xfrm>
            <a:custGeom>
              <a:avLst/>
              <a:gdLst/>
              <a:ahLst/>
              <a:cxnLst/>
              <a:rect l="l" t="t" r="r" b="b"/>
              <a:pathLst>
                <a:path w="1044838" h="1143454">
                  <a:moveTo>
                    <a:pt x="99528" y="0"/>
                  </a:moveTo>
                  <a:lnTo>
                    <a:pt x="945310" y="0"/>
                  </a:lnTo>
                  <a:cubicBezTo>
                    <a:pt x="971706" y="0"/>
                    <a:pt x="997022" y="10486"/>
                    <a:pt x="1015687" y="29151"/>
                  </a:cubicBezTo>
                  <a:cubicBezTo>
                    <a:pt x="1034352" y="47816"/>
                    <a:pt x="1044838" y="73131"/>
                    <a:pt x="1044838" y="99528"/>
                  </a:cubicBezTo>
                  <a:lnTo>
                    <a:pt x="1044838" y="1043926"/>
                  </a:lnTo>
                  <a:cubicBezTo>
                    <a:pt x="1044838" y="1070322"/>
                    <a:pt x="1034352" y="1095637"/>
                    <a:pt x="1015687" y="1114303"/>
                  </a:cubicBezTo>
                  <a:cubicBezTo>
                    <a:pt x="997022" y="1132968"/>
                    <a:pt x="971706" y="1143454"/>
                    <a:pt x="945310" y="1143454"/>
                  </a:cubicBezTo>
                  <a:lnTo>
                    <a:pt x="99528" y="1143454"/>
                  </a:lnTo>
                  <a:cubicBezTo>
                    <a:pt x="73131" y="1143454"/>
                    <a:pt x="47816" y="1132968"/>
                    <a:pt x="29151" y="1114303"/>
                  </a:cubicBezTo>
                  <a:cubicBezTo>
                    <a:pt x="10486" y="1095637"/>
                    <a:pt x="0" y="1070322"/>
                    <a:pt x="0" y="1043926"/>
                  </a:cubicBezTo>
                  <a:lnTo>
                    <a:pt x="0" y="99528"/>
                  </a:lnTo>
                  <a:cubicBezTo>
                    <a:pt x="0" y="73131"/>
                    <a:pt x="10486" y="47816"/>
                    <a:pt x="29151" y="29151"/>
                  </a:cubicBezTo>
                  <a:cubicBezTo>
                    <a:pt x="47816" y="10486"/>
                    <a:pt x="73131" y="0"/>
                    <a:pt x="99528" y="0"/>
                  </a:cubicBezTo>
                  <a:close/>
                </a:path>
              </a:pathLst>
            </a:custGeom>
            <a:solidFill>
              <a:srgbClr val="FD965C"/>
            </a:solidFill>
          </p:spPr>
        </p:sp>
        <p:sp>
          <p:nvSpPr>
            <p:cNvPr id="10" name="TextBox 10"/>
            <p:cNvSpPr txBox="1"/>
            <p:nvPr/>
          </p:nvSpPr>
          <p:spPr>
            <a:xfrm>
              <a:off x="0" y="-114300"/>
              <a:ext cx="812800" cy="927100"/>
            </a:xfrm>
            <a:prstGeom prst="rect">
              <a:avLst/>
            </a:prstGeom>
          </p:spPr>
          <p:txBody>
            <a:bodyPr lIns="50800" tIns="50800" rIns="50800" bIns="50800" rtlCol="0" anchor="ctr"/>
            <a:lstStyle/>
            <a:p>
              <a:pPr algn="ctr">
                <a:lnSpc>
                  <a:spcPts val="3600"/>
                </a:lnSpc>
              </a:pPr>
              <a:endParaRPr/>
            </a:p>
          </p:txBody>
        </p:sp>
      </p:grpSp>
      <p:sp>
        <p:nvSpPr>
          <p:cNvPr id="11" name="TextBox 11"/>
          <p:cNvSpPr txBox="1"/>
          <p:nvPr/>
        </p:nvSpPr>
        <p:spPr>
          <a:xfrm>
            <a:off x="9883055" y="3748154"/>
            <a:ext cx="1078205" cy="752477"/>
          </a:xfrm>
          <a:prstGeom prst="rect">
            <a:avLst/>
          </a:prstGeom>
        </p:spPr>
        <p:txBody>
          <a:bodyPr lIns="0" tIns="0" rIns="0" bIns="0" rtlCol="0" anchor="t">
            <a:spAutoFit/>
          </a:bodyPr>
          <a:lstStyle/>
          <a:p>
            <a:pPr algn="ctr">
              <a:lnSpc>
                <a:spcPts val="5999"/>
              </a:lnSpc>
              <a:spcBef>
                <a:spcPct val="0"/>
              </a:spcBef>
            </a:pPr>
            <a:r>
              <a:rPr lang="en-US" sz="3999">
                <a:solidFill>
                  <a:srgbClr val="010101"/>
                </a:solidFill>
                <a:latin typeface="Horizon"/>
              </a:rPr>
              <a:t>03.</a:t>
            </a:r>
          </a:p>
        </p:txBody>
      </p:sp>
      <p:sp>
        <p:nvSpPr>
          <p:cNvPr id="12" name="TextBox 12"/>
          <p:cNvSpPr txBox="1"/>
          <p:nvPr/>
        </p:nvSpPr>
        <p:spPr>
          <a:xfrm>
            <a:off x="9883055" y="4611932"/>
            <a:ext cx="3363175" cy="1308735"/>
          </a:xfrm>
          <a:prstGeom prst="rect">
            <a:avLst/>
          </a:prstGeom>
        </p:spPr>
        <p:txBody>
          <a:bodyPr lIns="0" tIns="0" rIns="0" bIns="0" rtlCol="0" anchor="t">
            <a:spAutoFit/>
          </a:bodyPr>
          <a:lstStyle/>
          <a:p>
            <a:pPr>
              <a:lnSpc>
                <a:spcPts val="4050"/>
              </a:lnSpc>
            </a:pPr>
            <a:r>
              <a:rPr lang="en-US" sz="2700">
                <a:solidFill>
                  <a:srgbClr val="010101"/>
                </a:solidFill>
                <a:latin typeface="Anonymous Pro Bold"/>
              </a:rPr>
              <a:t>Proposal</a:t>
            </a:r>
          </a:p>
          <a:p>
            <a:pPr marL="453390" lvl="1" indent="-226695">
              <a:lnSpc>
                <a:spcPts val="3150"/>
              </a:lnSpc>
              <a:buFont typeface="Arial"/>
              <a:buChar char="•"/>
            </a:pPr>
            <a:r>
              <a:rPr lang="en-US" sz="2100">
                <a:solidFill>
                  <a:srgbClr val="010101"/>
                </a:solidFill>
                <a:latin typeface="Anonymous Pro"/>
              </a:rPr>
              <a:t>4 simple ways to reach our goal</a:t>
            </a:r>
          </a:p>
        </p:txBody>
      </p:sp>
      <p:sp>
        <p:nvSpPr>
          <p:cNvPr id="13" name="TextBox 13"/>
          <p:cNvSpPr txBox="1"/>
          <p:nvPr/>
        </p:nvSpPr>
        <p:spPr>
          <a:xfrm>
            <a:off x="5630187" y="4611932"/>
            <a:ext cx="3363175" cy="2899410"/>
          </a:xfrm>
          <a:prstGeom prst="rect">
            <a:avLst/>
          </a:prstGeom>
        </p:spPr>
        <p:txBody>
          <a:bodyPr lIns="0" tIns="0" rIns="0" bIns="0" rtlCol="0" anchor="t">
            <a:spAutoFit/>
          </a:bodyPr>
          <a:lstStyle/>
          <a:p>
            <a:pPr>
              <a:lnSpc>
                <a:spcPts val="4049"/>
              </a:lnSpc>
            </a:pPr>
            <a:r>
              <a:rPr lang="en-US" sz="2699">
                <a:solidFill>
                  <a:srgbClr val="FFFFFF"/>
                </a:solidFill>
                <a:latin typeface="Anonymous Pro Bold"/>
              </a:rPr>
              <a:t>Strategies</a:t>
            </a:r>
          </a:p>
          <a:p>
            <a:pPr marL="453390" lvl="1" indent="-226695">
              <a:lnSpc>
                <a:spcPts val="3150"/>
              </a:lnSpc>
              <a:buFont typeface="Arial"/>
              <a:buChar char="•"/>
            </a:pPr>
            <a:r>
              <a:rPr lang="en-US" sz="2100">
                <a:solidFill>
                  <a:srgbClr val="FFFFFF"/>
                </a:solidFill>
                <a:latin typeface="Anonymous Pro"/>
              </a:rPr>
              <a:t>Decreasing Company cost</a:t>
            </a:r>
          </a:p>
          <a:p>
            <a:pPr marL="453390" lvl="1" indent="-226695">
              <a:lnSpc>
                <a:spcPts val="3150"/>
              </a:lnSpc>
              <a:buFont typeface="Arial"/>
              <a:buChar char="•"/>
            </a:pPr>
            <a:r>
              <a:rPr lang="en-US" sz="2100">
                <a:solidFill>
                  <a:srgbClr val="FFFFFF"/>
                </a:solidFill>
                <a:latin typeface="Anonymous Pro"/>
              </a:rPr>
              <a:t>Increase total revenue</a:t>
            </a:r>
          </a:p>
          <a:p>
            <a:pPr marL="453390" lvl="1" indent="-226695">
              <a:lnSpc>
                <a:spcPts val="3150"/>
              </a:lnSpc>
              <a:buFont typeface="Arial"/>
              <a:buChar char="•"/>
            </a:pPr>
            <a:r>
              <a:rPr lang="en-US" sz="2100">
                <a:solidFill>
                  <a:srgbClr val="FFFFFF"/>
                </a:solidFill>
                <a:latin typeface="Anonymous Pro"/>
              </a:rPr>
              <a:t>Increase over all profit </a:t>
            </a:r>
          </a:p>
        </p:txBody>
      </p:sp>
      <p:sp>
        <p:nvSpPr>
          <p:cNvPr id="14" name="TextBox 14"/>
          <p:cNvSpPr txBox="1"/>
          <p:nvPr/>
        </p:nvSpPr>
        <p:spPr>
          <a:xfrm>
            <a:off x="1375087" y="4611932"/>
            <a:ext cx="3363175" cy="2908935"/>
          </a:xfrm>
          <a:prstGeom prst="rect">
            <a:avLst/>
          </a:prstGeom>
        </p:spPr>
        <p:txBody>
          <a:bodyPr lIns="0" tIns="0" rIns="0" bIns="0" rtlCol="0" anchor="t">
            <a:spAutoFit/>
          </a:bodyPr>
          <a:lstStyle/>
          <a:p>
            <a:pPr>
              <a:lnSpc>
                <a:spcPts val="4050"/>
              </a:lnSpc>
            </a:pPr>
            <a:r>
              <a:rPr lang="en-US" sz="2700">
                <a:solidFill>
                  <a:srgbClr val="FFFFFF"/>
                </a:solidFill>
                <a:latin typeface="Anonymous Pro Bold"/>
              </a:rPr>
              <a:t>Baseline</a:t>
            </a:r>
          </a:p>
          <a:p>
            <a:pPr marL="453390" lvl="1" indent="-226695">
              <a:lnSpc>
                <a:spcPts val="3150"/>
              </a:lnSpc>
              <a:buFont typeface="Arial"/>
              <a:buChar char="•"/>
            </a:pPr>
            <a:r>
              <a:rPr lang="en-US" sz="2100">
                <a:solidFill>
                  <a:srgbClr val="FFFFFF"/>
                </a:solidFill>
                <a:latin typeface="Anonymous Pro"/>
              </a:rPr>
              <a:t>What are the current figures in the company?</a:t>
            </a:r>
          </a:p>
          <a:p>
            <a:pPr marL="453390" lvl="1" indent="-226695">
              <a:lnSpc>
                <a:spcPts val="3150"/>
              </a:lnSpc>
              <a:buFont typeface="Arial"/>
              <a:buChar char="•"/>
            </a:pPr>
            <a:r>
              <a:rPr lang="en-US" sz="2100">
                <a:solidFill>
                  <a:srgbClr val="FFFFFF"/>
                </a:solidFill>
                <a:latin typeface="Anonymous Pro"/>
              </a:rPr>
              <a:t>How can we use data to save money</a:t>
            </a:r>
          </a:p>
          <a:p>
            <a:pPr marL="453390" lvl="1" indent="-226695">
              <a:lnSpc>
                <a:spcPts val="3150"/>
              </a:lnSpc>
              <a:buFont typeface="Arial"/>
              <a:buChar char="•"/>
            </a:pPr>
            <a:r>
              <a:rPr lang="en-US" sz="2100">
                <a:solidFill>
                  <a:srgbClr val="FFFFFF"/>
                </a:solidFill>
                <a:latin typeface="Anonymous Pro"/>
              </a:rPr>
              <a:t>Insights</a:t>
            </a:r>
          </a:p>
        </p:txBody>
      </p:sp>
      <p:sp>
        <p:nvSpPr>
          <p:cNvPr id="15" name="AutoShape 15"/>
          <p:cNvSpPr/>
          <p:nvPr/>
        </p:nvSpPr>
        <p:spPr>
          <a:xfrm>
            <a:off x="1028700" y="9239250"/>
            <a:ext cx="16230600" cy="0"/>
          </a:xfrm>
          <a:prstGeom prst="line">
            <a:avLst/>
          </a:prstGeom>
          <a:ln w="19050" cap="flat">
            <a:solidFill>
              <a:srgbClr val="FFFFFF"/>
            </a:solidFill>
            <a:prstDash val="solid"/>
            <a:headEnd type="none" w="sm" len="sm"/>
            <a:tailEnd type="none" w="sm" len="sm"/>
          </a:ln>
        </p:spPr>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10101"/>
        </a:solidFill>
        <a:effectLst/>
      </p:bgPr>
    </p:bg>
    <p:spTree>
      <p:nvGrpSpPr>
        <p:cNvPr id="1" name=""/>
        <p:cNvGrpSpPr/>
        <p:nvPr/>
      </p:nvGrpSpPr>
      <p:grpSpPr>
        <a:xfrm>
          <a:off x="0" y="0"/>
          <a:ext cx="0" cy="0"/>
          <a:chOff x="0" y="0"/>
          <a:chExt cx="0" cy="0"/>
        </a:xfrm>
      </p:grpSpPr>
      <p:sp>
        <p:nvSpPr>
          <p:cNvPr id="5" name="TextBox 5"/>
          <p:cNvSpPr txBox="1"/>
          <p:nvPr/>
        </p:nvSpPr>
        <p:spPr>
          <a:xfrm>
            <a:off x="914400" y="598066"/>
            <a:ext cx="5679692" cy="1192634"/>
          </a:xfrm>
          <a:prstGeom prst="rect">
            <a:avLst/>
          </a:prstGeom>
        </p:spPr>
        <p:txBody>
          <a:bodyPr wrap="square" lIns="0" tIns="0" rIns="0" bIns="0" rtlCol="0" anchor="t">
            <a:spAutoFit/>
          </a:bodyPr>
          <a:lstStyle/>
          <a:p>
            <a:pPr algn="ctr">
              <a:lnSpc>
                <a:spcPts val="9750"/>
              </a:lnSpc>
              <a:spcBef>
                <a:spcPct val="0"/>
              </a:spcBef>
            </a:pPr>
            <a:r>
              <a:rPr lang="en-US" sz="6500" dirty="0">
                <a:solidFill>
                  <a:srgbClr val="FFFFFF"/>
                </a:solidFill>
                <a:latin typeface="Horizon"/>
              </a:rPr>
              <a:t>AGENDA</a:t>
            </a:r>
          </a:p>
        </p:txBody>
      </p:sp>
      <p:sp>
        <p:nvSpPr>
          <p:cNvPr id="6" name="TextBox 6"/>
          <p:cNvSpPr txBox="1"/>
          <p:nvPr/>
        </p:nvSpPr>
        <p:spPr>
          <a:xfrm>
            <a:off x="5630187" y="3748154"/>
            <a:ext cx="1078205" cy="752477"/>
          </a:xfrm>
          <a:prstGeom prst="rect">
            <a:avLst/>
          </a:prstGeom>
        </p:spPr>
        <p:txBody>
          <a:bodyPr lIns="0" tIns="0" rIns="0" bIns="0" rtlCol="0" anchor="t">
            <a:spAutoFit/>
          </a:bodyPr>
          <a:lstStyle/>
          <a:p>
            <a:pPr algn="ctr">
              <a:lnSpc>
                <a:spcPts val="5999"/>
              </a:lnSpc>
              <a:spcBef>
                <a:spcPct val="0"/>
              </a:spcBef>
            </a:pPr>
            <a:r>
              <a:rPr lang="en-US" sz="3999">
                <a:solidFill>
                  <a:srgbClr val="FFFFFF"/>
                </a:solidFill>
                <a:latin typeface="Horizon"/>
              </a:rPr>
              <a:t>02.</a:t>
            </a:r>
          </a:p>
        </p:txBody>
      </p:sp>
      <p:sp>
        <p:nvSpPr>
          <p:cNvPr id="7" name="TextBox 7"/>
          <p:cNvSpPr txBox="1"/>
          <p:nvPr/>
        </p:nvSpPr>
        <p:spPr>
          <a:xfrm>
            <a:off x="1375087" y="3748154"/>
            <a:ext cx="866076" cy="752477"/>
          </a:xfrm>
          <a:prstGeom prst="rect">
            <a:avLst/>
          </a:prstGeom>
        </p:spPr>
        <p:txBody>
          <a:bodyPr lIns="0" tIns="0" rIns="0" bIns="0" rtlCol="0" anchor="t">
            <a:spAutoFit/>
          </a:bodyPr>
          <a:lstStyle/>
          <a:p>
            <a:pPr algn="ctr">
              <a:lnSpc>
                <a:spcPts val="5999"/>
              </a:lnSpc>
              <a:spcBef>
                <a:spcPct val="0"/>
              </a:spcBef>
            </a:pPr>
            <a:r>
              <a:rPr lang="en-US" sz="3999">
                <a:solidFill>
                  <a:srgbClr val="FFFFFF"/>
                </a:solidFill>
                <a:latin typeface="Horizon"/>
              </a:rPr>
              <a:t>01.</a:t>
            </a:r>
          </a:p>
        </p:txBody>
      </p:sp>
      <p:sp>
        <p:nvSpPr>
          <p:cNvPr id="8" name="TextBox 8"/>
          <p:cNvSpPr txBox="1"/>
          <p:nvPr/>
        </p:nvSpPr>
        <p:spPr>
          <a:xfrm>
            <a:off x="9883055" y="3748154"/>
            <a:ext cx="1078205" cy="752477"/>
          </a:xfrm>
          <a:prstGeom prst="rect">
            <a:avLst/>
          </a:prstGeom>
        </p:spPr>
        <p:txBody>
          <a:bodyPr lIns="0" tIns="0" rIns="0" bIns="0" rtlCol="0" anchor="t">
            <a:spAutoFit/>
          </a:bodyPr>
          <a:lstStyle/>
          <a:p>
            <a:pPr algn="ctr">
              <a:lnSpc>
                <a:spcPts val="5999"/>
              </a:lnSpc>
              <a:spcBef>
                <a:spcPct val="0"/>
              </a:spcBef>
            </a:pPr>
            <a:r>
              <a:rPr lang="en-US" sz="3999">
                <a:solidFill>
                  <a:srgbClr val="FFFFFF"/>
                </a:solidFill>
                <a:latin typeface="Horizon"/>
              </a:rPr>
              <a:t>03.</a:t>
            </a:r>
          </a:p>
        </p:txBody>
      </p:sp>
      <p:grpSp>
        <p:nvGrpSpPr>
          <p:cNvPr id="9" name="Group 9"/>
          <p:cNvGrpSpPr/>
          <p:nvPr/>
        </p:nvGrpSpPr>
        <p:grpSpPr>
          <a:xfrm>
            <a:off x="13292182" y="3480789"/>
            <a:ext cx="3967118" cy="4341550"/>
            <a:chOff x="0" y="0"/>
            <a:chExt cx="1044838" cy="1143454"/>
          </a:xfrm>
        </p:grpSpPr>
        <p:sp>
          <p:nvSpPr>
            <p:cNvPr id="10" name="Freeform 10"/>
            <p:cNvSpPr/>
            <p:nvPr/>
          </p:nvSpPr>
          <p:spPr>
            <a:xfrm>
              <a:off x="0" y="0"/>
              <a:ext cx="1044838" cy="1143454"/>
            </a:xfrm>
            <a:custGeom>
              <a:avLst/>
              <a:gdLst/>
              <a:ahLst/>
              <a:cxnLst/>
              <a:rect l="l" t="t" r="r" b="b"/>
              <a:pathLst>
                <a:path w="1044838" h="1143454">
                  <a:moveTo>
                    <a:pt x="99528" y="0"/>
                  </a:moveTo>
                  <a:lnTo>
                    <a:pt x="945310" y="0"/>
                  </a:lnTo>
                  <a:cubicBezTo>
                    <a:pt x="971706" y="0"/>
                    <a:pt x="997022" y="10486"/>
                    <a:pt x="1015687" y="29151"/>
                  </a:cubicBezTo>
                  <a:cubicBezTo>
                    <a:pt x="1034352" y="47816"/>
                    <a:pt x="1044838" y="73131"/>
                    <a:pt x="1044838" y="99528"/>
                  </a:cubicBezTo>
                  <a:lnTo>
                    <a:pt x="1044838" y="1043926"/>
                  </a:lnTo>
                  <a:cubicBezTo>
                    <a:pt x="1044838" y="1070322"/>
                    <a:pt x="1034352" y="1095637"/>
                    <a:pt x="1015687" y="1114303"/>
                  </a:cubicBezTo>
                  <a:cubicBezTo>
                    <a:pt x="997022" y="1132968"/>
                    <a:pt x="971706" y="1143454"/>
                    <a:pt x="945310" y="1143454"/>
                  </a:cubicBezTo>
                  <a:lnTo>
                    <a:pt x="99528" y="1143454"/>
                  </a:lnTo>
                  <a:cubicBezTo>
                    <a:pt x="73131" y="1143454"/>
                    <a:pt x="47816" y="1132968"/>
                    <a:pt x="29151" y="1114303"/>
                  </a:cubicBezTo>
                  <a:cubicBezTo>
                    <a:pt x="10486" y="1095637"/>
                    <a:pt x="0" y="1070322"/>
                    <a:pt x="0" y="1043926"/>
                  </a:cubicBezTo>
                  <a:lnTo>
                    <a:pt x="0" y="99528"/>
                  </a:lnTo>
                  <a:cubicBezTo>
                    <a:pt x="0" y="73131"/>
                    <a:pt x="10486" y="47816"/>
                    <a:pt x="29151" y="29151"/>
                  </a:cubicBezTo>
                  <a:cubicBezTo>
                    <a:pt x="47816" y="10486"/>
                    <a:pt x="73131" y="0"/>
                    <a:pt x="99528" y="0"/>
                  </a:cubicBezTo>
                  <a:close/>
                </a:path>
              </a:pathLst>
            </a:custGeom>
            <a:solidFill>
              <a:srgbClr val="F34E21"/>
            </a:solidFill>
          </p:spPr>
        </p:sp>
        <p:sp>
          <p:nvSpPr>
            <p:cNvPr id="11" name="TextBox 11"/>
            <p:cNvSpPr txBox="1"/>
            <p:nvPr/>
          </p:nvSpPr>
          <p:spPr>
            <a:xfrm>
              <a:off x="0" y="-114300"/>
              <a:ext cx="812800" cy="927100"/>
            </a:xfrm>
            <a:prstGeom prst="rect">
              <a:avLst/>
            </a:prstGeom>
          </p:spPr>
          <p:txBody>
            <a:bodyPr lIns="50800" tIns="50800" rIns="50800" bIns="50800" rtlCol="0" anchor="ctr"/>
            <a:lstStyle/>
            <a:p>
              <a:pPr algn="ctr">
                <a:lnSpc>
                  <a:spcPts val="3600"/>
                </a:lnSpc>
              </a:pPr>
              <a:endParaRPr/>
            </a:p>
          </p:txBody>
        </p:sp>
      </p:grpSp>
      <p:sp>
        <p:nvSpPr>
          <p:cNvPr id="12" name="TextBox 12"/>
          <p:cNvSpPr txBox="1"/>
          <p:nvPr/>
        </p:nvSpPr>
        <p:spPr>
          <a:xfrm>
            <a:off x="13638569" y="3836256"/>
            <a:ext cx="1078205" cy="752477"/>
          </a:xfrm>
          <a:prstGeom prst="rect">
            <a:avLst/>
          </a:prstGeom>
        </p:spPr>
        <p:txBody>
          <a:bodyPr lIns="0" tIns="0" rIns="0" bIns="0" rtlCol="0" anchor="t">
            <a:spAutoFit/>
          </a:bodyPr>
          <a:lstStyle/>
          <a:p>
            <a:pPr algn="ctr">
              <a:lnSpc>
                <a:spcPts val="5999"/>
              </a:lnSpc>
              <a:spcBef>
                <a:spcPct val="0"/>
              </a:spcBef>
            </a:pPr>
            <a:r>
              <a:rPr lang="en-US" sz="3999">
                <a:solidFill>
                  <a:srgbClr val="010101"/>
                </a:solidFill>
                <a:latin typeface="Horizon"/>
              </a:rPr>
              <a:t>04.</a:t>
            </a:r>
          </a:p>
        </p:txBody>
      </p:sp>
      <p:sp>
        <p:nvSpPr>
          <p:cNvPr id="13" name="TextBox 13"/>
          <p:cNvSpPr txBox="1"/>
          <p:nvPr/>
        </p:nvSpPr>
        <p:spPr>
          <a:xfrm>
            <a:off x="13638569" y="4700034"/>
            <a:ext cx="3363175" cy="1487805"/>
          </a:xfrm>
          <a:prstGeom prst="rect">
            <a:avLst/>
          </a:prstGeom>
        </p:spPr>
        <p:txBody>
          <a:bodyPr lIns="0" tIns="0" rIns="0" bIns="0" rtlCol="0" anchor="t">
            <a:spAutoFit/>
          </a:bodyPr>
          <a:lstStyle/>
          <a:p>
            <a:pPr>
              <a:lnSpc>
                <a:spcPts val="4050"/>
              </a:lnSpc>
            </a:pPr>
            <a:r>
              <a:rPr lang="en-US" sz="2700">
                <a:solidFill>
                  <a:srgbClr val="010101"/>
                </a:solidFill>
                <a:latin typeface="Anonymous Pro"/>
              </a:rPr>
              <a:t>Results</a:t>
            </a:r>
          </a:p>
          <a:p>
            <a:pPr marL="367031" lvl="1" indent="-183515">
              <a:lnSpc>
                <a:spcPts val="2550"/>
              </a:lnSpc>
              <a:buFont typeface="Arial"/>
              <a:buChar char="•"/>
            </a:pPr>
            <a:r>
              <a:rPr lang="en-US" sz="1700">
                <a:solidFill>
                  <a:srgbClr val="010101"/>
                </a:solidFill>
                <a:latin typeface="Anonymous Pro"/>
              </a:rPr>
              <a:t>Put new strategies to test</a:t>
            </a:r>
          </a:p>
          <a:p>
            <a:pPr marL="367031" lvl="1" indent="-183515">
              <a:lnSpc>
                <a:spcPts val="2550"/>
              </a:lnSpc>
              <a:buFont typeface="Arial"/>
              <a:buChar char="•"/>
            </a:pPr>
            <a:r>
              <a:rPr lang="en-US" sz="1700">
                <a:solidFill>
                  <a:srgbClr val="010101"/>
                </a:solidFill>
                <a:latin typeface="Anonymous Pro"/>
              </a:rPr>
              <a:t>Estimated numbers </a:t>
            </a:r>
          </a:p>
        </p:txBody>
      </p:sp>
      <p:sp>
        <p:nvSpPr>
          <p:cNvPr id="14" name="TextBox 14"/>
          <p:cNvSpPr txBox="1"/>
          <p:nvPr/>
        </p:nvSpPr>
        <p:spPr>
          <a:xfrm>
            <a:off x="9883055" y="4611932"/>
            <a:ext cx="3363175" cy="1308735"/>
          </a:xfrm>
          <a:prstGeom prst="rect">
            <a:avLst/>
          </a:prstGeom>
        </p:spPr>
        <p:txBody>
          <a:bodyPr lIns="0" tIns="0" rIns="0" bIns="0" rtlCol="0" anchor="t">
            <a:spAutoFit/>
          </a:bodyPr>
          <a:lstStyle/>
          <a:p>
            <a:pPr>
              <a:lnSpc>
                <a:spcPts val="4050"/>
              </a:lnSpc>
            </a:pPr>
            <a:r>
              <a:rPr lang="en-US" sz="2700">
                <a:solidFill>
                  <a:srgbClr val="FFFFFF"/>
                </a:solidFill>
                <a:latin typeface="Anonymous Pro Bold"/>
              </a:rPr>
              <a:t>Proposal</a:t>
            </a:r>
          </a:p>
          <a:p>
            <a:pPr marL="453390" lvl="1" indent="-226695">
              <a:lnSpc>
                <a:spcPts val="3150"/>
              </a:lnSpc>
              <a:buFont typeface="Arial"/>
              <a:buChar char="•"/>
            </a:pPr>
            <a:r>
              <a:rPr lang="en-US" sz="2100">
                <a:solidFill>
                  <a:srgbClr val="FFFFFF"/>
                </a:solidFill>
                <a:latin typeface="Anonymous Pro"/>
              </a:rPr>
              <a:t>4 simple ways to reach our goal</a:t>
            </a:r>
          </a:p>
        </p:txBody>
      </p:sp>
      <p:sp>
        <p:nvSpPr>
          <p:cNvPr id="15" name="TextBox 15"/>
          <p:cNvSpPr txBox="1"/>
          <p:nvPr/>
        </p:nvSpPr>
        <p:spPr>
          <a:xfrm>
            <a:off x="5630187" y="4610100"/>
            <a:ext cx="3363175" cy="2899410"/>
          </a:xfrm>
          <a:prstGeom prst="rect">
            <a:avLst/>
          </a:prstGeom>
        </p:spPr>
        <p:txBody>
          <a:bodyPr lIns="0" tIns="0" rIns="0" bIns="0" rtlCol="0" anchor="t">
            <a:spAutoFit/>
          </a:bodyPr>
          <a:lstStyle/>
          <a:p>
            <a:pPr>
              <a:lnSpc>
                <a:spcPts val="4049"/>
              </a:lnSpc>
            </a:pPr>
            <a:r>
              <a:rPr lang="en-US" sz="2699" dirty="0">
                <a:solidFill>
                  <a:srgbClr val="FFFFFF"/>
                </a:solidFill>
                <a:latin typeface="Anonymous Pro Bold"/>
              </a:rPr>
              <a:t>Strategies</a:t>
            </a:r>
          </a:p>
          <a:p>
            <a:pPr marL="453390" lvl="1" indent="-226695">
              <a:lnSpc>
                <a:spcPts val="3150"/>
              </a:lnSpc>
              <a:buFont typeface="Arial"/>
              <a:buChar char="•"/>
            </a:pPr>
            <a:r>
              <a:rPr lang="en-US" sz="2100" dirty="0">
                <a:solidFill>
                  <a:srgbClr val="FFFFFF"/>
                </a:solidFill>
                <a:latin typeface="Anonymous Pro"/>
              </a:rPr>
              <a:t>Decreasing Company cost</a:t>
            </a:r>
          </a:p>
          <a:p>
            <a:pPr marL="453390" lvl="1" indent="-226695">
              <a:lnSpc>
                <a:spcPts val="3150"/>
              </a:lnSpc>
              <a:buFont typeface="Arial"/>
              <a:buChar char="•"/>
            </a:pPr>
            <a:r>
              <a:rPr lang="en-US" sz="2100" dirty="0">
                <a:solidFill>
                  <a:srgbClr val="FFFFFF"/>
                </a:solidFill>
                <a:latin typeface="Anonymous Pro"/>
              </a:rPr>
              <a:t>Increase total revenue</a:t>
            </a:r>
          </a:p>
          <a:p>
            <a:pPr marL="453390" lvl="1" indent="-226695">
              <a:lnSpc>
                <a:spcPts val="3150"/>
              </a:lnSpc>
              <a:buFont typeface="Arial"/>
              <a:buChar char="•"/>
            </a:pPr>
            <a:r>
              <a:rPr lang="en-US" sz="2100" dirty="0">
                <a:solidFill>
                  <a:srgbClr val="FFFFFF"/>
                </a:solidFill>
                <a:latin typeface="Anonymous Pro"/>
              </a:rPr>
              <a:t>Increase over all profit </a:t>
            </a:r>
          </a:p>
        </p:txBody>
      </p:sp>
      <p:sp>
        <p:nvSpPr>
          <p:cNvPr id="16" name="TextBox 16"/>
          <p:cNvSpPr txBox="1"/>
          <p:nvPr/>
        </p:nvSpPr>
        <p:spPr>
          <a:xfrm>
            <a:off x="1381187" y="4610100"/>
            <a:ext cx="3363175" cy="2908935"/>
          </a:xfrm>
          <a:prstGeom prst="rect">
            <a:avLst/>
          </a:prstGeom>
        </p:spPr>
        <p:txBody>
          <a:bodyPr lIns="0" tIns="0" rIns="0" bIns="0" rtlCol="0" anchor="t">
            <a:spAutoFit/>
          </a:bodyPr>
          <a:lstStyle/>
          <a:p>
            <a:pPr>
              <a:lnSpc>
                <a:spcPts val="4050"/>
              </a:lnSpc>
            </a:pPr>
            <a:r>
              <a:rPr lang="en-US" sz="2700" dirty="0">
                <a:solidFill>
                  <a:srgbClr val="FFFFFF"/>
                </a:solidFill>
                <a:latin typeface="Anonymous Pro Bold"/>
              </a:rPr>
              <a:t>Baseline</a:t>
            </a:r>
          </a:p>
          <a:p>
            <a:pPr marL="453390" lvl="1" indent="-226695">
              <a:lnSpc>
                <a:spcPts val="3150"/>
              </a:lnSpc>
              <a:buFont typeface="Arial"/>
              <a:buChar char="•"/>
            </a:pPr>
            <a:r>
              <a:rPr lang="en-US" sz="2100" dirty="0">
                <a:solidFill>
                  <a:srgbClr val="FFFFFF"/>
                </a:solidFill>
                <a:latin typeface="Anonymous Pro"/>
              </a:rPr>
              <a:t>What are the current figures in the company?</a:t>
            </a:r>
          </a:p>
          <a:p>
            <a:pPr marL="453390" lvl="1" indent="-226695">
              <a:lnSpc>
                <a:spcPts val="3150"/>
              </a:lnSpc>
              <a:buFont typeface="Arial"/>
              <a:buChar char="•"/>
            </a:pPr>
            <a:r>
              <a:rPr lang="en-US" sz="2100" dirty="0">
                <a:solidFill>
                  <a:srgbClr val="FFFFFF"/>
                </a:solidFill>
                <a:latin typeface="Anonymous Pro"/>
              </a:rPr>
              <a:t>How can we use data to save money</a:t>
            </a:r>
          </a:p>
          <a:p>
            <a:pPr marL="453390" lvl="1" indent="-226695">
              <a:lnSpc>
                <a:spcPts val="3150"/>
              </a:lnSpc>
              <a:buFont typeface="Arial"/>
              <a:buChar char="•"/>
            </a:pPr>
            <a:r>
              <a:rPr lang="en-US" sz="2100" dirty="0">
                <a:solidFill>
                  <a:srgbClr val="FFFFFF"/>
                </a:solidFill>
                <a:latin typeface="Anonymous Pro"/>
              </a:rPr>
              <a:t>Insights</a:t>
            </a:r>
          </a:p>
        </p:txBody>
      </p:sp>
      <p:sp>
        <p:nvSpPr>
          <p:cNvPr id="17" name="AutoShape 17"/>
          <p:cNvSpPr/>
          <p:nvPr/>
        </p:nvSpPr>
        <p:spPr>
          <a:xfrm>
            <a:off x="1028700" y="9239250"/>
            <a:ext cx="16230600" cy="0"/>
          </a:xfrm>
          <a:prstGeom prst="line">
            <a:avLst/>
          </a:prstGeom>
          <a:ln w="19050" cap="flat">
            <a:solidFill>
              <a:srgbClr val="FFFFFF"/>
            </a:solidFill>
            <a:prstDash val="solid"/>
            <a:headEnd type="none" w="sm" len="sm"/>
            <a:tailEnd type="none" w="sm" len="sm"/>
          </a:ln>
        </p:spPr>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10101"/>
        </a:solidFill>
        <a:effectLst/>
      </p:bgPr>
    </p:bg>
    <p:spTree>
      <p:nvGrpSpPr>
        <p:cNvPr id="1" name=""/>
        <p:cNvGrpSpPr/>
        <p:nvPr/>
      </p:nvGrpSpPr>
      <p:grpSpPr>
        <a:xfrm>
          <a:off x="0" y="0"/>
          <a:ext cx="0" cy="0"/>
          <a:chOff x="0" y="0"/>
          <a:chExt cx="0" cy="0"/>
        </a:xfrm>
      </p:grpSpPr>
      <p:sp>
        <p:nvSpPr>
          <p:cNvPr id="5" name="TextBox 5"/>
          <p:cNvSpPr txBox="1"/>
          <p:nvPr/>
        </p:nvSpPr>
        <p:spPr>
          <a:xfrm>
            <a:off x="1028700" y="716490"/>
            <a:ext cx="8540787" cy="1247775"/>
          </a:xfrm>
          <a:prstGeom prst="rect">
            <a:avLst/>
          </a:prstGeom>
        </p:spPr>
        <p:txBody>
          <a:bodyPr lIns="0" tIns="0" rIns="0" bIns="0" rtlCol="0" anchor="t">
            <a:spAutoFit/>
          </a:bodyPr>
          <a:lstStyle/>
          <a:p>
            <a:pPr algn="ctr">
              <a:lnSpc>
                <a:spcPts val="9750"/>
              </a:lnSpc>
              <a:spcBef>
                <a:spcPct val="0"/>
              </a:spcBef>
            </a:pPr>
            <a:r>
              <a:rPr lang="en-US" sz="6500">
                <a:solidFill>
                  <a:srgbClr val="FFFFFF"/>
                </a:solidFill>
                <a:latin typeface="Horizon"/>
              </a:rPr>
              <a:t>icebreaker</a:t>
            </a:r>
          </a:p>
        </p:txBody>
      </p:sp>
      <p:grpSp>
        <p:nvGrpSpPr>
          <p:cNvPr id="6" name="Group 6"/>
          <p:cNvGrpSpPr/>
          <p:nvPr/>
        </p:nvGrpSpPr>
        <p:grpSpPr>
          <a:xfrm>
            <a:off x="5985075" y="2452199"/>
            <a:ext cx="6586366" cy="2250560"/>
            <a:chOff x="0" y="0"/>
            <a:chExt cx="1387992" cy="474276"/>
          </a:xfrm>
        </p:grpSpPr>
        <p:sp>
          <p:nvSpPr>
            <p:cNvPr id="7" name="Freeform 7"/>
            <p:cNvSpPr/>
            <p:nvPr/>
          </p:nvSpPr>
          <p:spPr>
            <a:xfrm>
              <a:off x="0" y="0"/>
              <a:ext cx="1387992" cy="474276"/>
            </a:xfrm>
            <a:custGeom>
              <a:avLst/>
              <a:gdLst/>
              <a:ahLst/>
              <a:cxnLst/>
              <a:rect l="l" t="t" r="r" b="b"/>
              <a:pathLst>
                <a:path w="1387992" h="474276">
                  <a:moveTo>
                    <a:pt x="59948" y="0"/>
                  </a:moveTo>
                  <a:lnTo>
                    <a:pt x="1328044" y="0"/>
                  </a:lnTo>
                  <a:cubicBezTo>
                    <a:pt x="1361152" y="0"/>
                    <a:pt x="1387992" y="26840"/>
                    <a:pt x="1387992" y="59948"/>
                  </a:cubicBezTo>
                  <a:lnTo>
                    <a:pt x="1387992" y="414329"/>
                  </a:lnTo>
                  <a:cubicBezTo>
                    <a:pt x="1387992" y="447437"/>
                    <a:pt x="1361152" y="474276"/>
                    <a:pt x="1328044" y="474276"/>
                  </a:cubicBezTo>
                  <a:lnTo>
                    <a:pt x="59948" y="474276"/>
                  </a:lnTo>
                  <a:cubicBezTo>
                    <a:pt x="26840" y="474276"/>
                    <a:pt x="0" y="447437"/>
                    <a:pt x="0" y="414329"/>
                  </a:cubicBezTo>
                  <a:lnTo>
                    <a:pt x="0" y="59948"/>
                  </a:lnTo>
                  <a:cubicBezTo>
                    <a:pt x="0" y="26840"/>
                    <a:pt x="26840" y="0"/>
                    <a:pt x="59948" y="0"/>
                  </a:cubicBezTo>
                  <a:close/>
                </a:path>
              </a:pathLst>
            </a:custGeom>
            <a:solidFill>
              <a:srgbClr val="797CD2"/>
            </a:solidFill>
          </p:spPr>
        </p:sp>
        <p:sp>
          <p:nvSpPr>
            <p:cNvPr id="8" name="TextBox 8"/>
            <p:cNvSpPr txBox="1"/>
            <p:nvPr/>
          </p:nvSpPr>
          <p:spPr>
            <a:xfrm>
              <a:off x="0" y="-114300"/>
              <a:ext cx="812800" cy="927100"/>
            </a:xfrm>
            <a:prstGeom prst="rect">
              <a:avLst/>
            </a:prstGeom>
          </p:spPr>
          <p:txBody>
            <a:bodyPr lIns="63489" tIns="63489" rIns="63489" bIns="63489" rtlCol="0" anchor="ctr"/>
            <a:lstStyle/>
            <a:p>
              <a:pPr algn="ctr">
                <a:lnSpc>
                  <a:spcPts val="3600"/>
                </a:lnSpc>
              </a:pPr>
              <a:endParaRPr/>
            </a:p>
          </p:txBody>
        </p:sp>
      </p:grpSp>
      <p:sp>
        <p:nvSpPr>
          <p:cNvPr id="9" name="TextBox 9"/>
          <p:cNvSpPr txBox="1"/>
          <p:nvPr/>
        </p:nvSpPr>
        <p:spPr>
          <a:xfrm>
            <a:off x="5767843" y="2797379"/>
            <a:ext cx="6904520" cy="1506929"/>
          </a:xfrm>
          <a:prstGeom prst="rect">
            <a:avLst/>
          </a:prstGeom>
        </p:spPr>
        <p:txBody>
          <a:bodyPr lIns="0" tIns="0" rIns="0" bIns="0" rtlCol="0" anchor="t">
            <a:spAutoFit/>
          </a:bodyPr>
          <a:lstStyle/>
          <a:p>
            <a:pPr algn="ctr">
              <a:lnSpc>
                <a:spcPts val="3996"/>
              </a:lnSpc>
              <a:spcBef>
                <a:spcPct val="0"/>
              </a:spcBef>
            </a:pPr>
            <a:r>
              <a:rPr lang="en-US" sz="2664">
                <a:solidFill>
                  <a:srgbClr val="010101"/>
                </a:solidFill>
                <a:latin typeface="Anonymous Pro"/>
              </a:rPr>
              <a:t>Which car rental company was the first to introduce the concept of unlimited mileage?</a:t>
            </a:r>
          </a:p>
        </p:txBody>
      </p:sp>
      <p:grpSp>
        <p:nvGrpSpPr>
          <p:cNvPr id="11" name="Group 11"/>
          <p:cNvGrpSpPr/>
          <p:nvPr/>
        </p:nvGrpSpPr>
        <p:grpSpPr>
          <a:xfrm>
            <a:off x="9645589" y="5499862"/>
            <a:ext cx="6716867" cy="1100795"/>
            <a:chOff x="0" y="0"/>
            <a:chExt cx="1387992" cy="231978"/>
          </a:xfrm>
        </p:grpSpPr>
        <p:sp>
          <p:nvSpPr>
            <p:cNvPr id="12" name="Freeform 12"/>
            <p:cNvSpPr/>
            <p:nvPr/>
          </p:nvSpPr>
          <p:spPr>
            <a:xfrm>
              <a:off x="0" y="0"/>
              <a:ext cx="1387992" cy="231978"/>
            </a:xfrm>
            <a:custGeom>
              <a:avLst/>
              <a:gdLst/>
              <a:ahLst/>
              <a:cxnLst/>
              <a:rect l="l" t="t" r="r" b="b"/>
              <a:pathLst>
                <a:path w="1387992" h="231978">
                  <a:moveTo>
                    <a:pt x="59948" y="0"/>
                  </a:moveTo>
                  <a:lnTo>
                    <a:pt x="1328044" y="0"/>
                  </a:lnTo>
                  <a:cubicBezTo>
                    <a:pt x="1361152" y="0"/>
                    <a:pt x="1387992" y="26840"/>
                    <a:pt x="1387992" y="59948"/>
                  </a:cubicBezTo>
                  <a:lnTo>
                    <a:pt x="1387992" y="172030"/>
                  </a:lnTo>
                  <a:cubicBezTo>
                    <a:pt x="1387992" y="205139"/>
                    <a:pt x="1361152" y="231978"/>
                    <a:pt x="1328044" y="231978"/>
                  </a:cubicBezTo>
                  <a:lnTo>
                    <a:pt x="59948" y="231978"/>
                  </a:lnTo>
                  <a:cubicBezTo>
                    <a:pt x="26840" y="231978"/>
                    <a:pt x="0" y="205139"/>
                    <a:pt x="0" y="172030"/>
                  </a:cubicBezTo>
                  <a:lnTo>
                    <a:pt x="0" y="59948"/>
                  </a:lnTo>
                  <a:cubicBezTo>
                    <a:pt x="0" y="26840"/>
                    <a:pt x="26840" y="0"/>
                    <a:pt x="59948" y="0"/>
                  </a:cubicBezTo>
                  <a:close/>
                </a:path>
              </a:pathLst>
            </a:custGeom>
            <a:solidFill>
              <a:srgbClr val="000000">
                <a:alpha val="0"/>
              </a:srgbClr>
            </a:solidFill>
            <a:ln w="19050" cap="rnd">
              <a:solidFill>
                <a:srgbClr val="FFFFFF"/>
              </a:solidFill>
              <a:round/>
            </a:ln>
          </p:spPr>
        </p:sp>
        <p:sp>
          <p:nvSpPr>
            <p:cNvPr id="13" name="TextBox 13"/>
            <p:cNvSpPr txBox="1"/>
            <p:nvPr/>
          </p:nvSpPr>
          <p:spPr>
            <a:xfrm>
              <a:off x="0" y="-114300"/>
              <a:ext cx="812800" cy="927100"/>
            </a:xfrm>
            <a:prstGeom prst="rect">
              <a:avLst/>
            </a:prstGeom>
          </p:spPr>
          <p:txBody>
            <a:bodyPr lIns="63489" tIns="63489" rIns="63489" bIns="63489" rtlCol="0" anchor="ctr"/>
            <a:lstStyle/>
            <a:p>
              <a:pPr algn="ctr">
                <a:lnSpc>
                  <a:spcPts val="3600"/>
                </a:lnSpc>
              </a:pPr>
              <a:endParaRPr/>
            </a:p>
          </p:txBody>
        </p:sp>
      </p:grpSp>
      <p:grpSp>
        <p:nvGrpSpPr>
          <p:cNvPr id="14" name="Group 14"/>
          <p:cNvGrpSpPr/>
          <p:nvPr/>
        </p:nvGrpSpPr>
        <p:grpSpPr>
          <a:xfrm>
            <a:off x="9645589" y="6734007"/>
            <a:ext cx="6716867" cy="1100795"/>
            <a:chOff x="0" y="0"/>
            <a:chExt cx="1387992" cy="231978"/>
          </a:xfrm>
        </p:grpSpPr>
        <p:sp>
          <p:nvSpPr>
            <p:cNvPr id="15" name="Freeform 15"/>
            <p:cNvSpPr/>
            <p:nvPr/>
          </p:nvSpPr>
          <p:spPr>
            <a:xfrm>
              <a:off x="0" y="0"/>
              <a:ext cx="1387992" cy="231978"/>
            </a:xfrm>
            <a:custGeom>
              <a:avLst/>
              <a:gdLst/>
              <a:ahLst/>
              <a:cxnLst/>
              <a:rect l="l" t="t" r="r" b="b"/>
              <a:pathLst>
                <a:path w="1387992" h="231978">
                  <a:moveTo>
                    <a:pt x="59948" y="0"/>
                  </a:moveTo>
                  <a:lnTo>
                    <a:pt x="1328044" y="0"/>
                  </a:lnTo>
                  <a:cubicBezTo>
                    <a:pt x="1361152" y="0"/>
                    <a:pt x="1387992" y="26840"/>
                    <a:pt x="1387992" y="59948"/>
                  </a:cubicBezTo>
                  <a:lnTo>
                    <a:pt x="1387992" y="172030"/>
                  </a:lnTo>
                  <a:cubicBezTo>
                    <a:pt x="1387992" y="205139"/>
                    <a:pt x="1361152" y="231978"/>
                    <a:pt x="1328044" y="231978"/>
                  </a:cubicBezTo>
                  <a:lnTo>
                    <a:pt x="59948" y="231978"/>
                  </a:lnTo>
                  <a:cubicBezTo>
                    <a:pt x="26840" y="231978"/>
                    <a:pt x="0" y="205139"/>
                    <a:pt x="0" y="172030"/>
                  </a:cubicBezTo>
                  <a:lnTo>
                    <a:pt x="0" y="59948"/>
                  </a:lnTo>
                  <a:cubicBezTo>
                    <a:pt x="0" y="26840"/>
                    <a:pt x="26840" y="0"/>
                    <a:pt x="59948" y="0"/>
                  </a:cubicBezTo>
                  <a:close/>
                </a:path>
              </a:pathLst>
            </a:custGeom>
            <a:solidFill>
              <a:srgbClr val="000000">
                <a:alpha val="0"/>
              </a:srgbClr>
            </a:solidFill>
            <a:ln w="19050" cap="rnd">
              <a:solidFill>
                <a:srgbClr val="FFFFFF"/>
              </a:solidFill>
              <a:round/>
            </a:ln>
          </p:spPr>
        </p:sp>
        <p:sp>
          <p:nvSpPr>
            <p:cNvPr id="16" name="TextBox 16"/>
            <p:cNvSpPr txBox="1"/>
            <p:nvPr/>
          </p:nvSpPr>
          <p:spPr>
            <a:xfrm>
              <a:off x="0" y="-114300"/>
              <a:ext cx="812800" cy="927100"/>
            </a:xfrm>
            <a:prstGeom prst="rect">
              <a:avLst/>
            </a:prstGeom>
          </p:spPr>
          <p:txBody>
            <a:bodyPr lIns="63489" tIns="63489" rIns="63489" bIns="63489" rtlCol="0" anchor="ctr"/>
            <a:lstStyle/>
            <a:p>
              <a:pPr algn="ctr">
                <a:lnSpc>
                  <a:spcPts val="3600"/>
                </a:lnSpc>
              </a:pPr>
              <a:endParaRPr/>
            </a:p>
          </p:txBody>
        </p:sp>
      </p:grpSp>
      <p:sp>
        <p:nvSpPr>
          <p:cNvPr id="17" name="TextBox 17"/>
          <p:cNvSpPr txBox="1"/>
          <p:nvPr/>
        </p:nvSpPr>
        <p:spPr>
          <a:xfrm>
            <a:off x="11559507" y="5771653"/>
            <a:ext cx="2919126" cy="507206"/>
          </a:xfrm>
          <a:prstGeom prst="rect">
            <a:avLst/>
          </a:prstGeom>
        </p:spPr>
        <p:txBody>
          <a:bodyPr wrap="square" lIns="0" tIns="0" rIns="0" bIns="0" rtlCol="0" anchor="t">
            <a:spAutoFit/>
          </a:bodyPr>
          <a:lstStyle/>
          <a:p>
            <a:pPr algn="ctr">
              <a:lnSpc>
                <a:spcPts val="4200"/>
              </a:lnSpc>
              <a:spcBef>
                <a:spcPct val="0"/>
              </a:spcBef>
            </a:pPr>
            <a:r>
              <a:rPr lang="en-US" sz="3000" spc="96">
                <a:solidFill>
                  <a:srgbClr val="FFFFFF"/>
                </a:solidFill>
                <a:latin typeface="Anonymous Pro Bold"/>
              </a:rPr>
              <a:t>C. Enterprise</a:t>
            </a:r>
          </a:p>
        </p:txBody>
      </p:sp>
      <p:sp>
        <p:nvSpPr>
          <p:cNvPr id="18" name="TextBox 18"/>
          <p:cNvSpPr txBox="1"/>
          <p:nvPr/>
        </p:nvSpPr>
        <p:spPr>
          <a:xfrm>
            <a:off x="11999890" y="7005798"/>
            <a:ext cx="2020910" cy="507206"/>
          </a:xfrm>
          <a:prstGeom prst="rect">
            <a:avLst/>
          </a:prstGeom>
        </p:spPr>
        <p:txBody>
          <a:bodyPr wrap="square" lIns="0" tIns="0" rIns="0" bIns="0" rtlCol="0" anchor="t">
            <a:spAutoFit/>
          </a:bodyPr>
          <a:lstStyle/>
          <a:p>
            <a:pPr algn="ctr">
              <a:lnSpc>
                <a:spcPts val="4200"/>
              </a:lnSpc>
              <a:spcBef>
                <a:spcPct val="0"/>
              </a:spcBef>
            </a:pPr>
            <a:r>
              <a:rPr lang="en-US" sz="3000" spc="96" dirty="0">
                <a:solidFill>
                  <a:srgbClr val="FFFFFF"/>
                </a:solidFill>
                <a:latin typeface="Anonymous Pro Bold"/>
              </a:rPr>
              <a:t>D. Budget</a:t>
            </a:r>
          </a:p>
        </p:txBody>
      </p:sp>
      <p:grpSp>
        <p:nvGrpSpPr>
          <p:cNvPr id="20" name="Group 20"/>
          <p:cNvGrpSpPr/>
          <p:nvPr/>
        </p:nvGrpSpPr>
        <p:grpSpPr>
          <a:xfrm>
            <a:off x="2107984" y="6734007"/>
            <a:ext cx="7030815" cy="1100795"/>
            <a:chOff x="0" y="0"/>
            <a:chExt cx="1387992" cy="231978"/>
          </a:xfrm>
        </p:grpSpPr>
        <p:sp>
          <p:nvSpPr>
            <p:cNvPr id="21" name="Freeform 21"/>
            <p:cNvSpPr/>
            <p:nvPr/>
          </p:nvSpPr>
          <p:spPr>
            <a:xfrm>
              <a:off x="0" y="0"/>
              <a:ext cx="1387992" cy="231978"/>
            </a:xfrm>
            <a:custGeom>
              <a:avLst/>
              <a:gdLst/>
              <a:ahLst/>
              <a:cxnLst/>
              <a:rect l="l" t="t" r="r" b="b"/>
              <a:pathLst>
                <a:path w="1387992" h="231978">
                  <a:moveTo>
                    <a:pt x="59948" y="0"/>
                  </a:moveTo>
                  <a:lnTo>
                    <a:pt x="1328044" y="0"/>
                  </a:lnTo>
                  <a:cubicBezTo>
                    <a:pt x="1361152" y="0"/>
                    <a:pt x="1387992" y="26840"/>
                    <a:pt x="1387992" y="59948"/>
                  </a:cubicBezTo>
                  <a:lnTo>
                    <a:pt x="1387992" y="172030"/>
                  </a:lnTo>
                  <a:cubicBezTo>
                    <a:pt x="1387992" y="205139"/>
                    <a:pt x="1361152" y="231978"/>
                    <a:pt x="1328044" y="231978"/>
                  </a:cubicBezTo>
                  <a:lnTo>
                    <a:pt x="59948" y="231978"/>
                  </a:lnTo>
                  <a:cubicBezTo>
                    <a:pt x="26840" y="231978"/>
                    <a:pt x="0" y="205139"/>
                    <a:pt x="0" y="172030"/>
                  </a:cubicBezTo>
                  <a:lnTo>
                    <a:pt x="0" y="59948"/>
                  </a:lnTo>
                  <a:cubicBezTo>
                    <a:pt x="0" y="26840"/>
                    <a:pt x="26840" y="0"/>
                    <a:pt x="59948" y="0"/>
                  </a:cubicBezTo>
                  <a:close/>
                </a:path>
              </a:pathLst>
            </a:custGeom>
            <a:solidFill>
              <a:srgbClr val="000000">
                <a:alpha val="0"/>
              </a:srgbClr>
            </a:solidFill>
            <a:ln w="19050" cap="rnd">
              <a:solidFill>
                <a:srgbClr val="FFFFFF"/>
              </a:solidFill>
              <a:round/>
            </a:ln>
          </p:spPr>
        </p:sp>
        <p:sp>
          <p:nvSpPr>
            <p:cNvPr id="22" name="TextBox 22"/>
            <p:cNvSpPr txBox="1"/>
            <p:nvPr/>
          </p:nvSpPr>
          <p:spPr>
            <a:xfrm>
              <a:off x="0" y="-114300"/>
              <a:ext cx="812800" cy="927100"/>
            </a:xfrm>
            <a:prstGeom prst="rect">
              <a:avLst/>
            </a:prstGeom>
          </p:spPr>
          <p:txBody>
            <a:bodyPr lIns="63489" tIns="63489" rIns="63489" bIns="63489" rtlCol="0" anchor="ctr"/>
            <a:lstStyle/>
            <a:p>
              <a:pPr algn="ctr">
                <a:lnSpc>
                  <a:spcPts val="3600"/>
                </a:lnSpc>
              </a:pPr>
              <a:endParaRPr/>
            </a:p>
          </p:txBody>
        </p:sp>
      </p:grpSp>
      <p:sp>
        <p:nvSpPr>
          <p:cNvPr id="23" name="TextBox 23"/>
          <p:cNvSpPr txBox="1"/>
          <p:nvPr/>
        </p:nvSpPr>
        <p:spPr>
          <a:xfrm>
            <a:off x="4520402" y="5771107"/>
            <a:ext cx="1880398" cy="507206"/>
          </a:xfrm>
          <a:prstGeom prst="rect">
            <a:avLst/>
          </a:prstGeom>
        </p:spPr>
        <p:txBody>
          <a:bodyPr wrap="square" lIns="0" tIns="0" rIns="0" bIns="0" rtlCol="0" anchor="t">
            <a:spAutoFit/>
          </a:bodyPr>
          <a:lstStyle/>
          <a:p>
            <a:pPr algn="ctr">
              <a:lnSpc>
                <a:spcPts val="4200"/>
              </a:lnSpc>
              <a:spcBef>
                <a:spcPct val="0"/>
              </a:spcBef>
            </a:pPr>
            <a:r>
              <a:rPr lang="en-US" sz="3000" spc="96">
                <a:solidFill>
                  <a:srgbClr val="FFFFFF"/>
                </a:solidFill>
                <a:latin typeface="Anonymous Pro Bold"/>
              </a:rPr>
              <a:t>A. Hertz</a:t>
            </a:r>
          </a:p>
        </p:txBody>
      </p:sp>
      <p:sp>
        <p:nvSpPr>
          <p:cNvPr id="24" name="TextBox 24"/>
          <p:cNvSpPr txBox="1"/>
          <p:nvPr/>
        </p:nvSpPr>
        <p:spPr>
          <a:xfrm>
            <a:off x="4630535" y="7005798"/>
            <a:ext cx="1645268" cy="507206"/>
          </a:xfrm>
          <a:prstGeom prst="rect">
            <a:avLst/>
          </a:prstGeom>
        </p:spPr>
        <p:txBody>
          <a:bodyPr wrap="square" lIns="0" tIns="0" rIns="0" bIns="0" rtlCol="0" anchor="t">
            <a:spAutoFit/>
          </a:bodyPr>
          <a:lstStyle/>
          <a:p>
            <a:pPr algn="ctr">
              <a:lnSpc>
                <a:spcPts val="4200"/>
              </a:lnSpc>
              <a:spcBef>
                <a:spcPct val="0"/>
              </a:spcBef>
            </a:pPr>
            <a:r>
              <a:rPr lang="en-US" sz="3000" spc="96">
                <a:solidFill>
                  <a:srgbClr val="FFFFFF"/>
                </a:solidFill>
                <a:latin typeface="Anonymous Pro Bold"/>
              </a:rPr>
              <a:t>B. Avis</a:t>
            </a:r>
          </a:p>
        </p:txBody>
      </p:sp>
      <p:grpSp>
        <p:nvGrpSpPr>
          <p:cNvPr id="25" name="Group 25"/>
          <p:cNvGrpSpPr/>
          <p:nvPr/>
        </p:nvGrpSpPr>
        <p:grpSpPr>
          <a:xfrm>
            <a:off x="2056043" y="5499862"/>
            <a:ext cx="7030815" cy="1100795"/>
            <a:chOff x="0" y="0"/>
            <a:chExt cx="1387992" cy="231978"/>
          </a:xfrm>
        </p:grpSpPr>
        <p:sp>
          <p:nvSpPr>
            <p:cNvPr id="26" name="Freeform 26"/>
            <p:cNvSpPr/>
            <p:nvPr/>
          </p:nvSpPr>
          <p:spPr>
            <a:xfrm>
              <a:off x="0" y="0"/>
              <a:ext cx="1387992" cy="231978"/>
            </a:xfrm>
            <a:custGeom>
              <a:avLst/>
              <a:gdLst/>
              <a:ahLst/>
              <a:cxnLst/>
              <a:rect l="l" t="t" r="r" b="b"/>
              <a:pathLst>
                <a:path w="1387992" h="231978">
                  <a:moveTo>
                    <a:pt x="59948" y="0"/>
                  </a:moveTo>
                  <a:lnTo>
                    <a:pt x="1328044" y="0"/>
                  </a:lnTo>
                  <a:cubicBezTo>
                    <a:pt x="1361152" y="0"/>
                    <a:pt x="1387992" y="26840"/>
                    <a:pt x="1387992" y="59948"/>
                  </a:cubicBezTo>
                  <a:lnTo>
                    <a:pt x="1387992" y="172030"/>
                  </a:lnTo>
                  <a:cubicBezTo>
                    <a:pt x="1387992" y="205139"/>
                    <a:pt x="1361152" y="231978"/>
                    <a:pt x="1328044" y="231978"/>
                  </a:cubicBezTo>
                  <a:lnTo>
                    <a:pt x="59948" y="231978"/>
                  </a:lnTo>
                  <a:cubicBezTo>
                    <a:pt x="26840" y="231978"/>
                    <a:pt x="0" y="205139"/>
                    <a:pt x="0" y="172030"/>
                  </a:cubicBezTo>
                  <a:lnTo>
                    <a:pt x="0" y="59948"/>
                  </a:lnTo>
                  <a:cubicBezTo>
                    <a:pt x="0" y="26840"/>
                    <a:pt x="26840" y="0"/>
                    <a:pt x="59948" y="0"/>
                  </a:cubicBezTo>
                  <a:close/>
                </a:path>
              </a:pathLst>
            </a:custGeom>
            <a:solidFill>
              <a:srgbClr val="000000">
                <a:alpha val="0"/>
              </a:srgbClr>
            </a:solidFill>
            <a:ln w="19050" cap="rnd">
              <a:solidFill>
                <a:srgbClr val="FFFFFF"/>
              </a:solidFill>
              <a:round/>
            </a:ln>
          </p:spPr>
          <p:txBody>
            <a:bodyPr/>
            <a:lstStyle/>
            <a:p>
              <a:endParaRPr lang="en-US" dirty="0"/>
            </a:p>
          </p:txBody>
        </p:sp>
        <p:sp>
          <p:nvSpPr>
            <p:cNvPr id="27" name="TextBox 27"/>
            <p:cNvSpPr txBox="1"/>
            <p:nvPr/>
          </p:nvSpPr>
          <p:spPr>
            <a:xfrm>
              <a:off x="0" y="-114300"/>
              <a:ext cx="812800" cy="927100"/>
            </a:xfrm>
            <a:prstGeom prst="rect">
              <a:avLst/>
            </a:prstGeom>
          </p:spPr>
          <p:txBody>
            <a:bodyPr lIns="63489" tIns="63489" rIns="63489" bIns="63489" rtlCol="0" anchor="ctr"/>
            <a:lstStyle/>
            <a:p>
              <a:pPr algn="ctr">
                <a:lnSpc>
                  <a:spcPts val="3600"/>
                </a:lnSpc>
              </a:pPr>
              <a:endParaRPr/>
            </a:p>
          </p:txBody>
        </p:sp>
      </p:grpSp>
      <p:sp>
        <p:nvSpPr>
          <p:cNvPr id="28" name="AutoShape 28"/>
          <p:cNvSpPr/>
          <p:nvPr/>
        </p:nvSpPr>
        <p:spPr>
          <a:xfrm>
            <a:off x="1028700" y="9239250"/>
            <a:ext cx="16230600" cy="0"/>
          </a:xfrm>
          <a:prstGeom prst="line">
            <a:avLst/>
          </a:prstGeom>
          <a:ln w="19050" cap="flat">
            <a:solidFill>
              <a:srgbClr val="FFFFFF"/>
            </a:solidFill>
            <a:prstDash val="solid"/>
            <a:headEnd type="none" w="sm" len="sm"/>
            <a:tailEnd type="none" w="sm" len="sm"/>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10101"/>
        </a:solidFill>
        <a:effectLst/>
      </p:bgPr>
    </p:bg>
    <p:spTree>
      <p:nvGrpSpPr>
        <p:cNvPr id="1" name=""/>
        <p:cNvGrpSpPr/>
        <p:nvPr/>
      </p:nvGrpSpPr>
      <p:grpSpPr>
        <a:xfrm>
          <a:off x="0" y="0"/>
          <a:ext cx="0" cy="0"/>
          <a:chOff x="0" y="0"/>
          <a:chExt cx="0" cy="0"/>
        </a:xfrm>
      </p:grpSpPr>
      <p:sp>
        <p:nvSpPr>
          <p:cNvPr id="5" name="TextBox 5"/>
          <p:cNvSpPr txBox="1"/>
          <p:nvPr/>
        </p:nvSpPr>
        <p:spPr>
          <a:xfrm>
            <a:off x="1028700" y="716490"/>
            <a:ext cx="8540787" cy="1247775"/>
          </a:xfrm>
          <a:prstGeom prst="rect">
            <a:avLst/>
          </a:prstGeom>
        </p:spPr>
        <p:txBody>
          <a:bodyPr lIns="0" tIns="0" rIns="0" bIns="0" rtlCol="0" anchor="t">
            <a:spAutoFit/>
          </a:bodyPr>
          <a:lstStyle/>
          <a:p>
            <a:pPr algn="ctr">
              <a:lnSpc>
                <a:spcPts val="9750"/>
              </a:lnSpc>
              <a:spcBef>
                <a:spcPct val="0"/>
              </a:spcBef>
            </a:pPr>
            <a:r>
              <a:rPr lang="en-US" sz="6500">
                <a:solidFill>
                  <a:srgbClr val="FFFFFF"/>
                </a:solidFill>
                <a:latin typeface="Horizon"/>
              </a:rPr>
              <a:t>icebreaker</a:t>
            </a:r>
          </a:p>
        </p:txBody>
      </p:sp>
      <p:grpSp>
        <p:nvGrpSpPr>
          <p:cNvPr id="6" name="Group 6"/>
          <p:cNvGrpSpPr/>
          <p:nvPr/>
        </p:nvGrpSpPr>
        <p:grpSpPr>
          <a:xfrm>
            <a:off x="5985075" y="2452199"/>
            <a:ext cx="6586366" cy="2250560"/>
            <a:chOff x="0" y="0"/>
            <a:chExt cx="1387992" cy="474276"/>
          </a:xfrm>
        </p:grpSpPr>
        <p:sp>
          <p:nvSpPr>
            <p:cNvPr id="7" name="Freeform 7"/>
            <p:cNvSpPr/>
            <p:nvPr/>
          </p:nvSpPr>
          <p:spPr>
            <a:xfrm>
              <a:off x="0" y="0"/>
              <a:ext cx="1387992" cy="474276"/>
            </a:xfrm>
            <a:custGeom>
              <a:avLst/>
              <a:gdLst/>
              <a:ahLst/>
              <a:cxnLst/>
              <a:rect l="l" t="t" r="r" b="b"/>
              <a:pathLst>
                <a:path w="1387992" h="474276">
                  <a:moveTo>
                    <a:pt x="59948" y="0"/>
                  </a:moveTo>
                  <a:lnTo>
                    <a:pt x="1328044" y="0"/>
                  </a:lnTo>
                  <a:cubicBezTo>
                    <a:pt x="1361152" y="0"/>
                    <a:pt x="1387992" y="26840"/>
                    <a:pt x="1387992" y="59948"/>
                  </a:cubicBezTo>
                  <a:lnTo>
                    <a:pt x="1387992" y="414329"/>
                  </a:lnTo>
                  <a:cubicBezTo>
                    <a:pt x="1387992" y="447437"/>
                    <a:pt x="1361152" y="474276"/>
                    <a:pt x="1328044" y="474276"/>
                  </a:cubicBezTo>
                  <a:lnTo>
                    <a:pt x="59948" y="474276"/>
                  </a:lnTo>
                  <a:cubicBezTo>
                    <a:pt x="26840" y="474276"/>
                    <a:pt x="0" y="447437"/>
                    <a:pt x="0" y="414329"/>
                  </a:cubicBezTo>
                  <a:lnTo>
                    <a:pt x="0" y="59948"/>
                  </a:lnTo>
                  <a:cubicBezTo>
                    <a:pt x="0" y="26840"/>
                    <a:pt x="26840" y="0"/>
                    <a:pt x="59948" y="0"/>
                  </a:cubicBezTo>
                  <a:close/>
                </a:path>
              </a:pathLst>
            </a:custGeom>
            <a:solidFill>
              <a:srgbClr val="797CD2"/>
            </a:solidFill>
          </p:spPr>
        </p:sp>
        <p:sp>
          <p:nvSpPr>
            <p:cNvPr id="8" name="TextBox 8"/>
            <p:cNvSpPr txBox="1"/>
            <p:nvPr/>
          </p:nvSpPr>
          <p:spPr>
            <a:xfrm>
              <a:off x="0" y="-114300"/>
              <a:ext cx="812800" cy="927100"/>
            </a:xfrm>
            <a:prstGeom prst="rect">
              <a:avLst/>
            </a:prstGeom>
          </p:spPr>
          <p:txBody>
            <a:bodyPr lIns="63489" tIns="63489" rIns="63489" bIns="63489" rtlCol="0" anchor="ctr"/>
            <a:lstStyle/>
            <a:p>
              <a:pPr algn="ctr">
                <a:lnSpc>
                  <a:spcPts val="3600"/>
                </a:lnSpc>
              </a:pPr>
              <a:endParaRPr/>
            </a:p>
          </p:txBody>
        </p:sp>
      </p:grpSp>
      <p:sp>
        <p:nvSpPr>
          <p:cNvPr id="9" name="TextBox 9"/>
          <p:cNvSpPr txBox="1"/>
          <p:nvPr/>
        </p:nvSpPr>
        <p:spPr>
          <a:xfrm>
            <a:off x="5767843" y="2797379"/>
            <a:ext cx="6904520" cy="1506929"/>
          </a:xfrm>
          <a:prstGeom prst="rect">
            <a:avLst/>
          </a:prstGeom>
        </p:spPr>
        <p:txBody>
          <a:bodyPr lIns="0" tIns="0" rIns="0" bIns="0" rtlCol="0" anchor="t">
            <a:spAutoFit/>
          </a:bodyPr>
          <a:lstStyle/>
          <a:p>
            <a:pPr algn="ctr">
              <a:lnSpc>
                <a:spcPts val="3996"/>
              </a:lnSpc>
              <a:spcBef>
                <a:spcPct val="0"/>
              </a:spcBef>
            </a:pPr>
            <a:r>
              <a:rPr lang="en-US" sz="2664">
                <a:solidFill>
                  <a:srgbClr val="010101"/>
                </a:solidFill>
                <a:latin typeface="Anonymous Pro"/>
              </a:rPr>
              <a:t>Which car rental company was the first to introduce the concept of unlimited mileage?</a:t>
            </a:r>
          </a:p>
        </p:txBody>
      </p:sp>
      <p:grpSp>
        <p:nvGrpSpPr>
          <p:cNvPr id="10" name="Group 10"/>
          <p:cNvGrpSpPr/>
          <p:nvPr/>
        </p:nvGrpSpPr>
        <p:grpSpPr>
          <a:xfrm>
            <a:off x="9645590" y="5499862"/>
            <a:ext cx="6586366" cy="2334940"/>
            <a:chOff x="0" y="0"/>
            <a:chExt cx="8781822" cy="3113252"/>
          </a:xfrm>
        </p:grpSpPr>
        <p:grpSp>
          <p:nvGrpSpPr>
            <p:cNvPr id="11" name="Group 11"/>
            <p:cNvGrpSpPr/>
            <p:nvPr/>
          </p:nvGrpSpPr>
          <p:grpSpPr>
            <a:xfrm>
              <a:off x="0" y="0"/>
              <a:ext cx="8781822" cy="1467726"/>
              <a:chOff x="0" y="0"/>
              <a:chExt cx="1387992" cy="231978"/>
            </a:xfrm>
          </p:grpSpPr>
          <p:sp>
            <p:nvSpPr>
              <p:cNvPr id="12" name="Freeform 12"/>
              <p:cNvSpPr/>
              <p:nvPr/>
            </p:nvSpPr>
            <p:spPr>
              <a:xfrm>
                <a:off x="0" y="0"/>
                <a:ext cx="1387992" cy="231978"/>
              </a:xfrm>
              <a:custGeom>
                <a:avLst/>
                <a:gdLst/>
                <a:ahLst/>
                <a:cxnLst/>
                <a:rect l="l" t="t" r="r" b="b"/>
                <a:pathLst>
                  <a:path w="1387992" h="231978">
                    <a:moveTo>
                      <a:pt x="59948" y="0"/>
                    </a:moveTo>
                    <a:lnTo>
                      <a:pt x="1328044" y="0"/>
                    </a:lnTo>
                    <a:cubicBezTo>
                      <a:pt x="1361152" y="0"/>
                      <a:pt x="1387992" y="26840"/>
                      <a:pt x="1387992" y="59948"/>
                    </a:cubicBezTo>
                    <a:lnTo>
                      <a:pt x="1387992" y="172030"/>
                    </a:lnTo>
                    <a:cubicBezTo>
                      <a:pt x="1387992" y="205139"/>
                      <a:pt x="1361152" y="231978"/>
                      <a:pt x="1328044" y="231978"/>
                    </a:cubicBezTo>
                    <a:lnTo>
                      <a:pt x="59948" y="231978"/>
                    </a:lnTo>
                    <a:cubicBezTo>
                      <a:pt x="26840" y="231978"/>
                      <a:pt x="0" y="205139"/>
                      <a:pt x="0" y="172030"/>
                    </a:cubicBezTo>
                    <a:lnTo>
                      <a:pt x="0" y="59948"/>
                    </a:lnTo>
                    <a:cubicBezTo>
                      <a:pt x="0" y="26840"/>
                      <a:pt x="26840" y="0"/>
                      <a:pt x="59948" y="0"/>
                    </a:cubicBezTo>
                    <a:close/>
                  </a:path>
                </a:pathLst>
              </a:custGeom>
              <a:solidFill>
                <a:srgbClr val="000000">
                  <a:alpha val="0"/>
                </a:srgbClr>
              </a:solidFill>
              <a:ln w="19050" cap="rnd">
                <a:solidFill>
                  <a:srgbClr val="FFFFFF"/>
                </a:solidFill>
                <a:round/>
              </a:ln>
            </p:spPr>
          </p:sp>
          <p:sp>
            <p:nvSpPr>
              <p:cNvPr id="13" name="TextBox 13"/>
              <p:cNvSpPr txBox="1"/>
              <p:nvPr/>
            </p:nvSpPr>
            <p:spPr>
              <a:xfrm>
                <a:off x="0" y="-114300"/>
                <a:ext cx="812800" cy="927100"/>
              </a:xfrm>
              <a:prstGeom prst="rect">
                <a:avLst/>
              </a:prstGeom>
            </p:spPr>
            <p:txBody>
              <a:bodyPr lIns="63489" tIns="63489" rIns="63489" bIns="63489" rtlCol="0" anchor="ctr"/>
              <a:lstStyle/>
              <a:p>
                <a:pPr algn="ctr">
                  <a:lnSpc>
                    <a:spcPts val="3600"/>
                  </a:lnSpc>
                </a:pPr>
                <a:endParaRPr/>
              </a:p>
            </p:txBody>
          </p:sp>
        </p:grpSp>
        <p:grpSp>
          <p:nvGrpSpPr>
            <p:cNvPr id="14" name="Group 14"/>
            <p:cNvGrpSpPr/>
            <p:nvPr/>
          </p:nvGrpSpPr>
          <p:grpSpPr>
            <a:xfrm>
              <a:off x="0" y="1645526"/>
              <a:ext cx="8781822" cy="1467726"/>
              <a:chOff x="0" y="0"/>
              <a:chExt cx="1387992" cy="231978"/>
            </a:xfrm>
          </p:grpSpPr>
          <p:sp>
            <p:nvSpPr>
              <p:cNvPr id="15" name="Freeform 15"/>
              <p:cNvSpPr/>
              <p:nvPr/>
            </p:nvSpPr>
            <p:spPr>
              <a:xfrm>
                <a:off x="0" y="0"/>
                <a:ext cx="1387992" cy="231978"/>
              </a:xfrm>
              <a:custGeom>
                <a:avLst/>
                <a:gdLst/>
                <a:ahLst/>
                <a:cxnLst/>
                <a:rect l="l" t="t" r="r" b="b"/>
                <a:pathLst>
                  <a:path w="1387992" h="231978">
                    <a:moveTo>
                      <a:pt x="59948" y="0"/>
                    </a:moveTo>
                    <a:lnTo>
                      <a:pt x="1328044" y="0"/>
                    </a:lnTo>
                    <a:cubicBezTo>
                      <a:pt x="1361152" y="0"/>
                      <a:pt x="1387992" y="26840"/>
                      <a:pt x="1387992" y="59948"/>
                    </a:cubicBezTo>
                    <a:lnTo>
                      <a:pt x="1387992" y="172030"/>
                    </a:lnTo>
                    <a:cubicBezTo>
                      <a:pt x="1387992" y="205139"/>
                      <a:pt x="1361152" y="231978"/>
                      <a:pt x="1328044" y="231978"/>
                    </a:cubicBezTo>
                    <a:lnTo>
                      <a:pt x="59948" y="231978"/>
                    </a:lnTo>
                    <a:cubicBezTo>
                      <a:pt x="26840" y="231978"/>
                      <a:pt x="0" y="205139"/>
                      <a:pt x="0" y="172030"/>
                    </a:cubicBezTo>
                    <a:lnTo>
                      <a:pt x="0" y="59948"/>
                    </a:lnTo>
                    <a:cubicBezTo>
                      <a:pt x="0" y="26840"/>
                      <a:pt x="26840" y="0"/>
                      <a:pt x="59948" y="0"/>
                    </a:cubicBezTo>
                    <a:close/>
                  </a:path>
                </a:pathLst>
              </a:custGeom>
              <a:solidFill>
                <a:srgbClr val="000000">
                  <a:alpha val="0"/>
                </a:srgbClr>
              </a:solidFill>
              <a:ln w="19050" cap="rnd">
                <a:solidFill>
                  <a:srgbClr val="FFFFFF"/>
                </a:solidFill>
                <a:round/>
              </a:ln>
            </p:spPr>
          </p:sp>
          <p:sp>
            <p:nvSpPr>
              <p:cNvPr id="16" name="TextBox 16"/>
              <p:cNvSpPr txBox="1"/>
              <p:nvPr/>
            </p:nvSpPr>
            <p:spPr>
              <a:xfrm>
                <a:off x="0" y="-114300"/>
                <a:ext cx="812800" cy="927100"/>
              </a:xfrm>
              <a:prstGeom prst="rect">
                <a:avLst/>
              </a:prstGeom>
            </p:spPr>
            <p:txBody>
              <a:bodyPr lIns="63489" tIns="63489" rIns="63489" bIns="63489" rtlCol="0" anchor="ctr"/>
              <a:lstStyle/>
              <a:p>
                <a:pPr algn="ctr">
                  <a:lnSpc>
                    <a:spcPts val="3600"/>
                  </a:lnSpc>
                </a:pPr>
                <a:endParaRPr/>
              </a:p>
            </p:txBody>
          </p:sp>
        </p:grpSp>
        <p:sp>
          <p:nvSpPr>
            <p:cNvPr id="17" name="TextBox 17"/>
            <p:cNvSpPr txBox="1"/>
            <p:nvPr/>
          </p:nvSpPr>
          <p:spPr>
            <a:xfrm>
              <a:off x="2551890" y="362388"/>
              <a:ext cx="3816548" cy="676275"/>
            </a:xfrm>
            <a:prstGeom prst="rect">
              <a:avLst/>
            </a:prstGeom>
          </p:spPr>
          <p:txBody>
            <a:bodyPr lIns="0" tIns="0" rIns="0" bIns="0" rtlCol="0" anchor="t">
              <a:spAutoFit/>
            </a:bodyPr>
            <a:lstStyle/>
            <a:p>
              <a:pPr algn="ctr">
                <a:lnSpc>
                  <a:spcPts val="4200"/>
                </a:lnSpc>
                <a:spcBef>
                  <a:spcPct val="0"/>
                </a:spcBef>
              </a:pPr>
              <a:r>
                <a:rPr lang="en-US" sz="3000" spc="96">
                  <a:solidFill>
                    <a:srgbClr val="FFFFFF"/>
                  </a:solidFill>
                  <a:latin typeface="Anonymous Pro Bold"/>
                </a:rPr>
                <a:t>C. Enterprise</a:t>
              </a:r>
            </a:p>
          </p:txBody>
        </p:sp>
        <p:sp>
          <p:nvSpPr>
            <p:cNvPr id="18" name="TextBox 18"/>
            <p:cNvSpPr txBox="1"/>
            <p:nvPr/>
          </p:nvSpPr>
          <p:spPr>
            <a:xfrm>
              <a:off x="3139067" y="2007914"/>
              <a:ext cx="2796147" cy="650776"/>
            </a:xfrm>
            <a:prstGeom prst="rect">
              <a:avLst/>
            </a:prstGeom>
          </p:spPr>
          <p:txBody>
            <a:bodyPr wrap="square" lIns="0" tIns="0" rIns="0" bIns="0" rtlCol="0" anchor="t">
              <a:spAutoFit/>
            </a:bodyPr>
            <a:lstStyle/>
            <a:p>
              <a:pPr algn="ctr">
                <a:lnSpc>
                  <a:spcPts val="4200"/>
                </a:lnSpc>
                <a:spcBef>
                  <a:spcPct val="0"/>
                </a:spcBef>
              </a:pPr>
              <a:r>
                <a:rPr lang="en-US" sz="3000" spc="96" dirty="0">
                  <a:solidFill>
                    <a:srgbClr val="FFFFFF"/>
                  </a:solidFill>
                  <a:latin typeface="Anonymous Pro Bold"/>
                </a:rPr>
                <a:t>D. Budget</a:t>
              </a:r>
            </a:p>
          </p:txBody>
        </p:sp>
      </p:grpSp>
      <p:grpSp>
        <p:nvGrpSpPr>
          <p:cNvPr id="19" name="Group 19"/>
          <p:cNvGrpSpPr/>
          <p:nvPr/>
        </p:nvGrpSpPr>
        <p:grpSpPr>
          <a:xfrm>
            <a:off x="2107984" y="6734006"/>
            <a:ext cx="6586366" cy="1100794"/>
            <a:chOff x="0" y="0"/>
            <a:chExt cx="1387992" cy="231978"/>
          </a:xfrm>
        </p:grpSpPr>
        <p:sp>
          <p:nvSpPr>
            <p:cNvPr id="20" name="Freeform 20"/>
            <p:cNvSpPr/>
            <p:nvPr/>
          </p:nvSpPr>
          <p:spPr>
            <a:xfrm>
              <a:off x="0" y="0"/>
              <a:ext cx="1387992" cy="231978"/>
            </a:xfrm>
            <a:custGeom>
              <a:avLst/>
              <a:gdLst/>
              <a:ahLst/>
              <a:cxnLst/>
              <a:rect l="l" t="t" r="r" b="b"/>
              <a:pathLst>
                <a:path w="1387992" h="231978">
                  <a:moveTo>
                    <a:pt x="59948" y="0"/>
                  </a:moveTo>
                  <a:lnTo>
                    <a:pt x="1328044" y="0"/>
                  </a:lnTo>
                  <a:cubicBezTo>
                    <a:pt x="1361152" y="0"/>
                    <a:pt x="1387992" y="26840"/>
                    <a:pt x="1387992" y="59948"/>
                  </a:cubicBezTo>
                  <a:lnTo>
                    <a:pt x="1387992" y="172030"/>
                  </a:lnTo>
                  <a:cubicBezTo>
                    <a:pt x="1387992" y="205139"/>
                    <a:pt x="1361152" y="231978"/>
                    <a:pt x="1328044" y="231978"/>
                  </a:cubicBezTo>
                  <a:lnTo>
                    <a:pt x="59948" y="231978"/>
                  </a:lnTo>
                  <a:cubicBezTo>
                    <a:pt x="26840" y="231978"/>
                    <a:pt x="0" y="205139"/>
                    <a:pt x="0" y="172030"/>
                  </a:cubicBezTo>
                  <a:lnTo>
                    <a:pt x="0" y="59948"/>
                  </a:lnTo>
                  <a:cubicBezTo>
                    <a:pt x="0" y="26840"/>
                    <a:pt x="26840" y="0"/>
                    <a:pt x="59948" y="0"/>
                  </a:cubicBezTo>
                  <a:close/>
                </a:path>
              </a:pathLst>
            </a:custGeom>
            <a:solidFill>
              <a:srgbClr val="797CD2"/>
            </a:solidFill>
            <a:ln w="19050" cap="rnd">
              <a:solidFill>
                <a:srgbClr val="FFFFFF"/>
              </a:solidFill>
              <a:round/>
            </a:ln>
          </p:spPr>
        </p:sp>
        <p:sp>
          <p:nvSpPr>
            <p:cNvPr id="21" name="TextBox 21"/>
            <p:cNvSpPr txBox="1"/>
            <p:nvPr/>
          </p:nvSpPr>
          <p:spPr>
            <a:xfrm>
              <a:off x="0" y="-114300"/>
              <a:ext cx="812800" cy="927100"/>
            </a:xfrm>
            <a:prstGeom prst="rect">
              <a:avLst/>
            </a:prstGeom>
          </p:spPr>
          <p:txBody>
            <a:bodyPr lIns="63489" tIns="63489" rIns="63489" bIns="63489" rtlCol="0" anchor="ctr"/>
            <a:lstStyle/>
            <a:p>
              <a:pPr algn="ctr">
                <a:lnSpc>
                  <a:spcPts val="3600"/>
                </a:lnSpc>
              </a:pPr>
              <a:endParaRPr/>
            </a:p>
          </p:txBody>
        </p:sp>
      </p:grpSp>
      <p:grpSp>
        <p:nvGrpSpPr>
          <p:cNvPr id="22" name="Group 22"/>
          <p:cNvGrpSpPr/>
          <p:nvPr/>
        </p:nvGrpSpPr>
        <p:grpSpPr>
          <a:xfrm>
            <a:off x="2056043" y="5499862"/>
            <a:ext cx="6586366" cy="1100794"/>
            <a:chOff x="0" y="0"/>
            <a:chExt cx="1387992" cy="231978"/>
          </a:xfrm>
        </p:grpSpPr>
        <p:sp>
          <p:nvSpPr>
            <p:cNvPr id="23" name="Freeform 23"/>
            <p:cNvSpPr/>
            <p:nvPr/>
          </p:nvSpPr>
          <p:spPr>
            <a:xfrm>
              <a:off x="0" y="0"/>
              <a:ext cx="1387992" cy="231978"/>
            </a:xfrm>
            <a:custGeom>
              <a:avLst/>
              <a:gdLst/>
              <a:ahLst/>
              <a:cxnLst/>
              <a:rect l="l" t="t" r="r" b="b"/>
              <a:pathLst>
                <a:path w="1387992" h="231978">
                  <a:moveTo>
                    <a:pt x="59948" y="0"/>
                  </a:moveTo>
                  <a:lnTo>
                    <a:pt x="1328044" y="0"/>
                  </a:lnTo>
                  <a:cubicBezTo>
                    <a:pt x="1361152" y="0"/>
                    <a:pt x="1387992" y="26840"/>
                    <a:pt x="1387992" y="59948"/>
                  </a:cubicBezTo>
                  <a:lnTo>
                    <a:pt x="1387992" y="172030"/>
                  </a:lnTo>
                  <a:cubicBezTo>
                    <a:pt x="1387992" y="205139"/>
                    <a:pt x="1361152" y="231978"/>
                    <a:pt x="1328044" y="231978"/>
                  </a:cubicBezTo>
                  <a:lnTo>
                    <a:pt x="59948" y="231978"/>
                  </a:lnTo>
                  <a:cubicBezTo>
                    <a:pt x="26840" y="231978"/>
                    <a:pt x="0" y="205139"/>
                    <a:pt x="0" y="172030"/>
                  </a:cubicBezTo>
                  <a:lnTo>
                    <a:pt x="0" y="59948"/>
                  </a:lnTo>
                  <a:cubicBezTo>
                    <a:pt x="0" y="26840"/>
                    <a:pt x="26840" y="0"/>
                    <a:pt x="59948" y="0"/>
                  </a:cubicBezTo>
                  <a:close/>
                </a:path>
              </a:pathLst>
            </a:custGeom>
            <a:solidFill>
              <a:srgbClr val="000000">
                <a:alpha val="0"/>
              </a:srgbClr>
            </a:solidFill>
            <a:ln w="19050" cap="rnd">
              <a:solidFill>
                <a:srgbClr val="FFFFFF">
                  <a:alpha val="33725"/>
                </a:srgbClr>
              </a:solidFill>
              <a:round/>
            </a:ln>
          </p:spPr>
        </p:sp>
        <p:sp>
          <p:nvSpPr>
            <p:cNvPr id="24" name="TextBox 24"/>
            <p:cNvSpPr txBox="1"/>
            <p:nvPr/>
          </p:nvSpPr>
          <p:spPr>
            <a:xfrm>
              <a:off x="0" y="-114300"/>
              <a:ext cx="812800" cy="927100"/>
            </a:xfrm>
            <a:prstGeom prst="rect">
              <a:avLst/>
            </a:prstGeom>
          </p:spPr>
          <p:txBody>
            <a:bodyPr lIns="63489" tIns="63489" rIns="63489" bIns="63489" rtlCol="0" anchor="ctr"/>
            <a:lstStyle/>
            <a:p>
              <a:pPr algn="ctr">
                <a:lnSpc>
                  <a:spcPts val="3600"/>
                </a:lnSpc>
              </a:pPr>
              <a:endParaRPr/>
            </a:p>
          </p:txBody>
        </p:sp>
      </p:grpSp>
      <p:sp>
        <p:nvSpPr>
          <p:cNvPr id="25" name="TextBox 25"/>
          <p:cNvSpPr txBox="1"/>
          <p:nvPr/>
        </p:nvSpPr>
        <p:spPr>
          <a:xfrm>
            <a:off x="4520402" y="5754438"/>
            <a:ext cx="2032798" cy="488082"/>
          </a:xfrm>
          <a:prstGeom prst="rect">
            <a:avLst/>
          </a:prstGeom>
        </p:spPr>
        <p:txBody>
          <a:bodyPr wrap="square" lIns="0" tIns="0" rIns="0" bIns="0" rtlCol="0" anchor="t">
            <a:spAutoFit/>
          </a:bodyPr>
          <a:lstStyle/>
          <a:p>
            <a:pPr algn="ctr">
              <a:lnSpc>
                <a:spcPts val="4200"/>
              </a:lnSpc>
              <a:spcBef>
                <a:spcPct val="0"/>
              </a:spcBef>
            </a:pPr>
            <a:r>
              <a:rPr lang="en-US" sz="3000" spc="96" dirty="0">
                <a:solidFill>
                  <a:srgbClr val="FFFFFF"/>
                </a:solidFill>
                <a:latin typeface="Anonymous Pro Bold"/>
              </a:rPr>
              <a:t>A. Hertz</a:t>
            </a:r>
          </a:p>
        </p:txBody>
      </p:sp>
      <p:sp>
        <p:nvSpPr>
          <p:cNvPr id="26" name="TextBox 26"/>
          <p:cNvSpPr txBox="1"/>
          <p:nvPr/>
        </p:nvSpPr>
        <p:spPr>
          <a:xfrm>
            <a:off x="4630534" y="6989128"/>
            <a:ext cx="1922665" cy="488082"/>
          </a:xfrm>
          <a:prstGeom prst="rect">
            <a:avLst/>
          </a:prstGeom>
        </p:spPr>
        <p:txBody>
          <a:bodyPr wrap="square" lIns="0" tIns="0" rIns="0" bIns="0" rtlCol="0" anchor="t">
            <a:spAutoFit/>
          </a:bodyPr>
          <a:lstStyle/>
          <a:p>
            <a:pPr algn="ctr">
              <a:lnSpc>
                <a:spcPts val="4200"/>
              </a:lnSpc>
              <a:spcBef>
                <a:spcPct val="0"/>
              </a:spcBef>
            </a:pPr>
            <a:r>
              <a:rPr lang="en-US" sz="3000" spc="96" dirty="0">
                <a:solidFill>
                  <a:srgbClr val="FFFFFF"/>
                </a:solidFill>
                <a:latin typeface="Anonymous Pro Bold"/>
              </a:rPr>
              <a:t>B. Avis</a:t>
            </a:r>
          </a:p>
        </p:txBody>
      </p:sp>
      <p:sp>
        <p:nvSpPr>
          <p:cNvPr id="27" name="AutoShape 27"/>
          <p:cNvSpPr/>
          <p:nvPr/>
        </p:nvSpPr>
        <p:spPr>
          <a:xfrm>
            <a:off x="1028700" y="9239250"/>
            <a:ext cx="16230600" cy="0"/>
          </a:xfrm>
          <a:prstGeom prst="line">
            <a:avLst/>
          </a:prstGeom>
          <a:ln w="19050" cap="flat">
            <a:solidFill>
              <a:srgbClr val="FFFFFF"/>
            </a:solidFill>
            <a:prstDash val="solid"/>
            <a:headEnd type="none" w="sm" len="sm"/>
            <a:tailEnd type="none" w="sm" len="sm"/>
          </a:ln>
        </p:spPr>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0"/>
                </a:moveTo>
                <a:lnTo>
                  <a:pt x="10287000" y="0"/>
                </a:lnTo>
                <a:lnTo>
                  <a:pt x="10287000" y="18288000"/>
                </a:lnTo>
                <a:lnTo>
                  <a:pt x="0" y="18288000"/>
                </a:lnTo>
                <a:lnTo>
                  <a:pt x="0" y="0"/>
                </a:lnTo>
                <a:close/>
              </a:path>
            </a:pathLst>
          </a:custGeom>
          <a:blipFill>
            <a:blip r:embed="rId2"/>
            <a:stretch>
              <a:fillRect t="-6249" b="-6249"/>
            </a:stretch>
          </a:blipFill>
        </p:spPr>
      </p:sp>
      <p:grpSp>
        <p:nvGrpSpPr>
          <p:cNvPr id="3" name="Group 3"/>
          <p:cNvGrpSpPr/>
          <p:nvPr/>
        </p:nvGrpSpPr>
        <p:grpSpPr>
          <a:xfrm>
            <a:off x="1598269" y="3499715"/>
            <a:ext cx="15091462" cy="2817567"/>
            <a:chOff x="0" y="0"/>
            <a:chExt cx="3974706" cy="742075"/>
          </a:xfrm>
        </p:grpSpPr>
        <p:sp>
          <p:nvSpPr>
            <p:cNvPr id="4" name="Freeform 4"/>
            <p:cNvSpPr/>
            <p:nvPr/>
          </p:nvSpPr>
          <p:spPr>
            <a:xfrm>
              <a:off x="0" y="0"/>
              <a:ext cx="3974706" cy="742075"/>
            </a:xfrm>
            <a:custGeom>
              <a:avLst/>
              <a:gdLst/>
              <a:ahLst/>
              <a:cxnLst/>
              <a:rect l="l" t="t" r="r" b="b"/>
              <a:pathLst>
                <a:path w="3974706" h="742075">
                  <a:moveTo>
                    <a:pt x="26163" y="0"/>
                  </a:moveTo>
                  <a:lnTo>
                    <a:pt x="3948543" y="0"/>
                  </a:lnTo>
                  <a:cubicBezTo>
                    <a:pt x="3962992" y="0"/>
                    <a:pt x="3974706" y="11714"/>
                    <a:pt x="3974706" y="26163"/>
                  </a:cubicBezTo>
                  <a:lnTo>
                    <a:pt x="3974706" y="715912"/>
                  </a:lnTo>
                  <a:cubicBezTo>
                    <a:pt x="3974706" y="730362"/>
                    <a:pt x="3962992" y="742075"/>
                    <a:pt x="3948543" y="742075"/>
                  </a:cubicBezTo>
                  <a:lnTo>
                    <a:pt x="26163" y="742075"/>
                  </a:lnTo>
                  <a:cubicBezTo>
                    <a:pt x="11714" y="742075"/>
                    <a:pt x="0" y="730362"/>
                    <a:pt x="0" y="715912"/>
                  </a:cubicBezTo>
                  <a:lnTo>
                    <a:pt x="0" y="26163"/>
                  </a:lnTo>
                  <a:cubicBezTo>
                    <a:pt x="0" y="11714"/>
                    <a:pt x="11714" y="0"/>
                    <a:pt x="26163" y="0"/>
                  </a:cubicBezTo>
                  <a:close/>
                </a:path>
              </a:pathLst>
            </a:custGeom>
            <a:solidFill>
              <a:srgbClr val="FFFFFF">
                <a:alpha val="0"/>
              </a:srgbClr>
            </a:solidFill>
            <a:ln cap="rnd">
              <a:noFill/>
              <a:round/>
            </a:ln>
          </p:spPr>
        </p:sp>
        <p:sp>
          <p:nvSpPr>
            <p:cNvPr id="5" name="TextBox 5"/>
            <p:cNvSpPr txBox="1"/>
            <p:nvPr/>
          </p:nvSpPr>
          <p:spPr>
            <a:xfrm>
              <a:off x="0" y="-114300"/>
              <a:ext cx="812800" cy="927100"/>
            </a:xfrm>
            <a:prstGeom prst="rect">
              <a:avLst/>
            </a:prstGeom>
          </p:spPr>
          <p:txBody>
            <a:bodyPr lIns="50800" tIns="50800" rIns="50800" bIns="50800" rtlCol="0" anchor="ctr"/>
            <a:lstStyle/>
            <a:p>
              <a:pPr algn="ctr">
                <a:lnSpc>
                  <a:spcPts val="3600"/>
                </a:lnSpc>
              </a:pPr>
              <a:endParaRPr/>
            </a:p>
          </p:txBody>
        </p:sp>
      </p:grpSp>
      <p:sp>
        <p:nvSpPr>
          <p:cNvPr id="6" name="Freeform 6"/>
          <p:cNvSpPr/>
          <p:nvPr/>
        </p:nvSpPr>
        <p:spPr>
          <a:xfrm rot="-5400000">
            <a:off x="16647242" y="9337379"/>
            <a:ext cx="612058" cy="612058"/>
          </a:xfrm>
          <a:custGeom>
            <a:avLst/>
            <a:gdLst/>
            <a:ahLst/>
            <a:cxnLst/>
            <a:rect l="l" t="t" r="r" b="b"/>
            <a:pathLst>
              <a:path w="612058" h="612058">
                <a:moveTo>
                  <a:pt x="0" y="0"/>
                </a:moveTo>
                <a:lnTo>
                  <a:pt x="612058" y="0"/>
                </a:lnTo>
                <a:lnTo>
                  <a:pt x="612058" y="612058"/>
                </a:lnTo>
                <a:lnTo>
                  <a:pt x="0" y="61205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7" name="Group 7"/>
          <p:cNvGrpSpPr/>
          <p:nvPr/>
        </p:nvGrpSpPr>
        <p:grpSpPr>
          <a:xfrm>
            <a:off x="2133129" y="3488357"/>
            <a:ext cx="6201229" cy="5657850"/>
            <a:chOff x="0" y="0"/>
            <a:chExt cx="1633246" cy="1490133"/>
          </a:xfrm>
        </p:grpSpPr>
        <p:sp>
          <p:nvSpPr>
            <p:cNvPr id="8" name="Freeform 8"/>
            <p:cNvSpPr/>
            <p:nvPr/>
          </p:nvSpPr>
          <p:spPr>
            <a:xfrm>
              <a:off x="0" y="0"/>
              <a:ext cx="1633246" cy="1490133"/>
            </a:xfrm>
            <a:custGeom>
              <a:avLst/>
              <a:gdLst/>
              <a:ahLst/>
              <a:cxnLst/>
              <a:rect l="l" t="t" r="r" b="b"/>
              <a:pathLst>
                <a:path w="1633246" h="1490133">
                  <a:moveTo>
                    <a:pt x="63671" y="0"/>
                  </a:moveTo>
                  <a:lnTo>
                    <a:pt x="1569575" y="0"/>
                  </a:lnTo>
                  <a:cubicBezTo>
                    <a:pt x="1604739" y="0"/>
                    <a:pt x="1633246" y="28506"/>
                    <a:pt x="1633246" y="63671"/>
                  </a:cubicBezTo>
                  <a:lnTo>
                    <a:pt x="1633246" y="1426462"/>
                  </a:lnTo>
                  <a:cubicBezTo>
                    <a:pt x="1633246" y="1443349"/>
                    <a:pt x="1626538" y="1459544"/>
                    <a:pt x="1614597" y="1471485"/>
                  </a:cubicBezTo>
                  <a:cubicBezTo>
                    <a:pt x="1602656" y="1483425"/>
                    <a:pt x="1586461" y="1490133"/>
                    <a:pt x="1569575" y="1490133"/>
                  </a:cubicBezTo>
                  <a:lnTo>
                    <a:pt x="63671" y="1490133"/>
                  </a:lnTo>
                  <a:cubicBezTo>
                    <a:pt x="46784" y="1490133"/>
                    <a:pt x="30589" y="1483425"/>
                    <a:pt x="18649" y="1471485"/>
                  </a:cubicBezTo>
                  <a:cubicBezTo>
                    <a:pt x="6708" y="1459544"/>
                    <a:pt x="0" y="1443349"/>
                    <a:pt x="0" y="1426462"/>
                  </a:cubicBezTo>
                  <a:lnTo>
                    <a:pt x="0" y="63671"/>
                  </a:lnTo>
                  <a:cubicBezTo>
                    <a:pt x="0" y="46784"/>
                    <a:pt x="6708" y="30589"/>
                    <a:pt x="18649" y="18649"/>
                  </a:cubicBezTo>
                  <a:cubicBezTo>
                    <a:pt x="30589" y="6708"/>
                    <a:pt x="46784" y="0"/>
                    <a:pt x="63671" y="0"/>
                  </a:cubicBezTo>
                  <a:close/>
                </a:path>
              </a:pathLst>
            </a:custGeom>
            <a:solidFill>
              <a:srgbClr val="F34E21"/>
            </a:solidFill>
          </p:spPr>
        </p:sp>
        <p:sp>
          <p:nvSpPr>
            <p:cNvPr id="9" name="TextBox 9"/>
            <p:cNvSpPr txBox="1"/>
            <p:nvPr/>
          </p:nvSpPr>
          <p:spPr>
            <a:xfrm>
              <a:off x="0" y="-114300"/>
              <a:ext cx="812800" cy="927100"/>
            </a:xfrm>
            <a:prstGeom prst="rect">
              <a:avLst/>
            </a:prstGeom>
          </p:spPr>
          <p:txBody>
            <a:bodyPr lIns="50800" tIns="50800" rIns="50800" bIns="50800" rtlCol="0" anchor="ctr"/>
            <a:lstStyle/>
            <a:p>
              <a:pPr algn="ctr">
                <a:lnSpc>
                  <a:spcPts val="3600"/>
                </a:lnSpc>
              </a:pPr>
              <a:endParaRPr/>
            </a:p>
          </p:txBody>
        </p:sp>
      </p:grpSp>
      <p:sp>
        <p:nvSpPr>
          <p:cNvPr id="10" name="Freeform 10"/>
          <p:cNvSpPr/>
          <p:nvPr/>
        </p:nvSpPr>
        <p:spPr>
          <a:xfrm>
            <a:off x="4010819" y="3935055"/>
            <a:ext cx="2337955" cy="2057400"/>
          </a:xfrm>
          <a:custGeom>
            <a:avLst/>
            <a:gdLst/>
            <a:ahLst/>
            <a:cxnLst/>
            <a:rect l="l" t="t" r="r" b="b"/>
            <a:pathLst>
              <a:path w="2337955" h="2057400">
                <a:moveTo>
                  <a:pt x="0" y="0"/>
                </a:moveTo>
                <a:lnTo>
                  <a:pt x="2337955" y="0"/>
                </a:lnTo>
                <a:lnTo>
                  <a:pt x="2337955"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1" name="Group 11"/>
          <p:cNvGrpSpPr/>
          <p:nvPr/>
        </p:nvGrpSpPr>
        <p:grpSpPr>
          <a:xfrm>
            <a:off x="9253586" y="3509340"/>
            <a:ext cx="6201229" cy="5657850"/>
            <a:chOff x="0" y="0"/>
            <a:chExt cx="1633246" cy="1490133"/>
          </a:xfrm>
        </p:grpSpPr>
        <p:sp>
          <p:nvSpPr>
            <p:cNvPr id="12" name="Freeform 12"/>
            <p:cNvSpPr/>
            <p:nvPr/>
          </p:nvSpPr>
          <p:spPr>
            <a:xfrm>
              <a:off x="0" y="0"/>
              <a:ext cx="1633246" cy="1490133"/>
            </a:xfrm>
            <a:custGeom>
              <a:avLst/>
              <a:gdLst/>
              <a:ahLst/>
              <a:cxnLst/>
              <a:rect l="l" t="t" r="r" b="b"/>
              <a:pathLst>
                <a:path w="1633246" h="1490133">
                  <a:moveTo>
                    <a:pt x="63671" y="0"/>
                  </a:moveTo>
                  <a:lnTo>
                    <a:pt x="1569575" y="0"/>
                  </a:lnTo>
                  <a:cubicBezTo>
                    <a:pt x="1604739" y="0"/>
                    <a:pt x="1633246" y="28506"/>
                    <a:pt x="1633246" y="63671"/>
                  </a:cubicBezTo>
                  <a:lnTo>
                    <a:pt x="1633246" y="1426462"/>
                  </a:lnTo>
                  <a:cubicBezTo>
                    <a:pt x="1633246" y="1443349"/>
                    <a:pt x="1626538" y="1459544"/>
                    <a:pt x="1614597" y="1471485"/>
                  </a:cubicBezTo>
                  <a:cubicBezTo>
                    <a:pt x="1602656" y="1483425"/>
                    <a:pt x="1586461" y="1490133"/>
                    <a:pt x="1569575" y="1490133"/>
                  </a:cubicBezTo>
                  <a:lnTo>
                    <a:pt x="63671" y="1490133"/>
                  </a:lnTo>
                  <a:cubicBezTo>
                    <a:pt x="46784" y="1490133"/>
                    <a:pt x="30589" y="1483425"/>
                    <a:pt x="18649" y="1471485"/>
                  </a:cubicBezTo>
                  <a:cubicBezTo>
                    <a:pt x="6708" y="1459544"/>
                    <a:pt x="0" y="1443349"/>
                    <a:pt x="0" y="1426462"/>
                  </a:cubicBezTo>
                  <a:lnTo>
                    <a:pt x="0" y="63671"/>
                  </a:lnTo>
                  <a:cubicBezTo>
                    <a:pt x="0" y="46784"/>
                    <a:pt x="6708" y="30589"/>
                    <a:pt x="18649" y="18649"/>
                  </a:cubicBezTo>
                  <a:cubicBezTo>
                    <a:pt x="30589" y="6708"/>
                    <a:pt x="46784" y="0"/>
                    <a:pt x="63671" y="0"/>
                  </a:cubicBezTo>
                  <a:close/>
                </a:path>
              </a:pathLst>
            </a:custGeom>
            <a:solidFill>
              <a:srgbClr val="000000"/>
            </a:solidFill>
          </p:spPr>
        </p:sp>
        <p:sp>
          <p:nvSpPr>
            <p:cNvPr id="13" name="TextBox 13"/>
            <p:cNvSpPr txBox="1"/>
            <p:nvPr/>
          </p:nvSpPr>
          <p:spPr>
            <a:xfrm>
              <a:off x="0" y="-114300"/>
              <a:ext cx="812800" cy="927100"/>
            </a:xfrm>
            <a:prstGeom prst="rect">
              <a:avLst/>
            </a:prstGeom>
          </p:spPr>
          <p:txBody>
            <a:bodyPr lIns="50800" tIns="50800" rIns="50800" bIns="50800" rtlCol="0" anchor="ctr"/>
            <a:lstStyle/>
            <a:p>
              <a:pPr algn="ctr">
                <a:lnSpc>
                  <a:spcPts val="3600"/>
                </a:lnSpc>
              </a:pPr>
              <a:endParaRPr/>
            </a:p>
          </p:txBody>
        </p:sp>
      </p:grpSp>
      <p:sp>
        <p:nvSpPr>
          <p:cNvPr id="14" name="Freeform 14"/>
          <p:cNvSpPr/>
          <p:nvPr/>
        </p:nvSpPr>
        <p:spPr>
          <a:xfrm>
            <a:off x="10917991" y="3742729"/>
            <a:ext cx="2872419" cy="2872419"/>
          </a:xfrm>
          <a:custGeom>
            <a:avLst/>
            <a:gdLst/>
            <a:ahLst/>
            <a:cxnLst/>
            <a:rect l="l" t="t" r="r" b="b"/>
            <a:pathLst>
              <a:path w="2872419" h="2872419">
                <a:moveTo>
                  <a:pt x="0" y="0"/>
                </a:moveTo>
                <a:lnTo>
                  <a:pt x="2872419" y="0"/>
                </a:lnTo>
                <a:lnTo>
                  <a:pt x="2872419" y="2872418"/>
                </a:lnTo>
                <a:lnTo>
                  <a:pt x="0" y="287241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5" name="TextBox 15"/>
          <p:cNvSpPr txBox="1"/>
          <p:nvPr/>
        </p:nvSpPr>
        <p:spPr>
          <a:xfrm>
            <a:off x="3470356" y="230100"/>
            <a:ext cx="12327258" cy="1192634"/>
          </a:xfrm>
          <a:prstGeom prst="rect">
            <a:avLst/>
          </a:prstGeom>
        </p:spPr>
        <p:txBody>
          <a:bodyPr wrap="square" lIns="0" tIns="0" rIns="0" bIns="0" rtlCol="0" anchor="t">
            <a:spAutoFit/>
          </a:bodyPr>
          <a:lstStyle/>
          <a:p>
            <a:pPr algn="ctr">
              <a:lnSpc>
                <a:spcPts val="9750"/>
              </a:lnSpc>
              <a:spcBef>
                <a:spcPct val="0"/>
              </a:spcBef>
            </a:pPr>
            <a:r>
              <a:rPr lang="en-US" sz="6500" dirty="0">
                <a:solidFill>
                  <a:srgbClr val="FFFFFF"/>
                </a:solidFill>
                <a:latin typeface="Horizon"/>
              </a:rPr>
              <a:t>PROJECT OVRVIEW</a:t>
            </a:r>
          </a:p>
        </p:txBody>
      </p:sp>
      <p:sp>
        <p:nvSpPr>
          <p:cNvPr id="16" name="TextBox 16"/>
          <p:cNvSpPr txBox="1"/>
          <p:nvPr/>
        </p:nvSpPr>
        <p:spPr>
          <a:xfrm>
            <a:off x="4010819" y="6338265"/>
            <a:ext cx="2396660" cy="805249"/>
          </a:xfrm>
          <a:prstGeom prst="rect">
            <a:avLst/>
          </a:prstGeom>
        </p:spPr>
        <p:txBody>
          <a:bodyPr wrap="square" lIns="0" tIns="0" rIns="0" bIns="0" rtlCol="0" anchor="t">
            <a:spAutoFit/>
          </a:bodyPr>
          <a:lstStyle/>
          <a:p>
            <a:pPr algn="ctr">
              <a:lnSpc>
                <a:spcPts val="3147"/>
              </a:lnSpc>
            </a:pPr>
            <a:r>
              <a:rPr lang="en-US" sz="2098" dirty="0">
                <a:solidFill>
                  <a:srgbClr val="FFFFFF"/>
                </a:solidFill>
                <a:latin typeface="Horizon"/>
              </a:rPr>
              <a:t>Increase</a:t>
            </a:r>
          </a:p>
          <a:p>
            <a:pPr algn="ctr">
              <a:lnSpc>
                <a:spcPts val="3147"/>
              </a:lnSpc>
              <a:spcBef>
                <a:spcPct val="0"/>
              </a:spcBef>
            </a:pPr>
            <a:r>
              <a:rPr lang="en-US" sz="2098" dirty="0">
                <a:solidFill>
                  <a:srgbClr val="FFFFFF"/>
                </a:solidFill>
                <a:latin typeface="Horizon"/>
              </a:rPr>
              <a:t>Profit</a:t>
            </a:r>
          </a:p>
        </p:txBody>
      </p:sp>
      <p:sp>
        <p:nvSpPr>
          <p:cNvPr id="17" name="TextBox 17"/>
          <p:cNvSpPr txBox="1"/>
          <p:nvPr/>
        </p:nvSpPr>
        <p:spPr>
          <a:xfrm>
            <a:off x="4305488" y="1457325"/>
            <a:ext cx="9352861" cy="1158240"/>
          </a:xfrm>
          <a:prstGeom prst="rect">
            <a:avLst/>
          </a:prstGeom>
        </p:spPr>
        <p:txBody>
          <a:bodyPr lIns="0" tIns="0" rIns="0" bIns="0" rtlCol="0" anchor="t">
            <a:spAutoFit/>
          </a:bodyPr>
          <a:lstStyle/>
          <a:p>
            <a:pPr algn="ctr">
              <a:lnSpc>
                <a:spcPts val="3149"/>
              </a:lnSpc>
              <a:spcBef>
                <a:spcPct val="0"/>
              </a:spcBef>
            </a:pPr>
            <a:r>
              <a:rPr lang="en-US" sz="2099" dirty="0">
                <a:solidFill>
                  <a:srgbClr val="FFFFFF"/>
                </a:solidFill>
                <a:latin typeface="Anonymous Pro"/>
              </a:rPr>
              <a:t>By using data to analyze demographics, rental patterns, and market trends we hope to optimize fleet management, enhance customer satisfaction, and maximize profitability. </a:t>
            </a:r>
          </a:p>
        </p:txBody>
      </p:sp>
      <p:sp>
        <p:nvSpPr>
          <p:cNvPr id="18" name="TextBox 18"/>
          <p:cNvSpPr txBox="1"/>
          <p:nvPr/>
        </p:nvSpPr>
        <p:spPr>
          <a:xfrm>
            <a:off x="2398143" y="7169192"/>
            <a:ext cx="5563308" cy="1548765"/>
          </a:xfrm>
          <a:prstGeom prst="rect">
            <a:avLst/>
          </a:prstGeom>
        </p:spPr>
        <p:txBody>
          <a:bodyPr lIns="0" tIns="0" rIns="0" bIns="0" rtlCol="0" anchor="t">
            <a:spAutoFit/>
          </a:bodyPr>
          <a:lstStyle/>
          <a:p>
            <a:pPr marL="453388" lvl="1" indent="-226694">
              <a:lnSpc>
                <a:spcPts val="3149"/>
              </a:lnSpc>
              <a:buFont typeface="Arial"/>
              <a:buChar char="•"/>
            </a:pPr>
            <a:r>
              <a:rPr lang="en-US" sz="2099" dirty="0">
                <a:solidFill>
                  <a:srgbClr val="FEFBF5"/>
                </a:solidFill>
                <a:latin typeface="Anonymous Pro"/>
              </a:rPr>
              <a:t>How will we increase profit by avoiding the most risk?</a:t>
            </a:r>
          </a:p>
          <a:p>
            <a:pPr marL="453388" lvl="1" indent="-226694">
              <a:lnSpc>
                <a:spcPts val="3149"/>
              </a:lnSpc>
              <a:buFont typeface="Arial"/>
              <a:buChar char="•"/>
            </a:pPr>
            <a:r>
              <a:rPr lang="en-US" sz="2099" dirty="0">
                <a:solidFill>
                  <a:srgbClr val="FEFBF5"/>
                </a:solidFill>
                <a:latin typeface="Anonymous Pro"/>
              </a:rPr>
              <a:t>How can we increase the average profit per car?</a:t>
            </a:r>
          </a:p>
        </p:txBody>
      </p:sp>
      <p:sp>
        <p:nvSpPr>
          <p:cNvPr id="19" name="TextBox 19"/>
          <p:cNvSpPr txBox="1"/>
          <p:nvPr/>
        </p:nvSpPr>
        <p:spPr>
          <a:xfrm>
            <a:off x="11467366" y="6252540"/>
            <a:ext cx="1474806" cy="805249"/>
          </a:xfrm>
          <a:prstGeom prst="rect">
            <a:avLst/>
          </a:prstGeom>
        </p:spPr>
        <p:txBody>
          <a:bodyPr lIns="0" tIns="0" rIns="0" bIns="0" rtlCol="0" anchor="t">
            <a:spAutoFit/>
          </a:bodyPr>
          <a:lstStyle/>
          <a:p>
            <a:pPr algn="ctr">
              <a:lnSpc>
                <a:spcPts val="3147"/>
              </a:lnSpc>
            </a:pPr>
            <a:r>
              <a:rPr lang="en-US" sz="2098">
                <a:solidFill>
                  <a:srgbClr val="F34E21"/>
                </a:solidFill>
                <a:latin typeface="Horizon"/>
              </a:rPr>
              <a:t>LOWER</a:t>
            </a:r>
          </a:p>
          <a:p>
            <a:pPr algn="ctr">
              <a:lnSpc>
                <a:spcPts val="3147"/>
              </a:lnSpc>
              <a:spcBef>
                <a:spcPct val="0"/>
              </a:spcBef>
            </a:pPr>
            <a:r>
              <a:rPr lang="en-US" sz="2098">
                <a:solidFill>
                  <a:srgbClr val="F34E21"/>
                </a:solidFill>
                <a:latin typeface="Horizon"/>
              </a:rPr>
              <a:t>COST</a:t>
            </a:r>
          </a:p>
        </p:txBody>
      </p:sp>
      <p:sp>
        <p:nvSpPr>
          <p:cNvPr id="20" name="TextBox 20"/>
          <p:cNvSpPr txBox="1"/>
          <p:nvPr/>
        </p:nvSpPr>
        <p:spPr>
          <a:xfrm>
            <a:off x="9623352" y="7083467"/>
            <a:ext cx="5461697" cy="1586865"/>
          </a:xfrm>
          <a:prstGeom prst="rect">
            <a:avLst/>
          </a:prstGeom>
        </p:spPr>
        <p:txBody>
          <a:bodyPr lIns="0" tIns="0" rIns="0" bIns="0" rtlCol="0" anchor="t">
            <a:spAutoFit/>
          </a:bodyPr>
          <a:lstStyle/>
          <a:p>
            <a:pPr marL="453390" lvl="1" indent="-226695">
              <a:lnSpc>
                <a:spcPts val="3150"/>
              </a:lnSpc>
              <a:buFont typeface="Arial"/>
              <a:buChar char="•"/>
            </a:pPr>
            <a:r>
              <a:rPr lang="en-US" sz="2100">
                <a:solidFill>
                  <a:srgbClr val="F34E21"/>
                </a:solidFill>
                <a:latin typeface="Anonymous Pro"/>
              </a:rPr>
              <a:t>What is currently costing too much?</a:t>
            </a:r>
          </a:p>
          <a:p>
            <a:pPr>
              <a:lnSpc>
                <a:spcPts val="3150"/>
              </a:lnSpc>
            </a:pPr>
            <a:endParaRPr lang="en-US" sz="2100">
              <a:solidFill>
                <a:srgbClr val="F34E21"/>
              </a:solidFill>
              <a:latin typeface="Anonymous Pro"/>
            </a:endParaRPr>
          </a:p>
          <a:p>
            <a:pPr>
              <a:lnSpc>
                <a:spcPts val="3150"/>
              </a:lnSpc>
            </a:pPr>
            <a:endParaRPr lang="en-US" sz="2100">
              <a:solidFill>
                <a:srgbClr val="F34E21"/>
              </a:solidFill>
              <a:latin typeface="Anonymous Pro"/>
            </a:endParaRPr>
          </a:p>
        </p:txBody>
      </p:sp>
      <p:sp>
        <p:nvSpPr>
          <p:cNvPr id="21" name="AutoShape 21"/>
          <p:cNvSpPr/>
          <p:nvPr/>
        </p:nvSpPr>
        <p:spPr>
          <a:xfrm>
            <a:off x="1028700" y="9239250"/>
            <a:ext cx="16230600" cy="0"/>
          </a:xfrm>
          <a:prstGeom prst="line">
            <a:avLst/>
          </a:prstGeom>
          <a:ln w="19050" cap="flat">
            <a:solidFill>
              <a:srgbClr val="FFFFFF"/>
            </a:solidFill>
            <a:prstDash val="solid"/>
            <a:headEnd type="none" w="sm" len="sm"/>
            <a:tailEnd type="none" w="sm" len="sm"/>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5F0">
                <a:alpha val="100000"/>
              </a:srgbClr>
            </a:gs>
            <a:gs pos="33333">
              <a:srgbClr val="FFD3C8">
                <a:alpha val="100000"/>
              </a:srgbClr>
            </a:gs>
            <a:gs pos="66667">
              <a:srgbClr val="E0D3D2">
                <a:alpha val="100000"/>
              </a:srgbClr>
            </a:gs>
            <a:gs pos="100000">
              <a:srgbClr val="FF9078">
                <a:alpha val="100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2"/>
          <p:cNvSpPr txBox="1"/>
          <p:nvPr/>
        </p:nvSpPr>
        <p:spPr>
          <a:xfrm>
            <a:off x="5955375" y="4391025"/>
            <a:ext cx="6377250" cy="1247775"/>
          </a:xfrm>
          <a:prstGeom prst="rect">
            <a:avLst/>
          </a:prstGeom>
        </p:spPr>
        <p:txBody>
          <a:bodyPr lIns="0" tIns="0" rIns="0" bIns="0" rtlCol="0" anchor="t">
            <a:spAutoFit/>
          </a:bodyPr>
          <a:lstStyle/>
          <a:p>
            <a:pPr algn="ctr">
              <a:lnSpc>
                <a:spcPts val="9750"/>
              </a:lnSpc>
              <a:spcBef>
                <a:spcPct val="0"/>
              </a:spcBef>
            </a:pPr>
            <a:r>
              <a:rPr lang="en-US" sz="6500">
                <a:solidFill>
                  <a:srgbClr val="000000"/>
                </a:solidFill>
                <a:latin typeface="Horizon"/>
              </a:rPr>
              <a:t>Baseline</a:t>
            </a:r>
          </a:p>
        </p:txBody>
      </p:sp>
      <p:sp>
        <p:nvSpPr>
          <p:cNvPr id="3" name="TextBox 3"/>
          <p:cNvSpPr txBox="1"/>
          <p:nvPr/>
        </p:nvSpPr>
        <p:spPr>
          <a:xfrm>
            <a:off x="8462590" y="2726872"/>
            <a:ext cx="1362819" cy="1247775"/>
          </a:xfrm>
          <a:prstGeom prst="rect">
            <a:avLst/>
          </a:prstGeom>
        </p:spPr>
        <p:txBody>
          <a:bodyPr lIns="0" tIns="0" rIns="0" bIns="0" rtlCol="0" anchor="t">
            <a:spAutoFit/>
          </a:bodyPr>
          <a:lstStyle/>
          <a:p>
            <a:pPr algn="ctr">
              <a:lnSpc>
                <a:spcPts val="9750"/>
              </a:lnSpc>
              <a:spcBef>
                <a:spcPct val="0"/>
              </a:spcBef>
            </a:pPr>
            <a:r>
              <a:rPr lang="en-US" sz="6500">
                <a:solidFill>
                  <a:srgbClr val="000000"/>
                </a:solidFill>
                <a:latin typeface="Horizon"/>
              </a:rPr>
              <a:t>01.</a:t>
            </a:r>
          </a:p>
        </p:txBody>
      </p:sp>
      <p:sp>
        <p:nvSpPr>
          <p:cNvPr id="4" name="TextBox 4"/>
          <p:cNvSpPr txBox="1"/>
          <p:nvPr/>
        </p:nvSpPr>
        <p:spPr>
          <a:xfrm>
            <a:off x="3560390" y="5581650"/>
            <a:ext cx="11167219" cy="834390"/>
          </a:xfrm>
          <a:prstGeom prst="rect">
            <a:avLst/>
          </a:prstGeom>
        </p:spPr>
        <p:txBody>
          <a:bodyPr lIns="0" tIns="0" rIns="0" bIns="0" rtlCol="0" anchor="t">
            <a:spAutoFit/>
          </a:bodyPr>
          <a:lstStyle/>
          <a:p>
            <a:pPr algn="ctr">
              <a:lnSpc>
                <a:spcPts val="3359"/>
              </a:lnSpc>
              <a:spcBef>
                <a:spcPct val="0"/>
              </a:spcBef>
            </a:pPr>
            <a:r>
              <a:rPr lang="en-US" sz="2400" spc="76">
                <a:solidFill>
                  <a:srgbClr val="000000"/>
                </a:solidFill>
                <a:latin typeface="Anonymous Pro"/>
              </a:rPr>
              <a:t>By understanding our baseline numbers, we can identify areas of improvement and track our progress towards achieving success</a:t>
            </a:r>
          </a:p>
        </p:txBody>
      </p:sp>
      <p:sp>
        <p:nvSpPr>
          <p:cNvPr id="5" name="Freeform 5"/>
          <p:cNvSpPr/>
          <p:nvPr/>
        </p:nvSpPr>
        <p:spPr>
          <a:xfrm rot="-5400000">
            <a:off x="16502554" y="8501554"/>
            <a:ext cx="756746" cy="756746"/>
          </a:xfrm>
          <a:custGeom>
            <a:avLst/>
            <a:gdLst/>
            <a:ahLst/>
            <a:cxnLst/>
            <a:rect l="l" t="t" r="r" b="b"/>
            <a:pathLst>
              <a:path w="756746" h="756746">
                <a:moveTo>
                  <a:pt x="0" y="0"/>
                </a:moveTo>
                <a:lnTo>
                  <a:pt x="756746" y="0"/>
                </a:lnTo>
                <a:lnTo>
                  <a:pt x="756746" y="756746"/>
                </a:lnTo>
                <a:lnTo>
                  <a:pt x="0" y="7567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8">
            <a:extLst>
              <a:ext uri="{FF2B5EF4-FFF2-40B4-BE49-F238E27FC236}">
                <a16:creationId xmlns:a16="http://schemas.microsoft.com/office/drawing/2014/main" id="{8EBB43F5-49D3-334E-815F-F83093E90D91}"/>
              </a:ext>
            </a:extLst>
          </p:cNvPr>
          <p:cNvGrpSpPr/>
          <p:nvPr/>
        </p:nvGrpSpPr>
        <p:grpSpPr>
          <a:xfrm>
            <a:off x="-3375054" y="-767101"/>
            <a:ext cx="22379205" cy="12014250"/>
            <a:chOff x="-3375054" y="-767101"/>
            <a:chExt cx="22379205" cy="12014250"/>
          </a:xfrm>
        </p:grpSpPr>
        <p:sp>
          <p:nvSpPr>
            <p:cNvPr id="6" name="Freeform 6"/>
            <p:cNvSpPr/>
            <p:nvPr/>
          </p:nvSpPr>
          <p:spPr>
            <a:xfrm>
              <a:off x="14757703" y="-767101"/>
              <a:ext cx="4246448" cy="4246448"/>
            </a:xfrm>
            <a:custGeom>
              <a:avLst/>
              <a:gdLst/>
              <a:ahLst/>
              <a:cxnLst/>
              <a:rect l="l" t="t" r="r" b="b"/>
              <a:pathLst>
                <a:path w="4246448" h="4246448">
                  <a:moveTo>
                    <a:pt x="0" y="0"/>
                  </a:moveTo>
                  <a:lnTo>
                    <a:pt x="4246448" y="0"/>
                  </a:lnTo>
                  <a:lnTo>
                    <a:pt x="4246448" y="4246448"/>
                  </a:lnTo>
                  <a:lnTo>
                    <a:pt x="0" y="42464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3375054" y="4311705"/>
              <a:ext cx="6935444" cy="6935444"/>
            </a:xfrm>
            <a:custGeom>
              <a:avLst/>
              <a:gdLst/>
              <a:ahLst/>
              <a:cxnLst/>
              <a:rect l="l" t="t" r="r" b="b"/>
              <a:pathLst>
                <a:path w="6935444" h="6935444">
                  <a:moveTo>
                    <a:pt x="0" y="0"/>
                  </a:moveTo>
                  <a:lnTo>
                    <a:pt x="6935444" y="0"/>
                  </a:lnTo>
                  <a:lnTo>
                    <a:pt x="6935444" y="6935444"/>
                  </a:lnTo>
                  <a:lnTo>
                    <a:pt x="0" y="69354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7053</TotalTime>
  <Words>1283</Words>
  <Application>Microsoft Macintosh PowerPoint</Application>
  <PresentationFormat>Custom</PresentationFormat>
  <Paragraphs>385</Paragraphs>
  <Slides>38</Slides>
  <Notes>2</Notes>
  <HiddenSlides>0</HiddenSlides>
  <MMClips>2</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Anonymous Pro</vt:lpstr>
      <vt:lpstr>Horizon Bold</vt:lpstr>
      <vt:lpstr>Anonymous Pro Bold</vt:lpstr>
      <vt:lpstr>Horizon</vt:lpstr>
      <vt:lpstr>Barlow Semi-Bold</vt:lpstr>
      <vt:lpstr>Arial</vt:lpstr>
      <vt:lpstr>Barlow</vt:lpstr>
      <vt:lpstr>Aileron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LaRiat Rental Car Review</dc:title>
  <cp:lastModifiedBy>missy.ux@gmail.com</cp:lastModifiedBy>
  <cp:revision>3</cp:revision>
  <dcterms:created xsi:type="dcterms:W3CDTF">2006-08-16T00:00:00Z</dcterms:created>
  <dcterms:modified xsi:type="dcterms:W3CDTF">2023-09-19T13:56:38Z</dcterms:modified>
  <dc:identifier>DAFuLKpm4jA</dc:identifier>
</cp:coreProperties>
</file>