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91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6" r:id="rId17"/>
    <p:sldId id="272" r:id="rId18"/>
    <p:sldId id="273" r:id="rId19"/>
    <p:sldId id="275" r:id="rId20"/>
    <p:sldId id="279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rgbClr val="284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610010"/>
            <a:ext cx="8874306" cy="3585753"/>
          </a:xfrm>
        </p:spPr>
        <p:txBody>
          <a:bodyPr lIns="0" tIns="0" rIns="0" bIns="0" rtlCol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ru-RU" sz="80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4502448"/>
            <a:ext cx="8874306" cy="1441152"/>
          </a:xfrm>
        </p:spPr>
        <p:txBody>
          <a:bodyPr lIns="0" tIns="0" rIns="0" bIns="0" rtlCol="0"/>
          <a:lstStyle>
            <a:lvl1pPr marL="0" indent="0" algn="l">
              <a:buNone/>
              <a:defRPr lang="ru-RU"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xmlns="" id="{CA65DB93-2357-6899-3DDD-DC79C877ADA2}"/>
              </a:ext>
            </a:extLst>
          </p:cNvPr>
          <p:cNvSpPr/>
          <p:nvPr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1" name="Объект 1" descr="preencoded.png">
            <a:extLst>
              <a:ext uri="{FF2B5EF4-FFF2-40B4-BE49-F238E27FC236}">
                <a16:creationId xmlns:a16="http://schemas.microsoft.com/office/drawing/2014/main" xmlns="" id="{056E6431-5C32-6197-AA1B-376379431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4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xmlns="" id="{D1A089D1-3F91-4EA1-F598-0EDD4632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xmlns="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xmlns="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20" name="Рисунок 5">
            <a:extLst>
              <a:ext uri="{FF2B5EF4-FFF2-40B4-BE49-F238E27FC236}">
                <a16:creationId xmlns:a16="http://schemas.microsoft.com/office/drawing/2014/main" xmlns="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xmlns="" id="{728A9E30-DD50-8CF6-982F-9900C57AA8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xmlns="" id="{69EF52E1-6F3C-5D9B-32DC-A156BDDE28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2647" b="72106"/>
          <a:stretch>
            <a:fillRect/>
          </a:stretch>
        </p:blipFill>
        <p:spPr>
          <a:xfrm>
            <a:off x="-1" y="4945020"/>
            <a:ext cx="5304866" cy="1912980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Полилиния 8">
            <a:extLst>
              <a:ext uri="{FF2B5EF4-FFF2-40B4-BE49-F238E27FC236}">
                <a16:creationId xmlns:a16="http://schemas.microsoft.com/office/drawing/2014/main" xmlns="" id="{4510996E-0672-63AB-DCBF-25B251B22899}"/>
              </a:ext>
            </a:extLst>
          </p:cNvPr>
          <p:cNvSpPr/>
          <p:nvPr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xmlns="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fld id="{16467A13-F6A1-4A10-B166-8F2B3ECD8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868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63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xmlns="" id="{9B31B01D-6799-48A5-28CB-18D05984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xmlns="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3F625221-A778-8D2D-4131-4EB7C15E96F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95401" y="3429000"/>
            <a:ext cx="3773778" cy="2558845"/>
          </a:xfrm>
        </p:spPr>
        <p:txBody>
          <a:bodyPr rtlCol="0"/>
          <a:lstStyle>
            <a:lvl1pPr marL="0" indent="0"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566928" indent="-283464">
              <a:spcBef>
                <a:spcPts val="1000"/>
              </a:spcBef>
              <a:defRPr lang="ru-RU" sz="1800"/>
            </a:lvl3pPr>
            <a:lvl4pPr marL="850392" indent="-283464">
              <a:spcBef>
                <a:spcPts val="1000"/>
              </a:spcBef>
              <a:defRPr lang="ru-RU" sz="1800"/>
            </a:lvl4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</p:txBody>
      </p:sp>
      <p:sp>
        <p:nvSpPr>
          <p:cNvPr id="20" name="Рисунок 5">
            <a:extLst>
              <a:ext uri="{FF2B5EF4-FFF2-40B4-BE49-F238E27FC236}">
                <a16:creationId xmlns:a16="http://schemas.microsoft.com/office/drawing/2014/main" xmlns="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979827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xmlns="" id="{19C2DFFA-1F01-A357-525E-918DEE3CFF3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79827" y="3444611"/>
            <a:ext cx="3773778" cy="2558845"/>
          </a:xfrm>
        </p:spPr>
        <p:txBody>
          <a:bodyPr rtlCol="0"/>
          <a:lstStyle>
            <a:lvl1pPr marL="0" indent="0"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566928" indent="-283464">
              <a:spcBef>
                <a:spcPts val="1000"/>
              </a:spcBef>
              <a:defRPr lang="ru-RU" sz="1800"/>
            </a:lvl3pPr>
            <a:lvl4pPr marL="850392" indent="-283464">
              <a:spcBef>
                <a:spcPts val="1000"/>
              </a:spcBef>
              <a:defRPr lang="ru-RU" sz="1800"/>
            </a:lvl4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xmlns="" id="{02CC1D31-1A58-0955-7050-EC12CA42AF9F}"/>
              </a:ext>
            </a:extLst>
          </p:cNvPr>
          <p:cNvGrpSpPr/>
          <p:nvPr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xmlns="" id="{633EBEA4-E496-D277-9742-756CF63AE6A6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xmlns="" id="{9FD4F8D5-4E6F-402B-2B42-248D213930DD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xmlns="" id="{0B88FFF6-96F4-A5EC-5FA7-28B793F760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xmlns="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fld id="{16467A13-F6A1-4A10-B166-8F2B3ECD8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7424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6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>
            <a:extLst>
              <a:ext uri="{FF2B5EF4-FFF2-40B4-BE49-F238E27FC236}">
                <a16:creationId xmlns:a16="http://schemas.microsoft.com/office/drawing/2014/main" xmlns="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949977" cy="162377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xmlns="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xmlns="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5962" y="2476500"/>
            <a:ext cx="3505200" cy="129100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26" name="Рисунок 5">
            <a:extLst>
              <a:ext uri="{FF2B5EF4-FFF2-40B4-BE49-F238E27FC236}">
                <a16:creationId xmlns:a16="http://schemas.microsoft.com/office/drawing/2014/main" xmlns="" id="{BCCCB2B0-FA91-2B00-07E8-454DF4E8C89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457344" y="2476500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xmlns="" id="{C208DBEE-F3AC-002B-D94F-58BCDF0827F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25142" y="2476500"/>
            <a:ext cx="3505200" cy="129100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24" name="Рисунок 5">
            <a:extLst>
              <a:ext uri="{FF2B5EF4-FFF2-40B4-BE49-F238E27FC236}">
                <a16:creationId xmlns:a16="http://schemas.microsoft.com/office/drawing/2014/main" xmlns="" id="{8AB6090E-B445-CAD9-6D75-F89A9C01394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88164" y="4229100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3" name="Текст 18">
            <a:extLst>
              <a:ext uri="{FF2B5EF4-FFF2-40B4-BE49-F238E27FC236}">
                <a16:creationId xmlns:a16="http://schemas.microsoft.com/office/drawing/2014/main" xmlns="" id="{00527DBE-FAF9-7AE6-659C-035A708977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229100"/>
            <a:ext cx="3505200" cy="129100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28" name="Рисунок 5">
            <a:extLst>
              <a:ext uri="{FF2B5EF4-FFF2-40B4-BE49-F238E27FC236}">
                <a16:creationId xmlns:a16="http://schemas.microsoft.com/office/drawing/2014/main" xmlns="" id="{B205B4BA-3FDF-ACE5-FC20-17EE755268B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57344" y="4229100"/>
            <a:ext cx="500634" cy="500634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xmlns="" id="{07B586C0-CA7D-6A7A-4BE7-8EC9D8C635E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5142" y="4229100"/>
            <a:ext cx="3505200" cy="129100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  <a:lvl2pPr>
              <a:defRPr lang="ru-RU" sz="1800"/>
            </a:lvl2pPr>
          </a:lstStyle>
          <a:p>
            <a:pPr lvl="0" rtl="0"/>
            <a:r>
              <a:rPr lang="ru-RU"/>
              <a:t>Текст слайда</a:t>
            </a:r>
          </a:p>
        </p:txBody>
      </p:sp>
      <p:pic>
        <p:nvPicPr>
          <p:cNvPr id="3" name="Графический объект 2">
            <a:extLst>
              <a:ext uri="{FF2B5EF4-FFF2-40B4-BE49-F238E27FC236}">
                <a16:creationId xmlns:a16="http://schemas.microsoft.com/office/drawing/2014/main" xmlns="" id="{D8C74DBB-978B-8EA5-44E6-3AF3F58B7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Графический объект 3">
            <a:extLst>
              <a:ext uri="{FF2B5EF4-FFF2-40B4-BE49-F238E27FC236}">
                <a16:creationId xmlns:a16="http://schemas.microsoft.com/office/drawing/2014/main" xmlns="" id="{F7D965D3-2ED5-0347-F848-6C2A1D36AE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xmlns="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fld id="{16467A13-F6A1-4A10-B166-8F2B3ECD8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4847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633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xmlns="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279400"/>
            <a:ext cx="8874306" cy="3251571"/>
          </a:xfrm>
        </p:spPr>
        <p:txBody>
          <a:bodyPr lIns="0" tIns="0" rIns="0" bIns="0" rtlCol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ru-RU" sz="80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xmlns="" id="{A7B85660-94E4-85D1-95CA-415513A0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3837656"/>
            <a:ext cx="8874306" cy="207615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xmlns="" id="{F108B6DF-70B6-3DE6-4253-3C4926B86A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3" name="Овал 12">
            <a:extLst>
              <a:ext uri="{FF2B5EF4-FFF2-40B4-BE49-F238E27FC236}">
                <a16:creationId xmlns:a16="http://schemas.microsoft.com/office/drawing/2014/main" xmlns="" id="{8A5B9066-F7A6-6231-330D-A498C543A6A1}"/>
              </a:ext>
            </a:extLst>
          </p:cNvPr>
          <p:cNvSpPr/>
          <p:nvPr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443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контрольный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6" name="Рисунок 5">
            <a:extLst>
              <a:ext uri="{FF2B5EF4-FFF2-40B4-BE49-F238E27FC236}">
                <a16:creationId xmlns:a16="http://schemas.microsoft.com/office/drawing/2014/main" xmlns="" id="{AB13D922-479E-0DC1-5C55-F4D7A55044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/>
              <a:t>Значок</a:t>
            </a:r>
          </a:p>
        </p:txBody>
      </p:sp>
      <p:sp>
        <p:nvSpPr>
          <p:cNvPr id="14" name="Текст 15">
            <a:extLst>
              <a:ext uri="{FF2B5EF4-FFF2-40B4-BE49-F238E27FC236}">
                <a16:creationId xmlns:a16="http://schemas.microsoft.com/office/drawing/2014/main" xmlns="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55962" y="2476500"/>
            <a:ext cx="3708401" cy="6858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sp>
        <p:nvSpPr>
          <p:cNvPr id="23" name="Рисунок 5">
            <a:extLst>
              <a:ext uri="{FF2B5EF4-FFF2-40B4-BE49-F238E27FC236}">
                <a16:creationId xmlns:a16="http://schemas.microsoft.com/office/drawing/2014/main" xmlns="" id="{9443615E-62BC-2D46-B8BA-FD3A72B7BAB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388164" y="3484562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/>
              <a:t>Значок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xmlns="" id="{CBD4E95C-EAA1-DCCF-D975-37EE3FBD91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55962" y="3484562"/>
            <a:ext cx="3708401" cy="6858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sp>
        <p:nvSpPr>
          <p:cNvPr id="24" name="Рисунок 5">
            <a:extLst>
              <a:ext uri="{FF2B5EF4-FFF2-40B4-BE49-F238E27FC236}">
                <a16:creationId xmlns:a16="http://schemas.microsoft.com/office/drawing/2014/main" xmlns="" id="{8EF5E933-304E-1D0F-2544-A608B4EE087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388164" y="4492625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/>
              <a:t>Значок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xmlns="" id="{03014695-7138-84E3-3225-87977FD8E4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492625"/>
            <a:ext cx="3708401" cy="6858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pic>
        <p:nvPicPr>
          <p:cNvPr id="10" name="Графический объект 9">
            <a:extLst>
              <a:ext uri="{FF2B5EF4-FFF2-40B4-BE49-F238E27FC236}">
                <a16:creationId xmlns:a16="http://schemas.microsoft.com/office/drawing/2014/main" xmlns="" id="{B3606A3B-5B75-C830-0580-02B3AF648B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Овал 11">
            <a:extLst>
              <a:ext uri="{FF2B5EF4-FFF2-40B4-BE49-F238E27FC236}">
                <a16:creationId xmlns:a16="http://schemas.microsoft.com/office/drawing/2014/main" xmlns="" id="{45B92DB2-64DD-608F-360F-52958A93EB5B}"/>
              </a:ext>
            </a:extLst>
          </p:cNvPr>
          <p:cNvSpPr/>
          <p:nvPr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xmlns="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fld id="{16467A13-F6A1-4A10-B166-8F2B3ECD8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7705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xmlns="" id="{E53F7E88-2097-D325-6D72-678AA2F5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xmlns="" id="{31542C44-78F9-C385-BA13-32EF29E328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3" y="2487613"/>
            <a:ext cx="2603497" cy="554038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Подзаголовок слайда</a:t>
            </a:r>
          </a:p>
        </p:txBody>
      </p:sp>
      <p:sp>
        <p:nvSpPr>
          <p:cNvPr id="32" name="Текст 15">
            <a:extLst>
              <a:ext uri="{FF2B5EF4-FFF2-40B4-BE49-F238E27FC236}">
                <a16:creationId xmlns:a16="http://schemas.microsoft.com/office/drawing/2014/main" xmlns="" id="{E3F465DB-04AD-D2AA-978D-7B88D2F319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4970" y="2487613"/>
            <a:ext cx="2603497" cy="554038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Подзаголовок слайда</a:t>
            </a:r>
          </a:p>
        </p:txBody>
      </p:sp>
      <p:sp>
        <p:nvSpPr>
          <p:cNvPr id="29" name="Текст 15">
            <a:extLst>
              <a:ext uri="{FF2B5EF4-FFF2-40B4-BE49-F238E27FC236}">
                <a16:creationId xmlns:a16="http://schemas.microsoft.com/office/drawing/2014/main" xmlns="" id="{379A3659-EC2D-312F-1FA2-2C3208B35D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54537" y="2487613"/>
            <a:ext cx="2604092" cy="554038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Подзаголовок слайда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xmlns="" id="{D8352836-701E-DDA9-602B-1CF2FD54A7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95400" y="3286458"/>
            <a:ext cx="2603500" cy="55403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33" name="Текст 18">
            <a:extLst>
              <a:ext uri="{FF2B5EF4-FFF2-40B4-BE49-F238E27FC236}">
                <a16:creationId xmlns:a16="http://schemas.microsoft.com/office/drawing/2014/main" xmlns="" id="{2B9A4520-E4E7-3735-9AA4-F886868CDA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74967" y="3286458"/>
            <a:ext cx="2603500" cy="55403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30" name="Текст 18">
            <a:extLst>
              <a:ext uri="{FF2B5EF4-FFF2-40B4-BE49-F238E27FC236}">
                <a16:creationId xmlns:a16="http://schemas.microsoft.com/office/drawing/2014/main" xmlns="" id="{2ED3CCCC-5B50-BA18-C9CF-82C1113391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4534" y="3286458"/>
            <a:ext cx="2603500" cy="55403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xmlns="" id="{749446AE-6E14-9EAD-CCAA-C1EC91FDAD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34945" b="66188"/>
          <a:stretch>
            <a:fillRect/>
          </a:stretch>
        </p:blipFill>
        <p:spPr>
          <a:xfrm>
            <a:off x="7730504" y="4539146"/>
            <a:ext cx="4461496" cy="2318855"/>
          </a:xfrm>
          <a:custGeom>
            <a:avLst/>
            <a:gdLst>
              <a:gd name="connsiteX0" fmla="*/ 0 w 4461496"/>
              <a:gd name="connsiteY0" fmla="*/ 0 h 2318855"/>
              <a:gd name="connsiteX1" fmla="*/ 4461496 w 4461496"/>
              <a:gd name="connsiteY1" fmla="*/ 0 h 2318855"/>
              <a:gd name="connsiteX2" fmla="*/ 4461496 w 4461496"/>
              <a:gd name="connsiteY2" fmla="*/ 2318855 h 2318855"/>
              <a:gd name="connsiteX3" fmla="*/ 0 w 4461496"/>
              <a:gd name="connsiteY3" fmla="*/ 2318855 h 231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1496" h="2318855">
                <a:moveTo>
                  <a:pt x="0" y="0"/>
                </a:moveTo>
                <a:lnTo>
                  <a:pt x="4461496" y="0"/>
                </a:lnTo>
                <a:lnTo>
                  <a:pt x="4461496" y="2318855"/>
                </a:lnTo>
                <a:lnTo>
                  <a:pt x="0" y="2318855"/>
                </a:lnTo>
                <a:close/>
              </a:path>
            </a:pathLst>
          </a:cu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xmlns="" id="{7788B2DA-5890-0F11-581C-A9189E008CE1}"/>
              </a:ext>
            </a:extLst>
          </p:cNvPr>
          <p:cNvGrpSpPr/>
          <p:nvPr/>
        </p:nvGrpSpPr>
        <p:grpSpPr>
          <a:xfrm rot="5400000">
            <a:off x="10058034" y="23582"/>
            <a:ext cx="2133966" cy="2133966"/>
            <a:chOff x="9654699" y="2229295"/>
            <a:chExt cx="2133966" cy="2133966"/>
          </a:xfrm>
        </p:grpSpPr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xmlns="" id="{6C0B013B-DCAB-56B5-B1A1-0962EFCDAD0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noProof="0" dirty="0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xmlns="" id="{97E9164D-468F-6ABB-E014-8357739493B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noProof="0" dirty="0"/>
            </a:p>
          </p:txBody>
        </p:sp>
      </p:grpSp>
      <p:sp>
        <p:nvSpPr>
          <p:cNvPr id="22" name="Текст 18">
            <a:extLst>
              <a:ext uri="{FF2B5EF4-FFF2-40B4-BE49-F238E27FC236}">
                <a16:creationId xmlns:a16="http://schemas.microsoft.com/office/drawing/2014/main" xmlns="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4085303"/>
            <a:ext cx="2603500" cy="1902542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xmlns="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4085303"/>
            <a:ext cx="2603500" cy="1902542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31" name="Текст 18">
            <a:extLst>
              <a:ext uri="{FF2B5EF4-FFF2-40B4-BE49-F238E27FC236}">
                <a16:creationId xmlns:a16="http://schemas.microsoft.com/office/drawing/2014/main" xmlns="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4085303"/>
            <a:ext cx="2603500" cy="1902542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xmlns="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fld id="{16467A13-F6A1-4A10-B166-8F2B3ECD8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4217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633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столбца со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xmlns="" id="{EAF34004-C8D7-0BF6-E972-61781179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xmlns="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000"/>
            </a:lvl1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8" name="Рисунок 5">
            <a:extLst>
              <a:ext uri="{FF2B5EF4-FFF2-40B4-BE49-F238E27FC236}">
                <a16:creationId xmlns:a16="http://schemas.microsoft.com/office/drawing/2014/main" xmlns="" id="{D9C1F6F0-4FC6-1160-0C8F-975ECDECAF3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74967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000"/>
            </a:lvl1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5" name="Рисунок 5">
            <a:extLst>
              <a:ext uri="{FF2B5EF4-FFF2-40B4-BE49-F238E27FC236}">
                <a16:creationId xmlns:a16="http://schemas.microsoft.com/office/drawing/2014/main" xmlns="" id="{6EF1040F-3507-9529-F7BA-DEF2138BAC8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454534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000"/>
            </a:lvl1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xmlns="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2603500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xmlns="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3429000"/>
            <a:ext cx="2603500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1" name="Текст 18">
            <a:extLst>
              <a:ext uri="{FF2B5EF4-FFF2-40B4-BE49-F238E27FC236}">
                <a16:creationId xmlns:a16="http://schemas.microsoft.com/office/drawing/2014/main" xmlns="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3429000"/>
            <a:ext cx="2603500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pic>
        <p:nvPicPr>
          <p:cNvPr id="3" name="Графический объект 2">
            <a:extLst>
              <a:ext uri="{FF2B5EF4-FFF2-40B4-BE49-F238E27FC236}">
                <a16:creationId xmlns:a16="http://schemas.microsoft.com/office/drawing/2014/main" xmlns="" id="{AF93679A-06AD-D46C-BEB8-62FEE039D4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46320" r="60054"/>
          <a:stretch>
            <a:fillRect/>
          </a:stretch>
        </p:blipFill>
        <p:spPr>
          <a:xfrm>
            <a:off x="9452531" y="0"/>
            <a:ext cx="2739468" cy="3681345"/>
          </a:xfrm>
          <a:custGeom>
            <a:avLst/>
            <a:gdLst>
              <a:gd name="connsiteX0" fmla="*/ 0 w 2739468"/>
              <a:gd name="connsiteY0" fmla="*/ 0 h 3681345"/>
              <a:gd name="connsiteX1" fmla="*/ 2739468 w 2739468"/>
              <a:gd name="connsiteY1" fmla="*/ 0 h 3681345"/>
              <a:gd name="connsiteX2" fmla="*/ 2739468 w 2739468"/>
              <a:gd name="connsiteY2" fmla="*/ 3681345 h 3681345"/>
              <a:gd name="connsiteX3" fmla="*/ 0 w 2739468"/>
              <a:gd name="connsiteY3" fmla="*/ 3681345 h 368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9468" h="3681345">
                <a:moveTo>
                  <a:pt x="0" y="0"/>
                </a:moveTo>
                <a:lnTo>
                  <a:pt x="2739468" y="0"/>
                </a:lnTo>
                <a:lnTo>
                  <a:pt x="2739468" y="3681345"/>
                </a:lnTo>
                <a:lnTo>
                  <a:pt x="0" y="3681345"/>
                </a:lnTo>
                <a:close/>
              </a:path>
            </a:pathLst>
          </a:custGeom>
        </p:spPr>
      </p:pic>
      <p:sp>
        <p:nvSpPr>
          <p:cNvPr id="4" name="Полилиния 3">
            <a:extLst>
              <a:ext uri="{FF2B5EF4-FFF2-40B4-BE49-F238E27FC236}">
                <a16:creationId xmlns:a16="http://schemas.microsoft.com/office/drawing/2014/main" xmlns="" id="{504F2DB4-4E28-277B-9867-CFC84603650B}"/>
              </a:ext>
            </a:extLst>
          </p:cNvPr>
          <p:cNvSpPr/>
          <p:nvPr/>
        </p:nvSpPr>
        <p:spPr>
          <a:xfrm>
            <a:off x="0" y="4094798"/>
            <a:ext cx="1057676" cy="2115352"/>
          </a:xfrm>
          <a:custGeom>
            <a:avLst/>
            <a:gdLst>
              <a:gd name="connsiteX0" fmla="*/ 0 w 1057676"/>
              <a:gd name="connsiteY0" fmla="*/ 0 h 2115352"/>
              <a:gd name="connsiteX1" fmla="*/ 1057676 w 1057676"/>
              <a:gd name="connsiteY1" fmla="*/ 1057676 h 2115352"/>
              <a:gd name="connsiteX2" fmla="*/ 0 w 1057676"/>
              <a:gd name="connsiteY2" fmla="*/ 2115352 h 211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676" h="2115352">
                <a:moveTo>
                  <a:pt x="0" y="0"/>
                </a:moveTo>
                <a:cubicBezTo>
                  <a:pt x="584138" y="0"/>
                  <a:pt x="1057676" y="473538"/>
                  <a:pt x="1057676" y="1057676"/>
                </a:cubicBezTo>
                <a:cubicBezTo>
                  <a:pt x="1057676" y="1641814"/>
                  <a:pt x="584138" y="2115352"/>
                  <a:pt x="0" y="21153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xmlns="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fld id="{16467A13-F6A1-4A10-B166-8F2B3ECD8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2923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63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 с диаграммой или графи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xmlns="" id="{ED978EB2-1AE7-BB87-954B-F3DBF508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433915" cy="1695777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xmlns="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2" y="2743200"/>
            <a:ext cx="3657598" cy="3187700"/>
          </a:xfrm>
        </p:spPr>
        <p:txBody>
          <a:bodyPr lIns="0" tIns="0" rIns="0" bIns="0" rtlCol="0">
            <a:noAutofit/>
          </a:bodyPr>
          <a:lstStyle>
            <a:lvl1pPr marL="285750" indent="-283464">
              <a:buFont typeface="Arial" panose="020B0604020202020204" pitchFamily="34" charset="0"/>
              <a:buChar char="•"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sp>
        <p:nvSpPr>
          <p:cNvPr id="23" name="Объект 3">
            <a:extLst>
              <a:ext uri="{FF2B5EF4-FFF2-40B4-BE49-F238E27FC236}">
                <a16:creationId xmlns:a16="http://schemas.microsoft.com/office/drawing/2014/main" xmlns="" id="{DEDCEA88-E3F7-FC47-F274-E58409CC4E7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467407" y="1054099"/>
            <a:ext cx="5657793" cy="4889501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>
                <a:latin typeface="+mn-lt"/>
              </a:defRPr>
            </a:lvl1pPr>
          </a:lstStyle>
          <a:p>
            <a:pPr lvl="0" rtl="0"/>
            <a:r>
              <a:rPr lang="ru-RU"/>
              <a:t>SmartArt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xmlns="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fld id="{16467A13-F6A1-4A10-B166-8F2B3ECD8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3093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1416">
          <p15:clr>
            <a:srgbClr val="FBAE40"/>
          </p15:clr>
        </p15:guide>
        <p15:guide id="8" orient="horz" pos="384">
          <p15:clr>
            <a:srgbClr val="FBAE40"/>
          </p15:clr>
        </p15:guide>
        <p15:guide id="9" orient="horz" pos="37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xmlns="" id="{7B29A2F3-C289-9762-6F9F-DA18D322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xmlns="" id="{56819AD3-FA3D-23B3-8AB9-1E5B078B54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lang="ru-RU"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xmlns="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fld id="{16467A13-F6A1-4A10-B166-8F2B3ECD8ED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BC365DF2-FE3C-3232-AB75-C282AFD43D64}"/>
              </a:ext>
            </a:extLst>
          </p:cNvPr>
          <p:cNvSpPr/>
          <p:nvPr/>
        </p:nvSpPr>
        <p:spPr>
          <a:xfrm>
            <a:off x="9638466" y="3991499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xmlns="" id="{920871AE-D105-49BC-6CB6-BC68EC55DA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6" name="Полилиния 15">
            <a:extLst>
              <a:ext uri="{FF2B5EF4-FFF2-40B4-BE49-F238E27FC236}">
                <a16:creationId xmlns:a16="http://schemas.microsoft.com/office/drawing/2014/main" xmlns="" id="{39644024-6839-A3FA-9801-8CE700F9EC99}"/>
              </a:ext>
            </a:extLst>
          </p:cNvPr>
          <p:cNvSpPr/>
          <p:nvPr/>
        </p:nvSpPr>
        <p:spPr>
          <a:xfrm>
            <a:off x="10198293" y="4875419"/>
            <a:ext cx="1993707" cy="1982581"/>
          </a:xfrm>
          <a:custGeom>
            <a:avLst/>
            <a:gdLst>
              <a:gd name="connsiteX0" fmla="*/ 1993707 w 1993707"/>
              <a:gd name="connsiteY0" fmla="*/ 1952030 h 1982581"/>
              <a:gd name="connsiteX1" fmla="*/ 1993707 w 1993707"/>
              <a:gd name="connsiteY1" fmla="*/ 1982581 h 1982581"/>
              <a:gd name="connsiteX2" fmla="*/ 1965515 w 1993707"/>
              <a:gd name="connsiteY2" fmla="*/ 1982581 h 1982581"/>
              <a:gd name="connsiteX3" fmla="*/ 1974866 w 1993707"/>
              <a:gd name="connsiteY3" fmla="*/ 1974866 h 1982581"/>
              <a:gd name="connsiteX4" fmla="*/ 1346200 w 1993707"/>
              <a:gd name="connsiteY4" fmla="*/ 0 h 1982581"/>
              <a:gd name="connsiteX5" fmla="*/ 1987879 w 1993707"/>
              <a:gd name="connsiteY5" fmla="*/ 162479 h 1982581"/>
              <a:gd name="connsiteX6" fmla="*/ 1993707 w 1993707"/>
              <a:gd name="connsiteY6" fmla="*/ 166020 h 1982581"/>
              <a:gd name="connsiteX7" fmla="*/ 1993707 w 1993707"/>
              <a:gd name="connsiteY7" fmla="*/ 740369 h 1982581"/>
              <a:gd name="connsiteX8" fmla="*/ 1974866 w 1993707"/>
              <a:gd name="connsiteY8" fmla="*/ 717533 h 1982581"/>
              <a:gd name="connsiteX9" fmla="*/ 1346199 w 1993707"/>
              <a:gd name="connsiteY9" fmla="*/ 457130 h 1982581"/>
              <a:gd name="connsiteX10" fmla="*/ 457130 w 1993707"/>
              <a:gd name="connsiteY10" fmla="*/ 1346199 h 1982581"/>
              <a:gd name="connsiteX11" fmla="*/ 717532 w 1993707"/>
              <a:gd name="connsiteY11" fmla="*/ 1974866 h 1982581"/>
              <a:gd name="connsiteX12" fmla="*/ 726883 w 1993707"/>
              <a:gd name="connsiteY12" fmla="*/ 1982581 h 1982581"/>
              <a:gd name="connsiteX13" fmla="*/ 159927 w 1993707"/>
              <a:gd name="connsiteY13" fmla="*/ 1982581 h 1982581"/>
              <a:gd name="connsiteX14" fmla="*/ 105791 w 1993707"/>
              <a:gd name="connsiteY14" fmla="*/ 1870202 h 1982581"/>
              <a:gd name="connsiteX15" fmla="*/ 0 w 1993707"/>
              <a:gd name="connsiteY15" fmla="*/ 1346200 h 1982581"/>
              <a:gd name="connsiteX16" fmla="*/ 1346200 w 1993707"/>
              <a:gd name="connsiteY16" fmla="*/ 0 h 198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93707" h="1982581">
                <a:moveTo>
                  <a:pt x="1993707" y="1952030"/>
                </a:moveTo>
                <a:lnTo>
                  <a:pt x="1993707" y="1982581"/>
                </a:lnTo>
                <a:lnTo>
                  <a:pt x="1965515" y="1982581"/>
                </a:lnTo>
                <a:lnTo>
                  <a:pt x="1974866" y="1974866"/>
                </a:lnTo>
                <a:close/>
                <a:moveTo>
                  <a:pt x="1346200" y="0"/>
                </a:moveTo>
                <a:cubicBezTo>
                  <a:pt x="1578539" y="0"/>
                  <a:pt x="1797131" y="58859"/>
                  <a:pt x="1987879" y="162479"/>
                </a:cubicBezTo>
                <a:lnTo>
                  <a:pt x="1993707" y="166020"/>
                </a:lnTo>
                <a:lnTo>
                  <a:pt x="1993707" y="740369"/>
                </a:lnTo>
                <a:lnTo>
                  <a:pt x="1974866" y="717533"/>
                </a:lnTo>
                <a:cubicBezTo>
                  <a:pt x="1813976" y="556643"/>
                  <a:pt x="1591708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591709"/>
                  <a:pt x="556643" y="1813976"/>
                  <a:pt x="717532" y="1974866"/>
                </a:cubicBezTo>
                <a:lnTo>
                  <a:pt x="726883" y="1982581"/>
                </a:lnTo>
                <a:lnTo>
                  <a:pt x="159927" y="1982581"/>
                </a:lnTo>
                <a:lnTo>
                  <a:pt x="105791" y="1870202"/>
                </a:lnTo>
                <a:cubicBezTo>
                  <a:pt x="37670" y="1709145"/>
                  <a:pt x="0" y="1532072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1816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1416">
          <p15:clr>
            <a:srgbClr val="FBAE40"/>
          </p15:clr>
        </p15:guide>
        <p15:guide id="8" orient="horz" pos="384">
          <p15:clr>
            <a:srgbClr val="FBAE40"/>
          </p15:clr>
        </p15:guide>
        <p15:guide id="9" orient="horz" pos="374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xmlns="" id="{F9A77AE4-6D69-28DE-CC84-F7991882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xmlns="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pic>
        <p:nvPicPr>
          <p:cNvPr id="2" name="Объект 1" descr="preencoded.png">
            <a:extLst>
              <a:ext uri="{FF2B5EF4-FFF2-40B4-BE49-F238E27FC236}">
                <a16:creationId xmlns:a16="http://schemas.microsoft.com/office/drawing/2014/main" xmlns="" id="{269C21E5-B8EE-7438-A771-34BC8006E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xmlns="" id="{18F333FA-6DDE-DB6C-73BB-FE8387977425}"/>
              </a:ext>
            </a:extLst>
          </p:cNvPr>
          <p:cNvSpPr/>
          <p:nvPr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xmlns="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fld id="{16467A13-F6A1-4A10-B166-8F2B3ECD8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0758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1416">
          <p15:clr>
            <a:srgbClr val="FBAE40"/>
          </p15:clr>
        </p15:guide>
        <p15:guide id="8" orient="horz" pos="384">
          <p15:clr>
            <a:srgbClr val="FBAE40"/>
          </p15:clr>
        </p15:guide>
        <p15:guide id="9" orient="horz" pos="37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9455275E-28AB-F0B7-E799-5116B112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xmlns="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pic>
        <p:nvPicPr>
          <p:cNvPr id="4" name="Графический объект 3">
            <a:extLst>
              <a:ext uri="{FF2B5EF4-FFF2-40B4-BE49-F238E27FC236}">
                <a16:creationId xmlns:a16="http://schemas.microsoft.com/office/drawing/2014/main" xmlns="" id="{F0B2CA14-03DC-FC05-7713-E0261B4B2F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Полилиния 4">
            <a:extLst>
              <a:ext uri="{FF2B5EF4-FFF2-40B4-BE49-F238E27FC236}">
                <a16:creationId xmlns:a16="http://schemas.microsoft.com/office/drawing/2014/main" xmlns="" id="{5EC223C2-E475-8E7A-48D4-A9BC2EB6931C}"/>
              </a:ext>
            </a:extLst>
          </p:cNvPr>
          <p:cNvSpPr/>
          <p:nvPr/>
        </p:nvSpPr>
        <p:spPr>
          <a:xfrm>
            <a:off x="9363677" y="152331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1BD9D7CE-BCD9-0B12-1945-C5FFE31A7DAE}"/>
              </a:ext>
            </a:extLst>
          </p:cNvPr>
          <p:cNvSpPr/>
          <p:nvPr/>
        </p:nvSpPr>
        <p:spPr>
          <a:xfrm>
            <a:off x="8907309" y="13652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xmlns="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fld id="{16467A13-F6A1-4A10-B166-8F2B3ECD8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7760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1416">
          <p15:clr>
            <a:srgbClr val="FBAE40"/>
          </p15:clr>
        </p15:guide>
        <p15:guide id="8" orient="horz" pos="384">
          <p15:clr>
            <a:srgbClr val="FBAE40"/>
          </p15:clr>
        </p15:guide>
        <p15:guide id="9" orient="horz" pos="37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xmlns="" id="{52DD956C-BC83-8F97-6FF5-5A11028F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6" name="Рисунок 5">
            <a:extLst>
              <a:ext uri="{FF2B5EF4-FFF2-40B4-BE49-F238E27FC236}">
                <a16:creationId xmlns:a16="http://schemas.microsoft.com/office/drawing/2014/main" xmlns="" id="{D5364683-E8FF-8D94-04BD-2DF0086DB12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xmlns="" id="{B1592037-0F29-1473-3EA8-7A7812DF3A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18" name="Рисунок 5">
            <a:extLst>
              <a:ext uri="{FF2B5EF4-FFF2-40B4-BE49-F238E27FC236}">
                <a16:creationId xmlns:a16="http://schemas.microsoft.com/office/drawing/2014/main" xmlns="" id="{CE6D5275-4C73-11F2-4948-8DD43F836F7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xmlns="" id="{FDF0F72F-56B8-7E37-B80A-49A9D92550A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xmlns="" id="{A22F8239-92F5-595B-5DD3-ACBA1C19E6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73895"/>
          <a:stretch>
            <a:fillRect/>
          </a:stretch>
        </p:blipFill>
        <p:spPr>
          <a:xfrm>
            <a:off x="3459002" y="4945020"/>
            <a:ext cx="7328137" cy="1912980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xmlns="" id="{DF9E987C-6F3E-FB11-D796-2D5F9075A7FF}"/>
              </a:ext>
            </a:extLst>
          </p:cNvPr>
          <p:cNvGrpSpPr/>
          <p:nvPr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xmlns="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xmlns="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xmlns="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fld id="{16467A13-F6A1-4A10-B166-8F2B3ECD8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741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1416">
          <p15:clr>
            <a:srgbClr val="FBAE40"/>
          </p15:clr>
        </p15:guide>
        <p15:guide id="8" orient="horz" pos="384">
          <p15:clr>
            <a:srgbClr val="FBAE40"/>
          </p15:clr>
        </p15:guide>
        <p15:guide id="9" orient="horz" pos="37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1491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lang="ru-RU"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7309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lang="ru-RU"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16467A13-F6A1-4A10-B166-8F2B3ECD8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02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2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31131" y="2054463"/>
            <a:ext cx="5095120" cy="1844447"/>
          </a:xfrm>
        </p:spPr>
        <p:txBody>
          <a:bodyPr/>
          <a:lstStyle/>
          <a:p>
            <a:pPr algn="ctr"/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Техника безопасности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79027" y="3898910"/>
            <a:ext cx="5166967" cy="1441152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правила поведения </a:t>
            </a:r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компьютерном классе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-151256" y="-947448"/>
            <a:ext cx="6169055" cy="8100967"/>
            <a:chOff x="-151256" y="-947448"/>
            <a:chExt cx="6169055" cy="8100967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grpSp>
          <p:nvGrpSpPr>
            <p:cNvPr id="21" name="Группа 20"/>
            <p:cNvGrpSpPr/>
            <p:nvPr/>
          </p:nvGrpSpPr>
          <p:grpSpPr>
            <a:xfrm>
              <a:off x="-151256" y="-276051"/>
              <a:ext cx="4775508" cy="7429570"/>
              <a:chOff x="7416493" y="-304275"/>
              <a:chExt cx="4775508" cy="7429570"/>
            </a:xfrm>
            <a:grpFill/>
          </p:grpSpPr>
          <p:grpSp>
            <p:nvGrpSpPr>
              <p:cNvPr id="18" name="Группа 17"/>
              <p:cNvGrpSpPr/>
              <p:nvPr/>
            </p:nvGrpSpPr>
            <p:grpSpPr>
              <a:xfrm>
                <a:off x="7461855" y="-304275"/>
                <a:ext cx="4730146" cy="7386243"/>
                <a:chOff x="7464639" y="-321692"/>
                <a:chExt cx="4730146" cy="7386243"/>
              </a:xfrm>
              <a:grpFill/>
            </p:grpSpPr>
            <p:grpSp>
              <p:nvGrpSpPr>
                <p:cNvPr id="16" name="Группа 15"/>
                <p:cNvGrpSpPr/>
                <p:nvPr/>
              </p:nvGrpSpPr>
              <p:grpSpPr>
                <a:xfrm>
                  <a:off x="7464639" y="-321692"/>
                  <a:ext cx="4666399" cy="6700180"/>
                  <a:chOff x="7464639" y="87611"/>
                  <a:chExt cx="4666399" cy="6700180"/>
                </a:xfrm>
                <a:grpFill/>
              </p:grpSpPr>
              <p:sp>
                <p:nvSpPr>
                  <p:cNvPr id="12" name="Шестиугольник 11"/>
                  <p:cNvSpPr/>
                  <p:nvPr/>
                </p:nvSpPr>
                <p:spPr>
                  <a:xfrm>
                    <a:off x="10398033" y="4549955"/>
                    <a:ext cx="1733005" cy="1419498"/>
                  </a:xfrm>
                  <a:prstGeom prst="hexagon">
                    <a:avLst/>
                  </a:prstGeom>
                  <a:grp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grpSp>
                <p:nvGrpSpPr>
                  <p:cNvPr id="15" name="Группа 14"/>
                  <p:cNvGrpSpPr/>
                  <p:nvPr/>
                </p:nvGrpSpPr>
                <p:grpSpPr>
                  <a:xfrm>
                    <a:off x="7464639" y="87611"/>
                    <a:ext cx="4622322" cy="6700180"/>
                    <a:chOff x="7464639" y="87611"/>
                    <a:chExt cx="4622322" cy="6700180"/>
                  </a:xfrm>
                  <a:grpFill/>
                </p:grpSpPr>
                <p:sp>
                  <p:nvSpPr>
                    <p:cNvPr id="4" name="Шестиугольник 3"/>
                    <p:cNvSpPr/>
                    <p:nvPr/>
                  </p:nvSpPr>
                  <p:spPr>
                    <a:xfrm>
                      <a:off x="7464639" y="1664599"/>
                      <a:ext cx="1733005" cy="1419498"/>
                    </a:xfrm>
                    <a:prstGeom prst="hexagon">
                      <a:avLst/>
                    </a:prstGeom>
                    <a:grpFill/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5" name="Шестиугольник 4"/>
                    <p:cNvSpPr/>
                    <p:nvPr/>
                  </p:nvSpPr>
                  <p:spPr>
                    <a:xfrm>
                      <a:off x="7483447" y="3134503"/>
                      <a:ext cx="1733005" cy="1419498"/>
                    </a:xfrm>
                    <a:prstGeom prst="hexagon">
                      <a:avLst/>
                    </a:prstGeom>
                    <a:grpFill/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6" name="Шестиугольник 5"/>
                    <p:cNvSpPr/>
                    <p:nvPr/>
                  </p:nvSpPr>
                  <p:spPr>
                    <a:xfrm>
                      <a:off x="8921932" y="2344492"/>
                      <a:ext cx="1733005" cy="1419498"/>
                    </a:xfrm>
                    <a:prstGeom prst="hexagon">
                      <a:avLst/>
                    </a:prstGeom>
                    <a:grpFill/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7" name="Шестиугольник 6"/>
                    <p:cNvSpPr/>
                    <p:nvPr/>
                  </p:nvSpPr>
                  <p:spPr>
                    <a:xfrm>
                      <a:off x="10324369" y="1554481"/>
                      <a:ext cx="1733005" cy="1419498"/>
                    </a:xfrm>
                    <a:prstGeom prst="hexagon">
                      <a:avLst/>
                    </a:prstGeom>
                    <a:grpFill/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8" name="Шестиугольник 7"/>
                    <p:cNvSpPr/>
                    <p:nvPr/>
                  </p:nvSpPr>
                  <p:spPr>
                    <a:xfrm>
                      <a:off x="8867076" y="860915"/>
                      <a:ext cx="1733005" cy="1419498"/>
                    </a:xfrm>
                    <a:prstGeom prst="hexagon">
                      <a:avLst/>
                    </a:prstGeom>
                    <a:grpFill/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9" name="Шестиугольник 8"/>
                    <p:cNvSpPr/>
                    <p:nvPr/>
                  </p:nvSpPr>
                  <p:spPr>
                    <a:xfrm>
                      <a:off x="7527522" y="4616093"/>
                      <a:ext cx="1733005" cy="1419498"/>
                    </a:xfrm>
                    <a:prstGeom prst="hexagon">
                      <a:avLst/>
                    </a:prstGeom>
                    <a:grpFill/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0" name="Шестиугольник 9"/>
                    <p:cNvSpPr/>
                    <p:nvPr/>
                  </p:nvSpPr>
                  <p:spPr>
                    <a:xfrm>
                      <a:off x="8940739" y="3863892"/>
                      <a:ext cx="1733005" cy="1419498"/>
                    </a:xfrm>
                    <a:prstGeom prst="hexagon">
                      <a:avLst/>
                    </a:prstGeom>
                    <a:grpFill/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1" name="Шестиугольник 10"/>
                    <p:cNvSpPr/>
                    <p:nvPr/>
                  </p:nvSpPr>
                  <p:spPr>
                    <a:xfrm>
                      <a:off x="10353956" y="3038058"/>
                      <a:ext cx="1733005" cy="1419498"/>
                    </a:xfrm>
                    <a:prstGeom prst="hexagon">
                      <a:avLst/>
                    </a:prstGeom>
                    <a:grpFill/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3" name="Шестиугольник 12"/>
                    <p:cNvSpPr/>
                    <p:nvPr/>
                  </p:nvSpPr>
                  <p:spPr>
                    <a:xfrm>
                      <a:off x="10314875" y="87611"/>
                      <a:ext cx="1733005" cy="1419498"/>
                    </a:xfrm>
                    <a:prstGeom prst="hexagon">
                      <a:avLst/>
                    </a:prstGeom>
                    <a:grpFill/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4" name="Шестиугольник 13"/>
                    <p:cNvSpPr/>
                    <p:nvPr/>
                  </p:nvSpPr>
                  <p:spPr>
                    <a:xfrm>
                      <a:off x="8985374" y="5368293"/>
                      <a:ext cx="1733005" cy="1419498"/>
                    </a:xfrm>
                    <a:prstGeom prst="hexagon">
                      <a:avLst/>
                    </a:prstGeom>
                    <a:grpFill/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</p:grpSp>
            </p:grpSp>
            <p:sp>
              <p:nvSpPr>
                <p:cNvPr id="17" name="Шестиугольник 16"/>
                <p:cNvSpPr/>
                <p:nvPr/>
              </p:nvSpPr>
              <p:spPr>
                <a:xfrm>
                  <a:off x="10461780" y="5645053"/>
                  <a:ext cx="1733005" cy="1419498"/>
                </a:xfrm>
                <a:prstGeom prst="hexagon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19" name="Шестиугольник 18"/>
              <p:cNvSpPr/>
              <p:nvPr/>
            </p:nvSpPr>
            <p:spPr>
              <a:xfrm>
                <a:off x="7416493" y="-233565"/>
                <a:ext cx="1733005" cy="1419498"/>
              </a:xfrm>
              <a:prstGeom prst="hexagon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Шестиугольник 19"/>
              <p:cNvSpPr/>
              <p:nvPr/>
            </p:nvSpPr>
            <p:spPr>
              <a:xfrm>
                <a:off x="7524738" y="5705797"/>
                <a:ext cx="1733005" cy="1419498"/>
              </a:xfrm>
              <a:prstGeom prst="hexagon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2" name="Шестиугольник 21"/>
            <p:cNvSpPr/>
            <p:nvPr/>
          </p:nvSpPr>
          <p:spPr>
            <a:xfrm>
              <a:off x="4209558" y="457384"/>
              <a:ext cx="1733005" cy="1419498"/>
            </a:xfrm>
            <a:prstGeom prst="hexag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Шестиугольник 22"/>
            <p:cNvSpPr/>
            <p:nvPr/>
          </p:nvSpPr>
          <p:spPr>
            <a:xfrm>
              <a:off x="4213734" y="1940961"/>
              <a:ext cx="1733005" cy="1419498"/>
            </a:xfrm>
            <a:prstGeom prst="hexag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Шестиугольник 23"/>
            <p:cNvSpPr/>
            <p:nvPr/>
          </p:nvSpPr>
          <p:spPr>
            <a:xfrm>
              <a:off x="1296542" y="-947448"/>
              <a:ext cx="1733005" cy="1419498"/>
            </a:xfrm>
            <a:prstGeom prst="hexag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Шестиугольник 24"/>
            <p:cNvSpPr/>
            <p:nvPr/>
          </p:nvSpPr>
          <p:spPr>
            <a:xfrm>
              <a:off x="4240717" y="3434093"/>
              <a:ext cx="1733005" cy="1419498"/>
            </a:xfrm>
            <a:prstGeom prst="hexag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Шестиугольник 25"/>
            <p:cNvSpPr/>
            <p:nvPr/>
          </p:nvSpPr>
          <p:spPr>
            <a:xfrm>
              <a:off x="4284794" y="4917670"/>
              <a:ext cx="1733005" cy="1419498"/>
            </a:xfrm>
            <a:prstGeom prst="hexag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2507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9926" y="653198"/>
            <a:ext cx="6138255" cy="961899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окончании работы: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462840" y="1664426"/>
            <a:ext cx="6477891" cy="17732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Завершить работу всех программ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Задвинуть кресло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указанию учителя выключить компьютер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Блок-схема: дисплей 8"/>
          <p:cNvSpPr/>
          <p:nvPr/>
        </p:nvSpPr>
        <p:spPr>
          <a:xfrm>
            <a:off x="6688181" y="-87084"/>
            <a:ext cx="6461761" cy="7049588"/>
          </a:xfrm>
          <a:prstGeom prst="flowChartDisplay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69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47492" y="2703321"/>
            <a:ext cx="7242742" cy="1490307"/>
          </a:xfrm>
        </p:spPr>
        <p:txBody>
          <a:bodyPr/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Правда или ложь? (Закрепление)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2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91493"/>
            <a:ext cx="8922095" cy="145066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техники безопасности мне нужны для сохранения моей жизни и здоровья, а также для сохранения техники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539240" y="2534285"/>
            <a:ext cx="3027362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7395845" y="2534284"/>
            <a:ext cx="3027363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</p:spTree>
    <p:extLst>
      <p:ext uri="{BB962C8B-B14F-4D97-AF65-F5344CB8AC3E}">
        <p14:creationId xmlns:p14="http://schemas.microsoft.com/office/powerpoint/2010/main" val="260452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91493"/>
            <a:ext cx="8922095" cy="145066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техники безопасности мне нужны для сохранения моей жизни и здоровья, а также для сохранения техники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539240" y="2534285"/>
            <a:ext cx="3027362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7324725" y="2534285"/>
            <a:ext cx="3027363" cy="2536825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</p:spTree>
    <p:extLst>
      <p:ext uri="{BB962C8B-B14F-4D97-AF65-F5344CB8AC3E}">
        <p14:creationId xmlns:p14="http://schemas.microsoft.com/office/powerpoint/2010/main" val="212819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6360" y="754053"/>
            <a:ext cx="8935720" cy="62770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могу втыкать в розетку любые провода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539240" y="2534285"/>
            <a:ext cx="3027362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7395845" y="2534284"/>
            <a:ext cx="3027363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</p:spTree>
    <p:extLst>
      <p:ext uri="{BB962C8B-B14F-4D97-AF65-F5344CB8AC3E}">
        <p14:creationId xmlns:p14="http://schemas.microsoft.com/office/powerpoint/2010/main" val="373570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7488" y="774373"/>
            <a:ext cx="8935720" cy="62770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могу втыкать в розетку любые провода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7395845" y="2534284"/>
            <a:ext cx="3027363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1660208" y="2534283"/>
            <a:ext cx="3027362" cy="2536825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</p:spTree>
    <p:extLst>
      <p:ext uri="{BB962C8B-B14F-4D97-AF65-F5344CB8AC3E}">
        <p14:creationId xmlns:p14="http://schemas.microsoft.com/office/powerpoint/2010/main" val="237267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7808" y="337493"/>
            <a:ext cx="9972992" cy="194850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Мне надо сидеть за компьютером прямо, с поднятой головой и смотреть в центр монитора,  расстояние от глаз до экрана 30-50 см. Плечи напряжены, локти и колени расположены под прямым углом, а запястья и руки под углом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539240" y="2534285"/>
            <a:ext cx="3027362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7395845" y="2534284"/>
            <a:ext cx="3027363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</p:spTree>
    <p:extLst>
      <p:ext uri="{BB962C8B-B14F-4D97-AF65-F5344CB8AC3E}">
        <p14:creationId xmlns:p14="http://schemas.microsoft.com/office/powerpoint/2010/main" val="344778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7808" y="337493"/>
            <a:ext cx="9972992" cy="194850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Мне надо сидеть за компьютером прямо, с поднятой головой и смотреть в центр монитора,  расстояние от глаз до экрана 30-50 см. Плечи напряжены, локти и колени расположены под прямым углом, а запястья и руки под углом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7395845" y="2534284"/>
            <a:ext cx="3027363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1629728" y="2534283"/>
            <a:ext cx="3027362" cy="2536825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</p:spTree>
    <p:extLst>
      <p:ext uri="{BB962C8B-B14F-4D97-AF65-F5344CB8AC3E}">
        <p14:creationId xmlns:p14="http://schemas.microsoft.com/office/powerpoint/2010/main" val="17300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3808" y="693093"/>
            <a:ext cx="8642032" cy="142018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работы мне нельзя трогать провода и разъемы соединительных кабелей компьютера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539240" y="2534285"/>
            <a:ext cx="3027362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7395845" y="2534284"/>
            <a:ext cx="3027363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</p:spTree>
    <p:extLst>
      <p:ext uri="{BB962C8B-B14F-4D97-AF65-F5344CB8AC3E}">
        <p14:creationId xmlns:p14="http://schemas.microsoft.com/office/powerpoint/2010/main" val="54896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9328" y="550853"/>
            <a:ext cx="8885872" cy="153194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работы мне нельзя трогать провода и разъемы соединительных кабелей компьютера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539240" y="2534285"/>
            <a:ext cx="3027362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7334885" y="2534284"/>
            <a:ext cx="3027363" cy="2536825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</p:spTree>
    <p:extLst>
      <p:ext uri="{BB962C8B-B14F-4D97-AF65-F5344CB8AC3E}">
        <p14:creationId xmlns:p14="http://schemas.microsoft.com/office/powerpoint/2010/main" val="11171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47492" y="2703321"/>
            <a:ext cx="7242742" cy="1490307"/>
          </a:xfrm>
        </p:spPr>
        <p:txBody>
          <a:bodyPr/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Зачем нужны такие правила? Поделитесь вашим мнением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64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3808" y="693093"/>
            <a:ext cx="8652192" cy="113570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могу прийти на урок в верхней одежде и без сменной обуви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539240" y="2534285"/>
            <a:ext cx="3027362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7395845" y="2534284"/>
            <a:ext cx="3027363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</p:spTree>
    <p:extLst>
      <p:ext uri="{BB962C8B-B14F-4D97-AF65-F5344CB8AC3E}">
        <p14:creationId xmlns:p14="http://schemas.microsoft.com/office/powerpoint/2010/main" val="234426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3808" y="693093"/>
            <a:ext cx="8560752" cy="93250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могу прийти на урок в верхней одежде и без сменной обуви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7395845" y="2534284"/>
            <a:ext cx="3027363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1589088" y="2534284"/>
            <a:ext cx="3027362" cy="2536825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</p:spTree>
    <p:extLst>
      <p:ext uri="{BB962C8B-B14F-4D97-AF65-F5344CB8AC3E}">
        <p14:creationId xmlns:p14="http://schemas.microsoft.com/office/powerpoint/2010/main" val="425132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9240" y="1373813"/>
            <a:ext cx="8621712" cy="60738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Мне нельзя бегать по кабинету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539240" y="2534285"/>
            <a:ext cx="3027362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7395845" y="2534284"/>
            <a:ext cx="3027363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</p:spTree>
    <p:extLst>
      <p:ext uri="{BB962C8B-B14F-4D97-AF65-F5344CB8AC3E}">
        <p14:creationId xmlns:p14="http://schemas.microsoft.com/office/powerpoint/2010/main" val="281099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72616" y="1333173"/>
            <a:ext cx="8621712" cy="60738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Мне нельзя бегать по кабинету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539240" y="2534285"/>
            <a:ext cx="3027362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7466965" y="2534284"/>
            <a:ext cx="3027363" cy="2536825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</p:spTree>
    <p:extLst>
      <p:ext uri="{BB962C8B-B14F-4D97-AF65-F5344CB8AC3E}">
        <p14:creationId xmlns:p14="http://schemas.microsoft.com/office/powerpoint/2010/main" val="203903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7168" y="875973"/>
            <a:ext cx="8956040" cy="123730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плохом самочувствии и отказе техники:</a:t>
            </a:r>
            <a:b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прекращаю работу</a:t>
            </a:r>
            <a:b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сообщаю об этом учителю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539240" y="2534285"/>
            <a:ext cx="3027362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7395845" y="2534284"/>
            <a:ext cx="3027363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</p:spTree>
    <p:extLst>
      <p:ext uri="{BB962C8B-B14F-4D97-AF65-F5344CB8AC3E}">
        <p14:creationId xmlns:p14="http://schemas.microsoft.com/office/powerpoint/2010/main" val="383508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7168" y="875973"/>
            <a:ext cx="8956040" cy="123730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плохом самочувствии и отказе техники:</a:t>
            </a:r>
            <a:b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прекращаю работу</a:t>
            </a:r>
            <a:b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сообщаю об этом учителю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539240" y="2534285"/>
            <a:ext cx="3027362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7233285" y="2534284"/>
            <a:ext cx="3027363" cy="2536825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</p:spTree>
    <p:extLst>
      <p:ext uri="{BB962C8B-B14F-4D97-AF65-F5344CB8AC3E}">
        <p14:creationId xmlns:p14="http://schemas.microsoft.com/office/powerpoint/2010/main" val="12307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7168" y="875973"/>
            <a:ext cx="8956040" cy="123730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я захочу, то могу поменять самостоятельно настройки компьютера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539240" y="2534285"/>
            <a:ext cx="3027362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7395845" y="2534284"/>
            <a:ext cx="3027363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</p:spTree>
    <p:extLst>
      <p:ext uri="{BB962C8B-B14F-4D97-AF65-F5344CB8AC3E}">
        <p14:creationId xmlns:p14="http://schemas.microsoft.com/office/powerpoint/2010/main" val="244380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7168" y="875973"/>
            <a:ext cx="8956040" cy="123730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я захочу, то могу поменять самостоятельно настройки компьютера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7395845" y="2534284"/>
            <a:ext cx="3027363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1467168" y="2534283"/>
            <a:ext cx="3027362" cy="2536825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</p:spTree>
    <p:extLst>
      <p:ext uri="{BB962C8B-B14F-4D97-AF65-F5344CB8AC3E}">
        <p14:creationId xmlns:p14="http://schemas.microsoft.com/office/powerpoint/2010/main" val="36533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7168" y="875973"/>
            <a:ext cx="8956040" cy="123730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без разрешения учителя не могу:</a:t>
            </a:r>
            <a:b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включать и выключать компьютер, монитор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539240" y="2534285"/>
            <a:ext cx="3027362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7395845" y="2534284"/>
            <a:ext cx="3027363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</p:spTree>
    <p:extLst>
      <p:ext uri="{BB962C8B-B14F-4D97-AF65-F5344CB8AC3E}">
        <p14:creationId xmlns:p14="http://schemas.microsoft.com/office/powerpoint/2010/main" val="27864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7168" y="875973"/>
            <a:ext cx="8956040" cy="123730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без разрешения учителя не могу:</a:t>
            </a:r>
            <a:b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включать и выключать компьютер, монитор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539240" y="2534285"/>
            <a:ext cx="3027362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7395845" y="2534285"/>
            <a:ext cx="3027363" cy="2536825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</p:spTree>
    <p:extLst>
      <p:ext uri="{BB962C8B-B14F-4D97-AF65-F5344CB8AC3E}">
        <p14:creationId xmlns:p14="http://schemas.microsoft.com/office/powerpoint/2010/main" val="212681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7621" y="647021"/>
            <a:ext cx="4476897" cy="74120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нужно для: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6"/>
          </p:nvPr>
        </p:nvSpPr>
        <p:spPr>
          <a:xfrm>
            <a:off x="787621" y="1493334"/>
            <a:ext cx="4592210" cy="12441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Сохранения жизни и здоровья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техники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8"/>
          </p:nvPr>
        </p:nvSpPr>
        <p:spPr>
          <a:xfrm>
            <a:off x="5926757" y="2508763"/>
            <a:ext cx="5529705" cy="725121"/>
          </a:xfrm>
        </p:spPr>
        <p:txBody>
          <a:bodyPr/>
          <a:lstStyle/>
          <a:p>
            <a:pPr algn="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кабинете есть: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26"/>
          </p:nvPr>
        </p:nvSpPr>
        <p:spPr>
          <a:xfrm>
            <a:off x="5741463" y="3395479"/>
            <a:ext cx="5714999" cy="2360887"/>
          </a:xfrm>
        </p:spPr>
        <p:txBody>
          <a:bodyPr/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Аптечка (для оказания первой помощи)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Огнетушитель (для предотвращения возгорания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9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552" y="4962616"/>
            <a:ext cx="1027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609" y="4575922"/>
            <a:ext cx="1691055" cy="169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21" y="2737496"/>
            <a:ext cx="3550194" cy="253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4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7168" y="875973"/>
            <a:ext cx="8956040" cy="123730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Мне можно подключать к компьютеру любые свои устройства без разрешения учителя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539240" y="2534285"/>
            <a:ext cx="3027362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7395845" y="2534284"/>
            <a:ext cx="3027363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</p:spTree>
    <p:extLst>
      <p:ext uri="{BB962C8B-B14F-4D97-AF65-F5344CB8AC3E}">
        <p14:creationId xmlns:p14="http://schemas.microsoft.com/office/powerpoint/2010/main" val="429093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7168" y="875973"/>
            <a:ext cx="8956040" cy="1237307"/>
          </a:xfrm>
        </p:spPr>
        <p:txBody>
          <a:bodyPr/>
          <a:lstStyle/>
          <a:p>
            <a:pPr algn="ctr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Мне можно подключать к компьютеру любые свои устройства без разрешения учителя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7395845" y="2534284"/>
            <a:ext cx="3027363" cy="2536825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Правда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1761808" y="2534283"/>
            <a:ext cx="3027362" cy="2536825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</a:p>
        </p:txBody>
      </p:sp>
    </p:spTree>
    <p:extLst>
      <p:ext uri="{BB962C8B-B14F-4D97-AF65-F5344CB8AC3E}">
        <p14:creationId xmlns:p14="http://schemas.microsoft.com/office/powerpoint/2010/main" val="5229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3139" y="2383325"/>
            <a:ext cx="6878484" cy="2076152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подготовлена: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2 курса РГПУ им. А. И. Герцена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– Информатика и вычислительная техника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Мельник Н. О.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99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874" y="500780"/>
            <a:ext cx="10897339" cy="961899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Опасности в компьютерном классе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6"/>
          </p:nvPr>
        </p:nvSpPr>
        <p:spPr>
          <a:xfrm>
            <a:off x="838774" y="1690749"/>
            <a:ext cx="2603500" cy="110095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Электрический ток, 220 вольт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Текст 5"/>
          <p:cNvSpPr>
            <a:spLocks noGrp="1"/>
          </p:cNvSpPr>
          <p:nvPr>
            <p:ph type="body" sz="quarter" idx="16"/>
          </p:nvPr>
        </p:nvSpPr>
        <p:spPr>
          <a:xfrm>
            <a:off x="4744024" y="1690750"/>
            <a:ext cx="2603500" cy="1100959"/>
          </a:xfrm>
        </p:spPr>
        <p:txBody>
          <a:bodyPr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Травмы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Текст 5"/>
          <p:cNvSpPr>
            <a:spLocks noGrp="1"/>
          </p:cNvSpPr>
          <p:nvPr>
            <p:ph type="body" sz="quarter" idx="16"/>
          </p:nvPr>
        </p:nvSpPr>
        <p:spPr>
          <a:xfrm>
            <a:off x="8456146" y="1690750"/>
            <a:ext cx="2603500" cy="1100959"/>
          </a:xfrm>
        </p:spPr>
        <p:txBody>
          <a:bodyPr/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Нагрузка на позвоночник и на кисти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026" y="2576498"/>
            <a:ext cx="1213007" cy="121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161" y="4194810"/>
            <a:ext cx="1074738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13" name="AutoShape 9"/>
          <p:cNvSpPr>
            <a:spLocks noChangeArrowheads="1"/>
          </p:cNvSpPr>
          <p:nvPr/>
        </p:nvSpPr>
        <p:spPr bwMode="auto">
          <a:xfrm rot="18114642">
            <a:off x="1599545" y="4441799"/>
            <a:ext cx="601662" cy="563563"/>
          </a:xfrm>
          <a:prstGeom prst="plus">
            <a:avLst>
              <a:gd name="adj" fmla="val 41759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pic>
        <p:nvPicPr>
          <p:cNvPr id="14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217" y="2680748"/>
            <a:ext cx="1203535" cy="120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725" y="4194810"/>
            <a:ext cx="1887250" cy="1887250"/>
          </a:xfrm>
          <a:prstGeom prst="rect">
            <a:avLst/>
          </a:prstGeom>
        </p:spPr>
      </p:pic>
      <p:pic>
        <p:nvPicPr>
          <p:cNvPr id="15" name="Picture 14" descr="http://www.alleghenymedical.com/blog/wp-content/uploads/laptop-ergonomics-0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146" y="2968685"/>
            <a:ext cx="3197507" cy="136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8" descr="http://www.medimanage.com/Images/Carpal%20tunnel%20syndrom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249" y="4723580"/>
            <a:ext cx="2273300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94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91984" y="561013"/>
            <a:ext cx="9054175" cy="698827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Правильно сидим за компьютером!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2"/>
          <p:cNvSpPr txBox="1">
            <a:spLocks/>
          </p:cNvSpPr>
          <p:nvPr/>
        </p:nvSpPr>
        <p:spPr>
          <a:xfrm>
            <a:off x="591984" y="1589365"/>
            <a:ext cx="4425313" cy="49638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ru-RU"/>
            </a:defPPr>
            <a:lvl1pPr marL="28575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b="0" i="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Взгляд направлен в центр монитора</a:t>
            </a:r>
          </a:p>
          <a:p>
            <a:pPr indent="-28575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Расстояние от глаз до экрана 60-70 см</a:t>
            </a:r>
          </a:p>
          <a:p>
            <a:pPr indent="-28575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Плечи расслаблены</a:t>
            </a:r>
          </a:p>
          <a:p>
            <a:pPr indent="-28575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Спина, запястья и руки прямые</a:t>
            </a:r>
          </a:p>
          <a:p>
            <a:pPr indent="-28575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Локти и колени расположены под прямым углом</a:t>
            </a:r>
          </a:p>
          <a:p>
            <a:pPr indent="-28575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Ступни стоят на полу или на подставке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5482718" y="1563290"/>
            <a:ext cx="6313504" cy="4875408"/>
            <a:chOff x="5147669" y="1599184"/>
            <a:chExt cx="6313504" cy="4875408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7"/>
            <a:stretch>
              <a:fillRect/>
            </a:stretch>
          </p:blipFill>
          <p:spPr bwMode="auto">
            <a:xfrm>
              <a:off x="7300336" y="2430938"/>
              <a:ext cx="4160837" cy="321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</p:pic>
        <p:sp>
          <p:nvSpPr>
            <p:cNvPr id="10" name="Прямоугольник 9"/>
            <p:cNvSpPr>
              <a:spLocks noChangeArrowheads="1"/>
            </p:cNvSpPr>
            <p:nvPr/>
          </p:nvSpPr>
          <p:spPr bwMode="auto">
            <a:xfrm>
              <a:off x="7071439" y="1599184"/>
              <a:ext cx="105888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Голова </a:t>
              </a:r>
              <a:r>
                <a:rPr lang="ru-RU" altLang="ru-RU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ru-RU" altLang="ru-RU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altLang="ru-RU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поднята</a:t>
              </a:r>
              <a:endParaRPr lang="ru-RU" alt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Полилиния 10"/>
            <p:cNvSpPr>
              <a:spLocks noChangeArrowheads="1"/>
            </p:cNvSpPr>
            <p:nvPr/>
          </p:nvSpPr>
          <p:spPr bwMode="auto">
            <a:xfrm>
              <a:off x="8790132" y="2814899"/>
              <a:ext cx="1906588" cy="681037"/>
            </a:xfrm>
            <a:custGeom>
              <a:avLst/>
              <a:gdLst>
                <a:gd name="T0" fmla="*/ 0 w 1906621"/>
                <a:gd name="T1" fmla="*/ 0 h 680936"/>
                <a:gd name="T2" fmla="*/ 1906522 w 1906621"/>
                <a:gd name="T3" fmla="*/ 681239 h 680936"/>
                <a:gd name="T4" fmla="*/ 0 60000 65536"/>
                <a:gd name="T5" fmla="*/ 0 60000 65536"/>
                <a:gd name="T6" fmla="*/ 0 w 1906621"/>
                <a:gd name="T7" fmla="*/ 0 h 680936"/>
                <a:gd name="T8" fmla="*/ 1906621 w 1906621"/>
                <a:gd name="T9" fmla="*/ 680936 h 6809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06621" h="680936">
                  <a:moveTo>
                    <a:pt x="0" y="0"/>
                  </a:moveTo>
                  <a:lnTo>
                    <a:pt x="1906621" y="680936"/>
                  </a:lnTo>
                </a:path>
              </a:pathLst>
            </a:custGeom>
            <a:noFill/>
            <a:ln w="12700" algn="ctr">
              <a:solidFill>
                <a:srgbClr val="FF0000"/>
              </a:solidFill>
              <a:prstDash val="dash"/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Прямоугольник 11"/>
            <p:cNvSpPr>
              <a:spLocks noChangeArrowheads="1"/>
            </p:cNvSpPr>
            <p:nvPr/>
          </p:nvSpPr>
          <p:spPr bwMode="auto">
            <a:xfrm>
              <a:off x="6022871" y="3155417"/>
              <a:ext cx="127746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Опора </a:t>
              </a:r>
              <a:r>
                <a:rPr lang="ru-RU" altLang="ru-RU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ru-RU" altLang="ru-RU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altLang="ru-RU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на спинку</a:t>
              </a:r>
              <a:endParaRPr lang="ru-RU" alt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Прямоугольник 12"/>
            <p:cNvSpPr>
              <a:spLocks noChangeArrowheads="1"/>
            </p:cNvSpPr>
            <p:nvPr/>
          </p:nvSpPr>
          <p:spPr bwMode="auto">
            <a:xfrm>
              <a:off x="9057698" y="1807948"/>
              <a:ext cx="240347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Подставка </a:t>
              </a:r>
              <a:r>
                <a:rPr lang="ru-RU" altLang="ru-RU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 клавиатуру и руки</a:t>
              </a:r>
              <a:endParaRPr lang="ru-RU" alt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Прямоугольник 13"/>
            <p:cNvSpPr>
              <a:spLocks noChangeArrowheads="1"/>
            </p:cNvSpPr>
            <p:nvPr/>
          </p:nvSpPr>
          <p:spPr bwMode="auto">
            <a:xfrm>
              <a:off x="9182214" y="2628572"/>
              <a:ext cx="11224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60-70 см</a:t>
              </a:r>
              <a:endPara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Прямоугольник 14"/>
            <p:cNvSpPr>
              <a:spLocks noChangeArrowheads="1"/>
            </p:cNvSpPr>
            <p:nvPr/>
          </p:nvSpPr>
          <p:spPr bwMode="auto">
            <a:xfrm>
              <a:off x="5612592" y="4265802"/>
              <a:ext cx="166584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Рука </a:t>
              </a:r>
              <a:r>
                <a:rPr lang="ru-RU" altLang="ru-RU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лежит </a:t>
              </a:r>
              <a:br>
                <a:rPr lang="ru-RU" altLang="ru-RU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altLang="ru-RU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расслабленно</a:t>
              </a:r>
              <a:endParaRPr lang="ru-RU" alt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Прямоугольник 15"/>
            <p:cNvSpPr>
              <a:spLocks noChangeArrowheads="1"/>
            </p:cNvSpPr>
            <p:nvPr/>
          </p:nvSpPr>
          <p:spPr bwMode="auto">
            <a:xfrm>
              <a:off x="5147669" y="4992014"/>
              <a:ext cx="214513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Сиденье </a:t>
              </a:r>
              <a:r>
                <a:rPr lang="ru-RU" altLang="ru-RU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немного</a:t>
              </a:r>
            </a:p>
            <a:p>
              <a:pPr algn="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наклонено вперёд</a:t>
              </a:r>
              <a:endParaRPr lang="ru-RU" alt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Прямоугольник 16"/>
            <p:cNvSpPr>
              <a:spLocks noChangeArrowheads="1"/>
            </p:cNvSpPr>
            <p:nvPr/>
          </p:nvSpPr>
          <p:spPr bwMode="auto">
            <a:xfrm>
              <a:off x="7955537" y="5796164"/>
              <a:ext cx="22043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Нога </a:t>
              </a:r>
              <a:r>
                <a:rPr lang="ru-RU" altLang="ru-RU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вертикально</a:t>
              </a:r>
              <a:endParaRPr lang="ru-RU" alt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Прямоугольник 17"/>
            <p:cNvSpPr>
              <a:spLocks noChangeArrowheads="1"/>
            </p:cNvSpPr>
            <p:nvPr/>
          </p:nvSpPr>
          <p:spPr bwMode="auto">
            <a:xfrm>
              <a:off x="9834317" y="5889817"/>
              <a:ext cx="162685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Высота</a:t>
              </a:r>
              <a:r>
                <a:rPr lang="ru-RU" altLang="ru-RU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ru-RU" altLang="ru-RU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altLang="ru-RU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регулируется</a:t>
              </a:r>
              <a:endParaRPr lang="ru-RU" alt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031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4293" y="1501538"/>
            <a:ext cx="6605616" cy="627707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Санитарные нормы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1734293" y="2299425"/>
            <a:ext cx="4495801" cy="3454400"/>
          </a:xfrm>
        </p:spPr>
        <p:txBody>
          <a:bodyPr/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непрерывной работы: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7-9 классы = 35 минут</a:t>
            </a:r>
          </a:p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Общее время в день: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6-11 классы = 90 минут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169" y="4042163"/>
            <a:ext cx="2686231" cy="259213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3579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785059" y="437641"/>
            <a:ext cx="5284816" cy="961899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работы: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430912" y="1146992"/>
            <a:ext cx="9017888" cy="517398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трогать провода и разъемы соединительных кабелей компьютера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Нельзя работать с открытым системным блоком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Работать на клавиатуре с чистыми и сухими руками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Нельзя класть посторонние предметы на аппаратуру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Запрещено работать вдвоем за одним компьютером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работать за компьютером при плохом самочувствии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Желательно каждые 5 минут отводить взгляд на отдаленные предметы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Нельзя работать в темном помещении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Нельзя кататься на креслах с колесиками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8900031" y="-435686"/>
            <a:ext cx="6583937" cy="821653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92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3607" y="948544"/>
            <a:ext cx="8241375" cy="961899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Нельзя без разрешения учителя: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783607" y="1726111"/>
            <a:ext cx="7621616" cy="37922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Включать и выключать компьютер, монитор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Перезагружать компьютер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Подключать свою технику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Запускать посторонние программы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Изменять настройки компьютера, ОС, браузера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Выходить в интернет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948" y="3409406"/>
            <a:ext cx="3596640" cy="35966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8322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9331" y="306578"/>
            <a:ext cx="7367615" cy="961899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аварийных ситуациях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851825" y="1292616"/>
            <a:ext cx="3335017" cy="638839"/>
          </a:xfrm>
        </p:spPr>
        <p:txBody>
          <a:bodyPr/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Плохое самочувствие: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6"/>
          </p:nvPr>
        </p:nvSpPr>
        <p:spPr>
          <a:xfrm>
            <a:off x="854368" y="1845329"/>
            <a:ext cx="3212536" cy="117306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Прекратить работу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Сообщить учителю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13"/>
          </p:nvPr>
        </p:nvSpPr>
        <p:spPr>
          <a:xfrm>
            <a:off x="6070361" y="4639067"/>
            <a:ext cx="3335017" cy="638839"/>
          </a:xfrm>
        </p:spPr>
        <p:txBody>
          <a:bodyPr/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Отказ техники: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Текст 8"/>
          <p:cNvSpPr>
            <a:spLocks noGrp="1"/>
          </p:cNvSpPr>
          <p:nvPr>
            <p:ph type="body" sz="quarter" idx="16"/>
          </p:nvPr>
        </p:nvSpPr>
        <p:spPr>
          <a:xfrm>
            <a:off x="6070359" y="5173458"/>
            <a:ext cx="3528589" cy="10266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Прекратить работу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Сообщить учителю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Текст 2"/>
          <p:cNvSpPr>
            <a:spLocks noGrp="1"/>
          </p:cNvSpPr>
          <p:nvPr>
            <p:ph type="body" sz="quarter" idx="13"/>
          </p:nvPr>
        </p:nvSpPr>
        <p:spPr>
          <a:xfrm>
            <a:off x="851825" y="3418562"/>
            <a:ext cx="3335017" cy="638839"/>
          </a:xfrm>
        </p:spPr>
        <p:txBody>
          <a:bodyPr/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пожаре: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Текст 8"/>
          <p:cNvSpPr>
            <a:spLocks noGrp="1"/>
          </p:cNvSpPr>
          <p:nvPr>
            <p:ph type="body" sz="quarter" idx="16"/>
          </p:nvPr>
        </p:nvSpPr>
        <p:spPr>
          <a:xfrm>
            <a:off x="851824" y="3865562"/>
            <a:ext cx="4594860" cy="15570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Прекратить работу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Покинуть кабинет под руководством учителя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Текст 2"/>
          <p:cNvSpPr>
            <a:spLocks noGrp="1"/>
          </p:cNvSpPr>
          <p:nvPr>
            <p:ph type="body" sz="quarter" idx="13"/>
          </p:nvPr>
        </p:nvSpPr>
        <p:spPr>
          <a:xfrm>
            <a:off x="6070361" y="1574787"/>
            <a:ext cx="3351763" cy="713335"/>
          </a:xfrm>
        </p:spPr>
        <p:txBody>
          <a:bodyPr/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поражении электрическим током: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Текст 8"/>
          <p:cNvSpPr>
            <a:spLocks noGrp="1"/>
          </p:cNvSpPr>
          <p:nvPr>
            <p:ph type="body" sz="quarter" idx="16"/>
          </p:nvPr>
        </p:nvSpPr>
        <p:spPr>
          <a:xfrm>
            <a:off x="6070361" y="2457119"/>
            <a:ext cx="5183104" cy="22663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Отключить напряжение питания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Оказать первую помощь пострадавшему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Доставить в медпункт</a:t>
            </a:r>
          </a:p>
        </p:txBody>
      </p:sp>
    </p:spTree>
    <p:extLst>
      <p:ext uri="{BB962C8B-B14F-4D97-AF65-F5344CB8AC3E}">
        <p14:creationId xmlns:p14="http://schemas.microsoft.com/office/powerpoint/2010/main" val="30427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ользовательские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-presentation_tm03460604_SD_V1" id="{10C00CE7-68C9-487D-B8BA-39ED74E6F042}" vid="{C704F758-AE21-EA4A-B848-EA5509A4322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Обучающая презентация</Template>
  <TotalTime>817</TotalTime>
  <Words>620</Words>
  <Application>Microsoft Office PowerPoint</Application>
  <PresentationFormat>Широкоэкранный</PresentationFormat>
  <Paragraphs>254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Arial Black</vt:lpstr>
      <vt:lpstr>Times New Roman</vt:lpstr>
      <vt:lpstr>Пользовательские</vt:lpstr>
      <vt:lpstr>Техника безопасности</vt:lpstr>
      <vt:lpstr>Зачем нужны такие правила? Поделитесь вашим мнением</vt:lpstr>
      <vt:lpstr>Это нужно для:</vt:lpstr>
      <vt:lpstr>Опасности в компьютерном классе</vt:lpstr>
      <vt:lpstr>Правильно сидим за компьютером!</vt:lpstr>
      <vt:lpstr>Санитарные нормы</vt:lpstr>
      <vt:lpstr>Во время работы:</vt:lpstr>
      <vt:lpstr>Нельзя без разрешения учителя:</vt:lpstr>
      <vt:lpstr>При аварийных ситуациях</vt:lpstr>
      <vt:lpstr>По окончании работы:</vt:lpstr>
      <vt:lpstr>Правда или ложь? (Закрепление)</vt:lpstr>
      <vt:lpstr>Правила техники безопасности мне нужны для сохранения моей жизни и здоровья, а также для сохранения техники</vt:lpstr>
      <vt:lpstr>Правила техники безопасности мне нужны для сохранения моей жизни и здоровья, а также для сохранения техники</vt:lpstr>
      <vt:lpstr>Я могу втыкать в розетку любые провода</vt:lpstr>
      <vt:lpstr>Я могу втыкать в розетку любые провода</vt:lpstr>
      <vt:lpstr>Мне надо сидеть за компьютером прямо, с поднятой головой и смотреть в центр монитора,  расстояние от глаз до экрана 30-50 см. Плечи напряжены, локти и колени расположены под прямым углом, а запястья и руки под углом</vt:lpstr>
      <vt:lpstr>Мне надо сидеть за компьютером прямо, с поднятой головой и смотреть в центр монитора,  расстояние от глаз до экрана 30-50 см. Плечи напряжены, локти и колени расположены под прямым углом, а запястья и руки под углом</vt:lpstr>
      <vt:lpstr>Во время работы мне нельзя трогать провода и разъемы соединительных кабелей компьютера</vt:lpstr>
      <vt:lpstr>Во время работы мне нельзя трогать провода и разъемы соединительных кабелей компьютера</vt:lpstr>
      <vt:lpstr>Я могу прийти на урок в верхней одежде и без сменной обуви</vt:lpstr>
      <vt:lpstr>Я могу прийти на урок в верхней одежде и без сменной обуви</vt:lpstr>
      <vt:lpstr>Мне нельзя бегать по кабинету</vt:lpstr>
      <vt:lpstr>Мне нельзя бегать по кабинету</vt:lpstr>
      <vt:lpstr>При плохом самочувствии и отказе техники: - прекращаю работу - сообщаю об этом учителю</vt:lpstr>
      <vt:lpstr>При плохом самочувствии и отказе техники: - прекращаю работу - сообщаю об этом учителю</vt:lpstr>
      <vt:lpstr>Если я захочу, то могу поменять самостоятельно настройки компьютера</vt:lpstr>
      <vt:lpstr>Если я захочу, то могу поменять самостоятельно настройки компьютера</vt:lpstr>
      <vt:lpstr>Я без разрешения учителя не могу: включать и выключать компьютер, монитор</vt:lpstr>
      <vt:lpstr>Я без разрешения учителя не могу: включать и выключать компьютер, монитор</vt:lpstr>
      <vt:lpstr>Мне можно подключать к компьютеру любые свои устройства без разрешения учителя</vt:lpstr>
      <vt:lpstr>Мне можно подключать к компьютеру любые свои устройства без разрешения учителя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Техника безопасности</dc:title>
  <dc:creator>Учетная запись Майкрософт</dc:creator>
  <cp:lastModifiedBy>Учетная запись Майкрософт</cp:lastModifiedBy>
  <cp:revision>20</cp:revision>
  <dcterms:created xsi:type="dcterms:W3CDTF">2024-09-16T10:46:27Z</dcterms:created>
  <dcterms:modified xsi:type="dcterms:W3CDTF">2024-09-26T19:03:15Z</dcterms:modified>
</cp:coreProperties>
</file>