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6" r:id="rId7"/>
    <p:sldId id="269" r:id="rId8"/>
    <p:sldId id="267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5" autoAdjust="0"/>
    <p:restoredTop sz="94671" autoAdjust="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5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66D1B-1AF2-4D92-9A5F-906B96B64E2B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F760B-CE55-4F78-9C2C-C4734A3DD56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24383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08CB0-8DEF-46D7-BD78-408963A6F0DA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FE38B-6960-4835-9EAA-DF0956703F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244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E38B-6960-4835-9EAA-DF0956703F2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256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D410-969A-42D2-887C-25977DE5AC02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0550-5EB3-4264-A86E-E89CD192E22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books.com.ua/content/view/254/50/1/4/" TargetMode="External"/><Relationship Id="rId2" Type="http://schemas.openxmlformats.org/officeDocument/2006/relationships/hyperlink" Target="http://udec.ntu-kpi.kiev.ua/lspace/politecon_udec_demo1/schedule.nsf/d862e82eafb758368525663c004f385c/801aacb75fd7b447c2256dac004b8c1a?OpenDocu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onomic-teory.blogspot.com/2011/12/blog-post_0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01122" cy="3429024"/>
          </a:xfrm>
        </p:spPr>
        <p:txBody>
          <a:bodyPr>
            <a:normAutofit/>
          </a:bodyPr>
          <a:lstStyle/>
          <a:p>
            <a:r>
              <a:rPr lang="uk-UA" sz="5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" pitchFamily="18" charset="0"/>
              </a:rPr>
              <a:t>Економічні системи та </a:t>
            </a:r>
            <a:br>
              <a:rPr lang="uk-UA" sz="5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" pitchFamily="18" charset="0"/>
              </a:rPr>
            </a:br>
            <a:r>
              <a:rPr lang="uk-UA" sz="5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" pitchFamily="18" charset="0"/>
              </a:rPr>
              <a:t>відносини власності</a:t>
            </a:r>
            <a:endParaRPr lang="ru-RU" sz="5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85720" y="3286124"/>
            <a:ext cx="8501122" cy="3311517"/>
          </a:xfrm>
        </p:spPr>
        <p:txBody>
          <a:bodyPr>
            <a:normAutofit/>
          </a:bodyPr>
          <a:lstStyle/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Змішана</a:t>
            </a:r>
            <a:r>
              <a:rPr lang="ru-RU" dirty="0" smtClean="0"/>
              <a:t> </a:t>
            </a:r>
            <a:r>
              <a:rPr lang="ru-RU" dirty="0" err="1" smtClean="0"/>
              <a:t>економічна</a:t>
            </a:r>
            <a:r>
              <a:rPr lang="ru-RU" dirty="0" smtClean="0"/>
              <a:t> система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      </a:t>
            </a:r>
            <a:r>
              <a:rPr lang="ru-RU" dirty="0" err="1" smtClean="0"/>
              <a:t>є</a:t>
            </a:r>
            <a:r>
              <a:rPr lang="ru-RU" dirty="0" smtClean="0"/>
              <a:t> адекватною формою </a:t>
            </a:r>
            <a:r>
              <a:rPr lang="ru-RU" dirty="0" err="1" smtClean="0"/>
              <a:t>функціонування</a:t>
            </a:r>
            <a:r>
              <a:rPr lang="ru-RU" dirty="0" smtClean="0"/>
              <a:t> </a:t>
            </a:r>
            <a:r>
              <a:rPr lang="ru-RU" dirty="0" err="1" smtClean="0"/>
              <a:t>сучасних</a:t>
            </a:r>
            <a:r>
              <a:rPr lang="ru-RU" dirty="0" smtClean="0"/>
              <a:t> </a:t>
            </a:r>
            <a:r>
              <a:rPr lang="ru-RU" dirty="0" err="1" smtClean="0"/>
              <a:t>розвинутих</a:t>
            </a:r>
            <a:r>
              <a:rPr lang="ru-RU" dirty="0" smtClean="0"/>
              <a:t> </a:t>
            </a:r>
            <a:r>
              <a:rPr lang="ru-RU" dirty="0" err="1" smtClean="0"/>
              <a:t>країн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характеризується</a:t>
            </a:r>
            <a:r>
              <a:rPr lang="ru-RU" dirty="0" smtClean="0"/>
              <a:t> такими рисами:</a:t>
            </a:r>
          </a:p>
          <a:p>
            <a:r>
              <a:rPr lang="ru-RU" dirty="0" err="1" smtClean="0"/>
              <a:t>високим</a:t>
            </a:r>
            <a:r>
              <a:rPr lang="ru-RU" dirty="0" smtClean="0"/>
              <a:t> </a:t>
            </a:r>
            <a:r>
              <a:rPr lang="ru-RU" dirty="0" err="1" smtClean="0"/>
              <a:t>рівнем</a:t>
            </a:r>
            <a:r>
              <a:rPr lang="ru-RU" dirty="0" smtClean="0"/>
              <a:t> </a:t>
            </a:r>
            <a:r>
              <a:rPr lang="ru-RU" dirty="0" err="1" smtClean="0"/>
              <a:t>розвитку</a:t>
            </a:r>
            <a:r>
              <a:rPr lang="ru-RU" dirty="0" smtClean="0"/>
              <a:t> </a:t>
            </a:r>
            <a:r>
              <a:rPr lang="ru-RU" dirty="0" err="1" smtClean="0"/>
              <a:t>продуктивних</a:t>
            </a:r>
            <a:r>
              <a:rPr lang="ru-RU" dirty="0" smtClean="0"/>
              <a:t> сил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наявністю</a:t>
            </a:r>
            <a:r>
              <a:rPr lang="ru-RU" dirty="0" smtClean="0"/>
              <a:t> </a:t>
            </a:r>
            <a:r>
              <a:rPr lang="ru-RU" dirty="0" err="1" smtClean="0"/>
              <a:t>розвинутої</a:t>
            </a:r>
            <a:r>
              <a:rPr lang="ru-RU" dirty="0" smtClean="0"/>
              <a:t> </a:t>
            </a:r>
            <a:r>
              <a:rPr lang="ru-RU" dirty="0" err="1" smtClean="0"/>
              <a:t>інфраструктури</a:t>
            </a:r>
            <a:r>
              <a:rPr lang="ru-RU" dirty="0" smtClean="0"/>
              <a:t> </a:t>
            </a:r>
            <a:r>
              <a:rPr lang="ru-RU" dirty="0" err="1" smtClean="0"/>
              <a:t>суспільства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різноманітністю</a:t>
            </a:r>
            <a:r>
              <a:rPr lang="ru-RU" dirty="0" smtClean="0"/>
              <a:t> (</a:t>
            </a:r>
            <a:r>
              <a:rPr lang="ru-RU" dirty="0" err="1" smtClean="0"/>
              <a:t>плюралізмом</a:t>
            </a:r>
            <a:r>
              <a:rPr lang="ru-RU" dirty="0" smtClean="0"/>
              <a:t>) форм </a:t>
            </a:r>
            <a:r>
              <a:rPr lang="ru-RU" dirty="0" err="1" smtClean="0"/>
              <a:t>власності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рівноправним</a:t>
            </a:r>
            <a:r>
              <a:rPr lang="ru-RU" dirty="0" smtClean="0"/>
              <a:t> </a:t>
            </a:r>
            <a:r>
              <a:rPr lang="ru-RU" dirty="0" err="1" smtClean="0"/>
              <a:t>функціонуванням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господарюючих</a:t>
            </a:r>
            <a:r>
              <a:rPr lang="ru-RU" dirty="0" smtClean="0"/>
              <a:t> </a:t>
            </a:r>
            <a:r>
              <a:rPr lang="ru-RU" dirty="0" err="1" smtClean="0"/>
              <a:t>суб'єктів</a:t>
            </a:r>
            <a:r>
              <a:rPr lang="ru-RU" dirty="0" smtClean="0"/>
              <a:t> (</a:t>
            </a:r>
            <a:r>
              <a:rPr lang="ru-RU" dirty="0" err="1" smtClean="0"/>
              <a:t>приватних</a:t>
            </a:r>
            <a:r>
              <a:rPr lang="ru-RU" dirty="0" smtClean="0"/>
              <a:t>, </a:t>
            </a:r>
            <a:r>
              <a:rPr lang="ru-RU" dirty="0" err="1" smtClean="0"/>
              <a:t>колективних</a:t>
            </a:r>
            <a:r>
              <a:rPr lang="ru-RU" dirty="0" smtClean="0"/>
              <a:t>, </a:t>
            </a:r>
            <a:r>
              <a:rPr lang="ru-RU" dirty="0" err="1" smtClean="0"/>
              <a:t>корпоративних</a:t>
            </a:r>
            <a:r>
              <a:rPr lang="ru-RU" dirty="0" smtClean="0"/>
              <a:t>, </a:t>
            </a:r>
            <a:r>
              <a:rPr lang="ru-RU" dirty="0" err="1" smtClean="0"/>
              <a:t>державних</a:t>
            </a:r>
            <a:r>
              <a:rPr lang="ru-RU" dirty="0" smtClean="0"/>
              <a:t>);</a:t>
            </a:r>
          </a:p>
          <a:p>
            <a:r>
              <a:rPr lang="ru-RU" dirty="0" err="1" smtClean="0"/>
              <a:t>поєднанням</a:t>
            </a:r>
            <a:r>
              <a:rPr lang="ru-RU" dirty="0" smtClean="0"/>
              <a:t> </a:t>
            </a:r>
            <a:r>
              <a:rPr lang="ru-RU" dirty="0" err="1" smtClean="0"/>
              <a:t>ринкового</a:t>
            </a:r>
            <a:r>
              <a:rPr lang="ru-RU" dirty="0" smtClean="0"/>
              <a:t> </a:t>
            </a:r>
            <a:r>
              <a:rPr lang="ru-RU" dirty="0" err="1" smtClean="0"/>
              <a:t>механізму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державними</a:t>
            </a:r>
            <a:r>
              <a:rPr lang="ru-RU" dirty="0" smtClean="0"/>
              <a:t> методами </a:t>
            </a:r>
            <a:r>
              <a:rPr lang="ru-RU" dirty="0" err="1" smtClean="0"/>
              <a:t>регулюванням</a:t>
            </a:r>
            <a:r>
              <a:rPr lang="ru-RU" dirty="0" smtClean="0"/>
              <a:t> </a:t>
            </a:r>
            <a:r>
              <a:rPr lang="ru-RU" dirty="0" err="1" smtClean="0"/>
              <a:t>економіки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органічно</a:t>
            </a:r>
            <a:r>
              <a:rPr lang="ru-RU" dirty="0" smtClean="0"/>
              <a:t> </a:t>
            </a:r>
            <a:r>
              <a:rPr lang="ru-RU" dirty="0" err="1" smtClean="0"/>
              <a:t>переплітаються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доповнюють</a:t>
            </a:r>
            <a:r>
              <a:rPr lang="ru-RU" dirty="0" smtClean="0"/>
              <a:t> один одного;</a:t>
            </a:r>
          </a:p>
          <a:p>
            <a:r>
              <a:rPr lang="ru-RU" dirty="0" err="1" smtClean="0"/>
              <a:t>орієнтацією</a:t>
            </a:r>
            <a:r>
              <a:rPr lang="ru-RU" dirty="0" smtClean="0"/>
              <a:t> на </a:t>
            </a:r>
            <a:r>
              <a:rPr lang="ru-RU" dirty="0" err="1" smtClean="0"/>
              <a:t>посилення</a:t>
            </a:r>
            <a:r>
              <a:rPr lang="ru-RU" dirty="0" smtClean="0"/>
              <a:t> </a:t>
            </a:r>
            <a:r>
              <a:rPr lang="ru-RU" dirty="0" err="1" smtClean="0"/>
              <a:t>соціальної</a:t>
            </a:r>
            <a:r>
              <a:rPr lang="ru-RU" dirty="0" smtClean="0"/>
              <a:t> </a:t>
            </a:r>
            <a:r>
              <a:rPr lang="ru-RU" dirty="0" err="1" smtClean="0"/>
              <a:t>спрямованості</a:t>
            </a:r>
            <a:r>
              <a:rPr lang="ru-RU" dirty="0" smtClean="0"/>
              <a:t> </a:t>
            </a:r>
            <a:r>
              <a:rPr lang="ru-RU" dirty="0" err="1" smtClean="0"/>
              <a:t>розвитку</a:t>
            </a:r>
            <a:r>
              <a:rPr lang="ru-RU" dirty="0" smtClean="0"/>
              <a:t> </a:t>
            </a:r>
            <a:r>
              <a:rPr lang="ru-RU" dirty="0" err="1" smtClean="0"/>
              <a:t>економіки</a:t>
            </a:r>
            <a:r>
              <a:rPr lang="ru-RU" dirty="0" smtClean="0"/>
              <a:t>. </a:t>
            </a:r>
            <a:r>
              <a:rPr lang="ru-RU" dirty="0" err="1" smtClean="0"/>
              <a:t>Збільшуються</a:t>
            </a:r>
            <a:r>
              <a:rPr lang="ru-RU" dirty="0" smtClean="0"/>
              <a:t> </a:t>
            </a:r>
            <a:r>
              <a:rPr lang="ru-RU" dirty="0" err="1" smtClean="0"/>
              <a:t>затрати</a:t>
            </a:r>
            <a:r>
              <a:rPr lang="ru-RU" dirty="0" smtClean="0"/>
              <a:t> на </a:t>
            </a:r>
            <a:r>
              <a:rPr lang="ru-RU" dirty="0" err="1" smtClean="0"/>
              <a:t>освіту</a:t>
            </a:r>
            <a:r>
              <a:rPr lang="ru-RU" dirty="0" smtClean="0"/>
              <a:t>, </a:t>
            </a:r>
            <a:r>
              <a:rPr lang="ru-RU" dirty="0" err="1" smtClean="0"/>
              <a:t>медичне</a:t>
            </a:r>
            <a:r>
              <a:rPr lang="ru-RU" dirty="0" smtClean="0"/>
              <a:t> </a:t>
            </a:r>
            <a:r>
              <a:rPr lang="ru-RU" dirty="0" err="1" smtClean="0"/>
              <a:t>обслуговування</a:t>
            </a:r>
            <a:r>
              <a:rPr lang="ru-RU" dirty="0" smtClean="0"/>
              <a:t>, </a:t>
            </a:r>
            <a:r>
              <a:rPr lang="ru-RU" dirty="0" err="1" smtClean="0"/>
              <a:t>створюються</a:t>
            </a:r>
            <a:r>
              <a:rPr lang="ru-RU" dirty="0" smtClean="0"/>
              <a:t> </a:t>
            </a:r>
            <a:r>
              <a:rPr lang="ru-RU" dirty="0" err="1" smtClean="0"/>
              <a:t>державні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приватні</a:t>
            </a:r>
            <a:r>
              <a:rPr lang="ru-RU" dirty="0" smtClean="0"/>
              <a:t> </a:t>
            </a:r>
            <a:r>
              <a:rPr lang="ru-RU" dirty="0" err="1" smtClean="0"/>
              <a:t>фонди</a:t>
            </a:r>
            <a:r>
              <a:rPr lang="ru-RU" dirty="0" smtClean="0"/>
              <a:t> </a:t>
            </a:r>
            <a:r>
              <a:rPr lang="ru-RU" dirty="0" err="1" smtClean="0"/>
              <a:t>соціального</a:t>
            </a:r>
            <a:r>
              <a:rPr lang="ru-RU" dirty="0" smtClean="0"/>
              <a:t> </a:t>
            </a:r>
            <a:r>
              <a:rPr lang="ru-RU" dirty="0" err="1" smtClean="0"/>
              <a:t>страхування</a:t>
            </a:r>
            <a:r>
              <a:rPr lang="ru-RU" dirty="0" smtClean="0"/>
              <a:t> та </a:t>
            </a:r>
            <a:r>
              <a:rPr lang="ru-RU" dirty="0" err="1" smtClean="0"/>
              <a:t>соціального</a:t>
            </a:r>
            <a:r>
              <a:rPr lang="ru-RU" dirty="0" smtClean="0"/>
              <a:t> </a:t>
            </a:r>
            <a:r>
              <a:rPr lang="ru-RU" dirty="0" err="1" smtClean="0"/>
              <a:t>забезпечення</a:t>
            </a:r>
            <a:r>
              <a:rPr lang="ru-RU" dirty="0" smtClean="0"/>
              <a:t> </a:t>
            </a:r>
            <a:r>
              <a:rPr lang="ru-RU" dirty="0" err="1" smtClean="0"/>
              <a:t>населення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Власність</a:t>
            </a:r>
            <a:r>
              <a:rPr lang="ru-RU" dirty="0" smtClean="0"/>
              <a:t> як </a:t>
            </a:r>
            <a:r>
              <a:rPr lang="ru-RU" dirty="0" err="1" smtClean="0"/>
              <a:t>економічна</a:t>
            </a:r>
            <a:r>
              <a:rPr lang="ru-RU" dirty="0" smtClean="0"/>
              <a:t> </a:t>
            </a:r>
            <a:r>
              <a:rPr lang="ru-RU" dirty="0" err="1" smtClean="0"/>
              <a:t>категорія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сукупність</a:t>
            </a:r>
            <a:r>
              <a:rPr lang="ru-RU" dirty="0" smtClean="0"/>
              <a:t> </a:t>
            </a:r>
            <a:r>
              <a:rPr lang="ru-RU" dirty="0" err="1" smtClean="0"/>
              <a:t>відносин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людьми </a:t>
            </a:r>
            <a:r>
              <a:rPr lang="ru-RU" dirty="0" err="1" smtClean="0"/>
              <a:t>з</a:t>
            </a:r>
            <a:r>
              <a:rPr lang="ru-RU" dirty="0" smtClean="0"/>
              <a:t> приводу </a:t>
            </a:r>
            <a:r>
              <a:rPr lang="ru-RU" dirty="0" err="1" smtClean="0"/>
              <a:t>привласнення</a:t>
            </a:r>
            <a:r>
              <a:rPr lang="ru-RU" dirty="0" smtClean="0"/>
              <a:t> </a:t>
            </a:r>
            <a:r>
              <a:rPr lang="ru-RU" dirty="0" err="1" smtClean="0"/>
              <a:t>засобів</a:t>
            </a:r>
            <a:r>
              <a:rPr lang="ru-RU" dirty="0" smtClean="0"/>
              <a:t> </a:t>
            </a:r>
            <a:r>
              <a:rPr lang="ru-RU" dirty="0" err="1" smtClean="0"/>
              <a:t>виробництва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створеного</a:t>
            </a:r>
            <a:r>
              <a:rPr lang="ru-RU" dirty="0" smtClean="0"/>
              <a:t> за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допомогою</a:t>
            </a:r>
            <a:r>
              <a:rPr lang="ru-RU" dirty="0" smtClean="0"/>
              <a:t> продукту.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Суб'єкти</a:t>
            </a:r>
            <a:r>
              <a:rPr lang="ru-RU" dirty="0" smtClean="0"/>
              <a:t> </a:t>
            </a:r>
            <a:r>
              <a:rPr lang="ru-RU" dirty="0" err="1" smtClean="0"/>
              <a:t>власності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 smtClean="0"/>
              <a:t>окрема</a:t>
            </a:r>
            <a:r>
              <a:rPr lang="ru-RU" dirty="0" smtClean="0"/>
              <a:t> особа — </a:t>
            </a:r>
            <a:r>
              <a:rPr lang="ru-RU" dirty="0" err="1" smtClean="0"/>
              <a:t>людина</a:t>
            </a:r>
            <a:r>
              <a:rPr lang="ru-RU" dirty="0" smtClean="0"/>
              <a:t> як </a:t>
            </a:r>
            <a:r>
              <a:rPr lang="ru-RU" dirty="0" err="1" smtClean="0"/>
              <a:t>посій</a:t>
            </a:r>
            <a:r>
              <a:rPr lang="ru-RU" dirty="0" smtClean="0"/>
              <a:t> </a:t>
            </a:r>
            <a:r>
              <a:rPr lang="ru-RU" dirty="0" err="1" smtClean="0"/>
              <a:t>майнових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немайнових</a:t>
            </a:r>
            <a:r>
              <a:rPr lang="ru-RU" dirty="0" smtClean="0"/>
              <a:t> прав та </a:t>
            </a:r>
            <a:r>
              <a:rPr lang="ru-RU" dirty="0" err="1" smtClean="0"/>
              <a:t>обов'язків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юридичні</a:t>
            </a:r>
            <a:r>
              <a:rPr lang="ru-RU" dirty="0" smtClean="0"/>
              <a:t> особи — </a:t>
            </a:r>
            <a:r>
              <a:rPr lang="ru-RU" dirty="0" err="1" smtClean="0"/>
              <a:t>організації</a:t>
            </a:r>
            <a:r>
              <a:rPr lang="ru-RU" dirty="0" smtClean="0"/>
              <a:t>, </a:t>
            </a:r>
            <a:r>
              <a:rPr lang="ru-RU" dirty="0" err="1" smtClean="0"/>
              <a:t>підприємства</a:t>
            </a:r>
            <a:r>
              <a:rPr lang="ru-RU" dirty="0" smtClean="0"/>
              <a:t>, установи, </a:t>
            </a:r>
            <a:r>
              <a:rPr lang="ru-RU" dirty="0" err="1" smtClean="0"/>
              <a:t>об'єднання</a:t>
            </a:r>
            <a:r>
              <a:rPr lang="ru-RU" dirty="0" smtClean="0"/>
              <a:t> </a:t>
            </a:r>
            <a:r>
              <a:rPr lang="ru-RU" dirty="0" err="1" smtClean="0"/>
              <a:t>осіб</a:t>
            </a:r>
            <a:r>
              <a:rPr lang="ru-RU" dirty="0" smtClean="0"/>
              <a:t> </a:t>
            </a:r>
            <a:r>
              <a:rPr lang="ru-RU" dirty="0" err="1" smtClean="0"/>
              <a:t>усіх</a:t>
            </a:r>
            <a:r>
              <a:rPr lang="ru-RU" dirty="0" smtClean="0"/>
              <a:t> </a:t>
            </a:r>
            <a:r>
              <a:rPr lang="ru-RU" dirty="0" err="1" smtClean="0"/>
              <a:t>організаційно-правових</a:t>
            </a:r>
            <a:r>
              <a:rPr lang="ru-RU" dirty="0" smtClean="0"/>
              <a:t> форм;</a:t>
            </a:r>
          </a:p>
          <a:p>
            <a:r>
              <a:rPr lang="ru-RU" dirty="0" smtClean="0"/>
              <a:t>держава в </a:t>
            </a:r>
            <a:r>
              <a:rPr lang="ru-RU" dirty="0" err="1" smtClean="0"/>
              <a:t>особі</a:t>
            </a:r>
            <a:r>
              <a:rPr lang="ru-RU" dirty="0" smtClean="0"/>
              <a:t> </a:t>
            </a:r>
            <a:r>
              <a:rPr lang="ru-RU" dirty="0" err="1" smtClean="0"/>
              <a:t>органів</a:t>
            </a:r>
            <a:r>
              <a:rPr lang="ru-RU" dirty="0" smtClean="0"/>
              <a:t> державного </a:t>
            </a:r>
            <a:r>
              <a:rPr lang="ru-RU" dirty="0" err="1" smtClean="0"/>
              <a:t>управління</a:t>
            </a:r>
            <a:r>
              <a:rPr lang="ru-RU" dirty="0" smtClean="0"/>
              <a:t>, </a:t>
            </a:r>
            <a:r>
              <a:rPr lang="ru-RU" dirty="0" err="1" smtClean="0"/>
              <a:t>місцевого</a:t>
            </a:r>
            <a:r>
              <a:rPr lang="ru-RU" dirty="0" smtClean="0"/>
              <a:t> </a:t>
            </a:r>
            <a:r>
              <a:rPr lang="ru-RU" dirty="0" err="1" smtClean="0"/>
              <a:t>управління</a:t>
            </a:r>
            <a:r>
              <a:rPr lang="ru-RU" dirty="0" smtClean="0"/>
              <a:t> та </a:t>
            </a:r>
            <a:r>
              <a:rPr lang="ru-RU" dirty="0" err="1" smtClean="0"/>
              <a:t>самоврядування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світове</a:t>
            </a:r>
            <a:r>
              <a:rPr lang="ru-RU" dirty="0" smtClean="0"/>
              <a:t> </a:t>
            </a:r>
            <a:r>
              <a:rPr lang="ru-RU" dirty="0" err="1" smtClean="0"/>
              <a:t>господарство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'</a:t>
            </a:r>
            <a:r>
              <a:rPr lang="ru-RU" dirty="0" err="1" smtClean="0"/>
              <a:t>єкти</a:t>
            </a:r>
            <a:r>
              <a:rPr lang="ru-RU" dirty="0" smtClean="0"/>
              <a:t> </a:t>
            </a:r>
            <a:r>
              <a:rPr lang="ru-RU" dirty="0" err="1" smtClean="0"/>
              <a:t>власності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 smtClean="0"/>
              <a:t>засоби</a:t>
            </a:r>
            <a:r>
              <a:rPr lang="ru-RU" dirty="0" smtClean="0"/>
              <a:t> </a:t>
            </a:r>
            <a:r>
              <a:rPr lang="ru-RU" dirty="0" err="1" smtClean="0"/>
              <a:t>виробництва</a:t>
            </a:r>
            <a:r>
              <a:rPr lang="ru-RU" dirty="0" smtClean="0"/>
              <a:t> в </a:t>
            </a:r>
            <a:r>
              <a:rPr lang="ru-RU" dirty="0" err="1" smtClean="0"/>
              <a:t>усіх</a:t>
            </a:r>
            <a:r>
              <a:rPr lang="ru-RU" dirty="0" smtClean="0"/>
              <a:t> </a:t>
            </a:r>
            <a:r>
              <a:rPr lang="ru-RU" dirty="0" err="1" smtClean="0"/>
              <a:t>галузях</a:t>
            </a:r>
            <a:r>
              <a:rPr lang="ru-RU" dirty="0" smtClean="0"/>
              <a:t> народного </a:t>
            </a:r>
            <a:r>
              <a:rPr lang="ru-RU" dirty="0" err="1" smtClean="0"/>
              <a:t>господарства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нерухомість</a:t>
            </a:r>
            <a:r>
              <a:rPr lang="ru-RU" dirty="0" smtClean="0"/>
              <a:t> (</a:t>
            </a:r>
            <a:r>
              <a:rPr lang="ru-RU" dirty="0" err="1" smtClean="0"/>
              <a:t>будинки</a:t>
            </a:r>
            <a:r>
              <a:rPr lang="ru-RU" dirty="0" smtClean="0"/>
              <a:t>, </a:t>
            </a:r>
            <a:r>
              <a:rPr lang="ru-RU" dirty="0" err="1" smtClean="0"/>
              <a:t>споруди</a:t>
            </a:r>
            <a:r>
              <a:rPr lang="ru-RU" dirty="0" smtClean="0"/>
              <a:t>, </a:t>
            </a:r>
            <a:r>
              <a:rPr lang="ru-RU" dirty="0" err="1" smtClean="0"/>
              <a:t>відокремлені</a:t>
            </a:r>
            <a:r>
              <a:rPr lang="ru-RU" dirty="0" smtClean="0"/>
              <a:t> </a:t>
            </a:r>
            <a:r>
              <a:rPr lang="ru-RU" dirty="0" err="1" smtClean="0"/>
              <a:t>водні</a:t>
            </a:r>
            <a:r>
              <a:rPr lang="ru-RU" dirty="0" smtClean="0"/>
              <a:t> </a:t>
            </a:r>
            <a:r>
              <a:rPr lang="ru-RU" dirty="0" err="1" smtClean="0"/>
              <a:t>об'єкти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      </a:t>
            </a:r>
            <a:r>
              <a:rPr lang="ru-RU" dirty="0" err="1" smtClean="0"/>
              <a:t>багаторічні</a:t>
            </a:r>
            <a:r>
              <a:rPr lang="ru-RU" dirty="0" smtClean="0"/>
              <a:t> </a:t>
            </a:r>
            <a:r>
              <a:rPr lang="ru-RU" dirty="0" err="1" smtClean="0"/>
              <a:t>насадження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т. </a:t>
            </a:r>
            <a:r>
              <a:rPr lang="ru-RU" dirty="0" err="1" smtClean="0"/>
              <a:t>ін</a:t>
            </a:r>
            <a:r>
              <a:rPr lang="ru-RU" dirty="0" smtClean="0"/>
              <a:t>.;</a:t>
            </a:r>
          </a:p>
          <a:p>
            <a:r>
              <a:rPr lang="ru-RU" dirty="0" err="1" smtClean="0"/>
              <a:t>природні</a:t>
            </a:r>
            <a:r>
              <a:rPr lang="ru-RU" dirty="0" smtClean="0"/>
              <a:t> </a:t>
            </a:r>
            <a:r>
              <a:rPr lang="ru-RU" dirty="0" err="1" smtClean="0"/>
              <a:t>ресурси</a:t>
            </a:r>
            <a:r>
              <a:rPr lang="ru-RU" dirty="0" smtClean="0"/>
              <a:t>, земля, ЇЇ </a:t>
            </a:r>
            <a:r>
              <a:rPr lang="ru-RU" dirty="0" err="1" smtClean="0"/>
              <a:t>надра</a:t>
            </a:r>
            <a:r>
              <a:rPr lang="ru-RU" dirty="0" smtClean="0"/>
              <a:t>, </a:t>
            </a:r>
            <a:r>
              <a:rPr lang="ru-RU" dirty="0" err="1" smtClean="0"/>
              <a:t>ліси</a:t>
            </a:r>
            <a:r>
              <a:rPr lang="ru-RU" dirty="0" smtClean="0"/>
              <a:t>, води </a:t>
            </a:r>
            <a:r>
              <a:rPr lang="ru-RU" dirty="0" err="1" smtClean="0"/>
              <a:t>тощо</a:t>
            </a:r>
            <a:r>
              <a:rPr lang="ru-RU" dirty="0" smtClean="0"/>
              <a:t>; </a:t>
            </a:r>
            <a:r>
              <a:rPr lang="ru-RU" dirty="0" err="1" smtClean="0"/>
              <a:t>предмети</a:t>
            </a:r>
            <a:r>
              <a:rPr lang="ru-RU" dirty="0" smtClean="0"/>
              <a:t> </a:t>
            </a:r>
            <a:r>
              <a:rPr lang="ru-RU" dirty="0" err="1" smtClean="0"/>
              <a:t>особистого</a:t>
            </a:r>
            <a:r>
              <a:rPr lang="ru-RU" dirty="0" smtClean="0"/>
              <a:t> </a:t>
            </a:r>
            <a:r>
              <a:rPr lang="ru-RU" dirty="0" err="1" smtClean="0"/>
              <a:t>споживання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домашнього</a:t>
            </a:r>
            <a:r>
              <a:rPr lang="ru-RU" dirty="0" smtClean="0"/>
              <a:t> </a:t>
            </a:r>
            <a:r>
              <a:rPr lang="ru-RU" dirty="0" err="1" smtClean="0"/>
              <a:t>вжитку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гроші</a:t>
            </a:r>
            <a:r>
              <a:rPr lang="ru-RU" dirty="0" smtClean="0"/>
              <a:t>, </a:t>
            </a:r>
            <a:r>
              <a:rPr lang="ru-RU" dirty="0" err="1" smtClean="0"/>
              <a:t>цінні</a:t>
            </a:r>
            <a:r>
              <a:rPr lang="ru-RU" dirty="0" smtClean="0"/>
              <a:t> </a:t>
            </a:r>
            <a:r>
              <a:rPr lang="ru-RU" dirty="0" err="1" smtClean="0"/>
              <a:t>напери</a:t>
            </a:r>
            <a:r>
              <a:rPr lang="ru-RU" dirty="0" smtClean="0"/>
              <a:t>, </a:t>
            </a:r>
            <a:r>
              <a:rPr lang="ru-RU" dirty="0" err="1" smtClean="0"/>
              <a:t>дорогоцінні</a:t>
            </a:r>
            <a:r>
              <a:rPr lang="ru-RU" dirty="0" smtClean="0"/>
              <a:t> метали та </a:t>
            </a:r>
            <a:r>
              <a:rPr lang="ru-RU" dirty="0" err="1" smtClean="0"/>
              <a:t>вироби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них;</a:t>
            </a:r>
          </a:p>
          <a:p>
            <a:r>
              <a:rPr lang="ru-RU" dirty="0" err="1" smtClean="0"/>
              <a:t>інтелектуальна</a:t>
            </a:r>
            <a:r>
              <a:rPr lang="ru-RU" dirty="0" smtClean="0"/>
              <a:t> </a:t>
            </a:r>
            <a:r>
              <a:rPr lang="ru-RU" dirty="0" err="1" smtClean="0"/>
              <a:t>власність</a:t>
            </a:r>
            <a:r>
              <a:rPr lang="ru-RU" dirty="0" smtClean="0"/>
              <a:t> (твори </a:t>
            </a:r>
            <a:r>
              <a:rPr lang="ru-RU" dirty="0" err="1" smtClean="0"/>
              <a:t>літератури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мистецтва</a:t>
            </a:r>
            <a:r>
              <a:rPr lang="ru-RU" dirty="0" smtClean="0"/>
              <a:t>, </a:t>
            </a:r>
            <a:r>
              <a:rPr lang="ru-RU" dirty="0" err="1" smtClean="0"/>
              <a:t>досягнення</a:t>
            </a:r>
            <a:r>
              <a:rPr lang="ru-RU" dirty="0" smtClean="0"/>
              <a:t> науки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техніки</a:t>
            </a:r>
            <a:r>
              <a:rPr lang="ru-RU" dirty="0" smtClean="0"/>
              <a:t>, </a:t>
            </a:r>
            <a:r>
              <a:rPr lang="ru-RU" dirty="0" err="1" smtClean="0"/>
              <a:t>відкриття</a:t>
            </a:r>
            <a:r>
              <a:rPr lang="ru-RU" dirty="0" smtClean="0"/>
              <a:t>, </a:t>
            </a:r>
            <a:r>
              <a:rPr lang="ru-RU" dirty="0" err="1" smtClean="0"/>
              <a:t>винаходи</a:t>
            </a:r>
            <a:r>
              <a:rPr lang="ru-RU" dirty="0" smtClean="0"/>
              <a:t>, ноу-хау, </a:t>
            </a:r>
            <a:r>
              <a:rPr lang="ru-RU" dirty="0" err="1" smtClean="0"/>
              <a:t>інформація</a:t>
            </a:r>
            <a:r>
              <a:rPr lang="ru-RU" dirty="0" smtClean="0"/>
              <a:t>, </a:t>
            </a:r>
            <a:r>
              <a:rPr lang="ru-RU" dirty="0" err="1" smtClean="0"/>
              <a:t>комп'ютерні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, </a:t>
            </a:r>
            <a:r>
              <a:rPr lang="ru-RU" dirty="0" err="1" smtClean="0"/>
              <a:t>технології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т.д.</a:t>
            </a:r>
          </a:p>
          <a:p>
            <a:r>
              <a:rPr lang="ru-RU" dirty="0" err="1" smtClean="0"/>
              <a:t>робоча</a:t>
            </a:r>
            <a:r>
              <a:rPr lang="ru-RU" dirty="0" smtClean="0"/>
              <a:t> сила.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err="1" smtClean="0"/>
              <a:t>Власність</a:t>
            </a:r>
            <a:r>
              <a:rPr lang="ru-RU" dirty="0" smtClean="0"/>
              <a:t> в </a:t>
            </a:r>
            <a:r>
              <a:rPr lang="ru-RU" dirty="0" err="1" smtClean="0"/>
              <a:t>Україні</a:t>
            </a:r>
            <a:r>
              <a:rPr lang="ru-RU" dirty="0" smtClean="0"/>
              <a:t> </a:t>
            </a:r>
            <a:r>
              <a:rPr lang="ru-RU" dirty="0" err="1" smtClean="0"/>
              <a:t>виступає</a:t>
            </a:r>
            <a:r>
              <a:rPr lang="ru-RU" dirty="0" smtClean="0"/>
              <a:t> </a:t>
            </a:r>
            <a:r>
              <a:rPr lang="ru-RU" dirty="0" err="1" smtClean="0"/>
              <a:t>в</a:t>
            </a:r>
            <a:r>
              <a:rPr lang="ru-RU" dirty="0" smtClean="0"/>
              <a:t> таких формах: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індивідуальна</a:t>
            </a:r>
            <a:r>
              <a:rPr lang="ru-RU" dirty="0" smtClean="0"/>
              <a:t> (</a:t>
            </a:r>
            <a:r>
              <a:rPr lang="ru-RU" dirty="0" err="1" smtClean="0"/>
              <a:t>особиста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приватна </a:t>
            </a:r>
            <a:r>
              <a:rPr lang="ru-RU" dirty="0" err="1" smtClean="0"/>
              <a:t>трудова</a:t>
            </a:r>
            <a:r>
              <a:rPr lang="ru-RU" dirty="0" smtClean="0"/>
              <a:t>), </a:t>
            </a:r>
          </a:p>
          <a:p>
            <a:r>
              <a:rPr lang="ru-RU" dirty="0" err="1" smtClean="0"/>
              <a:t>колективна</a:t>
            </a:r>
            <a:r>
              <a:rPr lang="ru-RU" dirty="0" smtClean="0"/>
              <a:t>, </a:t>
            </a:r>
          </a:p>
          <a:p>
            <a:r>
              <a:rPr lang="ru-RU" dirty="0" err="1" smtClean="0"/>
              <a:t>державна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інтелектуальна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  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 </a:t>
            </a:r>
            <a:r>
              <a:rPr lang="ru-RU" dirty="0" err="1" smtClean="0"/>
              <a:t>власності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рівноправними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держава </a:t>
            </a:r>
            <a:r>
              <a:rPr lang="ru-RU" dirty="0" err="1" smtClean="0"/>
              <a:t>створює</a:t>
            </a:r>
            <a:r>
              <a:rPr lang="ru-RU" dirty="0" smtClean="0"/>
              <a:t> </a:t>
            </a:r>
            <a:r>
              <a:rPr lang="ru-RU" dirty="0" err="1" smtClean="0"/>
              <a:t>рівні</a:t>
            </a:r>
            <a:r>
              <a:rPr lang="ru-RU" dirty="0" smtClean="0"/>
              <a:t> </a:t>
            </a:r>
            <a:r>
              <a:rPr lang="ru-RU" dirty="0" err="1" smtClean="0"/>
              <a:t>умови</a:t>
            </a:r>
            <a:r>
              <a:rPr lang="ru-RU" dirty="0" smtClean="0"/>
              <a:t> для </a:t>
            </a:r>
            <a:r>
              <a:rPr lang="ru-RU" dirty="0" err="1" smtClean="0"/>
              <a:t>розвитку</a:t>
            </a:r>
            <a:r>
              <a:rPr lang="ru-RU" dirty="0" smtClean="0"/>
              <a:t> </a:t>
            </a:r>
            <a:r>
              <a:rPr lang="ru-RU" dirty="0" err="1" smtClean="0"/>
              <a:t>всіх</a:t>
            </a:r>
            <a:r>
              <a:rPr lang="ru-RU" dirty="0" smtClean="0"/>
              <a:t> форм </a:t>
            </a:r>
            <a:r>
              <a:rPr lang="ru-RU" dirty="0" err="1" smtClean="0"/>
              <a:t>власності</a:t>
            </a:r>
            <a:r>
              <a:rPr lang="ru-RU" dirty="0" smtClean="0"/>
              <a:t> та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захисту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Висновок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Економіка – це сфера людської життєдіяльності, де реалізуються виробничі відносини з приводу привласнення, виробництва, обміну, розподілу, споживання та регулювання. В такому виді її можна ототожнити з виробничими і техніко-економічними відносинами та сукупністю форм і методів регулювання їх взаємодії і розглядати як певну організовану сукупність. А сукупність певних елементів або підсистем і зв’язків між ними, якій притаманні такі ознаки цілісності як організованість, наявність інтегративних властивостей і функцій, саморегуляція, загальна (кінцева) мета, є, власне, системою.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 smtClean="0">
              <a:hlinkClick r:id="rId2"/>
            </a:endParaRPr>
          </a:p>
          <a:p>
            <a:pPr lvl="0"/>
            <a:r>
              <a:rPr lang="uk-UA" dirty="0" smtClean="0"/>
              <a:t>Климко, Нестеренко, під ред. проф. </a:t>
            </a:r>
            <a:r>
              <a:rPr lang="uk-UA" dirty="0" err="1" smtClean="0"/>
              <a:t>Базілевича</a:t>
            </a:r>
            <a:r>
              <a:rPr lang="uk-UA" dirty="0" smtClean="0"/>
              <a:t> «Основи економічної теорії»</a:t>
            </a:r>
            <a:endParaRPr lang="ru-RU" dirty="0" smtClean="0"/>
          </a:p>
          <a:p>
            <a:r>
              <a:rPr lang="fr-FR" dirty="0" smtClean="0">
                <a:hlinkClick r:id="rId2"/>
              </a:rPr>
              <a:t>http://udec.ntu-kpi.kiev.ua/lspace/politecon_udec_demo1/schedule.nsf/d862e82eafb758368525663c004f385c/801aacb75fd7b447c2256dac004b8c1a?OpenDocument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http://studentbooks.com.ua/content/view/254/50/1/4/#35910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http://economic-teory.blogspot.com/2011/12/blog-post_02.html</a:t>
            </a:r>
            <a:endParaRPr lang="fr-FR" dirty="0" smtClean="0"/>
          </a:p>
          <a:p>
            <a:r>
              <a:rPr lang="fr-FR" dirty="0" smtClean="0"/>
              <a:t>http://old.tnpu.edu.ua/kurs/301/053.htm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>
                <a:latin typeface="+mn-lt"/>
              </a:rPr>
              <a:t>ПЛАН</a:t>
            </a:r>
            <a:endParaRPr lang="ru-RU" sz="4800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ПОНЯТТЯ ЕКОНОМІЧНОЇ СИСТЕМИ</a:t>
            </a:r>
          </a:p>
          <a:p>
            <a:r>
              <a:rPr lang="ru-RU" dirty="0" smtClean="0"/>
              <a:t>ТИПИ ЕКОНОМІЧНИХ СИСТЕМ</a:t>
            </a:r>
          </a:p>
          <a:p>
            <a:r>
              <a:rPr lang="ru-RU" dirty="0" smtClean="0"/>
              <a:t>ВЛАСНІСТЬ ЯК ЕКОНОМІЧНА КАТЕГОРІЯ</a:t>
            </a:r>
          </a:p>
          <a:p>
            <a:r>
              <a:rPr lang="ru-RU" dirty="0" smtClean="0"/>
              <a:t>СУБ</a:t>
            </a:r>
            <a:r>
              <a:rPr lang="en-US" dirty="0" smtClean="0"/>
              <a:t>’</a:t>
            </a:r>
            <a:r>
              <a:rPr lang="ru-RU" dirty="0" smtClean="0"/>
              <a:t>ЄКТИ ТА ОБ</a:t>
            </a:r>
            <a:r>
              <a:rPr lang="en-US" dirty="0" smtClean="0"/>
              <a:t>’</a:t>
            </a:r>
            <a:r>
              <a:rPr lang="ru-RU" dirty="0" smtClean="0"/>
              <a:t>ЄКТИ ВЛАСНОСТІ</a:t>
            </a:r>
          </a:p>
          <a:p>
            <a:r>
              <a:rPr lang="ru-RU" dirty="0" smtClean="0"/>
              <a:t>ФОРМИ ВЛАСНОСТІ В ЕКОНОМІЦІ УКРАЇНИ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Економічна</a:t>
            </a:r>
            <a:r>
              <a:rPr lang="ru-RU" dirty="0" smtClean="0"/>
              <a:t> система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це</a:t>
            </a:r>
            <a:r>
              <a:rPr lang="ru-RU" dirty="0" smtClean="0"/>
              <a:t> форма </a:t>
            </a:r>
            <a:r>
              <a:rPr lang="ru-RU" dirty="0" err="1" smtClean="0"/>
              <a:t>організації</a:t>
            </a:r>
            <a:r>
              <a:rPr lang="ru-RU" dirty="0" smtClean="0"/>
              <a:t> </a:t>
            </a:r>
            <a:r>
              <a:rPr lang="ru-RU" dirty="0" err="1" smtClean="0"/>
              <a:t>економіки</a:t>
            </a:r>
            <a:r>
              <a:rPr lang="ru-RU" dirty="0" smtClean="0"/>
              <a:t>, </a:t>
            </a:r>
            <a:r>
              <a:rPr lang="ru-RU" dirty="0" err="1" smtClean="0"/>
              <a:t>господарський</a:t>
            </a:r>
            <a:r>
              <a:rPr lang="ru-RU" dirty="0" smtClean="0"/>
              <a:t> </a:t>
            </a:r>
            <a:r>
              <a:rPr lang="ru-RU" dirty="0" err="1" smtClean="0"/>
              <a:t>механізм</a:t>
            </a:r>
            <a:r>
              <a:rPr lang="ru-RU" dirty="0" smtClean="0"/>
              <a:t>, задача </a:t>
            </a:r>
            <a:r>
              <a:rPr lang="ru-RU" dirty="0" err="1" smtClean="0"/>
              <a:t>якого</a:t>
            </a:r>
            <a:r>
              <a:rPr lang="ru-RU" dirty="0" smtClean="0"/>
              <a:t> </a:t>
            </a:r>
            <a:r>
              <a:rPr lang="ru-RU" dirty="0" err="1" smtClean="0"/>
              <a:t>полягає</a:t>
            </a:r>
            <a:r>
              <a:rPr lang="ru-RU" dirty="0" smtClean="0"/>
              <a:t> в тому,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знаходити</a:t>
            </a:r>
            <a:r>
              <a:rPr lang="ru-RU" dirty="0" smtClean="0"/>
              <a:t> шляхи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</a:t>
            </a:r>
            <a:r>
              <a:rPr lang="ru-RU" dirty="0" err="1" smtClean="0"/>
              <a:t>ефективного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обмежених</a:t>
            </a:r>
            <a:r>
              <a:rPr lang="ru-RU" dirty="0" smtClean="0"/>
              <a:t> (</a:t>
            </a:r>
            <a:r>
              <a:rPr lang="ru-RU" dirty="0" err="1" smtClean="0"/>
              <a:t>рідких</a:t>
            </a:r>
            <a:r>
              <a:rPr lang="ru-RU" dirty="0" smtClean="0"/>
              <a:t>) </a:t>
            </a:r>
            <a:r>
              <a:rPr lang="ru-RU" dirty="0" err="1" smtClean="0"/>
              <a:t>виробничих</a:t>
            </a:r>
            <a:r>
              <a:rPr lang="ru-RU" dirty="0" smtClean="0"/>
              <a:t> </a:t>
            </a:r>
            <a:r>
              <a:rPr lang="ru-RU" dirty="0" err="1" smtClean="0"/>
              <a:t>ресурсів</a:t>
            </a:r>
            <a:r>
              <a:rPr lang="ru-RU" dirty="0" smtClean="0"/>
              <a:t>. Причиною </a:t>
            </a:r>
            <a:r>
              <a:rPr lang="ru-RU" dirty="0" err="1" smtClean="0"/>
              <a:t>існування</a:t>
            </a:r>
            <a:r>
              <a:rPr lang="ru-RU" dirty="0" smtClean="0"/>
              <a:t> </a:t>
            </a:r>
            <a:r>
              <a:rPr lang="ru-RU" dirty="0" err="1" smtClean="0"/>
              <a:t>економічної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ru-RU" dirty="0" smtClean="0"/>
              <a:t> так </a:t>
            </a:r>
            <a:r>
              <a:rPr lang="ru-RU" dirty="0" err="1" smtClean="0"/>
              <a:t>називаний</a:t>
            </a:r>
            <a:r>
              <a:rPr lang="ru-RU" dirty="0" smtClean="0"/>
              <a:t> </a:t>
            </a:r>
            <a:r>
              <a:rPr lang="ru-RU" dirty="0" err="1" smtClean="0"/>
              <a:t>універсальний</a:t>
            </a:r>
            <a:r>
              <a:rPr lang="ru-RU" dirty="0" smtClean="0"/>
              <a:t> закон </a:t>
            </a:r>
            <a:r>
              <a:rPr lang="ru-RU" dirty="0" err="1" smtClean="0"/>
              <a:t>відносної</a:t>
            </a:r>
            <a:r>
              <a:rPr lang="ru-RU" dirty="0" smtClean="0"/>
              <a:t> </a:t>
            </a:r>
            <a:r>
              <a:rPr lang="ru-RU" dirty="0" err="1" smtClean="0"/>
              <a:t>обмеженості</a:t>
            </a:r>
            <a:r>
              <a:rPr lang="ru-RU" dirty="0" smtClean="0"/>
              <a:t> (</a:t>
            </a:r>
            <a:r>
              <a:rPr lang="ru-RU" dirty="0" err="1" smtClean="0"/>
              <a:t>рідкості</a:t>
            </a:r>
            <a:r>
              <a:rPr lang="ru-RU" dirty="0" smtClean="0"/>
              <a:t>) </a:t>
            </a:r>
            <a:r>
              <a:rPr lang="ru-RU" dirty="0" err="1" smtClean="0"/>
              <a:t>ресурсів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чинності</a:t>
            </a:r>
            <a:r>
              <a:rPr lang="ru-RU" dirty="0" smtClean="0"/>
              <a:t> закону </a:t>
            </a:r>
            <a:r>
              <a:rPr lang="ru-RU" dirty="0" err="1" smtClean="0"/>
              <a:t>рідкості</a:t>
            </a:r>
            <a:r>
              <a:rPr lang="ru-RU" dirty="0" smtClean="0"/>
              <a:t> лежать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обставини</a:t>
            </a:r>
            <a:r>
              <a:rPr lang="ru-RU" dirty="0" smtClean="0"/>
              <a:t>: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1) </a:t>
            </a:r>
            <a:r>
              <a:rPr lang="ru-RU" dirty="0" err="1" smtClean="0"/>
              <a:t>постійний</a:t>
            </a:r>
            <a:r>
              <a:rPr lang="ru-RU" dirty="0" smtClean="0"/>
              <a:t> </a:t>
            </a:r>
            <a:r>
              <a:rPr lang="ru-RU" dirty="0" err="1" smtClean="0"/>
              <a:t>ріст</a:t>
            </a:r>
            <a:r>
              <a:rPr lang="ru-RU" dirty="0" smtClean="0"/>
              <a:t> </a:t>
            </a:r>
            <a:r>
              <a:rPr lang="ru-RU" dirty="0" err="1" smtClean="0"/>
              <a:t>людських</a:t>
            </a:r>
            <a:r>
              <a:rPr lang="ru-RU" dirty="0" smtClean="0"/>
              <a:t> потреб (</a:t>
            </a:r>
            <a:r>
              <a:rPr lang="ru-RU" dirty="0" err="1" smtClean="0"/>
              <a:t>ненаситність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ріст</a:t>
            </a:r>
            <a:r>
              <a:rPr lang="ru-RU" dirty="0" smtClean="0"/>
              <a:t> </a:t>
            </a:r>
            <a:r>
              <a:rPr lang="ru-RU" dirty="0" err="1" smtClean="0"/>
              <a:t>людських</a:t>
            </a:r>
            <a:r>
              <a:rPr lang="ru-RU" dirty="0" smtClean="0"/>
              <a:t> </a:t>
            </a:r>
            <a:r>
              <a:rPr lang="ru-RU" dirty="0" err="1" smtClean="0"/>
              <a:t>бажань</a:t>
            </a:r>
            <a:r>
              <a:rPr lang="ru-RU" dirty="0" smtClean="0"/>
              <a:t>), </a:t>
            </a:r>
          </a:p>
          <a:p>
            <a:r>
              <a:rPr lang="ru-RU" dirty="0" smtClean="0"/>
              <a:t>2) </a:t>
            </a:r>
            <a:r>
              <a:rPr lang="ru-RU" dirty="0" err="1" smtClean="0"/>
              <a:t>обмеженість</a:t>
            </a:r>
            <a:r>
              <a:rPr lang="ru-RU" dirty="0" smtClean="0"/>
              <a:t> </a:t>
            </a:r>
            <a:r>
              <a:rPr lang="ru-RU" dirty="0" err="1" smtClean="0"/>
              <a:t>матеріальних</a:t>
            </a:r>
            <a:r>
              <a:rPr lang="ru-RU" dirty="0" smtClean="0"/>
              <a:t> благ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послуг</a:t>
            </a:r>
            <a:r>
              <a:rPr lang="ru-RU" dirty="0" smtClean="0"/>
              <a:t>, </a:t>
            </a:r>
            <a:r>
              <a:rPr lang="ru-RU" dirty="0" err="1" smtClean="0"/>
              <a:t>необхідних</a:t>
            </a:r>
            <a:r>
              <a:rPr lang="ru-RU" dirty="0" smtClean="0"/>
              <a:t> для </a:t>
            </a:r>
            <a:r>
              <a:rPr lang="ru-RU" dirty="0" err="1" smtClean="0"/>
              <a:t>їхнього</a:t>
            </a:r>
            <a:r>
              <a:rPr lang="ru-RU" dirty="0" smtClean="0"/>
              <a:t> </a:t>
            </a:r>
            <a:r>
              <a:rPr lang="ru-RU" dirty="0" err="1" smtClean="0"/>
              <a:t>задоволення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dirty="0" err="1" smtClean="0"/>
              <a:t>Жодна</a:t>
            </a:r>
            <a:r>
              <a:rPr lang="ru-RU" dirty="0" smtClean="0"/>
              <a:t> </a:t>
            </a:r>
            <a:r>
              <a:rPr lang="ru-RU" dirty="0" err="1" smtClean="0"/>
              <a:t>економічна</a:t>
            </a:r>
            <a:r>
              <a:rPr lang="ru-RU" dirty="0" smtClean="0"/>
              <a:t> система </a:t>
            </a:r>
            <a:r>
              <a:rPr lang="ru-RU" dirty="0" err="1" smtClean="0"/>
              <a:t>ніколи</a:t>
            </a:r>
            <a:r>
              <a:rPr lang="ru-RU" dirty="0" smtClean="0"/>
              <a:t> не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вирішити</a:t>
            </a:r>
            <a:r>
              <a:rPr lang="ru-RU" dirty="0" smtClean="0"/>
              <a:t> проблему </a:t>
            </a:r>
            <a:r>
              <a:rPr lang="ru-RU" dirty="0" err="1" smtClean="0"/>
              <a:t>рідкості</a:t>
            </a:r>
            <a:r>
              <a:rPr lang="ru-RU" dirty="0" smtClean="0"/>
              <a:t> остаточно. </a:t>
            </a:r>
            <a:r>
              <a:rPr lang="ru-RU" dirty="0" err="1" smtClean="0"/>
              <a:t>Економічна</a:t>
            </a:r>
            <a:r>
              <a:rPr lang="ru-RU" dirty="0" smtClean="0"/>
              <a:t> система </a:t>
            </a:r>
            <a:r>
              <a:rPr lang="ru-RU" dirty="0" err="1" smtClean="0"/>
              <a:t>містить</a:t>
            </a:r>
            <a:r>
              <a:rPr lang="ru-RU" dirty="0" smtClean="0"/>
              <a:t> у </a:t>
            </a:r>
            <a:r>
              <a:rPr lang="ru-RU" dirty="0" err="1" smtClean="0"/>
              <a:t>собі</a:t>
            </a:r>
            <a:r>
              <a:rPr lang="ru-RU" dirty="0" smtClean="0"/>
              <a:t> все </a:t>
            </a:r>
            <a:r>
              <a:rPr lang="ru-RU" dirty="0" err="1" smtClean="0"/>
              <a:t>різноманіття</a:t>
            </a:r>
            <a:r>
              <a:rPr lang="ru-RU" dirty="0" smtClean="0"/>
              <a:t> </a:t>
            </a:r>
            <a:r>
              <a:rPr lang="ru-RU" dirty="0" err="1" smtClean="0"/>
              <a:t>шляхів</a:t>
            </a:r>
            <a:r>
              <a:rPr lang="ru-RU" dirty="0" smtClean="0"/>
              <a:t>, </a:t>
            </a:r>
            <a:r>
              <a:rPr lang="ru-RU" dirty="0" err="1" smtClean="0"/>
              <a:t>якими</a:t>
            </a:r>
            <a:r>
              <a:rPr lang="ru-RU" dirty="0" smtClean="0"/>
              <a:t> люди </a:t>
            </a:r>
            <a:r>
              <a:rPr lang="ru-RU" dirty="0" err="1" smtClean="0"/>
              <a:t>вирішують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ресурсів</a:t>
            </a:r>
            <a:r>
              <a:rPr lang="ru-RU" dirty="0" smtClean="0"/>
              <a:t> для </a:t>
            </a:r>
            <a:r>
              <a:rPr lang="ru-RU" dirty="0" err="1" smtClean="0"/>
              <a:t>задоволення</a:t>
            </a:r>
            <a:r>
              <a:rPr lang="ru-RU" dirty="0" smtClean="0"/>
              <a:t> </a:t>
            </a:r>
            <a:r>
              <a:rPr lang="ru-RU" dirty="0" err="1" smtClean="0"/>
              <a:t>своїх</a:t>
            </a:r>
            <a:r>
              <a:rPr lang="ru-RU" dirty="0" smtClean="0"/>
              <a:t> потреб.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Функціонує</a:t>
            </a:r>
            <a:r>
              <a:rPr lang="ru-RU" dirty="0" smtClean="0"/>
              <a:t> </a:t>
            </a:r>
            <a:r>
              <a:rPr lang="ru-RU" dirty="0" err="1" smtClean="0"/>
              <a:t>економічна</a:t>
            </a:r>
            <a:r>
              <a:rPr lang="ru-RU" dirty="0" smtClean="0"/>
              <a:t> система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за </a:t>
            </a:r>
            <a:r>
              <a:rPr lang="ru-RU" dirty="0" err="1" smtClean="0"/>
              <a:t>допомогою</a:t>
            </a:r>
            <a:r>
              <a:rPr lang="ru-RU" dirty="0" smtClean="0"/>
              <a:t> таких </a:t>
            </a:r>
            <a:r>
              <a:rPr lang="ru-RU" dirty="0" err="1" smtClean="0"/>
              <a:t>економічних</a:t>
            </a:r>
            <a:r>
              <a:rPr lang="ru-RU" dirty="0" smtClean="0"/>
              <a:t> </a:t>
            </a:r>
            <a:r>
              <a:rPr lang="ru-RU" dirty="0" err="1" smtClean="0"/>
              <a:t>інститутів</a:t>
            </a:r>
            <a:r>
              <a:rPr lang="ru-RU" dirty="0" smtClean="0"/>
              <a:t>, як </a:t>
            </a:r>
            <a:r>
              <a:rPr lang="ru-RU" dirty="0" err="1" smtClean="0"/>
              <a:t>власність</a:t>
            </a:r>
            <a:r>
              <a:rPr lang="ru-RU" dirty="0" smtClean="0"/>
              <a:t>, </a:t>
            </a:r>
            <a:r>
              <a:rPr lang="ru-RU" dirty="0" err="1" smtClean="0"/>
              <a:t>грошова</a:t>
            </a:r>
            <a:r>
              <a:rPr lang="ru-RU" dirty="0" smtClean="0"/>
              <a:t> система, </a:t>
            </a:r>
            <a:r>
              <a:rPr lang="ru-RU" dirty="0" err="1" smtClean="0"/>
              <a:t>робочі</a:t>
            </a:r>
            <a:r>
              <a:rPr lang="ru-RU" dirty="0" smtClean="0"/>
              <a:t> </a:t>
            </a:r>
            <a:r>
              <a:rPr lang="ru-RU" dirty="0" err="1" smtClean="0"/>
              <a:t>організації</a:t>
            </a:r>
            <a:r>
              <a:rPr lang="ru-RU" dirty="0" smtClean="0"/>
              <a:t>, </a:t>
            </a:r>
            <a:r>
              <a:rPr lang="ru-RU" dirty="0" err="1" smtClean="0"/>
              <a:t>урядові</a:t>
            </a:r>
            <a:r>
              <a:rPr lang="ru-RU" dirty="0" smtClean="0"/>
              <a:t> </a:t>
            </a:r>
            <a:r>
              <a:rPr lang="ru-RU" dirty="0" err="1" smtClean="0"/>
              <a:t>органи</a:t>
            </a:r>
            <a:r>
              <a:rPr lang="ru-RU" dirty="0" smtClean="0"/>
              <a:t>, </a:t>
            </a:r>
            <a:r>
              <a:rPr lang="ru-RU" dirty="0" err="1" smtClean="0"/>
              <a:t>корпорації</a:t>
            </a:r>
            <a:r>
              <a:rPr lang="ru-RU" dirty="0" smtClean="0"/>
              <a:t>, </a:t>
            </a:r>
            <a:r>
              <a:rPr lang="ru-RU" dirty="0" err="1" smtClean="0"/>
              <a:t>податки</a:t>
            </a:r>
            <a:r>
              <a:rPr lang="ru-RU" dirty="0" smtClean="0"/>
              <a:t>, </a:t>
            </a:r>
            <a:r>
              <a:rPr lang="ru-RU" dirty="0" err="1" smtClean="0"/>
              <a:t>гроші</a:t>
            </a:r>
            <a:r>
              <a:rPr lang="ru-RU" dirty="0" smtClean="0"/>
              <a:t>, доход, </a:t>
            </a:r>
            <a:r>
              <a:rPr lang="ru-RU" dirty="0" err="1" smtClean="0"/>
              <a:t>профспілка</a:t>
            </a:r>
            <a:r>
              <a:rPr lang="ru-RU" dirty="0" smtClean="0"/>
              <a:t>, </a:t>
            </a:r>
            <a:r>
              <a:rPr lang="ru-RU" dirty="0" err="1" smtClean="0"/>
              <a:t>планування</a:t>
            </a:r>
            <a:r>
              <a:rPr lang="ru-RU" dirty="0" smtClean="0"/>
              <a:t>, </a:t>
            </a:r>
            <a:r>
              <a:rPr lang="ru-RU" dirty="0" err="1" smtClean="0"/>
              <a:t>виробництво</a:t>
            </a:r>
            <a:r>
              <a:rPr lang="ru-RU" dirty="0" smtClean="0"/>
              <a:t> </a:t>
            </a:r>
            <a:r>
              <a:rPr lang="ru-RU" dirty="0" err="1" smtClean="0"/>
              <a:t>прибутку</a:t>
            </a:r>
            <a:r>
              <a:rPr lang="ru-RU" dirty="0" smtClean="0"/>
              <a:t>. Таким чином, </a:t>
            </a:r>
            <a:r>
              <a:rPr lang="ru-RU" dirty="0" err="1" smtClean="0"/>
              <a:t>економічна</a:t>
            </a:r>
            <a:r>
              <a:rPr lang="ru-RU" dirty="0" smtClean="0"/>
              <a:t> система </a:t>
            </a:r>
            <a:r>
              <a:rPr lang="ru-RU" dirty="0" err="1" smtClean="0"/>
              <a:t>трактується</a:t>
            </a:r>
            <a:r>
              <a:rPr lang="ru-RU" dirty="0" smtClean="0"/>
              <a:t> як комплекс </a:t>
            </a:r>
            <a:r>
              <a:rPr lang="ru-RU" dirty="0" err="1" smtClean="0"/>
              <a:t>економічних</a:t>
            </a:r>
            <a:r>
              <a:rPr lang="ru-RU" dirty="0" smtClean="0"/>
              <a:t> </a:t>
            </a:r>
            <a:r>
              <a:rPr lang="ru-RU" dirty="0" err="1" smtClean="0"/>
              <a:t>інститутів</a:t>
            </a:r>
            <a:r>
              <a:rPr lang="ru-RU" dirty="0" smtClean="0"/>
              <a:t>,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приблизно</a:t>
            </a:r>
            <a:r>
              <a:rPr lang="ru-RU" dirty="0" smtClean="0"/>
              <a:t> </a:t>
            </a:r>
            <a:r>
              <a:rPr lang="ru-RU" dirty="0" err="1" smtClean="0"/>
              <a:t>однаковий</a:t>
            </a:r>
            <a:r>
              <a:rPr lang="ru-RU" dirty="0" smtClean="0"/>
              <a:t> у </a:t>
            </a:r>
            <a:r>
              <a:rPr lang="ru-RU" dirty="0" err="1" smtClean="0"/>
              <a:t>будь-якій</a:t>
            </a:r>
            <a:r>
              <a:rPr lang="ru-RU" dirty="0" smtClean="0"/>
              <a:t> </a:t>
            </a:r>
            <a:r>
              <a:rPr lang="ru-RU" dirty="0" err="1" smtClean="0"/>
              <a:t>системі</a:t>
            </a:r>
            <a:r>
              <a:rPr lang="ru-RU" dirty="0" smtClean="0"/>
              <a:t>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Класифікація</a:t>
            </a:r>
            <a:r>
              <a:rPr lang="ru-RU" dirty="0" smtClean="0"/>
              <a:t> </a:t>
            </a:r>
            <a:r>
              <a:rPr lang="ru-RU" dirty="0" err="1" smtClean="0"/>
              <a:t>економічних</a:t>
            </a:r>
            <a:r>
              <a:rPr lang="ru-RU" dirty="0" smtClean="0"/>
              <a:t> систем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формою </a:t>
            </a:r>
            <a:r>
              <a:rPr lang="ru-RU" dirty="0" err="1" smtClean="0"/>
              <a:t>власності</a:t>
            </a:r>
            <a:r>
              <a:rPr lang="ru-RU" dirty="0" smtClean="0"/>
              <a:t> на </a:t>
            </a:r>
            <a:r>
              <a:rPr lang="ru-RU" dirty="0" err="1" smtClean="0"/>
              <a:t>засоби</a:t>
            </a:r>
            <a:r>
              <a:rPr lang="ru-RU" dirty="0" smtClean="0"/>
              <a:t> </a:t>
            </a:r>
            <a:r>
              <a:rPr lang="ru-RU" dirty="0" err="1" smtClean="0"/>
              <a:t>виробництва</a:t>
            </a:r>
            <a:r>
              <a:rPr lang="ru-RU" dirty="0" smtClean="0"/>
              <a:t>; </a:t>
            </a:r>
          </a:p>
          <a:p>
            <a:r>
              <a:rPr lang="ru-RU" dirty="0" smtClean="0"/>
              <a:t>за способом </a:t>
            </a:r>
            <a:r>
              <a:rPr lang="ru-RU" dirty="0" err="1" smtClean="0"/>
              <a:t>управління</a:t>
            </a:r>
            <a:r>
              <a:rPr lang="ru-RU" dirty="0" smtClean="0"/>
              <a:t> </a:t>
            </a:r>
            <a:r>
              <a:rPr lang="ru-RU" dirty="0" err="1" smtClean="0"/>
              <a:t>господарською</a:t>
            </a:r>
            <a:r>
              <a:rPr lang="ru-RU" dirty="0" smtClean="0"/>
              <a:t> </a:t>
            </a:r>
            <a:r>
              <a:rPr lang="ru-RU" dirty="0" err="1" smtClean="0"/>
              <a:t>діяльністю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   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цих</a:t>
            </a:r>
            <a:r>
              <a:rPr lang="ru-RU" dirty="0" smtClean="0"/>
              <a:t> </a:t>
            </a:r>
            <a:r>
              <a:rPr lang="ru-RU" dirty="0" err="1" smtClean="0"/>
              <a:t>ознак</a:t>
            </a:r>
            <a:r>
              <a:rPr lang="ru-RU" dirty="0" smtClean="0"/>
              <a:t> </a:t>
            </a:r>
            <a:r>
              <a:rPr lang="ru-RU" dirty="0" err="1" smtClean="0"/>
              <a:t>розрізняють</a:t>
            </a:r>
            <a:r>
              <a:rPr lang="ru-RU" dirty="0" smtClean="0"/>
              <a:t> 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типи</a:t>
            </a:r>
            <a:r>
              <a:rPr lang="ru-RU" dirty="0" smtClean="0"/>
              <a:t> </a:t>
            </a:r>
            <a:r>
              <a:rPr lang="ru-RU" dirty="0" err="1" smtClean="0"/>
              <a:t>економічних</a:t>
            </a:r>
            <a:r>
              <a:rPr lang="ru-RU" dirty="0" smtClean="0"/>
              <a:t> систем: </a:t>
            </a:r>
            <a:r>
              <a:rPr lang="ru-RU" dirty="0" err="1" smtClean="0"/>
              <a:t>традиційну</a:t>
            </a:r>
            <a:r>
              <a:rPr lang="ru-RU" dirty="0" smtClean="0"/>
              <a:t>, </a:t>
            </a:r>
            <a:r>
              <a:rPr lang="ru-RU" dirty="0" err="1" smtClean="0"/>
              <a:t>ринкову</a:t>
            </a:r>
            <a:r>
              <a:rPr lang="ru-RU" dirty="0" smtClean="0"/>
              <a:t>, </a:t>
            </a:r>
            <a:r>
              <a:rPr lang="ru-RU" dirty="0" err="1" smtClean="0"/>
              <a:t>командну</a:t>
            </a:r>
            <a:r>
              <a:rPr lang="ru-RU" dirty="0" smtClean="0"/>
              <a:t>, </a:t>
            </a:r>
            <a:r>
              <a:rPr lang="ru-RU" dirty="0" err="1" smtClean="0"/>
              <a:t>змішану</a:t>
            </a:r>
            <a:r>
              <a:rPr lang="ru-RU" dirty="0" smtClean="0"/>
              <a:t>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Традиційна</a:t>
            </a:r>
            <a:r>
              <a:rPr lang="ru-RU" dirty="0" smtClean="0"/>
              <a:t> </a:t>
            </a:r>
            <a:r>
              <a:rPr lang="ru-RU" dirty="0" err="1" smtClean="0"/>
              <a:t>економічна</a:t>
            </a:r>
            <a:r>
              <a:rPr lang="ru-RU" dirty="0" smtClean="0"/>
              <a:t> система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     </a:t>
            </a:r>
            <a:r>
              <a:rPr lang="ru-RU" dirty="0" err="1" smtClean="0"/>
              <a:t>властива</a:t>
            </a:r>
            <a:r>
              <a:rPr lang="ru-RU" dirty="0" smtClean="0"/>
              <a:t> </a:t>
            </a:r>
            <a:r>
              <a:rPr lang="ru-RU" dirty="0" err="1" smtClean="0"/>
              <a:t>слаборозвинутим</a:t>
            </a:r>
            <a:r>
              <a:rPr lang="ru-RU" dirty="0" smtClean="0"/>
              <a:t> </a:t>
            </a:r>
            <a:r>
              <a:rPr lang="ru-RU" dirty="0" err="1" smtClean="0"/>
              <a:t>країнам</a:t>
            </a:r>
            <a:r>
              <a:rPr lang="ru-RU" dirty="0" smtClean="0"/>
              <a:t>. Вона </a:t>
            </a:r>
            <a:r>
              <a:rPr lang="ru-RU" dirty="0" err="1" smtClean="0"/>
              <a:t>характеризується</a:t>
            </a:r>
            <a:r>
              <a:rPr lang="ru-RU" dirty="0" smtClean="0"/>
              <a:t> </a:t>
            </a:r>
            <a:r>
              <a:rPr lang="ru-RU" dirty="0" err="1" smtClean="0"/>
              <a:t>багатоукладністю</a:t>
            </a:r>
            <a:r>
              <a:rPr lang="ru-RU" dirty="0" smtClean="0"/>
              <a:t> </a:t>
            </a:r>
            <a:r>
              <a:rPr lang="ru-RU" dirty="0" err="1" smtClean="0"/>
              <a:t>економіки</a:t>
            </a:r>
            <a:r>
              <a:rPr lang="ru-RU" dirty="0" smtClean="0"/>
              <a:t>, </a:t>
            </a:r>
            <a:r>
              <a:rPr lang="ru-RU" dirty="0" err="1" smtClean="0"/>
              <a:t>збереженням</a:t>
            </a:r>
            <a:r>
              <a:rPr lang="ru-RU" dirty="0" smtClean="0"/>
              <a:t> </a:t>
            </a:r>
            <a:r>
              <a:rPr lang="ru-RU" dirty="0" err="1" smtClean="0"/>
              <a:t>натурально-общинних</a:t>
            </a:r>
            <a:r>
              <a:rPr lang="ru-RU" dirty="0" smtClean="0"/>
              <a:t> форм </a:t>
            </a:r>
            <a:r>
              <a:rPr lang="ru-RU" dirty="0" err="1" smtClean="0"/>
              <a:t>господарювання</a:t>
            </a:r>
            <a:r>
              <a:rPr lang="ru-RU" dirty="0" smtClean="0"/>
              <a:t>, </a:t>
            </a:r>
            <a:r>
              <a:rPr lang="ru-RU" dirty="0" err="1" smtClean="0"/>
              <a:t>відсталою</a:t>
            </a:r>
            <a:r>
              <a:rPr lang="ru-RU" dirty="0" smtClean="0"/>
              <a:t> </a:t>
            </a:r>
            <a:r>
              <a:rPr lang="ru-RU" dirty="0" err="1" smtClean="0"/>
              <a:t>технікою</a:t>
            </a:r>
            <a:r>
              <a:rPr lang="ru-RU" dirty="0" smtClean="0"/>
              <a:t>, широким </a:t>
            </a:r>
            <a:r>
              <a:rPr lang="ru-RU" dirty="0" err="1" smtClean="0"/>
              <a:t>застосуванням</a:t>
            </a:r>
            <a:r>
              <a:rPr lang="ru-RU" dirty="0" smtClean="0"/>
              <a:t> </a:t>
            </a:r>
            <a:r>
              <a:rPr lang="ru-RU" dirty="0" err="1" smtClean="0"/>
              <a:t>ручної</a:t>
            </a:r>
            <a:r>
              <a:rPr lang="ru-RU" dirty="0" smtClean="0"/>
              <a:t> </a:t>
            </a:r>
            <a:r>
              <a:rPr lang="ru-RU" dirty="0" err="1" smtClean="0"/>
              <a:t>праці</a:t>
            </a:r>
            <a:r>
              <a:rPr lang="ru-RU" dirty="0" smtClean="0"/>
              <a:t>, </a:t>
            </a:r>
            <a:r>
              <a:rPr lang="ru-RU" dirty="0" err="1" smtClean="0"/>
              <a:t>нерозвиненою</a:t>
            </a:r>
            <a:r>
              <a:rPr lang="ru-RU" dirty="0" smtClean="0"/>
              <a:t> </a:t>
            </a:r>
            <a:r>
              <a:rPr lang="ru-RU" dirty="0" err="1" smtClean="0"/>
              <a:t>інфраструктурою</a:t>
            </a:r>
            <a:r>
              <a:rPr lang="ru-RU" dirty="0" smtClean="0"/>
              <a:t>, </a:t>
            </a:r>
            <a:r>
              <a:rPr lang="ru-RU" dirty="0" err="1" smtClean="0"/>
              <a:t>найпростішими</a:t>
            </a:r>
            <a:r>
              <a:rPr lang="ru-RU" dirty="0" smtClean="0"/>
              <a:t> формами </a:t>
            </a:r>
            <a:r>
              <a:rPr lang="ru-RU" dirty="0" err="1" smtClean="0"/>
              <a:t>організації</a:t>
            </a:r>
            <a:r>
              <a:rPr lang="ru-RU" dirty="0" smtClean="0"/>
              <a:t> </a:t>
            </a:r>
            <a:r>
              <a:rPr lang="ru-RU" dirty="0" err="1" smtClean="0"/>
              <a:t>праці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виробництва</a:t>
            </a:r>
            <a:r>
              <a:rPr lang="ru-RU" dirty="0" smtClean="0"/>
              <a:t>, </a:t>
            </a:r>
            <a:r>
              <a:rPr lang="ru-RU" dirty="0" err="1" smtClean="0"/>
              <a:t>бідністю</a:t>
            </a:r>
            <a:r>
              <a:rPr lang="ru-RU" dirty="0" smtClean="0"/>
              <a:t> </a:t>
            </a:r>
            <a:r>
              <a:rPr lang="ru-RU" dirty="0" err="1" smtClean="0"/>
              <a:t>населення</a:t>
            </a:r>
            <a:r>
              <a:rPr lang="ru-RU" dirty="0" smtClean="0"/>
              <a:t>. На </a:t>
            </a:r>
            <a:r>
              <a:rPr lang="ru-RU" dirty="0" err="1" smtClean="0"/>
              <a:t>соціально-економічні</a:t>
            </a:r>
            <a:r>
              <a:rPr lang="ru-RU" dirty="0" smtClean="0"/>
              <a:t> </a:t>
            </a:r>
            <a:r>
              <a:rPr lang="ru-RU" dirty="0" err="1" smtClean="0"/>
              <a:t>процеси</a:t>
            </a:r>
            <a:r>
              <a:rPr lang="ru-RU" dirty="0" smtClean="0"/>
              <a:t> </a:t>
            </a:r>
            <a:r>
              <a:rPr lang="ru-RU" dirty="0" err="1" smtClean="0"/>
              <a:t>значний</a:t>
            </a:r>
            <a:r>
              <a:rPr lang="ru-RU" dirty="0" smtClean="0"/>
              <a:t> </a:t>
            </a:r>
            <a:r>
              <a:rPr lang="ru-RU" dirty="0" err="1" smtClean="0"/>
              <a:t>вплив</a:t>
            </a:r>
            <a:r>
              <a:rPr lang="ru-RU" dirty="0" smtClean="0"/>
              <a:t> </a:t>
            </a:r>
            <a:r>
              <a:rPr lang="ru-RU" dirty="0" err="1" smtClean="0"/>
              <a:t>справляють</a:t>
            </a:r>
            <a:r>
              <a:rPr lang="ru-RU" dirty="0" smtClean="0"/>
              <a:t> </a:t>
            </a:r>
            <a:r>
              <a:rPr lang="ru-RU" dirty="0" err="1" smtClean="0"/>
              <a:t>освячені</a:t>
            </a:r>
            <a:r>
              <a:rPr lang="ru-RU" dirty="0" smtClean="0"/>
              <a:t> </a:t>
            </a:r>
            <a:r>
              <a:rPr lang="ru-RU" dirty="0" err="1" smtClean="0"/>
              <a:t>століттями</a:t>
            </a:r>
            <a:r>
              <a:rPr lang="ru-RU" dirty="0" smtClean="0"/>
              <a:t> </a:t>
            </a:r>
            <a:r>
              <a:rPr lang="ru-RU" dirty="0" err="1" smtClean="0"/>
              <a:t>традиції</a:t>
            </a:r>
            <a:r>
              <a:rPr lang="ru-RU" dirty="0" smtClean="0"/>
              <a:t> та </a:t>
            </a:r>
            <a:r>
              <a:rPr lang="ru-RU" dirty="0" err="1" smtClean="0"/>
              <a:t>звичаї</a:t>
            </a:r>
            <a:r>
              <a:rPr lang="ru-RU" dirty="0" smtClean="0"/>
              <a:t>, </a:t>
            </a:r>
            <a:r>
              <a:rPr lang="ru-RU" dirty="0" err="1" smtClean="0"/>
              <a:t>релігійні</a:t>
            </a:r>
            <a:r>
              <a:rPr lang="ru-RU" dirty="0" smtClean="0"/>
              <a:t> </a:t>
            </a:r>
            <a:r>
              <a:rPr lang="ru-RU" dirty="0" err="1" smtClean="0"/>
              <a:t>та</a:t>
            </a:r>
            <a:r>
              <a:rPr lang="ru-RU" dirty="0" smtClean="0"/>
              <a:t> </a:t>
            </a:r>
            <a:r>
              <a:rPr lang="ru-RU" dirty="0" err="1" smtClean="0"/>
              <a:t>культові</a:t>
            </a:r>
            <a:r>
              <a:rPr lang="ru-RU" dirty="0" smtClean="0"/>
              <a:t> </a:t>
            </a:r>
            <a:r>
              <a:rPr lang="ru-RU" dirty="0" err="1" smtClean="0"/>
              <a:t>цінності</a:t>
            </a:r>
            <a:r>
              <a:rPr lang="ru-RU" dirty="0" smtClean="0"/>
              <a:t>, </a:t>
            </a:r>
            <a:r>
              <a:rPr lang="ru-RU" dirty="0" err="1" smtClean="0"/>
              <a:t>кастовий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соціальний</a:t>
            </a:r>
            <a:r>
              <a:rPr lang="ru-RU" dirty="0" smtClean="0"/>
              <a:t> </a:t>
            </a:r>
            <a:r>
              <a:rPr lang="ru-RU" dirty="0" err="1" smtClean="0"/>
              <a:t>поділ</a:t>
            </a:r>
            <a:r>
              <a:rPr lang="ru-RU" dirty="0" smtClean="0"/>
              <a:t> </a:t>
            </a:r>
            <a:r>
              <a:rPr lang="ru-RU" dirty="0" err="1" smtClean="0"/>
              <a:t>населення</a:t>
            </a:r>
            <a:r>
              <a:rPr lang="ru-RU" dirty="0" smtClean="0"/>
              <a:t>. У </a:t>
            </a:r>
            <a:r>
              <a:rPr lang="ru-RU" dirty="0" err="1" smtClean="0"/>
              <a:t>сучасних</a:t>
            </a:r>
            <a:r>
              <a:rPr lang="ru-RU" dirty="0" smtClean="0"/>
              <a:t> </a:t>
            </a:r>
            <a:r>
              <a:rPr lang="ru-RU" dirty="0" err="1" smtClean="0"/>
              <a:t>умовах</a:t>
            </a:r>
            <a:r>
              <a:rPr lang="ru-RU" dirty="0" smtClean="0"/>
              <a:t> </a:t>
            </a:r>
            <a:r>
              <a:rPr lang="ru-RU" dirty="0" err="1" smtClean="0"/>
              <a:t>країни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традиційною</a:t>
            </a:r>
            <a:r>
              <a:rPr lang="ru-RU" dirty="0" smtClean="0"/>
              <a:t> </a:t>
            </a:r>
            <a:r>
              <a:rPr lang="ru-RU" dirty="0" err="1" smtClean="0"/>
              <a:t>економікою</a:t>
            </a:r>
            <a:r>
              <a:rPr lang="ru-RU" dirty="0" smtClean="0"/>
              <a:t> </a:t>
            </a:r>
            <a:r>
              <a:rPr lang="ru-RU" dirty="0" err="1" smtClean="0"/>
              <a:t>потерпають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засилля</a:t>
            </a:r>
            <a:r>
              <a:rPr lang="ru-RU" dirty="0" smtClean="0"/>
              <a:t> </a:t>
            </a:r>
            <a:r>
              <a:rPr lang="ru-RU" dirty="0" err="1" smtClean="0"/>
              <a:t>іноземного</a:t>
            </a:r>
            <a:r>
              <a:rPr lang="ru-RU" dirty="0" smtClean="0"/>
              <a:t> </a:t>
            </a:r>
            <a:r>
              <a:rPr lang="ru-RU" dirty="0" err="1" smtClean="0"/>
              <a:t>капіталу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надмірно</a:t>
            </a:r>
            <a:r>
              <a:rPr lang="ru-RU" dirty="0" smtClean="0"/>
              <a:t> активного </a:t>
            </a:r>
            <a:r>
              <a:rPr lang="ru-RU" dirty="0" err="1" smtClean="0"/>
              <a:t>перерозподілу</a:t>
            </a:r>
            <a:r>
              <a:rPr lang="ru-RU" dirty="0" smtClean="0"/>
              <a:t> </a:t>
            </a:r>
            <a:r>
              <a:rPr lang="ru-RU" dirty="0" err="1" smtClean="0"/>
              <a:t>національного</a:t>
            </a:r>
            <a:r>
              <a:rPr lang="ru-RU" dirty="0" smtClean="0"/>
              <a:t> доходу державою.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Ринкова</a:t>
            </a:r>
            <a:r>
              <a:rPr lang="ru-RU" dirty="0" smtClean="0"/>
              <a:t> </a:t>
            </a:r>
            <a:r>
              <a:rPr lang="ru-RU" dirty="0" err="1" smtClean="0"/>
              <a:t>економічна</a:t>
            </a:r>
            <a:r>
              <a:rPr lang="ru-RU" dirty="0" smtClean="0"/>
              <a:t> система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     </a:t>
            </a:r>
            <a:r>
              <a:rPr lang="ru-RU" dirty="0" err="1" smtClean="0"/>
              <a:t>характеризується</a:t>
            </a:r>
            <a:r>
              <a:rPr lang="ru-RU" dirty="0" smtClean="0"/>
              <a:t> </a:t>
            </a:r>
            <a:r>
              <a:rPr lang="ru-RU" dirty="0" err="1" smtClean="0"/>
              <a:t>пануванням</a:t>
            </a:r>
            <a:r>
              <a:rPr lang="ru-RU" dirty="0" smtClean="0"/>
              <a:t> </a:t>
            </a:r>
            <a:r>
              <a:rPr lang="ru-RU" dirty="0" err="1" smtClean="0"/>
              <a:t>приватної</a:t>
            </a:r>
            <a:r>
              <a:rPr lang="ru-RU" dirty="0" smtClean="0"/>
              <a:t> </a:t>
            </a:r>
            <a:r>
              <a:rPr lang="ru-RU" dirty="0" err="1" smtClean="0"/>
              <a:t>власності</a:t>
            </a:r>
            <a:r>
              <a:rPr lang="ru-RU" dirty="0" smtClean="0"/>
              <a:t> на </a:t>
            </a:r>
            <a:r>
              <a:rPr lang="ru-RU" dirty="0" err="1" smtClean="0"/>
              <a:t>інвестиційні</a:t>
            </a:r>
            <a:r>
              <a:rPr lang="ru-RU" dirty="0" smtClean="0"/>
              <a:t> </a:t>
            </a:r>
            <a:r>
              <a:rPr lang="ru-RU" dirty="0" err="1" smtClean="0"/>
              <a:t>ресурси</a:t>
            </a:r>
            <a:r>
              <a:rPr lang="ru-RU" dirty="0" smtClean="0"/>
              <a:t>, </a:t>
            </a:r>
            <a:r>
              <a:rPr lang="ru-RU" dirty="0" err="1" smtClean="0"/>
              <a:t>передбачає</a:t>
            </a:r>
            <a:r>
              <a:rPr lang="ru-RU" dirty="0" smtClean="0"/>
              <a:t> </a:t>
            </a:r>
            <a:r>
              <a:rPr lang="ru-RU" dirty="0" err="1" smtClean="0"/>
              <a:t>функціонування</a:t>
            </a:r>
            <a:r>
              <a:rPr lang="ru-RU" dirty="0" smtClean="0"/>
              <a:t> </a:t>
            </a:r>
            <a:r>
              <a:rPr lang="ru-RU" dirty="0" err="1" smtClean="0"/>
              <a:t>великої</a:t>
            </a:r>
            <a:r>
              <a:rPr lang="ru-RU" dirty="0" smtClean="0"/>
              <a:t> </a:t>
            </a:r>
            <a:r>
              <a:rPr lang="ru-RU" dirty="0" err="1" smtClean="0"/>
              <a:t>кількості</a:t>
            </a:r>
            <a:r>
              <a:rPr lang="ru-RU" dirty="0" smtClean="0"/>
              <a:t> </a:t>
            </a:r>
            <a:r>
              <a:rPr lang="ru-RU" dirty="0" err="1" smtClean="0"/>
              <a:t>діючих</a:t>
            </a:r>
            <a:r>
              <a:rPr lang="ru-RU" dirty="0" smtClean="0"/>
              <a:t> </a:t>
            </a:r>
            <a:r>
              <a:rPr lang="ru-RU" dirty="0" err="1" smtClean="0"/>
              <a:t>виробників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покупців</a:t>
            </a:r>
            <a:r>
              <a:rPr lang="ru-RU" dirty="0" smtClean="0"/>
              <a:t> </a:t>
            </a:r>
            <a:r>
              <a:rPr lang="ru-RU" dirty="0" err="1" smtClean="0"/>
              <a:t>товарів</a:t>
            </a:r>
            <a:r>
              <a:rPr lang="ru-RU" dirty="0" smtClean="0"/>
              <a:t>, свободу </a:t>
            </a:r>
            <a:r>
              <a:rPr lang="ru-RU" dirty="0" err="1" smtClean="0"/>
              <a:t>вибору</a:t>
            </a:r>
            <a:r>
              <a:rPr lang="ru-RU" dirty="0" smtClean="0"/>
              <a:t> </a:t>
            </a:r>
            <a:r>
              <a:rPr lang="ru-RU" dirty="0" err="1" smtClean="0"/>
              <a:t>підприємницької</a:t>
            </a:r>
            <a:r>
              <a:rPr lang="ru-RU" dirty="0" smtClean="0"/>
              <a:t> </a:t>
            </a:r>
            <a:r>
              <a:rPr lang="ru-RU" dirty="0" err="1" smtClean="0"/>
              <a:t>діяльності</a:t>
            </a:r>
            <a:r>
              <a:rPr lang="ru-RU" dirty="0" smtClean="0"/>
              <a:t>, </a:t>
            </a:r>
            <a:r>
              <a:rPr lang="ru-RU" dirty="0" err="1" smtClean="0"/>
              <a:t>особисту</a:t>
            </a:r>
            <a:r>
              <a:rPr lang="ru-RU" dirty="0" smtClean="0"/>
              <a:t> </a:t>
            </a:r>
            <a:r>
              <a:rPr lang="ru-RU" dirty="0" err="1" smtClean="0"/>
              <a:t>свободу</a:t>
            </a:r>
            <a:r>
              <a:rPr lang="ru-RU" dirty="0" smtClean="0"/>
              <a:t>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економічних</a:t>
            </a:r>
            <a:r>
              <a:rPr lang="ru-RU" dirty="0" smtClean="0"/>
              <a:t> </a:t>
            </a:r>
            <a:r>
              <a:rPr lang="ru-RU" dirty="0" err="1" smtClean="0"/>
              <a:t>суб'єктів</a:t>
            </a:r>
            <a:r>
              <a:rPr lang="ru-RU" dirty="0" smtClean="0"/>
              <a:t>, </a:t>
            </a:r>
            <a:r>
              <a:rPr lang="ru-RU" dirty="0" err="1" smtClean="0"/>
              <a:t>однаковий</a:t>
            </a:r>
            <a:r>
              <a:rPr lang="ru-RU" dirty="0" smtClean="0"/>
              <a:t> доступ </a:t>
            </a:r>
            <a:r>
              <a:rPr lang="ru-RU" dirty="0" err="1" smtClean="0"/>
              <a:t>їх</a:t>
            </a:r>
            <a:r>
              <a:rPr lang="ru-RU" dirty="0" smtClean="0"/>
              <a:t> до </a:t>
            </a:r>
            <a:r>
              <a:rPr lang="ru-RU" dirty="0" err="1" smtClean="0"/>
              <a:t>ресурсів</a:t>
            </a:r>
            <a:r>
              <a:rPr lang="ru-RU" dirty="0" smtClean="0"/>
              <a:t>, </a:t>
            </a:r>
            <a:r>
              <a:rPr lang="ru-RU" dirty="0" err="1" smtClean="0"/>
              <a:t>науково-технічних</a:t>
            </a:r>
            <a:r>
              <a:rPr lang="ru-RU" dirty="0" smtClean="0"/>
              <a:t> </a:t>
            </a:r>
            <a:r>
              <a:rPr lang="ru-RU" dirty="0" err="1" smtClean="0"/>
              <a:t>досягнень</a:t>
            </a:r>
            <a:r>
              <a:rPr lang="ru-RU" dirty="0" smtClean="0"/>
              <a:t>, </a:t>
            </a:r>
            <a:r>
              <a:rPr lang="ru-RU" dirty="0" err="1" smtClean="0"/>
              <a:t>інформації</a:t>
            </a:r>
            <a:r>
              <a:rPr lang="ru-RU" dirty="0" smtClean="0"/>
              <a:t>. </a:t>
            </a:r>
            <a:r>
              <a:rPr lang="ru-RU" dirty="0" err="1" smtClean="0"/>
              <a:t>Всі</a:t>
            </a:r>
            <a:r>
              <a:rPr lang="ru-RU" dirty="0" smtClean="0"/>
              <a:t> макро- та </a:t>
            </a:r>
            <a:r>
              <a:rPr lang="ru-RU" dirty="0" err="1" smtClean="0"/>
              <a:t>мікроекономічні</a:t>
            </a:r>
            <a:r>
              <a:rPr lang="ru-RU" dirty="0" smtClean="0"/>
              <a:t> </a:t>
            </a:r>
            <a:r>
              <a:rPr lang="ru-RU" dirty="0" err="1" smtClean="0"/>
              <a:t>процеси</a:t>
            </a:r>
            <a:r>
              <a:rPr lang="ru-RU" dirty="0" smtClean="0"/>
              <a:t> (</a:t>
            </a:r>
            <a:r>
              <a:rPr lang="ru-RU" dirty="0" err="1" smtClean="0"/>
              <a:t>розподіл</a:t>
            </a:r>
            <a:r>
              <a:rPr lang="ru-RU" dirty="0" smtClean="0"/>
              <a:t> </a:t>
            </a:r>
            <a:r>
              <a:rPr lang="ru-RU" dirty="0" err="1" smtClean="0"/>
              <a:t>ресурсів</a:t>
            </a:r>
            <a:r>
              <a:rPr lang="ru-RU" dirty="0" smtClean="0"/>
              <a:t>, </a:t>
            </a:r>
            <a:r>
              <a:rPr lang="ru-RU" dirty="0" err="1" smtClean="0"/>
              <a:t>ціноутворення</a:t>
            </a:r>
            <a:r>
              <a:rPr lang="ru-RU" dirty="0" smtClean="0"/>
              <a:t>,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доходів</a:t>
            </a:r>
            <a:r>
              <a:rPr lang="ru-RU" dirty="0" smtClean="0"/>
              <a:t> </a:t>
            </a:r>
            <a:r>
              <a:rPr lang="ru-RU" dirty="0" err="1" smtClean="0"/>
              <a:t>тощо</a:t>
            </a:r>
            <a:r>
              <a:rPr lang="ru-RU" dirty="0" smtClean="0"/>
              <a:t>) </a:t>
            </a:r>
            <a:r>
              <a:rPr lang="ru-RU" dirty="0" err="1" smtClean="0"/>
              <a:t>регулюються</a:t>
            </a:r>
            <a:r>
              <a:rPr lang="ru-RU" dirty="0" smtClean="0"/>
              <a:t> </a:t>
            </a:r>
            <a:r>
              <a:rPr lang="ru-RU" dirty="0" err="1" smtClean="0"/>
              <a:t>ринковим</a:t>
            </a:r>
            <a:r>
              <a:rPr lang="ru-RU" dirty="0" smtClean="0"/>
              <a:t> </a:t>
            </a:r>
            <a:r>
              <a:rPr lang="ru-RU" dirty="0" err="1" smtClean="0"/>
              <a:t>механізмом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вільної</a:t>
            </a:r>
            <a:r>
              <a:rPr lang="ru-RU" dirty="0" smtClean="0"/>
              <a:t> </a:t>
            </a:r>
            <a:r>
              <a:rPr lang="ru-RU" dirty="0" err="1" smtClean="0"/>
              <a:t>конкуренції</a:t>
            </a:r>
            <a:r>
              <a:rPr lang="ru-RU" dirty="0" smtClean="0"/>
              <a:t>. </a:t>
            </a:r>
            <a:r>
              <a:rPr lang="ru-RU" dirty="0" err="1" smtClean="0"/>
              <a:t>Втручання</a:t>
            </a:r>
            <a:r>
              <a:rPr lang="ru-RU" dirty="0" smtClean="0"/>
              <a:t> </a:t>
            </a:r>
            <a:r>
              <a:rPr lang="ru-RU" dirty="0" err="1" smtClean="0"/>
              <a:t>держави</a:t>
            </a:r>
            <a:r>
              <a:rPr lang="ru-RU" dirty="0" smtClean="0"/>
              <a:t> в </a:t>
            </a:r>
            <a:r>
              <a:rPr lang="ru-RU" dirty="0" err="1" smtClean="0"/>
              <a:t>економічні</a:t>
            </a:r>
            <a:r>
              <a:rPr lang="ru-RU" dirty="0" smtClean="0"/>
              <a:t> </a:t>
            </a:r>
            <a:r>
              <a:rPr lang="ru-RU" dirty="0" err="1" smtClean="0"/>
              <a:t>процеси</a:t>
            </a:r>
            <a:r>
              <a:rPr lang="ru-RU" dirty="0" smtClean="0"/>
              <a:t> </a:t>
            </a:r>
            <a:r>
              <a:rPr lang="ru-RU" dirty="0" err="1" smtClean="0"/>
              <a:t>виважене</a:t>
            </a:r>
            <a:r>
              <a:rPr lang="ru-RU" dirty="0" smtClean="0"/>
              <a:t>. </a:t>
            </a:r>
            <a:r>
              <a:rPr lang="ru-RU" dirty="0" err="1" smtClean="0"/>
              <a:t>Усі</a:t>
            </a:r>
            <a:r>
              <a:rPr lang="ru-RU" dirty="0" smtClean="0"/>
              <a:t> </a:t>
            </a:r>
            <a:r>
              <a:rPr lang="ru-RU" dirty="0" err="1" smtClean="0"/>
              <a:t>економічні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r>
              <a:rPr lang="ru-RU" dirty="0" smtClean="0"/>
              <a:t> </a:t>
            </a:r>
            <a:r>
              <a:rPr lang="ru-RU" dirty="0" err="1" smtClean="0"/>
              <a:t>приймаються</a:t>
            </a:r>
            <a:r>
              <a:rPr lang="ru-RU" dirty="0" smtClean="0"/>
              <a:t> </a:t>
            </a:r>
            <a:r>
              <a:rPr lang="ru-RU" dirty="0" err="1" smtClean="0"/>
              <a:t>ринковими</a:t>
            </a:r>
            <a:r>
              <a:rPr lang="ru-RU" dirty="0" smtClean="0"/>
              <a:t> </a:t>
            </a:r>
            <a:r>
              <a:rPr lang="ru-RU" dirty="0" err="1" smtClean="0"/>
              <a:t>суб'єктами</a:t>
            </a:r>
            <a:r>
              <a:rPr lang="ru-RU" dirty="0" smtClean="0"/>
              <a:t> </a:t>
            </a:r>
            <a:r>
              <a:rPr lang="ru-RU" dirty="0" err="1" smtClean="0"/>
              <a:t>самостійно</a:t>
            </a:r>
            <a:r>
              <a:rPr lang="ru-RU" dirty="0" smtClean="0"/>
              <a:t> на </a:t>
            </a:r>
            <a:r>
              <a:rPr lang="ru-RU" dirty="0" err="1" smtClean="0"/>
              <a:t>свій</a:t>
            </a:r>
            <a:r>
              <a:rPr lang="ru-RU" dirty="0" smtClean="0"/>
              <a:t> страх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ризик</a:t>
            </a:r>
            <a:r>
              <a:rPr lang="ru-RU" dirty="0" smtClean="0"/>
              <a:t>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Командна</a:t>
            </a:r>
            <a:r>
              <a:rPr lang="ru-RU" dirty="0" smtClean="0"/>
              <a:t> </a:t>
            </a:r>
            <a:r>
              <a:rPr lang="ru-RU" dirty="0" err="1" smtClean="0"/>
              <a:t>економічна</a:t>
            </a:r>
            <a:r>
              <a:rPr lang="ru-RU" dirty="0" smtClean="0"/>
              <a:t> система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ru-RU" dirty="0" err="1" smtClean="0"/>
              <a:t>базується</a:t>
            </a:r>
            <a:r>
              <a:rPr lang="ru-RU" dirty="0" smtClean="0"/>
              <a:t> на </a:t>
            </a:r>
            <a:r>
              <a:rPr lang="ru-RU" dirty="0" err="1" smtClean="0"/>
              <a:t>пануванні</a:t>
            </a:r>
            <a:r>
              <a:rPr lang="ru-RU" dirty="0" smtClean="0"/>
              <a:t> </a:t>
            </a:r>
            <a:r>
              <a:rPr lang="ru-RU" dirty="0" err="1" smtClean="0"/>
              <a:t>державної</a:t>
            </a:r>
            <a:r>
              <a:rPr lang="ru-RU" dirty="0" smtClean="0"/>
              <a:t> </a:t>
            </a:r>
            <a:r>
              <a:rPr lang="ru-RU" dirty="0" err="1" smtClean="0"/>
              <a:t>власності</a:t>
            </a:r>
            <a:r>
              <a:rPr lang="ru-RU" dirty="0" smtClean="0"/>
              <a:t>, </a:t>
            </a:r>
            <a:r>
              <a:rPr lang="ru-RU" dirty="0" err="1" smtClean="0"/>
              <a:t>усі</a:t>
            </a:r>
            <a:r>
              <a:rPr lang="ru-RU" dirty="0" smtClean="0"/>
              <a:t> </a:t>
            </a:r>
            <a:r>
              <a:rPr lang="ru-RU" dirty="0" err="1" smtClean="0"/>
              <a:t>фактори</a:t>
            </a:r>
            <a:r>
              <a:rPr lang="ru-RU" dirty="0" smtClean="0"/>
              <a:t> </a:t>
            </a:r>
            <a:r>
              <a:rPr lang="ru-RU" dirty="0" err="1" smtClean="0"/>
              <a:t>виробництва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природні</a:t>
            </a:r>
            <a:r>
              <a:rPr lang="ru-RU" dirty="0" smtClean="0"/>
              <a:t> </a:t>
            </a:r>
            <a:r>
              <a:rPr lang="ru-RU" dirty="0" err="1" smtClean="0"/>
              <a:t>ресурси</a:t>
            </a:r>
            <a:r>
              <a:rPr lang="ru-RU" dirty="0" smtClean="0"/>
              <a:t> </a:t>
            </a:r>
            <a:r>
              <a:rPr lang="ru-RU" dirty="0" err="1" smtClean="0"/>
              <a:t>охоплені</a:t>
            </a:r>
            <a:r>
              <a:rPr lang="ru-RU" dirty="0" smtClean="0"/>
              <a:t> в основному державною формою </a:t>
            </a:r>
            <a:r>
              <a:rPr lang="ru-RU" dirty="0" err="1" smtClean="0"/>
              <a:t>власності</a:t>
            </a:r>
            <a:r>
              <a:rPr lang="ru-RU" dirty="0" smtClean="0"/>
              <a:t>. </a:t>
            </a:r>
            <a:r>
              <a:rPr lang="ru-RU" dirty="0" err="1" smtClean="0"/>
              <a:t>Панує</a:t>
            </a:r>
            <a:r>
              <a:rPr lang="ru-RU" dirty="0" smtClean="0"/>
              <a:t> </a:t>
            </a:r>
            <a:r>
              <a:rPr lang="ru-RU" dirty="0" err="1" smtClean="0"/>
              <a:t>централізоване</a:t>
            </a:r>
            <a:r>
              <a:rPr lang="ru-RU" dirty="0" smtClean="0"/>
              <a:t> </a:t>
            </a:r>
            <a:r>
              <a:rPr lang="ru-RU" dirty="0" err="1" smtClean="0"/>
              <a:t>планування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розподіл</a:t>
            </a:r>
            <a:r>
              <a:rPr lang="ru-RU" dirty="0" smtClean="0"/>
              <a:t> </a:t>
            </a:r>
            <a:r>
              <a:rPr lang="ru-RU" dirty="0" err="1" smtClean="0"/>
              <a:t>економічних</a:t>
            </a:r>
            <a:r>
              <a:rPr lang="ru-RU" dirty="0" smtClean="0"/>
              <a:t> </a:t>
            </a:r>
            <a:r>
              <a:rPr lang="ru-RU" dirty="0" err="1" smtClean="0"/>
              <a:t>ресурсів</a:t>
            </a:r>
            <a:r>
              <a:rPr lang="ru-RU" dirty="0" smtClean="0"/>
              <a:t>. Вона не </a:t>
            </a:r>
            <a:r>
              <a:rPr lang="ru-RU" dirty="0" err="1" smtClean="0"/>
              <a:t>визнає</a:t>
            </a:r>
            <a:r>
              <a:rPr lang="ru-RU" dirty="0" smtClean="0"/>
              <a:t> </a:t>
            </a:r>
            <a:r>
              <a:rPr lang="ru-RU" dirty="0" err="1" smtClean="0"/>
              <a:t>конкуренції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вільного</a:t>
            </a:r>
            <a:r>
              <a:rPr lang="ru-RU" dirty="0" smtClean="0"/>
              <a:t> </a:t>
            </a:r>
            <a:r>
              <a:rPr lang="ru-RU" dirty="0" err="1" smtClean="0"/>
              <a:t>ціноутворення</a:t>
            </a:r>
            <a:r>
              <a:rPr lang="ru-RU" dirty="0" smtClean="0"/>
              <a:t>, </a:t>
            </a:r>
            <a:r>
              <a:rPr lang="ru-RU" dirty="0" err="1" smtClean="0"/>
              <a:t>їй</a:t>
            </a:r>
            <a:r>
              <a:rPr lang="ru-RU" dirty="0" smtClean="0"/>
              <a:t> </a:t>
            </a:r>
            <a:r>
              <a:rPr lang="ru-RU" dirty="0" err="1" smtClean="0"/>
              <a:t>притаманні</a:t>
            </a:r>
            <a:r>
              <a:rPr lang="ru-RU" dirty="0" smtClean="0"/>
              <a:t> </a:t>
            </a:r>
            <a:r>
              <a:rPr lang="ru-RU" dirty="0" err="1" smtClean="0"/>
              <a:t>висока</a:t>
            </a:r>
            <a:r>
              <a:rPr lang="ru-RU" dirty="0" smtClean="0"/>
              <a:t> </a:t>
            </a:r>
            <a:r>
              <a:rPr lang="ru-RU" dirty="0" err="1" smtClean="0"/>
              <a:t>затратність</a:t>
            </a:r>
            <a:r>
              <a:rPr lang="ru-RU" dirty="0" smtClean="0"/>
              <a:t> </a:t>
            </a:r>
            <a:r>
              <a:rPr lang="ru-RU" dirty="0" err="1" smtClean="0"/>
              <a:t>виробництва</a:t>
            </a:r>
            <a:r>
              <a:rPr lang="ru-RU" dirty="0" smtClean="0"/>
              <a:t>, </a:t>
            </a:r>
            <a:r>
              <a:rPr lang="ru-RU" dirty="0" err="1" smtClean="0"/>
              <a:t>несприйнятливість</a:t>
            </a:r>
            <a:r>
              <a:rPr lang="ru-RU" dirty="0" smtClean="0"/>
              <a:t> до НТП, </a:t>
            </a:r>
            <a:r>
              <a:rPr lang="ru-RU" dirty="0" err="1" smtClean="0"/>
              <a:t>зрівняльний</a:t>
            </a:r>
            <a:r>
              <a:rPr lang="ru-RU" dirty="0" smtClean="0"/>
              <a:t> </a:t>
            </a:r>
            <a:r>
              <a:rPr lang="ru-RU" dirty="0" err="1" smtClean="0"/>
              <a:t>розподіл</a:t>
            </a:r>
            <a:r>
              <a:rPr lang="ru-RU" dirty="0" smtClean="0"/>
              <a:t> </a:t>
            </a:r>
            <a:r>
              <a:rPr lang="ru-RU" dirty="0" err="1" smtClean="0"/>
              <a:t>результатів</a:t>
            </a:r>
            <a:r>
              <a:rPr lang="ru-RU" dirty="0" smtClean="0"/>
              <a:t> </a:t>
            </a:r>
            <a:r>
              <a:rPr lang="ru-RU" dirty="0" err="1" smtClean="0"/>
              <a:t>виробництва</a:t>
            </a:r>
            <a:r>
              <a:rPr lang="ru-RU" dirty="0" smtClean="0"/>
              <a:t>, </a:t>
            </a:r>
            <a:r>
              <a:rPr lang="ru-RU" dirty="0" err="1" smtClean="0"/>
              <a:t>відсутність</a:t>
            </a:r>
            <a:r>
              <a:rPr lang="ru-RU" dirty="0" smtClean="0"/>
              <a:t> </a:t>
            </a:r>
            <a:r>
              <a:rPr lang="ru-RU" dirty="0" err="1" smtClean="0"/>
              <a:t>матеріальних</a:t>
            </a:r>
            <a:r>
              <a:rPr lang="ru-RU" dirty="0" smtClean="0"/>
              <a:t> </a:t>
            </a:r>
            <a:r>
              <a:rPr lang="ru-RU" dirty="0" err="1" smtClean="0"/>
              <a:t>стимулів</a:t>
            </a:r>
            <a:r>
              <a:rPr lang="ru-RU" dirty="0" smtClean="0"/>
              <a:t> до </a:t>
            </a:r>
            <a:r>
              <a:rPr lang="ru-RU" dirty="0" err="1" smtClean="0"/>
              <a:t>ефективної</a:t>
            </a:r>
            <a:r>
              <a:rPr lang="ru-RU" dirty="0" smtClean="0"/>
              <a:t> </a:t>
            </a:r>
            <a:r>
              <a:rPr lang="ru-RU" dirty="0" err="1" smtClean="0"/>
              <a:t>праці</a:t>
            </a:r>
            <a:r>
              <a:rPr lang="ru-RU" dirty="0" smtClean="0"/>
              <a:t>, </a:t>
            </a:r>
            <a:r>
              <a:rPr lang="ru-RU" dirty="0" err="1" smtClean="0"/>
              <a:t>хронічний</a:t>
            </a:r>
            <a:r>
              <a:rPr lang="ru-RU" dirty="0" smtClean="0"/>
              <a:t> </a:t>
            </a:r>
            <a:r>
              <a:rPr lang="ru-RU" dirty="0" err="1" smtClean="0"/>
              <a:t>дефіцит</a:t>
            </a:r>
            <a:r>
              <a:rPr lang="ru-RU" dirty="0" smtClean="0"/>
              <a:t> (особливо </a:t>
            </a:r>
            <a:r>
              <a:rPr lang="ru-RU" dirty="0" err="1" smtClean="0"/>
              <a:t>товарів</a:t>
            </a:r>
            <a:r>
              <a:rPr lang="ru-RU" dirty="0" smtClean="0"/>
              <a:t> народного </a:t>
            </a:r>
            <a:r>
              <a:rPr lang="ru-RU" dirty="0" err="1" smtClean="0"/>
              <a:t>споживання</a:t>
            </a:r>
            <a:r>
              <a:rPr lang="ru-RU" dirty="0" smtClean="0"/>
              <a:t>) </a:t>
            </a:r>
            <a:r>
              <a:rPr lang="ru-RU" dirty="0" err="1" smtClean="0"/>
              <a:t>тощо</a:t>
            </a:r>
            <a:r>
              <a:rPr lang="ru-RU" dirty="0" smtClean="0"/>
              <a:t>. Дана система </a:t>
            </a:r>
            <a:r>
              <a:rPr lang="ru-RU" dirty="0" err="1" smtClean="0"/>
              <a:t>була</a:t>
            </a:r>
            <a:r>
              <a:rPr lang="ru-RU" dirty="0" smtClean="0"/>
              <a:t> характерною для </a:t>
            </a:r>
            <a:r>
              <a:rPr lang="ru-RU" dirty="0" err="1" smtClean="0"/>
              <a:t>псевдосоціалістичних</a:t>
            </a:r>
            <a:r>
              <a:rPr lang="ru-RU" dirty="0" smtClean="0"/>
              <a:t> </a:t>
            </a:r>
            <a:r>
              <a:rPr lang="ru-RU" dirty="0" err="1" smtClean="0"/>
              <a:t>країн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316</TotalTime>
  <Words>879</Words>
  <Application>Microsoft Office PowerPoint</Application>
  <PresentationFormat>Экран (4:3)</PresentationFormat>
  <Paragraphs>63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Економічні системи та  відносини власності</vt:lpstr>
      <vt:lpstr>ПЛАН</vt:lpstr>
      <vt:lpstr>Економічна система </vt:lpstr>
      <vt:lpstr> В основі чинності закону рідкості лежать дві обставини:  </vt:lpstr>
      <vt:lpstr>Функціонує економічна система </vt:lpstr>
      <vt:lpstr>Класифікація економічних систем </vt:lpstr>
      <vt:lpstr>Традиційна економічна система </vt:lpstr>
      <vt:lpstr>Ринкова економічна система </vt:lpstr>
      <vt:lpstr>Командна економічна система </vt:lpstr>
      <vt:lpstr>Змішана економічна система </vt:lpstr>
      <vt:lpstr>Власність як економічна категорія </vt:lpstr>
      <vt:lpstr>Суб'єкти власності:</vt:lpstr>
      <vt:lpstr>Об 'єкти власності:</vt:lpstr>
      <vt:lpstr>  Власність в Україні виступає в таких формах: </vt:lpstr>
      <vt:lpstr>Висновок</vt:lpstr>
      <vt:lpstr>ЛІТЕРАТУРА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flash49</dc:creator>
  <cp:lastModifiedBy>Katua</cp:lastModifiedBy>
  <cp:revision>36</cp:revision>
  <dcterms:created xsi:type="dcterms:W3CDTF">2013-06-19T17:43:05Z</dcterms:created>
  <dcterms:modified xsi:type="dcterms:W3CDTF">2020-03-16T14:22:59Z</dcterms:modified>
</cp:coreProperties>
</file>