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3" r:id="rId8"/>
    <p:sldId id="264" r:id="rId9"/>
    <p:sldId id="265" r:id="rId10"/>
    <p:sldId id="269" r:id="rId11"/>
    <p:sldId id="277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4660"/>
  </p:normalViewPr>
  <p:slideViewPr>
    <p:cSldViewPr>
      <p:cViewPr varScale="1">
        <p:scale>
          <a:sx n="45" d="100"/>
          <a:sy n="4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Доход</a:t>
            </a:r>
            <a:r>
              <a:rPr lang="uk-UA" dirty="0" smtClean="0"/>
              <a:t>и та Заробітна плата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Заробі́тна</a:t>
            </a:r>
            <a:r>
              <a:rPr lang="ru-RU" dirty="0" smtClean="0"/>
              <a:t> </a:t>
            </a:r>
            <a:r>
              <a:rPr lang="ru-RU" dirty="0" err="1" smtClean="0"/>
              <a:t>пла́та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615262" cy="511665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Заробі́тна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пла́та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скорочено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зарплата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винагорода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обчислена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зазвичай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у грошовому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виразі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яку за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трудовим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договором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власник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уповноважений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ним орган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виплачує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працівникові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виконану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ним роботу.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Розмір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зарплати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складності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умов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виконуваної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професійно-ділових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якостей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працівника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результатів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господарської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підприємства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зароб</a:t>
            </a:r>
            <a:r>
              <a:rPr lang="uk-UA" dirty="0" err="1" smtClean="0"/>
              <a:t>ітної</a:t>
            </a:r>
            <a:r>
              <a:rPr lang="uk-UA" dirty="0" smtClean="0"/>
              <a:t> плати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4873752"/>
          </a:xfrm>
        </p:spPr>
        <p:txBody>
          <a:bodyPr>
            <a:no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Згідно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чинним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законодавством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обліку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аналізу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планування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витрати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оплату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поділяють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на: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плату;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додаткову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плату;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заохочувальні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компенсаційні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витрати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винагорода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виконану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роботу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встановлених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 прав (часу,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обслуговування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посадових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обов'язків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Додаткова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винагорода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понаднормативну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трудові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успіхи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винахідливість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особливі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Особливості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Регулювання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здійснюється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фірмою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державою. Перш за все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встановлюється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Вона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відбиває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інтенсивність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Підприємства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держава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проводять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нормування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Виконана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норма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перш за все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певної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яку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віддав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робітник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фірмі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державі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протягом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певного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часу.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отримує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винагороду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Особливості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Держава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підприємство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встановлюють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принципи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диференціації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складності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професійних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навичок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кваліфікації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робітника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умов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важкості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шкідливості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здоров'я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важких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шкідливих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умовах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оплачується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вище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результатів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виробничої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фірми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цілому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Відрядна</a:t>
            </a:r>
            <a:r>
              <a:rPr lang="ru-RU" b="1" dirty="0" smtClean="0"/>
              <a:t> форма </a:t>
            </a:r>
            <a:r>
              <a:rPr lang="ru-RU" b="1" dirty="0" err="1" smtClean="0"/>
              <a:t>заробітної</a:t>
            </a:r>
            <a:r>
              <a:rPr lang="ru-RU" b="1" dirty="0" smtClean="0"/>
              <a:t> плати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Відрядна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форма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застосовується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роботах, де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піддається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точному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повному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обліку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де широко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використовуються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Величина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 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обчислюється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добуток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розцінки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одиниці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ru-RU" b="1" dirty="0" err="1" smtClean="0"/>
              <a:t>Відрядна</a:t>
            </a:r>
            <a:r>
              <a:rPr lang="ru-RU" b="1" dirty="0" smtClean="0"/>
              <a:t> форма </a:t>
            </a:r>
            <a:r>
              <a:rPr lang="ru-RU" b="1" dirty="0" err="1" smtClean="0"/>
              <a:t>заробітної</a:t>
            </a:r>
            <a:r>
              <a:rPr lang="ru-RU" b="1" dirty="0" smtClean="0"/>
              <a:t> плати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4873752"/>
          </a:xfrm>
        </p:spPr>
        <p:txBody>
          <a:bodyPr>
            <a:no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Виділяють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відрядної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плати:</a:t>
            </a:r>
          </a:p>
          <a:p>
            <a:pPr lvl="0"/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пряма </a:t>
            </a:r>
            <a:r>
              <a:rPr lang="ru-RU" i="1" u="sng" dirty="0" err="1" smtClean="0">
                <a:latin typeface="Times New Roman" pitchFamily="18" charset="0"/>
                <a:cs typeface="Times New Roman" pitchFamily="18" charset="0"/>
              </a:rPr>
              <a:t>відрядна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u="sng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i="1" u="sng" dirty="0" smtClean="0">
                <a:latin typeface="Times New Roman" pitchFamily="18" charset="0"/>
                <a:cs typeface="Times New Roman" pitchFamily="18" charset="0"/>
              </a:rPr>
              <a:t> плата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Вона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прямо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пропорційну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залежність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зростанням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обсягу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збільшенням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</a:t>
            </a:r>
          </a:p>
          <a:p>
            <a:pPr lvl="0"/>
            <a:r>
              <a:rPr lang="ru-RU" i="1" u="sng" dirty="0" err="1" smtClean="0">
                <a:latin typeface="Times New Roman" pitchFamily="18" charset="0"/>
                <a:cs typeface="Times New Roman" pitchFamily="18" charset="0"/>
              </a:rPr>
              <a:t>відрядно-прогресивна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плата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Суть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виготовлена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продукція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розмірі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оплачується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розцінках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продукція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понад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норму —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розцінками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вищими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зростаючими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i="1" u="sng" dirty="0" err="1" smtClean="0">
                <a:latin typeface="Times New Roman" pitchFamily="18" charset="0"/>
                <a:cs typeface="Times New Roman" pitchFamily="18" charset="0"/>
              </a:rPr>
              <a:t>відрядно-регресивна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плата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кожному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відсотку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збільшення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понад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відповідає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приріст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менше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одного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відсотку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Вона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невигідним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перевиконання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Відрядна</a:t>
            </a:r>
            <a:r>
              <a:rPr lang="ru-RU" b="1" dirty="0" smtClean="0"/>
              <a:t> форма </a:t>
            </a:r>
            <a:r>
              <a:rPr lang="ru-RU" b="1" dirty="0" err="1" smtClean="0"/>
              <a:t>заробітної</a:t>
            </a:r>
            <a:r>
              <a:rPr lang="ru-RU" b="1" dirty="0" smtClean="0"/>
              <a:t> плати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відрядно-преміальна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плата. 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системі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виготовлена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продукція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розмірі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оплачується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розцінках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продукцію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виготовлену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понад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норму,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дотримання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технологічної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дисципліни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безаварійну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роботу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передбачена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премія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Акордна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плата.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встановлюється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кожний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виріб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операцію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за весь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обсяг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робіт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акордними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розцінками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Колективна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відрядна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плата. При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робітника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виробітку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бригади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лінії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Номінальна</a:t>
            </a:r>
            <a:r>
              <a:rPr lang="ru-RU" dirty="0" smtClean="0"/>
              <a:t> та реальна зарплата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Розрізняють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реальну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плату.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являє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собою суму грошей, яку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отримує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робітник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виконану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роботу.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Підвищення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середньомісячної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зарплати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перший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погляд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свідчить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певне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поліпшення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добробуту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населення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Але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точнішим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показником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тут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реальна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Реальна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плата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сума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матеріальних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духовних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благ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послуг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придбати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зарплату. Реальна зарплата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ряду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факторів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зарплати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товари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послуги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споживає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населення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Список використаних джерел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</a:t>
            </a:r>
            <a:r>
              <a:rPr lang="uk-UA" dirty="0" smtClean="0"/>
              <a:t>. Підручник </a:t>
            </a:r>
            <a:r>
              <a:rPr lang="ru-RU" dirty="0" smtClean="0"/>
              <a:t>“ </a:t>
            </a:r>
            <a:r>
              <a:rPr lang="ru-RU" dirty="0" err="1" smtClean="0"/>
              <a:t>Економ</a:t>
            </a:r>
            <a:r>
              <a:rPr lang="uk-UA" dirty="0" err="1" smtClean="0"/>
              <a:t>ічна</a:t>
            </a:r>
            <a:r>
              <a:rPr lang="uk-UA" dirty="0" smtClean="0"/>
              <a:t> теорія. </a:t>
            </a:r>
            <a:r>
              <a:rPr lang="uk-UA" dirty="0" err="1" smtClean="0"/>
              <a:t>Політ-Економія</a:t>
            </a:r>
            <a:r>
              <a:rPr lang="ru-RU" dirty="0" smtClean="0"/>
              <a:t>”</a:t>
            </a:r>
            <a:r>
              <a:rPr lang="uk-UA" dirty="0" smtClean="0"/>
              <a:t> – </a:t>
            </a:r>
            <a:r>
              <a:rPr lang="uk-UA" dirty="0" err="1" smtClean="0"/>
              <a:t>Бразилевич</a:t>
            </a:r>
            <a:r>
              <a:rPr lang="uk-UA" dirty="0" smtClean="0"/>
              <a:t> В.Д. Література</a:t>
            </a:r>
            <a:r>
              <a:rPr lang="ru-RU" dirty="0" smtClean="0"/>
              <a:t>: 1)Б</a:t>
            </a:r>
            <a:r>
              <a:rPr lang="uk-UA" dirty="0" err="1" smtClean="0"/>
              <a:t>ілоус</a:t>
            </a:r>
            <a:r>
              <a:rPr lang="uk-UA" dirty="0" smtClean="0"/>
              <a:t> О.Г. Економічна система </a:t>
            </a:r>
            <a:r>
              <a:rPr lang="uk-UA" dirty="0" err="1" smtClean="0"/>
              <a:t>глобалізму</a:t>
            </a:r>
            <a:r>
              <a:rPr lang="uk-UA" dirty="0" smtClean="0"/>
              <a:t>. - К.</a:t>
            </a:r>
            <a:r>
              <a:rPr lang="ru-RU" dirty="0" smtClean="0"/>
              <a:t>: КНЕУ, 2003. 2)Вернадский В.И.</a:t>
            </a:r>
            <a:r>
              <a:rPr lang="uk-UA" dirty="0" smtClean="0"/>
              <a:t> </a:t>
            </a:r>
            <a:r>
              <a:rPr lang="uk-UA" dirty="0" err="1" smtClean="0"/>
              <a:t>Философские</a:t>
            </a:r>
            <a:r>
              <a:rPr lang="uk-UA" dirty="0" smtClean="0"/>
              <a:t> м</a:t>
            </a:r>
            <a:r>
              <a:rPr lang="ru-RU" dirty="0" err="1" smtClean="0"/>
              <a:t>ысли</a:t>
            </a:r>
            <a:r>
              <a:rPr lang="ru-RU" dirty="0" smtClean="0"/>
              <a:t> натуралиста.</a:t>
            </a:r>
            <a:r>
              <a:rPr lang="uk-UA" dirty="0" smtClean="0"/>
              <a:t> - М.</a:t>
            </a:r>
            <a:r>
              <a:rPr lang="ru-RU" dirty="0" smtClean="0"/>
              <a:t>: Наука, 1988. 3)</a:t>
            </a:r>
            <a:r>
              <a:rPr lang="uk-UA" dirty="0" smtClean="0"/>
              <a:t> </a:t>
            </a:r>
            <a:r>
              <a:rPr lang="uk-UA" dirty="0" err="1" smtClean="0"/>
              <a:t>Єщенко</a:t>
            </a:r>
            <a:r>
              <a:rPr lang="uk-UA" dirty="0" smtClean="0"/>
              <a:t> П.С., </a:t>
            </a:r>
            <a:r>
              <a:rPr lang="uk-UA" dirty="0" err="1" smtClean="0"/>
              <a:t>Палкін</a:t>
            </a:r>
            <a:r>
              <a:rPr lang="uk-UA" dirty="0" smtClean="0"/>
              <a:t> Ю.І. Сучасна економіка</a:t>
            </a:r>
            <a:r>
              <a:rPr lang="ru-RU" dirty="0" smtClean="0"/>
              <a:t>: </a:t>
            </a:r>
            <a:r>
              <a:rPr lang="uk-UA" dirty="0" err="1" smtClean="0"/>
              <a:t>Навч</a:t>
            </a:r>
            <a:r>
              <a:rPr lang="uk-UA" dirty="0" smtClean="0"/>
              <a:t>. </a:t>
            </a:r>
            <a:r>
              <a:rPr lang="uk-UA" dirty="0" err="1" smtClean="0"/>
              <a:t>посіб</a:t>
            </a:r>
            <a:r>
              <a:rPr lang="uk-UA" dirty="0" smtClean="0"/>
              <a:t>. - К.</a:t>
            </a:r>
            <a:r>
              <a:rPr lang="ru-RU" dirty="0" smtClean="0"/>
              <a:t>:</a:t>
            </a:r>
            <a:r>
              <a:rPr lang="uk-UA" dirty="0" smtClean="0"/>
              <a:t> Вища шк., 2005. 4) </a:t>
            </a:r>
            <a:r>
              <a:rPr lang="uk-UA" dirty="0" err="1" smtClean="0"/>
              <a:t>Кастельс</a:t>
            </a:r>
            <a:r>
              <a:rPr lang="uk-UA" dirty="0" smtClean="0"/>
              <a:t> М.</a:t>
            </a:r>
            <a:r>
              <a:rPr lang="uk-UA" dirty="0" err="1" smtClean="0"/>
              <a:t>Информационная</a:t>
            </a:r>
            <a:r>
              <a:rPr lang="uk-UA" dirty="0" smtClean="0"/>
              <a:t> </a:t>
            </a:r>
            <a:r>
              <a:rPr lang="ru-RU" dirty="0" smtClean="0"/>
              <a:t>эпоха: экономика, общество и культура. - М.:ГУВШЭ, 2000.</a:t>
            </a:r>
          </a:p>
          <a:p>
            <a:r>
              <a:rPr lang="en-US" dirty="0" smtClean="0"/>
              <a:t>II</a:t>
            </a:r>
            <a:r>
              <a:rPr lang="ru-RU" dirty="0" smtClean="0"/>
              <a:t>.</a:t>
            </a:r>
            <a:r>
              <a:rPr lang="en-US" dirty="0" smtClean="0"/>
              <a:t>http</a:t>
            </a:r>
            <a:r>
              <a:rPr lang="ru-RU" dirty="0" smtClean="0"/>
              <a:t>://</a:t>
            </a:r>
            <a:r>
              <a:rPr lang="en-US" dirty="0" err="1" smtClean="0"/>
              <a:t>pidruchniki</a:t>
            </a:r>
            <a:r>
              <a:rPr lang="ru-RU" dirty="0" smtClean="0"/>
              <a:t>.</a:t>
            </a:r>
            <a:r>
              <a:rPr lang="en-US" dirty="0" err="1" smtClean="0"/>
              <a:t>ws</a:t>
            </a:r>
            <a:r>
              <a:rPr lang="ru-RU" dirty="0" smtClean="0"/>
              <a:t>/16400116/</a:t>
            </a:r>
            <a:r>
              <a:rPr lang="en-US" dirty="0" err="1" smtClean="0"/>
              <a:t>ekonomika</a:t>
            </a:r>
            <a:r>
              <a:rPr lang="ru-RU" dirty="0" smtClean="0"/>
              <a:t>/</a:t>
            </a:r>
            <a:r>
              <a:rPr lang="en-US" dirty="0" err="1" smtClean="0"/>
              <a:t>vidi</a:t>
            </a:r>
            <a:r>
              <a:rPr lang="ru-RU" dirty="0" smtClean="0"/>
              <a:t>_</a:t>
            </a:r>
            <a:r>
              <a:rPr lang="en-US" dirty="0" err="1" smtClean="0"/>
              <a:t>zarobitnoyi</a:t>
            </a:r>
            <a:r>
              <a:rPr lang="ru-RU" dirty="0" smtClean="0"/>
              <a:t>_</a:t>
            </a:r>
            <a:r>
              <a:rPr lang="en-US" dirty="0" err="1" smtClean="0"/>
              <a:t>plati</a:t>
            </a:r>
            <a:r>
              <a:rPr lang="ru-RU" dirty="0" smtClean="0"/>
              <a:t>_</a:t>
            </a:r>
            <a:r>
              <a:rPr lang="en-US" dirty="0" err="1" smtClean="0"/>
              <a:t>harakteristika</a:t>
            </a:r>
            <a:endParaRPr lang="ru-RU" dirty="0" smtClean="0"/>
          </a:p>
          <a:p>
            <a:r>
              <a:rPr lang="en-US" dirty="0" smtClean="0"/>
              <a:t>III. http://ru.wikipedia.org/wiki/%CD%EE%F0%EC%E0_%EF%F0%E0%E2%E0</a:t>
            </a:r>
            <a:endParaRPr lang="ru-RU" dirty="0" smtClean="0"/>
          </a:p>
          <a:p>
            <a:r>
              <a:rPr lang="en-US" dirty="0" smtClean="0"/>
              <a:t>IV. http://www.vobu.com.ua/ukr/crib_categories/question/22</a:t>
            </a:r>
            <a:endParaRPr lang="ru-RU" dirty="0" smtClean="0"/>
          </a:p>
          <a:p>
            <a:r>
              <a:rPr lang="en-US" dirty="0" smtClean="0"/>
              <a:t>V. http://otherreferats.allbest.ru/economy/00004242_0.html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ВИСНОВОК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истратор\Desktop\картинки(презентация)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142984"/>
            <a:ext cx="2893239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Администратор\Desktop\картинки(презентация)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500438"/>
            <a:ext cx="2158452" cy="2598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0"/>
            <a:ext cx="7467600" cy="1143000"/>
          </a:xfrm>
        </p:spPr>
        <p:txBody>
          <a:bodyPr/>
          <a:lstStyle/>
          <a:p>
            <a:r>
              <a:rPr lang="uk-UA" dirty="0" smtClean="0"/>
              <a:t>Доходи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142984"/>
            <a:ext cx="6357950" cy="5715016"/>
          </a:xfrm>
        </p:spPr>
        <p:txBody>
          <a:bodyPr>
            <a:normAutofit/>
          </a:bodyPr>
          <a:lstStyle/>
          <a:p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Дохі́д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матеріальні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цінності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одержувані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державою,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юридичною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фізичною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особою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внаслідок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якої-небудь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виробничої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комерційної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посередницької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широкому розумінні дохід розглядається як грошові та натуральні надходження до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суб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єктів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господарського життя.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вузькому розумінні дохід – це потік грошових надходжень в одиницю часу.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/>
          <a:lstStyle/>
          <a:p>
            <a:r>
              <a:rPr lang="uk-UA" dirty="0" smtClean="0"/>
              <a:t>Критерії доходів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 рівнем формування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доходи м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ікроекономічного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рівня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ітна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плата, рента, процент, прибуток, валовий і чистий дохід підприємства та інші.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  - доходи макроекономічного рівня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національний дохід, сукупний особистий дохід,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дохід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кінцевого використання та інші.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Критерії доходів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суб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єктами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привласнення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-Доходи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індивіда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домогосподарства( сім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ї)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підприємства(фірми)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галузі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галузі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територіальної громади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держави</a:t>
            </a:r>
          </a:p>
          <a:p>
            <a:pPr>
              <a:buNone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-Доходи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суспільства(національний дохід)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дминистратор\Desktop\картинки(презентация)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72214"/>
            <a:ext cx="5884543" cy="328578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214422"/>
            <a:ext cx="9144000" cy="50720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увазі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економічної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Вони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натуральну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Головним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джерелом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доходів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ресурсів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вони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постачають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національному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виробництву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ж доходи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чинників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насамперед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послуг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чинника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uk-UA" dirty="0" smtClean="0"/>
              <a:t>Доходи домогосподарства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42910" y="642918"/>
            <a:ext cx="7467600" cy="4873752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Розрізняють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доходи 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сума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доходів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одержують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Реальні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доходи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споживчих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благ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послуг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купити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доходи.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рівень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номінальних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доходів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цін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споживчі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блага,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величини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податків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інших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обов'язкових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платежів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Администратор\Desktop\картинки(презентация)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857760"/>
            <a:ext cx="8643998" cy="154051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Администратор\Desktop\картинки(презентация)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5527" y="3286124"/>
            <a:ext cx="2898473" cy="19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 smtClean="0"/>
              <a:t>сукупний</a:t>
            </a:r>
            <a:r>
              <a:rPr lang="ru-RU" sz="3200" dirty="0" smtClean="0"/>
              <a:t> </a:t>
            </a:r>
            <a:r>
              <a:rPr lang="ru-RU" sz="3200" dirty="0" err="1" smtClean="0"/>
              <a:t>дохід</a:t>
            </a:r>
            <a:r>
              <a:rPr lang="ru-RU" sz="3200" dirty="0" smtClean="0"/>
              <a:t> </a:t>
            </a:r>
            <a:r>
              <a:rPr lang="ru-RU" sz="3200" dirty="0" err="1" smtClean="0"/>
              <a:t>домогосподарства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7467600" cy="4873752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Сукупний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домогосподарства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сума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доходів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воно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отримує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джерел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натуральній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повинен бути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нижчим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прожитковий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мінімум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тобто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нижчим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ніж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вартість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набору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необхідних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споживчих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благ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товарів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послуг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розрахована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нормами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нормативами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споживання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населення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першочерговими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життєвими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засобами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Прожитковий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мінімум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встановлення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мінімального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доходів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сімей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мінімальних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розмірів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заробітної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пенсій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стипендій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інших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соціальних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виплат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пільг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Соціальне страхування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7467600" cy="4873752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Соціа́льне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страхува́ння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фундаментальна основа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державної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соціального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захисту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населення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уможливлює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матеріальне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підтримку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непрацездатних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громадян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рахунок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фондів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сформованих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працездатними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членами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суспільства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Администратор\Desktop\картинки(презентация)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71810"/>
            <a:ext cx="5002758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Соціальне страхування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Загальнообов'язкове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державне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соціальне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страхування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система прав,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обов'язків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гарантій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соціального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захисту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включає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матеріальне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громадян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разі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хвороби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повної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часткової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тимчасової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втрати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працездатності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втрати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годувальника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безробіття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незалежних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обставин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рахунок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грошових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фондів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формуються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шляхом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сплати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страхових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внесків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власником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уповноваженим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ним органом,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громадянами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бюджетних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інших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джерел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передбачених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законом.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748</Words>
  <PresentationFormat>Экран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Доходи та Заробітна плата</vt:lpstr>
      <vt:lpstr>Доходи</vt:lpstr>
      <vt:lpstr>Критерії доходів</vt:lpstr>
      <vt:lpstr>Критерії доходів</vt:lpstr>
      <vt:lpstr>Доходи домогосподарства</vt:lpstr>
      <vt:lpstr>Слайд 6</vt:lpstr>
      <vt:lpstr>сукупний дохід домогосподарства</vt:lpstr>
      <vt:lpstr>Соціальне страхування </vt:lpstr>
      <vt:lpstr>Соціальне страхування</vt:lpstr>
      <vt:lpstr>Заробі́тна пла́та</vt:lpstr>
      <vt:lpstr>Види заробітної плати</vt:lpstr>
      <vt:lpstr>Особливості </vt:lpstr>
      <vt:lpstr>Особливості</vt:lpstr>
      <vt:lpstr>Відрядна форма заробітної плати </vt:lpstr>
      <vt:lpstr>Відрядна форма заробітної плати</vt:lpstr>
      <vt:lpstr>Відрядна форма заробітної плати</vt:lpstr>
      <vt:lpstr>Номінальна та реальна зарплата </vt:lpstr>
      <vt:lpstr>Список використаних джерел</vt:lpstr>
      <vt:lpstr>ВИСНОВОК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Katua</cp:lastModifiedBy>
  <cp:revision>42</cp:revision>
  <dcterms:created xsi:type="dcterms:W3CDTF">2014-03-16T15:47:43Z</dcterms:created>
  <dcterms:modified xsi:type="dcterms:W3CDTF">2020-03-16T14:14:51Z</dcterms:modified>
</cp:coreProperties>
</file>