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1" d="100"/>
          <a:sy n="51" d="100"/>
        </p:scale>
        <p:origin x="48"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36866EBD-1339-4B38-8770-00D6BD97F170}" type="datetimeFigureOut">
              <a:rPr lang="en-US" smtClean="0"/>
              <a:t>10/20/2016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1BA2463-5676-4D16-9D13-6446794A8291}" type="slidenum">
              <a:rPr lang="en-US" smtClean="0"/>
              <a:t>‹N°›</a:t>
            </a:fld>
            <a:endParaRPr lang="en-US"/>
          </a:p>
        </p:txBody>
      </p:sp>
    </p:spTree>
    <p:extLst>
      <p:ext uri="{BB962C8B-B14F-4D97-AF65-F5344CB8AC3E}">
        <p14:creationId xmlns:p14="http://schemas.microsoft.com/office/powerpoint/2010/main" val="425730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6866EBD-1339-4B38-8770-00D6BD97F170}" type="datetimeFigureOut">
              <a:rPr lang="en-US" smtClean="0"/>
              <a:t>10/20/2016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1BA2463-5676-4D16-9D13-6446794A8291}" type="slidenum">
              <a:rPr lang="en-US" smtClean="0"/>
              <a:t>‹N°›</a:t>
            </a:fld>
            <a:endParaRPr lang="en-US"/>
          </a:p>
        </p:txBody>
      </p:sp>
    </p:spTree>
    <p:extLst>
      <p:ext uri="{BB962C8B-B14F-4D97-AF65-F5344CB8AC3E}">
        <p14:creationId xmlns:p14="http://schemas.microsoft.com/office/powerpoint/2010/main" val="416924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6866EBD-1339-4B38-8770-00D6BD97F170}" type="datetimeFigureOut">
              <a:rPr lang="en-US" smtClean="0"/>
              <a:t>10/20/2016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1BA2463-5676-4D16-9D13-6446794A8291}" type="slidenum">
              <a:rPr lang="en-US" smtClean="0"/>
              <a:t>‹N°›</a:t>
            </a:fld>
            <a:endParaRPr lang="en-US"/>
          </a:p>
        </p:txBody>
      </p:sp>
    </p:spTree>
    <p:extLst>
      <p:ext uri="{BB962C8B-B14F-4D97-AF65-F5344CB8AC3E}">
        <p14:creationId xmlns:p14="http://schemas.microsoft.com/office/powerpoint/2010/main" val="248987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6866EBD-1339-4B38-8770-00D6BD97F170}" type="datetimeFigureOut">
              <a:rPr lang="en-US" smtClean="0"/>
              <a:t>10/20/2016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1BA2463-5676-4D16-9D13-6446794A8291}" type="slidenum">
              <a:rPr lang="en-US" smtClean="0"/>
              <a:t>‹N°›</a:t>
            </a:fld>
            <a:endParaRPr lang="en-US"/>
          </a:p>
        </p:txBody>
      </p:sp>
    </p:spTree>
    <p:extLst>
      <p:ext uri="{BB962C8B-B14F-4D97-AF65-F5344CB8AC3E}">
        <p14:creationId xmlns:p14="http://schemas.microsoft.com/office/powerpoint/2010/main" val="167083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36866EBD-1339-4B38-8770-00D6BD97F170}" type="datetimeFigureOut">
              <a:rPr lang="en-US" smtClean="0"/>
              <a:t>10/20/2016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1BA2463-5676-4D16-9D13-6446794A8291}" type="slidenum">
              <a:rPr lang="en-US" smtClean="0"/>
              <a:t>‹N°›</a:t>
            </a:fld>
            <a:endParaRPr lang="en-US"/>
          </a:p>
        </p:txBody>
      </p:sp>
    </p:spTree>
    <p:extLst>
      <p:ext uri="{BB962C8B-B14F-4D97-AF65-F5344CB8AC3E}">
        <p14:creationId xmlns:p14="http://schemas.microsoft.com/office/powerpoint/2010/main" val="1720645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36866EBD-1339-4B38-8770-00D6BD97F170}" type="datetimeFigureOut">
              <a:rPr lang="en-US" smtClean="0"/>
              <a:t>10/20/2016</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1BA2463-5676-4D16-9D13-6446794A8291}" type="slidenum">
              <a:rPr lang="en-US" smtClean="0"/>
              <a:t>‹N°›</a:t>
            </a:fld>
            <a:endParaRPr lang="en-US"/>
          </a:p>
        </p:txBody>
      </p:sp>
    </p:spTree>
    <p:extLst>
      <p:ext uri="{BB962C8B-B14F-4D97-AF65-F5344CB8AC3E}">
        <p14:creationId xmlns:p14="http://schemas.microsoft.com/office/powerpoint/2010/main" val="2929805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36866EBD-1339-4B38-8770-00D6BD97F170}" type="datetimeFigureOut">
              <a:rPr lang="en-US" smtClean="0"/>
              <a:t>10/20/2016</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21BA2463-5676-4D16-9D13-6446794A8291}" type="slidenum">
              <a:rPr lang="en-US" smtClean="0"/>
              <a:t>‹N°›</a:t>
            </a:fld>
            <a:endParaRPr lang="en-US"/>
          </a:p>
        </p:txBody>
      </p:sp>
    </p:spTree>
    <p:extLst>
      <p:ext uri="{BB962C8B-B14F-4D97-AF65-F5344CB8AC3E}">
        <p14:creationId xmlns:p14="http://schemas.microsoft.com/office/powerpoint/2010/main" val="105812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36866EBD-1339-4B38-8770-00D6BD97F170}" type="datetimeFigureOut">
              <a:rPr lang="en-US" smtClean="0"/>
              <a:t>10/20/2016</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21BA2463-5676-4D16-9D13-6446794A8291}" type="slidenum">
              <a:rPr lang="en-US" smtClean="0"/>
              <a:t>‹N°›</a:t>
            </a:fld>
            <a:endParaRPr lang="en-US"/>
          </a:p>
        </p:txBody>
      </p:sp>
    </p:spTree>
    <p:extLst>
      <p:ext uri="{BB962C8B-B14F-4D97-AF65-F5344CB8AC3E}">
        <p14:creationId xmlns:p14="http://schemas.microsoft.com/office/powerpoint/2010/main" val="118875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866EBD-1339-4B38-8770-00D6BD97F170}" type="datetimeFigureOut">
              <a:rPr lang="en-US" smtClean="0"/>
              <a:t>10/20/2016</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21BA2463-5676-4D16-9D13-6446794A8291}" type="slidenum">
              <a:rPr lang="en-US" smtClean="0"/>
              <a:t>‹N°›</a:t>
            </a:fld>
            <a:endParaRPr lang="en-US"/>
          </a:p>
        </p:txBody>
      </p:sp>
    </p:spTree>
    <p:extLst>
      <p:ext uri="{BB962C8B-B14F-4D97-AF65-F5344CB8AC3E}">
        <p14:creationId xmlns:p14="http://schemas.microsoft.com/office/powerpoint/2010/main" val="1224531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6866EBD-1339-4B38-8770-00D6BD97F170}" type="datetimeFigureOut">
              <a:rPr lang="en-US" smtClean="0"/>
              <a:t>10/20/2016</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1BA2463-5676-4D16-9D13-6446794A8291}" type="slidenum">
              <a:rPr lang="en-US" smtClean="0"/>
              <a:t>‹N°›</a:t>
            </a:fld>
            <a:endParaRPr lang="en-US"/>
          </a:p>
        </p:txBody>
      </p:sp>
    </p:spTree>
    <p:extLst>
      <p:ext uri="{BB962C8B-B14F-4D97-AF65-F5344CB8AC3E}">
        <p14:creationId xmlns:p14="http://schemas.microsoft.com/office/powerpoint/2010/main" val="9698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6866EBD-1339-4B38-8770-00D6BD97F170}" type="datetimeFigureOut">
              <a:rPr lang="en-US" smtClean="0"/>
              <a:t>10/20/2016</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1BA2463-5676-4D16-9D13-6446794A8291}" type="slidenum">
              <a:rPr lang="en-US" smtClean="0"/>
              <a:t>‹N°›</a:t>
            </a:fld>
            <a:endParaRPr lang="en-US"/>
          </a:p>
        </p:txBody>
      </p:sp>
    </p:spTree>
    <p:extLst>
      <p:ext uri="{BB962C8B-B14F-4D97-AF65-F5344CB8AC3E}">
        <p14:creationId xmlns:p14="http://schemas.microsoft.com/office/powerpoint/2010/main" val="52897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66EBD-1339-4B38-8770-00D6BD97F170}" type="datetimeFigureOut">
              <a:rPr lang="en-US" smtClean="0"/>
              <a:t>10/20/2016</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A2463-5676-4D16-9D13-6446794A8291}" type="slidenum">
              <a:rPr lang="en-US" smtClean="0"/>
              <a:t>‹N°›</a:t>
            </a:fld>
            <a:endParaRPr lang="en-US"/>
          </a:p>
        </p:txBody>
      </p:sp>
    </p:spTree>
    <p:extLst>
      <p:ext uri="{BB962C8B-B14F-4D97-AF65-F5344CB8AC3E}">
        <p14:creationId xmlns:p14="http://schemas.microsoft.com/office/powerpoint/2010/main" val="3476125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HT" sz="9600" b="1" dirty="0" smtClean="0">
                <a:solidFill>
                  <a:schemeClr val="bg1"/>
                </a:solidFill>
              </a:rPr>
              <a:t>HTML5 Tags</a:t>
            </a:r>
            <a:endParaRPr lang="en-US" sz="9600" b="1" dirty="0">
              <a:solidFill>
                <a:schemeClr val="bg1"/>
              </a:solidFill>
            </a:endParaRPr>
          </a:p>
        </p:txBody>
      </p:sp>
      <p:sp>
        <p:nvSpPr>
          <p:cNvPr id="3" name="Sous-titre 2"/>
          <p:cNvSpPr>
            <a:spLocks noGrp="1"/>
          </p:cNvSpPr>
          <p:nvPr>
            <p:ph type="subTitle" idx="1"/>
          </p:nvPr>
        </p:nvSpPr>
        <p:spPr/>
        <p:txBody>
          <a:bodyPr>
            <a:normAutofit/>
          </a:bodyPr>
          <a:lstStyle/>
          <a:p>
            <a:r>
              <a:rPr lang="fr-HT" sz="4400" b="1" i="1" dirty="0" err="1" smtClean="0">
                <a:solidFill>
                  <a:schemeClr val="bg1"/>
                </a:solidFill>
              </a:rPr>
              <a:t>Videos</a:t>
            </a:r>
            <a:r>
              <a:rPr lang="fr-HT" sz="4400" b="1" i="1" dirty="0" smtClean="0">
                <a:solidFill>
                  <a:schemeClr val="bg1"/>
                </a:solidFill>
              </a:rPr>
              <a:t>, Audio, and </a:t>
            </a:r>
            <a:r>
              <a:rPr lang="fr-HT" sz="4400" b="1" i="1" dirty="0" err="1" smtClean="0">
                <a:solidFill>
                  <a:schemeClr val="bg1"/>
                </a:solidFill>
              </a:rPr>
              <a:t>Canvas</a:t>
            </a:r>
            <a:endParaRPr lang="en-US" sz="4400" b="1" i="1" dirty="0">
              <a:solidFill>
                <a:schemeClr val="bg1"/>
              </a:solidFill>
            </a:endParaRPr>
          </a:p>
        </p:txBody>
      </p:sp>
    </p:spTree>
    <p:extLst>
      <p:ext uri="{BB962C8B-B14F-4D97-AF65-F5344CB8AC3E}">
        <p14:creationId xmlns:p14="http://schemas.microsoft.com/office/powerpoint/2010/main" val="286234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HT" b="1" dirty="0" smtClean="0">
                <a:solidFill>
                  <a:schemeClr val="bg1"/>
                </a:solidFill>
              </a:rPr>
              <a:t>Tags (</a:t>
            </a:r>
            <a:r>
              <a:rPr lang="fr-HT" b="1" dirty="0" err="1" smtClean="0">
                <a:solidFill>
                  <a:schemeClr val="bg1"/>
                </a:solidFill>
              </a:rPr>
              <a:t>Generally</a:t>
            </a:r>
            <a:r>
              <a:rPr lang="fr-HT" b="1" dirty="0" smtClean="0">
                <a:solidFill>
                  <a:schemeClr val="bg1"/>
                </a:solidFill>
              </a:rPr>
              <a:t>)</a:t>
            </a:r>
            <a:endParaRPr lang="en-US" b="1" dirty="0">
              <a:solidFill>
                <a:schemeClr val="bg1"/>
              </a:solidFill>
            </a:endParaRPr>
          </a:p>
        </p:txBody>
      </p:sp>
      <p:sp>
        <p:nvSpPr>
          <p:cNvPr id="3" name="Espace réservé du contenu 2"/>
          <p:cNvSpPr>
            <a:spLocks noGrp="1"/>
          </p:cNvSpPr>
          <p:nvPr>
            <p:ph idx="1"/>
          </p:nvPr>
        </p:nvSpPr>
        <p:spPr/>
        <p:txBody>
          <a:bodyPr/>
          <a:lstStyle/>
          <a:p>
            <a:r>
              <a:rPr lang="fr-HT" dirty="0" err="1" smtClean="0">
                <a:solidFill>
                  <a:schemeClr val="bg1"/>
                </a:solidFill>
              </a:rPr>
              <a:t>Talking</a:t>
            </a:r>
            <a:r>
              <a:rPr lang="fr-HT" dirty="0" smtClean="0">
                <a:solidFill>
                  <a:schemeClr val="bg1"/>
                </a:solidFill>
              </a:rPr>
              <a:t> about HTML, </a:t>
            </a:r>
            <a:r>
              <a:rPr lang="fr-HT" dirty="0" err="1" smtClean="0">
                <a:solidFill>
                  <a:schemeClr val="bg1"/>
                </a:solidFill>
              </a:rPr>
              <a:t>which</a:t>
            </a:r>
            <a:r>
              <a:rPr lang="fr-HT" dirty="0" smtClean="0">
                <a:solidFill>
                  <a:schemeClr val="bg1"/>
                </a:solidFill>
              </a:rPr>
              <a:t> </a:t>
            </a:r>
            <a:r>
              <a:rPr lang="fr-HT" dirty="0" err="1" smtClean="0">
                <a:solidFill>
                  <a:schemeClr val="bg1"/>
                </a:solidFill>
              </a:rPr>
              <a:t>is</a:t>
            </a:r>
            <a:r>
              <a:rPr lang="fr-HT" dirty="0" smtClean="0">
                <a:solidFill>
                  <a:schemeClr val="bg1"/>
                </a:solidFill>
              </a:rPr>
              <a:t> a </a:t>
            </a:r>
            <a:r>
              <a:rPr lang="fr-HT" dirty="0" err="1" smtClean="0">
                <a:solidFill>
                  <a:schemeClr val="bg1"/>
                </a:solidFill>
              </a:rPr>
              <a:t>language</a:t>
            </a:r>
            <a:r>
              <a:rPr lang="fr-HT" dirty="0" smtClean="0">
                <a:solidFill>
                  <a:schemeClr val="bg1"/>
                </a:solidFill>
              </a:rPr>
              <a:t> for </a:t>
            </a:r>
            <a:r>
              <a:rPr lang="fr-HT" dirty="0" err="1" smtClean="0">
                <a:solidFill>
                  <a:schemeClr val="bg1"/>
                </a:solidFill>
              </a:rPr>
              <a:t>coding</a:t>
            </a:r>
            <a:r>
              <a:rPr lang="fr-HT" dirty="0" smtClean="0">
                <a:solidFill>
                  <a:schemeClr val="bg1"/>
                </a:solidFill>
              </a:rPr>
              <a:t>, </a:t>
            </a:r>
            <a:r>
              <a:rPr lang="fr-HT" dirty="0" err="1" smtClean="0">
                <a:solidFill>
                  <a:schemeClr val="bg1"/>
                </a:solidFill>
              </a:rPr>
              <a:t>we</a:t>
            </a:r>
            <a:r>
              <a:rPr lang="fr-HT" dirty="0" smtClean="0">
                <a:solidFill>
                  <a:schemeClr val="bg1"/>
                </a:solidFill>
              </a:rPr>
              <a:t> </a:t>
            </a:r>
            <a:r>
              <a:rPr lang="fr-HT" dirty="0" err="1" smtClean="0">
                <a:solidFill>
                  <a:schemeClr val="bg1"/>
                </a:solidFill>
              </a:rPr>
              <a:t>can</a:t>
            </a:r>
            <a:r>
              <a:rPr lang="fr-HT" dirty="0" smtClean="0">
                <a:solidFill>
                  <a:schemeClr val="bg1"/>
                </a:solidFill>
              </a:rPr>
              <a:t> </a:t>
            </a:r>
            <a:r>
              <a:rPr lang="fr-HT" dirty="0" err="1" smtClean="0">
                <a:solidFill>
                  <a:schemeClr val="bg1"/>
                </a:solidFill>
              </a:rPr>
              <a:t>say</a:t>
            </a:r>
            <a:r>
              <a:rPr lang="fr-HT" dirty="0" smtClean="0">
                <a:solidFill>
                  <a:schemeClr val="bg1"/>
                </a:solidFill>
              </a:rPr>
              <a:t> </a:t>
            </a:r>
            <a:r>
              <a:rPr lang="fr-HT" dirty="0" err="1" smtClean="0">
                <a:solidFill>
                  <a:schemeClr val="bg1"/>
                </a:solidFill>
              </a:rPr>
              <a:t>that</a:t>
            </a:r>
            <a:r>
              <a:rPr lang="fr-HT" dirty="0" smtClean="0">
                <a:solidFill>
                  <a:schemeClr val="bg1"/>
                </a:solidFill>
              </a:rPr>
              <a:t> a tag </a:t>
            </a:r>
            <a:r>
              <a:rPr lang="fr-HT" dirty="0" err="1" smtClean="0">
                <a:solidFill>
                  <a:schemeClr val="bg1"/>
                </a:solidFill>
              </a:rPr>
              <a:t>is</a:t>
            </a:r>
            <a:r>
              <a:rPr lang="fr-HT" dirty="0" smtClean="0">
                <a:solidFill>
                  <a:schemeClr val="bg1"/>
                </a:solidFill>
              </a:rPr>
              <a:t> </a:t>
            </a:r>
            <a:r>
              <a:rPr lang="fr-HT" dirty="0" err="1" smtClean="0">
                <a:solidFill>
                  <a:schemeClr val="bg1"/>
                </a:solidFill>
              </a:rPr>
              <a:t>much</a:t>
            </a:r>
            <a:r>
              <a:rPr lang="fr-HT" dirty="0" smtClean="0">
                <a:solidFill>
                  <a:schemeClr val="bg1"/>
                </a:solidFill>
              </a:rPr>
              <a:t> more </a:t>
            </a:r>
            <a:r>
              <a:rPr lang="fr-HT" dirty="0" err="1" smtClean="0">
                <a:solidFill>
                  <a:schemeClr val="bg1"/>
                </a:solidFill>
              </a:rPr>
              <a:t>than</a:t>
            </a:r>
            <a:r>
              <a:rPr lang="fr-HT" dirty="0" smtClean="0">
                <a:solidFill>
                  <a:schemeClr val="bg1"/>
                </a:solidFill>
              </a:rPr>
              <a:t> </a:t>
            </a:r>
            <a:r>
              <a:rPr lang="fr-HT" dirty="0" err="1" smtClean="0">
                <a:solidFill>
                  <a:schemeClr val="bg1"/>
                </a:solidFill>
              </a:rPr>
              <a:t>what</a:t>
            </a:r>
            <a:r>
              <a:rPr lang="fr-HT" dirty="0" smtClean="0">
                <a:solidFill>
                  <a:schemeClr val="bg1"/>
                </a:solidFill>
              </a:rPr>
              <a:t> </a:t>
            </a:r>
            <a:r>
              <a:rPr lang="fr-HT" dirty="0" err="1" smtClean="0">
                <a:solidFill>
                  <a:schemeClr val="bg1"/>
                </a:solidFill>
              </a:rPr>
              <a:t>we</a:t>
            </a:r>
            <a:r>
              <a:rPr lang="fr-HT" dirty="0" smtClean="0">
                <a:solidFill>
                  <a:schemeClr val="bg1"/>
                </a:solidFill>
              </a:rPr>
              <a:t> use to do on </a:t>
            </a:r>
            <a:r>
              <a:rPr lang="fr-HT" dirty="0" err="1" smtClean="0">
                <a:solidFill>
                  <a:schemeClr val="bg1"/>
                </a:solidFill>
              </a:rPr>
              <a:t>FaceBook</a:t>
            </a:r>
            <a:r>
              <a:rPr lang="fr-HT" dirty="0" smtClean="0">
                <a:solidFill>
                  <a:schemeClr val="bg1"/>
                </a:solidFill>
              </a:rPr>
              <a:t>. </a:t>
            </a:r>
          </a:p>
          <a:p>
            <a:r>
              <a:rPr lang="fr-HT" dirty="0" smtClean="0">
                <a:solidFill>
                  <a:schemeClr val="bg1"/>
                </a:solidFill>
              </a:rPr>
              <a:t>A tag </a:t>
            </a:r>
            <a:r>
              <a:rPr lang="fr-HT" dirty="0" err="1" smtClean="0">
                <a:solidFill>
                  <a:schemeClr val="bg1"/>
                </a:solidFill>
              </a:rPr>
              <a:t>is</a:t>
            </a:r>
            <a:r>
              <a:rPr lang="fr-HT" dirty="0" smtClean="0">
                <a:solidFill>
                  <a:schemeClr val="bg1"/>
                </a:solidFill>
              </a:rPr>
              <a:t> </a:t>
            </a:r>
            <a:r>
              <a:rPr lang="fr-HT" dirty="0" err="1" smtClean="0">
                <a:solidFill>
                  <a:schemeClr val="bg1"/>
                </a:solidFill>
              </a:rPr>
              <a:t>element’s</a:t>
            </a:r>
            <a:r>
              <a:rPr lang="fr-HT" dirty="0" smtClean="0">
                <a:solidFill>
                  <a:schemeClr val="bg1"/>
                </a:solidFill>
              </a:rPr>
              <a:t> </a:t>
            </a:r>
            <a:r>
              <a:rPr lang="fr-HT" dirty="0" err="1" smtClean="0">
                <a:solidFill>
                  <a:schemeClr val="bg1"/>
                </a:solidFill>
              </a:rPr>
              <a:t>name</a:t>
            </a:r>
            <a:r>
              <a:rPr lang="fr-HT" dirty="0" smtClean="0">
                <a:solidFill>
                  <a:schemeClr val="bg1"/>
                </a:solidFill>
              </a:rPr>
              <a:t> </a:t>
            </a:r>
            <a:r>
              <a:rPr lang="fr-HT" dirty="0" err="1" smtClean="0">
                <a:solidFill>
                  <a:schemeClr val="bg1"/>
                </a:solidFill>
              </a:rPr>
              <a:t>surrounded</a:t>
            </a:r>
            <a:r>
              <a:rPr lang="fr-HT" dirty="0" smtClean="0">
                <a:solidFill>
                  <a:schemeClr val="bg1"/>
                </a:solidFill>
              </a:rPr>
              <a:t> by </a:t>
            </a:r>
            <a:r>
              <a:rPr lang="fr-HT" dirty="0" err="1" smtClean="0">
                <a:solidFill>
                  <a:schemeClr val="bg1"/>
                </a:solidFill>
              </a:rPr>
              <a:t>brackets</a:t>
            </a:r>
            <a:r>
              <a:rPr lang="fr-HT" dirty="0" smtClean="0">
                <a:solidFill>
                  <a:schemeClr val="bg1"/>
                </a:solidFill>
              </a:rPr>
              <a:t> (&lt;</a:t>
            </a:r>
            <a:r>
              <a:rPr lang="fr-HT" dirty="0" err="1" smtClean="0">
                <a:solidFill>
                  <a:schemeClr val="bg1"/>
                </a:solidFill>
              </a:rPr>
              <a:t>tagname</a:t>
            </a:r>
            <a:r>
              <a:rPr lang="fr-HT" dirty="0" smtClean="0">
                <a:solidFill>
                  <a:schemeClr val="bg1"/>
                </a:solidFill>
              </a:rPr>
              <a:t>&gt;).</a:t>
            </a:r>
          </a:p>
          <a:p>
            <a:r>
              <a:rPr lang="fr-HT" dirty="0" err="1" smtClean="0">
                <a:solidFill>
                  <a:schemeClr val="bg1"/>
                </a:solidFill>
              </a:rPr>
              <a:t>Each</a:t>
            </a:r>
            <a:r>
              <a:rPr lang="fr-HT" dirty="0" smtClean="0">
                <a:solidFill>
                  <a:schemeClr val="bg1"/>
                </a:solidFill>
              </a:rPr>
              <a:t> </a:t>
            </a:r>
            <a:r>
              <a:rPr lang="fr-HT" dirty="0" err="1" smtClean="0">
                <a:solidFill>
                  <a:schemeClr val="bg1"/>
                </a:solidFill>
              </a:rPr>
              <a:t>element</a:t>
            </a:r>
            <a:r>
              <a:rPr lang="fr-HT" dirty="0" smtClean="0">
                <a:solidFill>
                  <a:schemeClr val="bg1"/>
                </a:solidFill>
              </a:rPr>
              <a:t> </a:t>
            </a:r>
            <a:r>
              <a:rPr lang="fr-HT" dirty="0" err="1" smtClean="0">
                <a:solidFill>
                  <a:schemeClr val="bg1"/>
                </a:solidFill>
              </a:rPr>
              <a:t>is</a:t>
            </a:r>
            <a:r>
              <a:rPr lang="fr-HT" dirty="0" smtClean="0">
                <a:solidFill>
                  <a:schemeClr val="bg1"/>
                </a:solidFill>
              </a:rPr>
              <a:t> a part of the </a:t>
            </a:r>
            <a:r>
              <a:rPr lang="fr-HT" dirty="0" err="1" smtClean="0">
                <a:solidFill>
                  <a:schemeClr val="bg1"/>
                </a:solidFill>
              </a:rPr>
              <a:t>whole</a:t>
            </a:r>
            <a:r>
              <a:rPr lang="fr-HT" dirty="0" smtClean="0">
                <a:solidFill>
                  <a:schemeClr val="bg1"/>
                </a:solidFill>
              </a:rPr>
              <a:t> HTML page. </a:t>
            </a:r>
            <a:r>
              <a:rPr lang="fr-HT" dirty="0" err="1" smtClean="0">
                <a:solidFill>
                  <a:schemeClr val="bg1"/>
                </a:solidFill>
              </a:rPr>
              <a:t>These</a:t>
            </a:r>
            <a:r>
              <a:rPr lang="fr-HT" dirty="0" smtClean="0">
                <a:solidFill>
                  <a:schemeClr val="bg1"/>
                </a:solidFill>
              </a:rPr>
              <a:t> </a:t>
            </a:r>
            <a:r>
              <a:rPr lang="fr-HT" dirty="0" err="1" smtClean="0">
                <a:solidFill>
                  <a:schemeClr val="bg1"/>
                </a:solidFill>
              </a:rPr>
              <a:t>elements</a:t>
            </a:r>
            <a:r>
              <a:rPr lang="fr-HT" dirty="0" smtClean="0">
                <a:solidFill>
                  <a:schemeClr val="bg1"/>
                </a:solidFill>
              </a:rPr>
              <a:t> </a:t>
            </a:r>
            <a:r>
              <a:rPr lang="fr-HT" dirty="0" err="1" smtClean="0">
                <a:solidFill>
                  <a:schemeClr val="bg1"/>
                </a:solidFill>
              </a:rPr>
              <a:t>will</a:t>
            </a:r>
            <a:r>
              <a:rPr lang="fr-HT" dirty="0" smtClean="0">
                <a:solidFill>
                  <a:schemeClr val="bg1"/>
                </a:solidFill>
              </a:rPr>
              <a:t> </a:t>
            </a:r>
            <a:r>
              <a:rPr lang="fr-HT" dirty="0" err="1" smtClean="0">
                <a:solidFill>
                  <a:schemeClr val="bg1"/>
                </a:solidFill>
              </a:rPr>
              <a:t>build</a:t>
            </a:r>
            <a:r>
              <a:rPr lang="fr-HT" dirty="0" smtClean="0">
                <a:solidFill>
                  <a:schemeClr val="bg1"/>
                </a:solidFill>
              </a:rPr>
              <a:t> the </a:t>
            </a:r>
            <a:r>
              <a:rPr lang="fr-HT" dirty="0" err="1" smtClean="0">
                <a:solidFill>
                  <a:schemeClr val="bg1"/>
                </a:solidFill>
              </a:rPr>
              <a:t>entire</a:t>
            </a:r>
            <a:r>
              <a:rPr lang="fr-HT" dirty="0" smtClean="0">
                <a:solidFill>
                  <a:schemeClr val="bg1"/>
                </a:solidFill>
              </a:rPr>
              <a:t> document.</a:t>
            </a:r>
          </a:p>
          <a:p>
            <a:r>
              <a:rPr lang="fr-HT" dirty="0" err="1" smtClean="0">
                <a:solidFill>
                  <a:schemeClr val="bg1"/>
                </a:solidFill>
              </a:rPr>
              <a:t>Today</a:t>
            </a:r>
            <a:r>
              <a:rPr lang="fr-HT" dirty="0" smtClean="0">
                <a:solidFill>
                  <a:schemeClr val="bg1"/>
                </a:solidFill>
              </a:rPr>
              <a:t>, </a:t>
            </a:r>
            <a:r>
              <a:rPr lang="fr-HT" dirty="0" err="1" smtClean="0">
                <a:solidFill>
                  <a:schemeClr val="bg1"/>
                </a:solidFill>
              </a:rPr>
              <a:t>after</a:t>
            </a:r>
            <a:r>
              <a:rPr lang="fr-HT" dirty="0" smtClean="0">
                <a:solidFill>
                  <a:schemeClr val="bg1"/>
                </a:solidFill>
              </a:rPr>
              <a:t> </a:t>
            </a:r>
            <a:r>
              <a:rPr lang="fr-HT" dirty="0" err="1" smtClean="0">
                <a:solidFill>
                  <a:schemeClr val="bg1"/>
                </a:solidFill>
              </a:rPr>
              <a:t>learning</a:t>
            </a:r>
            <a:r>
              <a:rPr lang="fr-HT" dirty="0" smtClean="0">
                <a:solidFill>
                  <a:schemeClr val="bg1"/>
                </a:solidFill>
              </a:rPr>
              <a:t> about tags, </a:t>
            </a:r>
            <a:r>
              <a:rPr lang="fr-HT" dirty="0" err="1" smtClean="0">
                <a:solidFill>
                  <a:schemeClr val="bg1"/>
                </a:solidFill>
              </a:rPr>
              <a:t>we</a:t>
            </a:r>
            <a:r>
              <a:rPr lang="fr-HT" dirty="0" smtClean="0">
                <a:solidFill>
                  <a:schemeClr val="bg1"/>
                </a:solidFill>
              </a:rPr>
              <a:t> </a:t>
            </a:r>
            <a:r>
              <a:rPr lang="fr-HT" dirty="0" err="1" smtClean="0">
                <a:solidFill>
                  <a:schemeClr val="bg1"/>
                </a:solidFill>
              </a:rPr>
              <a:t>will</a:t>
            </a:r>
            <a:r>
              <a:rPr lang="fr-HT" dirty="0" smtClean="0">
                <a:solidFill>
                  <a:schemeClr val="bg1"/>
                </a:solidFill>
              </a:rPr>
              <a:t> do </a:t>
            </a:r>
            <a:r>
              <a:rPr lang="fr-HT" dirty="0" err="1" smtClean="0">
                <a:solidFill>
                  <a:schemeClr val="bg1"/>
                </a:solidFill>
              </a:rPr>
              <a:t>our</a:t>
            </a:r>
            <a:r>
              <a:rPr lang="fr-HT" dirty="0" smtClean="0">
                <a:solidFill>
                  <a:schemeClr val="bg1"/>
                </a:solidFill>
              </a:rPr>
              <a:t> best to </a:t>
            </a:r>
            <a:r>
              <a:rPr lang="fr-HT" dirty="0" err="1" smtClean="0">
                <a:solidFill>
                  <a:schemeClr val="bg1"/>
                </a:solidFill>
              </a:rPr>
              <a:t>understand</a:t>
            </a:r>
            <a:r>
              <a:rPr lang="fr-HT" dirty="0" smtClean="0">
                <a:solidFill>
                  <a:schemeClr val="bg1"/>
                </a:solidFill>
              </a:rPr>
              <a:t> </a:t>
            </a:r>
            <a:r>
              <a:rPr lang="fr-HT" dirty="0" err="1" smtClean="0">
                <a:solidFill>
                  <a:schemeClr val="bg1"/>
                </a:solidFill>
              </a:rPr>
              <a:t>three</a:t>
            </a:r>
            <a:r>
              <a:rPr lang="fr-HT" dirty="0" smtClean="0">
                <a:solidFill>
                  <a:schemeClr val="bg1"/>
                </a:solidFill>
              </a:rPr>
              <a:t> of </a:t>
            </a:r>
            <a:r>
              <a:rPr lang="fr-HT" dirty="0" err="1" smtClean="0">
                <a:solidFill>
                  <a:schemeClr val="bg1"/>
                </a:solidFill>
              </a:rPr>
              <a:t>them</a:t>
            </a:r>
            <a:r>
              <a:rPr lang="fr-HT" dirty="0" smtClean="0">
                <a:solidFill>
                  <a:schemeClr val="bg1"/>
                </a:solidFill>
              </a:rPr>
              <a:t>: </a:t>
            </a:r>
            <a:r>
              <a:rPr lang="fr-HT" dirty="0" err="1" smtClean="0">
                <a:solidFill>
                  <a:schemeClr val="bg1"/>
                </a:solidFill>
              </a:rPr>
              <a:t>Videos</a:t>
            </a:r>
            <a:r>
              <a:rPr lang="fr-HT" dirty="0" smtClean="0">
                <a:solidFill>
                  <a:schemeClr val="bg1"/>
                </a:solidFill>
              </a:rPr>
              <a:t> tags, audio tags and </a:t>
            </a:r>
            <a:r>
              <a:rPr lang="fr-HT" dirty="0" err="1" smtClean="0">
                <a:solidFill>
                  <a:schemeClr val="bg1"/>
                </a:solidFill>
              </a:rPr>
              <a:t>Canvas</a:t>
            </a:r>
            <a:r>
              <a:rPr lang="fr-HT" dirty="0" smtClean="0">
                <a:solidFill>
                  <a:schemeClr val="bg1"/>
                </a:solidFill>
              </a:rPr>
              <a:t> tags.</a:t>
            </a:r>
            <a:endParaRPr lang="en-US" dirty="0">
              <a:solidFill>
                <a:schemeClr val="bg1"/>
              </a:solidFill>
            </a:endParaRPr>
          </a:p>
        </p:txBody>
      </p:sp>
    </p:spTree>
    <p:extLst>
      <p:ext uri="{BB962C8B-B14F-4D97-AF65-F5344CB8AC3E}">
        <p14:creationId xmlns:p14="http://schemas.microsoft.com/office/powerpoint/2010/main" val="962172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HT" b="1" dirty="0" err="1" smtClean="0">
                <a:solidFill>
                  <a:schemeClr val="bg1"/>
                </a:solidFill>
              </a:rPr>
              <a:t>Videos</a:t>
            </a:r>
            <a:r>
              <a:rPr lang="fr-HT" b="1" dirty="0" smtClean="0">
                <a:solidFill>
                  <a:schemeClr val="bg1"/>
                </a:solidFill>
              </a:rPr>
              <a:t> Tags 1</a:t>
            </a:r>
            <a:endParaRPr lang="en-US" b="1" dirty="0">
              <a:solidFill>
                <a:schemeClr val="bg1"/>
              </a:solidFill>
            </a:endParaRPr>
          </a:p>
        </p:txBody>
      </p:sp>
      <p:sp>
        <p:nvSpPr>
          <p:cNvPr id="3" name="Espace réservé du contenu 2"/>
          <p:cNvSpPr>
            <a:spLocks noGrp="1"/>
          </p:cNvSpPr>
          <p:nvPr>
            <p:ph idx="1"/>
          </p:nvPr>
        </p:nvSpPr>
        <p:spPr/>
        <p:txBody>
          <a:bodyPr/>
          <a:lstStyle/>
          <a:p>
            <a:r>
              <a:rPr lang="fr-HT" dirty="0" smtClean="0">
                <a:solidFill>
                  <a:schemeClr val="bg1"/>
                </a:solidFill>
              </a:rPr>
              <a:t>First </a:t>
            </a:r>
            <a:r>
              <a:rPr lang="fr-HT" dirty="0" err="1" smtClean="0">
                <a:solidFill>
                  <a:schemeClr val="bg1"/>
                </a:solidFill>
              </a:rPr>
              <a:t>we</a:t>
            </a:r>
            <a:r>
              <a:rPr lang="fr-HT" dirty="0" smtClean="0">
                <a:solidFill>
                  <a:schemeClr val="bg1"/>
                </a:solidFill>
              </a:rPr>
              <a:t> </a:t>
            </a:r>
            <a:r>
              <a:rPr lang="fr-HT" dirty="0" err="1" smtClean="0">
                <a:solidFill>
                  <a:schemeClr val="bg1"/>
                </a:solidFill>
              </a:rPr>
              <a:t>will</a:t>
            </a:r>
            <a:r>
              <a:rPr lang="fr-HT" dirty="0" smtClean="0">
                <a:solidFill>
                  <a:schemeClr val="bg1"/>
                </a:solidFill>
              </a:rPr>
              <a:t> talk about </a:t>
            </a:r>
            <a:r>
              <a:rPr lang="fr-HT" dirty="0" err="1" smtClean="0">
                <a:solidFill>
                  <a:schemeClr val="bg1"/>
                </a:solidFill>
              </a:rPr>
              <a:t>videos</a:t>
            </a:r>
            <a:r>
              <a:rPr lang="fr-HT" dirty="0" smtClean="0">
                <a:solidFill>
                  <a:schemeClr val="bg1"/>
                </a:solidFill>
              </a:rPr>
              <a:t> tags. </a:t>
            </a:r>
            <a:r>
              <a:rPr lang="fr-HT" dirty="0" err="1" smtClean="0">
                <a:solidFill>
                  <a:schemeClr val="bg1"/>
                </a:solidFill>
              </a:rPr>
              <a:t>It’s</a:t>
            </a:r>
            <a:r>
              <a:rPr lang="fr-HT" dirty="0" smtClean="0">
                <a:solidFill>
                  <a:schemeClr val="bg1"/>
                </a:solidFill>
              </a:rPr>
              <a:t> simple </a:t>
            </a:r>
            <a:r>
              <a:rPr lang="fr-HT" dirty="0" err="1" smtClean="0">
                <a:solidFill>
                  <a:schemeClr val="bg1"/>
                </a:solidFill>
              </a:rPr>
              <a:t>when</a:t>
            </a:r>
            <a:r>
              <a:rPr lang="fr-HT" dirty="0" smtClean="0">
                <a:solidFill>
                  <a:schemeClr val="bg1"/>
                </a:solidFill>
              </a:rPr>
              <a:t> </a:t>
            </a:r>
            <a:r>
              <a:rPr lang="fr-HT" dirty="0" err="1" smtClean="0">
                <a:solidFill>
                  <a:schemeClr val="bg1"/>
                </a:solidFill>
              </a:rPr>
              <a:t>we</a:t>
            </a:r>
            <a:r>
              <a:rPr lang="fr-HT" dirty="0" smtClean="0">
                <a:solidFill>
                  <a:schemeClr val="bg1"/>
                </a:solidFill>
              </a:rPr>
              <a:t> </a:t>
            </a:r>
            <a:r>
              <a:rPr lang="fr-HT" dirty="0" err="1" smtClean="0">
                <a:solidFill>
                  <a:schemeClr val="bg1"/>
                </a:solidFill>
              </a:rPr>
              <a:t>see</a:t>
            </a:r>
            <a:r>
              <a:rPr lang="fr-HT" dirty="0" smtClean="0">
                <a:solidFill>
                  <a:schemeClr val="bg1"/>
                </a:solidFill>
              </a:rPr>
              <a:t> « </a:t>
            </a:r>
            <a:r>
              <a:rPr lang="fr-HT" dirty="0" err="1" smtClean="0">
                <a:solidFill>
                  <a:schemeClr val="bg1"/>
                </a:solidFill>
              </a:rPr>
              <a:t>video</a:t>
            </a:r>
            <a:r>
              <a:rPr lang="fr-HT" dirty="0" smtClean="0">
                <a:solidFill>
                  <a:schemeClr val="bg1"/>
                </a:solidFill>
              </a:rPr>
              <a:t> ». But, </a:t>
            </a:r>
            <a:r>
              <a:rPr lang="fr-HT" dirty="0" err="1" smtClean="0">
                <a:solidFill>
                  <a:schemeClr val="bg1"/>
                </a:solidFill>
              </a:rPr>
              <a:t>it’s</a:t>
            </a:r>
            <a:r>
              <a:rPr lang="fr-HT" dirty="0" smtClean="0">
                <a:solidFill>
                  <a:schemeClr val="bg1"/>
                </a:solidFill>
              </a:rPr>
              <a:t> more simple </a:t>
            </a:r>
            <a:r>
              <a:rPr lang="fr-HT" dirty="0" err="1" smtClean="0">
                <a:solidFill>
                  <a:schemeClr val="bg1"/>
                </a:solidFill>
              </a:rPr>
              <a:t>when</a:t>
            </a:r>
            <a:r>
              <a:rPr lang="fr-HT" dirty="0" smtClean="0">
                <a:solidFill>
                  <a:schemeClr val="bg1"/>
                </a:solidFill>
              </a:rPr>
              <a:t> </a:t>
            </a:r>
            <a:r>
              <a:rPr lang="fr-HT" dirty="0" err="1" smtClean="0">
                <a:solidFill>
                  <a:schemeClr val="bg1"/>
                </a:solidFill>
              </a:rPr>
              <a:t>we</a:t>
            </a:r>
            <a:r>
              <a:rPr lang="fr-HT" dirty="0" smtClean="0">
                <a:solidFill>
                  <a:schemeClr val="bg1"/>
                </a:solidFill>
              </a:rPr>
              <a:t> </a:t>
            </a:r>
            <a:r>
              <a:rPr lang="fr-HT" dirty="0" err="1" smtClean="0">
                <a:solidFill>
                  <a:schemeClr val="bg1"/>
                </a:solidFill>
              </a:rPr>
              <a:t>want</a:t>
            </a:r>
            <a:r>
              <a:rPr lang="fr-HT" dirty="0" smtClean="0">
                <a:solidFill>
                  <a:schemeClr val="bg1"/>
                </a:solidFill>
              </a:rPr>
              <a:t> to know </a:t>
            </a:r>
            <a:r>
              <a:rPr lang="fr-HT" dirty="0" err="1" smtClean="0">
                <a:solidFill>
                  <a:schemeClr val="bg1"/>
                </a:solidFill>
              </a:rPr>
              <a:t>what</a:t>
            </a:r>
            <a:r>
              <a:rPr lang="fr-HT" dirty="0" smtClean="0">
                <a:solidFill>
                  <a:schemeClr val="bg1"/>
                </a:solidFill>
              </a:rPr>
              <a:t> </a:t>
            </a:r>
            <a:r>
              <a:rPr lang="fr-HT" dirty="0" err="1" smtClean="0">
                <a:solidFill>
                  <a:schemeClr val="bg1"/>
                </a:solidFill>
              </a:rPr>
              <a:t>it</a:t>
            </a:r>
            <a:r>
              <a:rPr lang="fr-HT" dirty="0" smtClean="0">
                <a:solidFill>
                  <a:schemeClr val="bg1"/>
                </a:solidFill>
              </a:rPr>
              <a:t> </a:t>
            </a:r>
            <a:r>
              <a:rPr lang="fr-HT" dirty="0" err="1" smtClean="0">
                <a:solidFill>
                  <a:schemeClr val="bg1"/>
                </a:solidFill>
              </a:rPr>
              <a:t>is</a:t>
            </a:r>
            <a:r>
              <a:rPr lang="fr-HT" dirty="0" smtClean="0">
                <a:solidFill>
                  <a:schemeClr val="bg1"/>
                </a:solidFill>
              </a:rPr>
              <a:t> </a:t>
            </a:r>
            <a:r>
              <a:rPr lang="fr-HT" dirty="0" err="1" smtClean="0">
                <a:solidFill>
                  <a:schemeClr val="bg1"/>
                </a:solidFill>
              </a:rPr>
              <a:t>used</a:t>
            </a:r>
            <a:r>
              <a:rPr lang="fr-HT" dirty="0" smtClean="0">
                <a:solidFill>
                  <a:schemeClr val="bg1"/>
                </a:solidFill>
              </a:rPr>
              <a:t> for. </a:t>
            </a:r>
            <a:r>
              <a:rPr lang="fr-HT" dirty="0" err="1" smtClean="0">
                <a:solidFill>
                  <a:schemeClr val="bg1"/>
                </a:solidFill>
              </a:rPr>
              <a:t>Obviously</a:t>
            </a:r>
            <a:r>
              <a:rPr lang="fr-HT" dirty="0" smtClean="0">
                <a:solidFill>
                  <a:schemeClr val="bg1"/>
                </a:solidFill>
              </a:rPr>
              <a:t>, </a:t>
            </a:r>
            <a:r>
              <a:rPr lang="fr-HT" dirty="0" err="1" smtClean="0">
                <a:solidFill>
                  <a:schemeClr val="bg1"/>
                </a:solidFill>
              </a:rPr>
              <a:t>it’s</a:t>
            </a:r>
            <a:r>
              <a:rPr lang="fr-HT" dirty="0" smtClean="0">
                <a:solidFill>
                  <a:schemeClr val="bg1"/>
                </a:solidFill>
              </a:rPr>
              <a:t> about </a:t>
            </a:r>
            <a:r>
              <a:rPr lang="fr-HT" dirty="0" err="1" smtClean="0">
                <a:solidFill>
                  <a:schemeClr val="bg1"/>
                </a:solidFill>
              </a:rPr>
              <a:t>videos</a:t>
            </a:r>
            <a:r>
              <a:rPr lang="fr-HT" dirty="0" smtClean="0">
                <a:solidFill>
                  <a:schemeClr val="bg1"/>
                </a:solidFill>
              </a:rPr>
              <a:t>.</a:t>
            </a:r>
          </a:p>
          <a:p>
            <a:r>
              <a:rPr lang="en-US" dirty="0">
                <a:solidFill>
                  <a:schemeClr val="bg1"/>
                </a:solidFill>
              </a:rPr>
              <a:t>The HTML5 &lt;video&gt; element specifies a standard way to embed a video in a web </a:t>
            </a:r>
            <a:r>
              <a:rPr lang="en-US" dirty="0" smtClean="0">
                <a:solidFill>
                  <a:schemeClr val="bg1"/>
                </a:solidFill>
              </a:rPr>
              <a:t>page. Because it was very hard to play video on HTML without Plug-In like Flash Player.</a:t>
            </a:r>
          </a:p>
          <a:p>
            <a:r>
              <a:rPr lang="en-US" dirty="0" smtClean="0">
                <a:solidFill>
                  <a:schemeClr val="bg1"/>
                </a:solidFill>
              </a:rPr>
              <a:t>So, to show a video inside an HTML page, we use the following tag: &lt;video&gt;.</a:t>
            </a:r>
            <a:endParaRPr lang="en-US" dirty="0">
              <a:solidFill>
                <a:schemeClr val="bg1"/>
              </a:solidFill>
            </a:endParaRPr>
          </a:p>
          <a:p>
            <a:r>
              <a:rPr lang="en-US" dirty="0" smtClean="0"/>
              <a:t/>
            </a:r>
            <a:br>
              <a:rPr lang="en-US" dirty="0" smtClean="0"/>
            </a:br>
            <a:endParaRPr lang="en-US" dirty="0"/>
          </a:p>
        </p:txBody>
      </p:sp>
    </p:spTree>
    <p:extLst>
      <p:ext uri="{BB962C8B-B14F-4D97-AF65-F5344CB8AC3E}">
        <p14:creationId xmlns:p14="http://schemas.microsoft.com/office/powerpoint/2010/main" val="2093200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bg1"/>
                </a:solidFill>
              </a:rPr>
              <a:t>Video Tags 2</a:t>
            </a:r>
            <a:endParaRPr lang="en-US" dirty="0">
              <a:solidFill>
                <a:schemeClr val="bg1"/>
              </a:solidFill>
            </a:endParaRPr>
          </a:p>
        </p:txBody>
      </p:sp>
      <p:sp>
        <p:nvSpPr>
          <p:cNvPr id="3" name="Espace réservé du contenu 2"/>
          <p:cNvSpPr>
            <a:spLocks noGrp="1"/>
          </p:cNvSpPr>
          <p:nvPr>
            <p:ph idx="1"/>
          </p:nvPr>
        </p:nvSpPr>
        <p:spPr/>
        <p:txBody>
          <a:bodyPr/>
          <a:lstStyle/>
          <a:p>
            <a:r>
              <a:rPr lang="en-US" dirty="0" smtClean="0">
                <a:solidFill>
                  <a:schemeClr val="bg1"/>
                </a:solidFill>
              </a:rPr>
              <a:t>We will continue with the same tag. It is used with other embedded tags like &lt;source&gt; and &lt;track&gt;. The first is used for both audio and video, and it defines where the file is stored in the computer or compared to the html file. The second is for the text tracks and both audio and video.</a:t>
            </a:r>
          </a:p>
          <a:p>
            <a:r>
              <a:rPr lang="en-US" dirty="0" smtClean="0">
                <a:solidFill>
                  <a:schemeClr val="bg1"/>
                </a:solidFill>
              </a:rPr>
              <a:t>Media formats supported by video tags are mp4, </a:t>
            </a:r>
            <a:r>
              <a:rPr lang="en-US" dirty="0" err="1" smtClean="0">
                <a:solidFill>
                  <a:schemeClr val="bg1"/>
                </a:solidFill>
              </a:rPr>
              <a:t>ogg</a:t>
            </a:r>
            <a:r>
              <a:rPr lang="en-US" dirty="0" smtClean="0">
                <a:solidFill>
                  <a:schemeClr val="bg1"/>
                </a:solidFill>
              </a:rPr>
              <a:t> and </a:t>
            </a:r>
            <a:r>
              <a:rPr lang="en-US" dirty="0" err="1" smtClean="0">
                <a:solidFill>
                  <a:schemeClr val="bg1"/>
                </a:solidFill>
              </a:rPr>
              <a:t>webm</a:t>
            </a:r>
            <a:r>
              <a:rPr lang="en-US" dirty="0" smtClean="0">
                <a:solidFill>
                  <a:schemeClr val="bg1"/>
                </a:solidFill>
              </a:rPr>
              <a:t>.</a:t>
            </a:r>
          </a:p>
          <a:p>
            <a:r>
              <a:rPr lang="en-US" dirty="0" smtClean="0">
                <a:solidFill>
                  <a:schemeClr val="bg1"/>
                </a:solidFill>
              </a:rPr>
              <a:t>Using JavaScript, this tag can be displayed with controllers like: Play, Pause, Stop, Next or Previous. </a:t>
            </a:r>
          </a:p>
          <a:p>
            <a:r>
              <a:rPr lang="en-US" dirty="0" smtClean="0">
                <a:solidFill>
                  <a:schemeClr val="bg1"/>
                </a:solidFill>
              </a:rPr>
              <a:t>Example of video tag…………………..</a:t>
            </a:r>
            <a:endParaRPr lang="en-US" dirty="0">
              <a:solidFill>
                <a:schemeClr val="bg1"/>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998739"/>
            <a:ext cx="4861810" cy="1506991"/>
          </a:xfrm>
          <a:prstGeom prst="rect">
            <a:avLst/>
          </a:prstGeom>
        </p:spPr>
      </p:pic>
    </p:spTree>
    <p:extLst>
      <p:ext uri="{BB962C8B-B14F-4D97-AF65-F5344CB8AC3E}">
        <p14:creationId xmlns:p14="http://schemas.microsoft.com/office/powerpoint/2010/main" val="359039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bg1"/>
                </a:solidFill>
              </a:rPr>
              <a:t>Audio Tags 1</a:t>
            </a:r>
            <a:endParaRPr lang="en-US" dirty="0">
              <a:solidFill>
                <a:schemeClr val="bg1"/>
              </a:solidFill>
            </a:endParaRPr>
          </a:p>
        </p:txBody>
      </p:sp>
      <p:sp>
        <p:nvSpPr>
          <p:cNvPr id="3" name="Espace réservé du contenu 2"/>
          <p:cNvSpPr>
            <a:spLocks noGrp="1"/>
          </p:cNvSpPr>
          <p:nvPr>
            <p:ph idx="1"/>
          </p:nvPr>
        </p:nvSpPr>
        <p:spPr/>
        <p:txBody>
          <a:bodyPr/>
          <a:lstStyle/>
          <a:p>
            <a:r>
              <a:rPr lang="en-US" dirty="0" smtClean="0">
                <a:solidFill>
                  <a:schemeClr val="bg1"/>
                </a:solidFill>
              </a:rPr>
              <a:t>Talking about Audio tags past, we will see that it’s the same than Videos tags. But the syntax is not the same.</a:t>
            </a:r>
          </a:p>
          <a:p>
            <a:r>
              <a:rPr lang="en-US" dirty="0" smtClean="0">
                <a:solidFill>
                  <a:schemeClr val="bg1"/>
                </a:solidFill>
              </a:rPr>
              <a:t>As we all can see, it is used for audio purposes. We can play Audio through this tag. </a:t>
            </a:r>
          </a:p>
          <a:p>
            <a:r>
              <a:rPr lang="en-US" dirty="0" smtClean="0">
                <a:solidFill>
                  <a:schemeClr val="bg1"/>
                </a:solidFill>
              </a:rPr>
              <a:t>The tag is written as this: &lt;audio&gt;. But, other parameter will be linked to it like the famous &lt;source&gt;.</a:t>
            </a:r>
          </a:p>
          <a:p>
            <a:r>
              <a:rPr lang="en-US" dirty="0" smtClean="0">
                <a:solidFill>
                  <a:schemeClr val="bg1"/>
                </a:solidFill>
              </a:rPr>
              <a:t>The main formats are: MP3, Wav and </a:t>
            </a:r>
            <a:r>
              <a:rPr lang="en-US" dirty="0" err="1" smtClean="0">
                <a:solidFill>
                  <a:schemeClr val="bg1"/>
                </a:solidFill>
              </a:rPr>
              <a:t>Ogg</a:t>
            </a:r>
            <a:r>
              <a:rPr lang="en-US" dirty="0" smtClean="0">
                <a:solidFill>
                  <a:schemeClr val="bg1"/>
                </a:solidFill>
              </a:rPr>
              <a:t>.</a:t>
            </a:r>
          </a:p>
          <a:p>
            <a:r>
              <a:rPr lang="en-US" dirty="0" smtClean="0">
                <a:solidFill>
                  <a:schemeClr val="bg1"/>
                </a:solidFill>
              </a:rPr>
              <a:t>Here is an example……………………</a:t>
            </a:r>
            <a:endParaRPr lang="en-US" dirty="0">
              <a:solidFill>
                <a:schemeClr val="bg1"/>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1154" y="5133903"/>
            <a:ext cx="5261548" cy="1416799"/>
          </a:xfrm>
          <a:prstGeom prst="rect">
            <a:avLst/>
          </a:prstGeom>
        </p:spPr>
      </p:pic>
    </p:spTree>
    <p:extLst>
      <p:ext uri="{BB962C8B-B14F-4D97-AF65-F5344CB8AC3E}">
        <p14:creationId xmlns:p14="http://schemas.microsoft.com/office/powerpoint/2010/main" val="109059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bg1"/>
                </a:solidFill>
              </a:rPr>
              <a:t>Canvas Tags 1</a:t>
            </a:r>
            <a:endParaRPr lang="en-US" dirty="0">
              <a:solidFill>
                <a:schemeClr val="bg1"/>
              </a:solidFill>
            </a:endParaRPr>
          </a:p>
        </p:txBody>
      </p:sp>
      <p:sp>
        <p:nvSpPr>
          <p:cNvPr id="3" name="Espace réservé du contenu 2"/>
          <p:cNvSpPr>
            <a:spLocks noGrp="1"/>
          </p:cNvSpPr>
          <p:nvPr>
            <p:ph idx="1"/>
          </p:nvPr>
        </p:nvSpPr>
        <p:spPr/>
        <p:txBody>
          <a:bodyPr/>
          <a:lstStyle/>
          <a:p>
            <a:r>
              <a:rPr lang="en-US" dirty="0" smtClean="0">
                <a:solidFill>
                  <a:schemeClr val="bg1"/>
                </a:solidFill>
              </a:rPr>
              <a:t>Canvas tags are another type of HTML5 tags. It is used for graphical purpose. For example, a gradient filled rectangle is a canvas.</a:t>
            </a:r>
          </a:p>
          <a:p>
            <a:r>
              <a:rPr lang="en-US" dirty="0" smtClean="0">
                <a:solidFill>
                  <a:schemeClr val="bg1"/>
                </a:solidFill>
              </a:rPr>
              <a:t>It is used to draw and fill and, much more, to add images. </a:t>
            </a:r>
          </a:p>
          <a:p>
            <a:r>
              <a:rPr lang="en-US" dirty="0" smtClean="0">
                <a:solidFill>
                  <a:schemeClr val="bg1"/>
                </a:solidFill>
              </a:rPr>
              <a:t>It is written in JavaScript’s syntaxes but, embedded in HTML.</a:t>
            </a:r>
          </a:p>
          <a:p>
            <a:r>
              <a:rPr lang="en-US" dirty="0" smtClean="0">
                <a:solidFill>
                  <a:schemeClr val="bg1"/>
                </a:solidFill>
              </a:rPr>
              <a:t>The tag is: &lt;canvas&gt; and it has a lot of way to be written along with “context(</a:t>
            </a:r>
            <a:r>
              <a:rPr lang="en-US" dirty="0" err="1" smtClean="0">
                <a:solidFill>
                  <a:schemeClr val="bg1"/>
                </a:solidFill>
              </a:rPr>
              <a:t>ctx</a:t>
            </a:r>
            <a:r>
              <a:rPr lang="en-US" dirty="0" smtClean="0">
                <a:solidFill>
                  <a:schemeClr val="bg1"/>
                </a:solidFill>
              </a:rPr>
              <a:t>)” and others.</a:t>
            </a:r>
          </a:p>
          <a:p>
            <a:r>
              <a:rPr lang="en-US" dirty="0" smtClean="0">
                <a:solidFill>
                  <a:schemeClr val="bg1"/>
                </a:solidFill>
              </a:rPr>
              <a:t>A simple example of this tag can be found here:  </a:t>
            </a:r>
            <a:endParaRPr lang="en-US" dirty="0">
              <a:solidFill>
                <a:schemeClr val="bg1"/>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233" y="5307534"/>
            <a:ext cx="7407533" cy="869429"/>
          </a:xfrm>
          <a:prstGeom prst="rect">
            <a:avLst/>
          </a:prstGeom>
        </p:spPr>
      </p:pic>
    </p:spTree>
    <p:extLst>
      <p:ext uri="{BB962C8B-B14F-4D97-AF65-F5344CB8AC3E}">
        <p14:creationId xmlns:p14="http://schemas.microsoft.com/office/powerpoint/2010/main" val="4188437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bg1"/>
                </a:solidFill>
              </a:rPr>
              <a:t>Canvas Tags 2</a:t>
            </a:r>
            <a:endParaRPr lang="en-US" dirty="0">
              <a:solidFill>
                <a:schemeClr val="bg1"/>
              </a:solidFill>
            </a:endParaRPr>
          </a:p>
        </p:txBody>
      </p:sp>
      <p:sp>
        <p:nvSpPr>
          <p:cNvPr id="3" name="Espace réservé du contenu 2"/>
          <p:cNvSpPr>
            <a:spLocks noGrp="1"/>
          </p:cNvSpPr>
          <p:nvPr>
            <p:ph idx="1"/>
          </p:nvPr>
        </p:nvSpPr>
        <p:spPr/>
        <p:txBody>
          <a:bodyPr/>
          <a:lstStyle/>
          <a:p>
            <a:r>
              <a:rPr lang="en-US" dirty="0" smtClean="0">
                <a:solidFill>
                  <a:schemeClr val="bg1"/>
                </a:solidFill>
              </a:rPr>
              <a:t>Another more complex example with it’s result.</a:t>
            </a:r>
          </a:p>
          <a:p>
            <a:r>
              <a:rPr lang="en-US" dirty="0">
                <a:solidFill>
                  <a:schemeClr val="bg1"/>
                </a:solidFill>
              </a:rPr>
              <a:t> </a:t>
            </a:r>
            <a:r>
              <a:rPr lang="en-US" dirty="0" smtClean="0">
                <a:solidFill>
                  <a:schemeClr val="bg1"/>
                </a:solidFill>
              </a:rPr>
              <a:t>                                                                                                                                                                             </a:t>
            </a:r>
          </a:p>
          <a:p>
            <a:r>
              <a:rPr lang="en-US" sz="6000" dirty="0">
                <a:solidFill>
                  <a:schemeClr val="bg1"/>
                </a:solidFill>
              </a:rPr>
              <a:t> </a:t>
            </a:r>
            <a:r>
              <a:rPr lang="en-US" sz="6000" dirty="0" smtClean="0">
                <a:solidFill>
                  <a:schemeClr val="bg1"/>
                </a:solidFill>
              </a:rPr>
              <a:t>                                      </a:t>
            </a:r>
            <a:r>
              <a:rPr lang="en-US" sz="6000" dirty="0" smtClean="0">
                <a:solidFill>
                  <a:schemeClr val="bg1"/>
                </a:solidFill>
              </a:rPr>
              <a:t>=</a:t>
            </a:r>
          </a:p>
          <a:p>
            <a:r>
              <a:rPr lang="en-US" sz="6000" dirty="0" smtClean="0">
                <a:solidFill>
                  <a:schemeClr val="bg1"/>
                </a:solidFill>
              </a:rPr>
              <a:t>                                          </a:t>
            </a:r>
            <a:endParaRPr lang="en-US" sz="6000" dirty="0">
              <a:solidFill>
                <a:schemeClr val="bg1"/>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94146"/>
            <a:ext cx="6428791" cy="1513356"/>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6255" y="2294146"/>
            <a:ext cx="2427545" cy="1513356"/>
          </a:xfrm>
          <a:prstGeom prst="rect">
            <a:avLst/>
          </a:prstGeom>
        </p:spPr>
      </p:pic>
    </p:spTree>
    <p:extLst>
      <p:ext uri="{BB962C8B-B14F-4D97-AF65-F5344CB8AC3E}">
        <p14:creationId xmlns:p14="http://schemas.microsoft.com/office/powerpoint/2010/main" val="3705768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US" dirty="0" smtClean="0">
                <a:solidFill>
                  <a:schemeClr val="bg1"/>
                </a:solidFill>
              </a:rPr>
              <a:t>Conclusion</a:t>
            </a:r>
            <a:endParaRPr lang="en-US" dirty="0">
              <a:solidFill>
                <a:schemeClr val="bg1"/>
              </a:solidFill>
            </a:endParaRPr>
          </a:p>
        </p:txBody>
      </p:sp>
      <p:sp>
        <p:nvSpPr>
          <p:cNvPr id="5" name="Espace réservé du contenu 4"/>
          <p:cNvSpPr>
            <a:spLocks noGrp="1"/>
          </p:cNvSpPr>
          <p:nvPr>
            <p:ph idx="1"/>
          </p:nvPr>
        </p:nvSpPr>
        <p:spPr/>
        <p:txBody>
          <a:bodyPr/>
          <a:lstStyle/>
          <a:p>
            <a:r>
              <a:rPr lang="en-US" dirty="0" smtClean="0">
                <a:solidFill>
                  <a:schemeClr val="bg1"/>
                </a:solidFill>
              </a:rPr>
              <a:t>We.ve made a study of these three tags and we are still at the surface of the orange. We will get into the core another time and we will figure out that they are just amazing words that turn into beautiful things.</a:t>
            </a:r>
            <a:endParaRPr lang="en-US" dirty="0">
              <a:solidFill>
                <a:schemeClr val="bg1"/>
              </a:solidFill>
            </a:endParaRPr>
          </a:p>
        </p:txBody>
      </p:sp>
    </p:spTree>
    <p:extLst>
      <p:ext uri="{BB962C8B-B14F-4D97-AF65-F5344CB8AC3E}">
        <p14:creationId xmlns:p14="http://schemas.microsoft.com/office/powerpoint/2010/main" val="250844647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466</Words>
  <Application>Microsoft Office PowerPoint</Application>
  <PresentationFormat>Grand écran</PresentationFormat>
  <Paragraphs>36</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Thème Office</vt:lpstr>
      <vt:lpstr>HTML5 Tags</vt:lpstr>
      <vt:lpstr>Tags (Generally)</vt:lpstr>
      <vt:lpstr>Videos Tags 1</vt:lpstr>
      <vt:lpstr>Video Tags 2</vt:lpstr>
      <vt:lpstr>Audio Tags 1</vt:lpstr>
      <vt:lpstr>Canvas Tags 1</vt:lpstr>
      <vt:lpstr>Canvas Tags 2</vt:lpstr>
      <vt:lpstr>Conclusion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Tags</dc:title>
  <dc:creator>Mc Neil Jean-Louis</dc:creator>
  <cp:lastModifiedBy>Mc Neil Jean-Louis</cp:lastModifiedBy>
  <cp:revision>8</cp:revision>
  <dcterms:created xsi:type="dcterms:W3CDTF">2016-10-21T00:26:48Z</dcterms:created>
  <dcterms:modified xsi:type="dcterms:W3CDTF">2016-10-21T01:32:47Z</dcterms:modified>
</cp:coreProperties>
</file>