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3" r:id="rId2"/>
    <p:sldId id="269" r:id="rId3"/>
    <p:sldId id="274" r:id="rId4"/>
    <p:sldId id="271" r:id="rId5"/>
    <p:sldId id="275" r:id="rId6"/>
    <p:sldId id="276" r:id="rId7"/>
  </p:sldIdLst>
  <p:sldSz cx="9144000" cy="6858000" type="screen4x3"/>
  <p:notesSz cx="6815138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91" autoAdjust="0"/>
  </p:normalViewPr>
  <p:slideViewPr>
    <p:cSldViewPr>
      <p:cViewPr varScale="1">
        <p:scale>
          <a:sx n="91" d="100"/>
          <a:sy n="91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6BC642B-9844-464F-B430-839619F15F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76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F750411-A7CB-4CA0-863C-A96B41EC79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967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092661-05E0-4389-BF6A-694B05865BAE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>
              <a:solidFill>
                <a:srgbClr val="335CC6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335CC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(d) {a</a:t>
            </a:r>
            <a:r>
              <a:rPr lang="en-US" altLang="zh-CN" b="1" baseline="300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CN" b="1" baseline="300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zh-CN" b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zh-CN" b="1" baseline="300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 </a:t>
            </a:r>
            <a:r>
              <a:rPr lang="en-US" altLang="zh-CN" b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 0</a:t>
            </a:r>
            <a:r>
              <a:rPr lang="en-US" altLang="zh-CN" b="1">
                <a:solidFill>
                  <a:srgbClr val="0070C0"/>
                </a:solidFill>
                <a:latin typeface="Arial" panose="020B060402020202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≤</a:t>
            </a:r>
            <a:r>
              <a:rPr lang="en-US" altLang="zh-CN" b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n+m</a:t>
            </a:r>
            <a:r>
              <a:rPr lang="en-US" altLang="zh-CN" b="1">
                <a:solidFill>
                  <a:srgbClr val="0070C0"/>
                </a:solidFill>
                <a:latin typeface="Arial" panose="020B060402020202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≤k </a:t>
            </a:r>
            <a:r>
              <a:rPr lang="en-US" altLang="zh-CN" b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}</a:t>
            </a:r>
            <a:r>
              <a:rPr lang="en-US" altLang="zh-CN" b="1">
                <a:solidFill>
                  <a:srgbClr val="335CC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endParaRPr kumimoji="1" lang="en-US" altLang="zh-CN" b="1" i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>
              <a:solidFill>
                <a:srgbClr val="335CC6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>
              <a:solidFill>
                <a:srgbClr val="335CC6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5CC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  </a:t>
            </a:r>
            <a:r>
              <a:rPr lang="en-US" altLang="zh-CN" b="1">
                <a:solidFill>
                  <a:srgbClr val="335CC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  A </a:t>
            </a:r>
            <a:r>
              <a:rPr lang="zh-CN" altLang="en-US" b="1">
                <a:solidFill>
                  <a:srgbClr val="335CC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  </a:t>
            </a:r>
            <a:r>
              <a:rPr lang="en-US" altLang="zh-CN" b="1">
                <a:solidFill>
                  <a:srgbClr val="335CC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 aAc B </a:t>
            </a:r>
            <a:r>
              <a:rPr lang="zh-CN" altLang="en-US" b="1">
                <a:solidFill>
                  <a:srgbClr val="335CC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altLang="zh-CN" b="1">
                <a:solidFill>
                  <a:srgbClr val="335CC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B bBc C     C aC </a:t>
            </a:r>
            <a:r>
              <a:rPr lang="zh-CN" altLang="en-US" b="1">
                <a:solidFill>
                  <a:srgbClr val="335CC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CN" b="1">
              <a:solidFill>
                <a:srgbClr val="335CC6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08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B4090D-C019-4E8B-95D9-5B3067821D9C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42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2FE9E-3A91-4D16-AC77-CD90C66009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32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019DC-4F9E-4F78-95D8-CC39A536D8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29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0777-7EB9-4D25-9539-1804D57C8F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43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A9380-9786-422A-8B3C-137FF82D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45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C7F3B-0DBA-45AF-9DDB-0A31655EA8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49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5ED4A-F92C-436B-BB4B-FF5569F7D7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83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001FA-5107-4165-B9C9-B8D4A5B8BD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12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354BB-F401-4E53-A84F-50C1D2A8E7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73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809F3-0F47-4D49-AF15-E9B2766725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56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20FF5-4E4B-41AD-8CFA-096B7E499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69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0FFCE-A5F4-457D-B8E3-CCB7744816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94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BB6F5E3-FA6E-42CF-8E98-2F28DD6249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549275"/>
            <a:ext cx="8785225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i="1" dirty="0">
                <a:solidFill>
                  <a:srgbClr val="800080"/>
                </a:solidFill>
              </a:rPr>
              <a:t>Exercise </a:t>
            </a:r>
            <a:r>
              <a:rPr kumimoji="1" lang="zh-CN" altLang="en-US" b="1" i="1" dirty="0">
                <a:solidFill>
                  <a:srgbClr val="800080"/>
                </a:solidFill>
              </a:rPr>
              <a:t>１</a:t>
            </a:r>
            <a:r>
              <a:rPr kumimoji="1" lang="en-US" altLang="zh-CN" b="1" i="1" dirty="0">
                <a:solidFill>
                  <a:srgbClr val="800080"/>
                </a:solidFill>
              </a:rPr>
              <a:t>.  </a:t>
            </a:r>
            <a:r>
              <a:rPr kumimoji="1" lang="zh-CN" altLang="en-US" b="1" i="1" dirty="0">
                <a:solidFill>
                  <a:srgbClr val="333399"/>
                </a:solidFill>
              </a:rPr>
              <a:t>给出下列语言的文法：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AutoNum type="alphaLcParenR"/>
            </a:pPr>
            <a:r>
              <a:rPr lang="en-US" altLang="zh-CN" b="1" dirty="0">
                <a:solidFill>
                  <a:srgbClr val="333399"/>
                </a:solidFill>
                <a:sym typeface="Symbol" panose="05050102010706020507" pitchFamily="18" charset="2"/>
              </a:rPr>
              <a:t> {a</a:t>
            </a:r>
            <a:r>
              <a:rPr lang="en-US" altLang="zh-CN" b="1" baseline="30000" dirty="0">
                <a:solidFill>
                  <a:srgbClr val="333399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dirty="0">
                <a:solidFill>
                  <a:srgbClr val="333399"/>
                </a:solidFill>
                <a:sym typeface="Symbol" panose="05050102010706020507" pitchFamily="18" charset="2"/>
              </a:rPr>
              <a:t>b</a:t>
            </a:r>
            <a:r>
              <a:rPr lang="en-US" altLang="zh-CN" b="1" baseline="30000" dirty="0">
                <a:solidFill>
                  <a:srgbClr val="333399"/>
                </a:solidFill>
                <a:sym typeface="Symbol" panose="05050102010706020507" pitchFamily="18" charset="2"/>
              </a:rPr>
              <a:t>m</a:t>
            </a:r>
            <a:r>
              <a:rPr lang="en-US" altLang="zh-CN" b="1" dirty="0">
                <a:solidFill>
                  <a:srgbClr val="333399"/>
                </a:solidFill>
                <a:sym typeface="Symbol" panose="05050102010706020507" pitchFamily="18" charset="2"/>
              </a:rPr>
              <a:t>c</a:t>
            </a:r>
            <a:r>
              <a:rPr lang="en-US" altLang="zh-CN" b="1" baseline="30000" dirty="0">
                <a:solidFill>
                  <a:srgbClr val="333399"/>
                </a:solidFill>
                <a:sym typeface="Symbol" panose="05050102010706020507" pitchFamily="18" charset="2"/>
              </a:rPr>
              <a:t>2n+m</a:t>
            </a:r>
            <a:r>
              <a:rPr lang="en-US" altLang="zh-CN" b="1" dirty="0">
                <a:solidFill>
                  <a:srgbClr val="333399"/>
                </a:solidFill>
                <a:sym typeface="Symbol" panose="05050102010706020507" pitchFamily="18" charset="2"/>
              </a:rPr>
              <a:t>|n,m&gt;0}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333399"/>
                </a:solidFill>
                <a:sym typeface="Symbol" panose="05050102010706020507" pitchFamily="18" charset="2"/>
              </a:rPr>
              <a:t>        S </a:t>
            </a:r>
            <a:r>
              <a:rPr lang="en-US" altLang="zh-CN" b="1" dirty="0" err="1">
                <a:solidFill>
                  <a:srgbClr val="333399"/>
                </a:solidFill>
                <a:sym typeface="Symbol" panose="05050102010706020507" pitchFamily="18" charset="2"/>
              </a:rPr>
              <a:t>aScc</a:t>
            </a:r>
            <a:r>
              <a:rPr lang="en-US" altLang="zh-CN" b="1" dirty="0">
                <a:solidFill>
                  <a:srgbClr val="333399"/>
                </a:solidFill>
                <a:sym typeface="Symbol" panose="05050102010706020507" pitchFamily="18" charset="2"/>
              </a:rPr>
              <a:t> </a:t>
            </a:r>
            <a:r>
              <a:rPr lang="en-US" altLang="zh-CN" b="1" dirty="0" err="1">
                <a:solidFill>
                  <a:srgbClr val="333399"/>
                </a:solidFill>
                <a:sym typeface="Symbol" panose="05050102010706020507" pitchFamily="18" charset="2"/>
              </a:rPr>
              <a:t>aBcc</a:t>
            </a:r>
            <a:endParaRPr lang="en-US" altLang="zh-CN" b="1" dirty="0">
              <a:solidFill>
                <a:srgbClr val="333399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333399"/>
                </a:solidFill>
                <a:sym typeface="Symbol" panose="05050102010706020507" pitchFamily="18" charset="2"/>
              </a:rPr>
              <a:t>        B </a:t>
            </a:r>
            <a:r>
              <a:rPr lang="en-US" altLang="zh-CN" b="1" dirty="0" err="1">
                <a:solidFill>
                  <a:srgbClr val="333399"/>
                </a:solidFill>
                <a:sym typeface="Symbol" panose="05050102010706020507" pitchFamily="18" charset="2"/>
              </a:rPr>
              <a:t>bBc</a:t>
            </a:r>
            <a:r>
              <a:rPr lang="en-US" altLang="zh-CN" b="1" dirty="0">
                <a:solidFill>
                  <a:srgbClr val="333399"/>
                </a:solidFill>
                <a:sym typeface="Symbol" panose="05050102010706020507" pitchFamily="18" charset="2"/>
              </a:rPr>
              <a:t> </a:t>
            </a:r>
            <a:r>
              <a:rPr lang="en-US" altLang="zh-CN" b="1" dirty="0" err="1">
                <a:solidFill>
                  <a:srgbClr val="333399"/>
                </a:solidFill>
                <a:sym typeface="Symbol" panose="05050102010706020507" pitchFamily="18" charset="2"/>
              </a:rPr>
              <a:t>bc</a:t>
            </a:r>
            <a:endParaRPr lang="en-US" altLang="zh-CN" b="1" dirty="0">
              <a:solidFill>
                <a:srgbClr val="333399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333399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AutoNum type="alphaLcParenR" startAt="2"/>
            </a:pPr>
            <a:r>
              <a:rPr kumimoji="1" lang="en-US" altLang="zh-CN" b="1" i="1" dirty="0">
                <a:solidFill>
                  <a:srgbClr val="333399"/>
                </a:solidFill>
              </a:rPr>
              <a:t> L= { </a:t>
            </a:r>
            <a:r>
              <a:rPr kumimoji="1" lang="en-US" altLang="zh-CN" b="1" i="1" dirty="0" err="1">
                <a:solidFill>
                  <a:srgbClr val="333399"/>
                </a:solidFill>
              </a:rPr>
              <a:t>xwx</a:t>
            </a:r>
            <a:r>
              <a:rPr kumimoji="1" lang="en-US" altLang="zh-CN" sz="4000" b="1" i="1" baseline="30000" dirty="0" err="1">
                <a:solidFill>
                  <a:srgbClr val="333399"/>
                </a:solidFill>
              </a:rPr>
              <a:t>T</a:t>
            </a:r>
            <a:r>
              <a:rPr kumimoji="1" lang="en-US" altLang="zh-CN" sz="4000" b="1" i="1" baseline="30000" dirty="0">
                <a:solidFill>
                  <a:srgbClr val="333399"/>
                </a:solidFill>
              </a:rPr>
              <a:t>     </a:t>
            </a:r>
            <a:r>
              <a:rPr kumimoji="1" lang="en-US" altLang="zh-CN" sz="4000" b="1" i="1" dirty="0">
                <a:solidFill>
                  <a:srgbClr val="333399"/>
                </a:solidFill>
              </a:rPr>
              <a:t>| </a:t>
            </a:r>
            <a:r>
              <a:rPr kumimoji="1" lang="en-US" altLang="zh-CN" b="1" i="1" dirty="0" err="1">
                <a:solidFill>
                  <a:srgbClr val="333399"/>
                </a:solidFill>
              </a:rPr>
              <a:t>x,w</a:t>
            </a:r>
            <a:r>
              <a:rPr kumimoji="1" lang="en-US" altLang="zh-CN" b="1" i="1" dirty="0">
                <a:solidFill>
                  <a:srgbClr val="333399"/>
                </a:solidFill>
              </a:rPr>
              <a:t> </a:t>
            </a:r>
            <a:r>
              <a:rPr kumimoji="1" lang="zh-CN" altLang="en-US" b="1" i="1" dirty="0">
                <a:solidFill>
                  <a:srgbClr val="333399"/>
                </a:solidFill>
              </a:rPr>
              <a:t> ∈ </a:t>
            </a:r>
            <a:r>
              <a:rPr kumimoji="1" lang="en-US" altLang="zh-CN" b="1" i="1" dirty="0">
                <a:solidFill>
                  <a:srgbClr val="333399"/>
                </a:solidFill>
              </a:rPr>
              <a:t>{</a:t>
            </a:r>
            <a:r>
              <a:rPr kumimoji="1" lang="en-US" altLang="zh-CN" b="1" i="1" dirty="0" err="1">
                <a:solidFill>
                  <a:srgbClr val="333399"/>
                </a:solidFill>
              </a:rPr>
              <a:t>a,b,c</a:t>
            </a:r>
            <a:r>
              <a:rPr kumimoji="1" lang="en-US" altLang="zh-CN" b="1" i="1" dirty="0">
                <a:solidFill>
                  <a:srgbClr val="333399"/>
                </a:solidFill>
              </a:rPr>
              <a:t>}</a:t>
            </a:r>
            <a:r>
              <a:rPr kumimoji="1" lang="en-US" altLang="zh-CN" b="1" i="1" baseline="30000" dirty="0">
                <a:solidFill>
                  <a:srgbClr val="333399"/>
                </a:solidFill>
              </a:rPr>
              <a:t>+   </a:t>
            </a:r>
            <a:r>
              <a:rPr kumimoji="1" lang="en-US" altLang="zh-CN" b="1" i="1" dirty="0">
                <a:solidFill>
                  <a:srgbClr val="333399"/>
                </a:solidFill>
              </a:rPr>
              <a:t>}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71550" y="4211638"/>
            <a:ext cx="76327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参考解答：</a:t>
            </a:r>
            <a:endParaRPr lang="zh-CN" altLang="en-US" sz="1800" b="1" i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/>
                </a:solidFill>
              </a:rPr>
              <a:t>定义语言</a:t>
            </a:r>
            <a:r>
              <a:rPr lang="en-US" altLang="zh-CN" sz="1800" b="1" dirty="0">
                <a:solidFill>
                  <a:schemeClr val="accent2"/>
                </a:solidFill>
              </a:rPr>
              <a:t>L</a:t>
            </a:r>
            <a:r>
              <a:rPr lang="zh-CN" altLang="en-US" sz="1800" b="1" dirty="0">
                <a:solidFill>
                  <a:schemeClr val="accent2"/>
                </a:solidFill>
              </a:rPr>
              <a:t>（</a:t>
            </a:r>
            <a:r>
              <a:rPr lang="en-US" altLang="zh-CN" sz="1800" b="1" dirty="0">
                <a:solidFill>
                  <a:schemeClr val="accent2"/>
                </a:solidFill>
              </a:rPr>
              <a:t>G</a:t>
            </a:r>
            <a:r>
              <a:rPr lang="zh-CN" altLang="en-US" sz="1800" b="1" dirty="0">
                <a:solidFill>
                  <a:schemeClr val="accent2"/>
                </a:solidFill>
              </a:rPr>
              <a:t>）的产生式集合为：</a:t>
            </a:r>
            <a:endParaRPr lang="en-US" altLang="zh-CN" sz="1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en-US" sz="1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/>
                </a:solidFill>
              </a:rPr>
              <a:t>      </a:t>
            </a:r>
            <a:r>
              <a:rPr lang="en-US" altLang="zh-CN" sz="1800" b="1" i="1" dirty="0">
                <a:solidFill>
                  <a:schemeClr val="accent2"/>
                </a:solidFill>
              </a:rPr>
              <a:t>S 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accent2"/>
                </a:solidFill>
              </a:rPr>
              <a:t> a </a:t>
            </a:r>
            <a:r>
              <a:rPr lang="en-US" altLang="zh-CN" sz="1800" b="1" i="1" dirty="0" err="1">
                <a:solidFill>
                  <a:schemeClr val="accent2"/>
                </a:solidFill>
              </a:rPr>
              <a:t>A</a:t>
            </a:r>
            <a:r>
              <a:rPr lang="en-US" altLang="zh-CN" sz="1800" b="1" i="1" dirty="0">
                <a:solidFill>
                  <a:schemeClr val="accent2"/>
                </a:solidFill>
              </a:rPr>
              <a:t> </a:t>
            </a:r>
            <a:r>
              <a:rPr lang="en-US" altLang="zh-CN" sz="1800" b="1" i="1" dirty="0" err="1">
                <a:solidFill>
                  <a:schemeClr val="accent2"/>
                </a:solidFill>
              </a:rPr>
              <a:t>a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 </a:t>
            </a:r>
            <a:r>
              <a:rPr lang="en-US" altLang="zh-CN" sz="1800" b="1" dirty="0">
                <a:solidFill>
                  <a:schemeClr val="accent2"/>
                </a:solidFill>
              </a:rPr>
              <a:t> b</a:t>
            </a:r>
            <a:r>
              <a:rPr lang="zh-CN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zh-CN" sz="1800" b="1" i="1" dirty="0">
                <a:solidFill>
                  <a:schemeClr val="accent2"/>
                </a:solidFill>
              </a:rPr>
              <a:t>A b</a:t>
            </a:r>
            <a:r>
              <a:rPr lang="en-US" altLang="zh-CN" sz="1800" b="1" i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1800" b="1" dirty="0">
                <a:solidFill>
                  <a:schemeClr val="accent2"/>
                </a:solidFill>
              </a:rPr>
              <a:t> c</a:t>
            </a:r>
            <a:r>
              <a:rPr lang="zh-CN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zh-CN" sz="1800" b="1" i="1" dirty="0">
                <a:solidFill>
                  <a:schemeClr val="accent2"/>
                </a:solidFill>
              </a:rPr>
              <a:t>A c</a:t>
            </a:r>
            <a:r>
              <a:rPr lang="en-US" altLang="zh-CN" sz="1800" b="1" dirty="0">
                <a:solidFill>
                  <a:schemeClr val="accent2"/>
                </a:solidFill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1800" b="1" dirty="0">
                <a:solidFill>
                  <a:schemeClr val="accent2"/>
                </a:solidFill>
              </a:rPr>
              <a:t> </a:t>
            </a:r>
            <a:r>
              <a:rPr lang="zh-CN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</a:rPr>
              <a:t>A </a:t>
            </a:r>
            <a:r>
              <a:rPr lang="zh-CN" altLang="en-US" sz="1800" b="1" i="1" dirty="0">
                <a:solidFill>
                  <a:srgbClr val="FF0000"/>
                </a:solidFill>
              </a:rPr>
              <a:t>              （有没有错？ 注意边界条件）</a:t>
            </a: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      </a:t>
            </a:r>
            <a:r>
              <a:rPr lang="en-US" altLang="zh-CN" sz="1800" b="1" i="1" dirty="0">
                <a:solidFill>
                  <a:schemeClr val="accent2"/>
                </a:solidFill>
              </a:rPr>
              <a:t>A 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accent2"/>
                </a:solidFill>
              </a:rPr>
              <a:t> a </a:t>
            </a:r>
            <a:r>
              <a:rPr lang="en-US" altLang="zh-CN" sz="1800" b="1" i="1" dirty="0" err="1">
                <a:solidFill>
                  <a:schemeClr val="accent2"/>
                </a:solidFill>
              </a:rPr>
              <a:t>A</a:t>
            </a:r>
            <a:r>
              <a:rPr lang="en-US" altLang="zh-CN" sz="1800" b="1" i="1" dirty="0">
                <a:solidFill>
                  <a:schemeClr val="accent2"/>
                </a:solidFill>
              </a:rPr>
              <a:t> </a:t>
            </a:r>
            <a:r>
              <a:rPr lang="en-US" altLang="zh-CN" sz="1800" b="1" i="1" dirty="0" err="1">
                <a:solidFill>
                  <a:schemeClr val="accent2"/>
                </a:solidFill>
              </a:rPr>
              <a:t>a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 </a:t>
            </a:r>
            <a:r>
              <a:rPr lang="en-US" altLang="zh-CN" sz="1800" b="1" dirty="0">
                <a:solidFill>
                  <a:schemeClr val="accent2"/>
                </a:solidFill>
              </a:rPr>
              <a:t> b</a:t>
            </a:r>
            <a:r>
              <a:rPr lang="zh-CN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zh-CN" sz="1800" b="1" i="1" dirty="0">
                <a:solidFill>
                  <a:schemeClr val="accent2"/>
                </a:solidFill>
              </a:rPr>
              <a:t>A b</a:t>
            </a:r>
            <a:r>
              <a:rPr lang="en-US" altLang="zh-CN" sz="1800" b="1" i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1800" b="1" dirty="0">
                <a:solidFill>
                  <a:schemeClr val="accent2"/>
                </a:solidFill>
              </a:rPr>
              <a:t> c</a:t>
            </a:r>
            <a:r>
              <a:rPr lang="zh-CN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zh-CN" sz="1800" b="1" i="1" dirty="0">
                <a:solidFill>
                  <a:schemeClr val="accent2"/>
                </a:solidFill>
              </a:rPr>
              <a:t>A c</a:t>
            </a:r>
            <a:r>
              <a:rPr lang="en-US" altLang="zh-CN" sz="1800" b="1" dirty="0">
                <a:solidFill>
                  <a:schemeClr val="accent2"/>
                </a:solidFill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1800" b="1" dirty="0">
                <a:solidFill>
                  <a:schemeClr val="accent2"/>
                </a:solidFill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      </a:t>
            </a:r>
            <a:r>
              <a:rPr lang="en-US" altLang="zh-CN" sz="1800" b="1" i="1" dirty="0">
                <a:solidFill>
                  <a:schemeClr val="accent2"/>
                </a:solidFill>
              </a:rPr>
              <a:t>B 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accent2"/>
                </a:solidFill>
              </a:rPr>
              <a:t> a </a:t>
            </a:r>
            <a:r>
              <a:rPr lang="en-US" altLang="zh-CN" sz="1800" b="1" i="1" dirty="0" err="1">
                <a:solidFill>
                  <a:schemeClr val="accent2"/>
                </a:solidFill>
              </a:rPr>
              <a:t>B</a:t>
            </a:r>
            <a:r>
              <a:rPr lang="en-US" altLang="zh-CN" sz="1800" b="1" dirty="0" err="1">
                <a:solidFill>
                  <a:schemeClr val="accent2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1800" b="1" dirty="0" err="1">
                <a:solidFill>
                  <a:schemeClr val="accent2"/>
                </a:solidFill>
              </a:rPr>
              <a:t>b</a:t>
            </a:r>
            <a:r>
              <a:rPr lang="en-US" altLang="zh-CN" sz="1800" b="1" dirty="0">
                <a:solidFill>
                  <a:schemeClr val="accent2"/>
                </a:solidFill>
              </a:rPr>
              <a:t> </a:t>
            </a:r>
            <a:r>
              <a:rPr lang="en-US" altLang="zh-CN" sz="1800" b="1" i="1" dirty="0">
                <a:solidFill>
                  <a:schemeClr val="accent2"/>
                </a:solidFill>
              </a:rPr>
              <a:t>B 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c</a:t>
            </a:r>
            <a:r>
              <a:rPr lang="en-US" altLang="zh-CN" sz="1800" b="1" dirty="0">
                <a:solidFill>
                  <a:schemeClr val="accent2"/>
                </a:solidFill>
              </a:rPr>
              <a:t> </a:t>
            </a:r>
            <a:r>
              <a:rPr lang="en-US" altLang="zh-CN" sz="1800" b="1" i="1" dirty="0">
                <a:solidFill>
                  <a:schemeClr val="accent2"/>
                </a:solidFill>
              </a:rPr>
              <a:t>B 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 a b c</a:t>
            </a:r>
            <a:endParaRPr lang="en-US" altLang="zh-CN" sz="1800" b="1" i="1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60350"/>
            <a:ext cx="8424862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1" lang="en-US" altLang="zh-CN" b="1" i="1" dirty="0">
                <a:solidFill>
                  <a:srgbClr val="800080"/>
                </a:solidFill>
              </a:rPr>
              <a:t>Exercise </a:t>
            </a:r>
            <a:r>
              <a:rPr kumimoji="1" lang="zh-CN" altLang="en-US" b="1" i="1" dirty="0">
                <a:solidFill>
                  <a:srgbClr val="800080"/>
                </a:solidFill>
              </a:rPr>
              <a:t>２</a:t>
            </a:r>
            <a:r>
              <a:rPr kumimoji="1" lang="en-US" altLang="zh-CN" b="1" i="1" dirty="0">
                <a:solidFill>
                  <a:srgbClr val="80008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dirty="0"/>
              <a:t>设计下面语言的</a:t>
            </a:r>
            <a:r>
              <a:rPr lang="zh-CN" altLang="en-US" sz="1800" dirty="0">
                <a:solidFill>
                  <a:srgbClr val="FF0000"/>
                </a:solidFill>
              </a:rPr>
              <a:t>文法和自动机</a:t>
            </a:r>
            <a:r>
              <a:rPr lang="zh-CN" altLang="en-US" sz="1800" dirty="0"/>
              <a:t>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L = {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n</a:t>
            </a:r>
            <a:r>
              <a:rPr lang="en-US" altLang="zh-CN" sz="2400" dirty="0" err="1"/>
              <a:t>b</a:t>
            </a:r>
            <a:r>
              <a:rPr lang="en-US" altLang="zh-CN" sz="2400" baseline="30000" dirty="0" err="1"/>
              <a:t>m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m</a:t>
            </a:r>
            <a:r>
              <a:rPr lang="en-US" altLang="zh-CN" sz="2400" dirty="0" err="1"/>
              <a:t>b</a:t>
            </a:r>
            <a:r>
              <a:rPr lang="en-US" altLang="zh-CN" sz="2400" baseline="30000" dirty="0" err="1"/>
              <a:t>n</a:t>
            </a:r>
            <a:r>
              <a:rPr lang="en-US" altLang="zh-CN" sz="2400" dirty="0"/>
              <a:t> | n, m ≥ 0}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/>
              <a:t>参考解答：</a:t>
            </a:r>
            <a:endParaRPr lang="zh-CN" alt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>
                <a:solidFill>
                  <a:schemeClr val="accent2"/>
                </a:solidFill>
              </a:rPr>
              <a:t>定义文法 </a:t>
            </a:r>
            <a:r>
              <a:rPr lang="en-US" altLang="zh-CN" sz="1800" b="1" i="1" dirty="0">
                <a:solidFill>
                  <a:schemeClr val="accent2"/>
                </a:solidFill>
              </a:rPr>
              <a:t>G1 </a:t>
            </a:r>
            <a:r>
              <a:rPr lang="zh-CN" altLang="en-US" sz="1800" b="1" dirty="0">
                <a:solidFill>
                  <a:schemeClr val="accent2"/>
                </a:solidFill>
              </a:rPr>
              <a:t>的产生式集合为：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>
                <a:solidFill>
                  <a:schemeClr val="accent2"/>
                </a:solidFill>
              </a:rPr>
              <a:t>      </a:t>
            </a:r>
            <a:r>
              <a:rPr lang="en-US" altLang="zh-CN" sz="1800" b="1" i="1" dirty="0">
                <a:solidFill>
                  <a:schemeClr val="accent2"/>
                </a:solidFill>
              </a:rPr>
              <a:t>S 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accent2"/>
                </a:solidFill>
              </a:rPr>
              <a:t> a </a:t>
            </a:r>
            <a:r>
              <a:rPr lang="en-US" altLang="zh-CN" sz="1800" b="1" i="1" dirty="0">
                <a:solidFill>
                  <a:schemeClr val="accent2"/>
                </a:solidFill>
              </a:rPr>
              <a:t>S b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 </a:t>
            </a:r>
            <a:r>
              <a:rPr lang="en-US" altLang="zh-CN" sz="1800" b="1" i="1" dirty="0">
                <a:solidFill>
                  <a:schemeClr val="accent2"/>
                </a:solidFill>
                <a:sym typeface="Symbol" panose="05050102010706020507" pitchFamily="18" charset="2"/>
              </a:rPr>
              <a:t>A </a:t>
            </a:r>
            <a:endParaRPr lang="en-US" altLang="zh-CN" sz="1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      </a:t>
            </a:r>
            <a:r>
              <a:rPr lang="en-US" altLang="zh-CN" sz="1800" b="1" i="1" dirty="0">
                <a:solidFill>
                  <a:schemeClr val="accent2"/>
                </a:solidFill>
              </a:rPr>
              <a:t>A 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accent2"/>
                </a:solidFill>
              </a:rPr>
              <a:t> b </a:t>
            </a:r>
            <a:r>
              <a:rPr lang="en-US" altLang="zh-CN" sz="1800" b="1" i="1" dirty="0">
                <a:solidFill>
                  <a:schemeClr val="accent2"/>
                </a:solidFill>
              </a:rPr>
              <a:t>A </a:t>
            </a:r>
            <a:r>
              <a:rPr lang="en-US" altLang="zh-CN" sz="1800" b="1" i="1" dirty="0" err="1">
                <a:solidFill>
                  <a:schemeClr val="accent2"/>
                </a:solidFill>
              </a:rPr>
              <a:t>a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 </a:t>
            </a:r>
            <a:r>
              <a:rPr lang="en-US" altLang="zh-CN" sz="1800" b="1" i="1" dirty="0">
                <a:solidFill>
                  <a:schemeClr val="accent2"/>
                </a:solidFill>
                <a:sym typeface="Symbol" panose="05050102010706020507" pitchFamily="18" charset="2"/>
              </a:rPr>
              <a:t>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i="1" dirty="0">
                <a:solidFill>
                  <a:schemeClr val="accent2"/>
                </a:solidFill>
                <a:sym typeface="Symbol" panose="05050102010706020507" pitchFamily="18" charset="2"/>
              </a:rPr>
              <a:t>PDA: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i="1" dirty="0">
                <a:solidFill>
                  <a:schemeClr val="accent2"/>
                </a:solidFill>
                <a:sym typeface="Symbol" panose="05050102010706020507" pitchFamily="18" charset="2"/>
              </a:rPr>
              <a:t>   可直接构造，也可从文法构造。</a:t>
            </a:r>
            <a:endParaRPr lang="en-US" altLang="zh-CN" sz="1800" b="1" i="1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kumimoji="1" lang="en-US" altLang="zh-CN" sz="3200" dirty="0"/>
              <a:t>Ch4.9 </a:t>
            </a:r>
            <a:r>
              <a:rPr kumimoji="1" lang="zh-CN" altLang="en-US" sz="3200" dirty="0"/>
              <a:t>　典型例题解析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17" y="1052736"/>
            <a:ext cx="8391525" cy="1104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890844"/>
            <a:ext cx="5027225" cy="22663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243" y="2564904"/>
            <a:ext cx="3888593" cy="27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15888"/>
            <a:ext cx="8424863" cy="208897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/>
              <a:t>例题２</a:t>
            </a:r>
            <a:r>
              <a:rPr lang="en-US" altLang="zh-CN" sz="2800" dirty="0"/>
              <a:t>.</a:t>
            </a:r>
            <a:r>
              <a:rPr lang="zh-CN" altLang="en-US" sz="2800" dirty="0"/>
              <a:t>     设计下面语言的自动机：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/>
              <a:t>                                   </a:t>
            </a:r>
            <a:r>
              <a:rPr lang="en-US" altLang="zh-CN" sz="2400" dirty="0"/>
              <a:t>L = {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n</a:t>
            </a:r>
            <a:r>
              <a:rPr lang="en-US" altLang="zh-CN" sz="2400" dirty="0" err="1"/>
              <a:t>b</a:t>
            </a:r>
            <a:r>
              <a:rPr lang="en-US" altLang="zh-CN" sz="2400" baseline="30000" dirty="0" err="1"/>
              <a:t>m</a:t>
            </a:r>
            <a:r>
              <a:rPr lang="en-US" altLang="zh-CN" sz="2400" baseline="30000" dirty="0"/>
              <a:t> </a:t>
            </a:r>
            <a:r>
              <a:rPr lang="en-US" altLang="zh-CN" sz="2400" dirty="0"/>
              <a:t> |  0</a:t>
            </a:r>
            <a:r>
              <a:rPr lang="en-US" altLang="zh-CN" sz="2400" b="1" dirty="0">
                <a:solidFill>
                  <a:srgbClr val="FF0000"/>
                </a:solidFill>
                <a:sym typeface="Euclid Symbol" panose="02050102010706020507" pitchFamily="18" charset="2"/>
              </a:rPr>
              <a:t></a:t>
            </a:r>
            <a:r>
              <a:rPr lang="en-US" altLang="zh-CN" sz="2400" dirty="0"/>
              <a:t>n ≤ m ≤ 3n}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 </a:t>
            </a:r>
            <a:r>
              <a:rPr lang="zh-CN" altLang="en-US" sz="2000" dirty="0"/>
              <a:t>直观上，可以用下面的方法来解决这一问题。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）当读取一个</a:t>
            </a:r>
            <a:r>
              <a:rPr lang="en-US" altLang="zh-CN" sz="2000" dirty="0"/>
              <a:t>a</a:t>
            </a:r>
            <a:r>
              <a:rPr lang="zh-CN" altLang="en-US" sz="2000" dirty="0"/>
              <a:t> 时，栈中压入一个</a:t>
            </a:r>
            <a:r>
              <a:rPr lang="en-US" altLang="zh-CN" sz="2000" dirty="0"/>
              <a:t>1</a:t>
            </a:r>
            <a:r>
              <a:rPr lang="zh-CN" altLang="en-US" sz="2000" dirty="0"/>
              <a:t>、或两个</a:t>
            </a:r>
            <a:r>
              <a:rPr lang="en-US" altLang="zh-CN" sz="2000" dirty="0"/>
              <a:t>1</a:t>
            </a:r>
            <a:r>
              <a:rPr lang="zh-CN" altLang="en-US" sz="2000" dirty="0"/>
              <a:t>、或三个</a:t>
            </a:r>
            <a:r>
              <a:rPr lang="en-US" altLang="zh-CN" sz="2000" dirty="0"/>
              <a:t>1</a:t>
            </a:r>
            <a:r>
              <a:rPr lang="zh-CN" altLang="en-US" sz="2000" dirty="0"/>
              <a:t>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）当读取一个</a:t>
            </a:r>
            <a:r>
              <a:rPr lang="en-US" altLang="zh-CN" sz="2000" dirty="0"/>
              <a:t>b</a:t>
            </a:r>
            <a:r>
              <a:rPr lang="zh-CN" altLang="en-US" sz="2000" dirty="0"/>
              <a:t> 时，栈中退掉一个</a:t>
            </a:r>
            <a:r>
              <a:rPr lang="en-US" altLang="zh-CN" sz="2000" dirty="0"/>
              <a:t>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/>
          </a:p>
        </p:txBody>
      </p:sp>
      <p:pic>
        <p:nvPicPr>
          <p:cNvPr id="23" name="图片 22" descr="IM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74168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95536" y="4477991"/>
            <a:ext cx="7812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确定</a:t>
            </a:r>
            <a:r>
              <a:rPr lang="en-US" altLang="zh-CN" sz="2400" b="1" dirty="0">
                <a:solidFill>
                  <a:srgbClr val="FF0000"/>
                </a:solidFill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</a:rPr>
              <a:t>非确定？  该自动机接受 </a:t>
            </a:r>
            <a:r>
              <a:rPr lang="en-US" altLang="zh-CN" sz="2400" b="1" dirty="0" err="1">
                <a:solidFill>
                  <a:srgbClr val="FF0000"/>
                </a:solidFill>
              </a:rPr>
              <a:t>aabbbbb</a:t>
            </a:r>
            <a:r>
              <a:rPr lang="zh-CN" altLang="en-US" sz="2400" b="1" dirty="0">
                <a:solidFill>
                  <a:srgbClr val="FF0000"/>
                </a:solidFill>
              </a:rPr>
              <a:t>的格局序列为？    　　该语言的文法？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5517232"/>
            <a:ext cx="8537190" cy="1026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395301" cy="3263504"/>
          </a:xfrm>
        </p:spPr>
        <p:txBody>
          <a:bodyPr/>
          <a:lstStyle/>
          <a:p>
            <a:r>
              <a:rPr kumimoji="1" lang="zh-CN" altLang="en-US" sz="2800" dirty="0"/>
              <a:t>设文法</a:t>
            </a:r>
            <a:r>
              <a:rPr kumimoji="1" lang="en-US" altLang="zh-CN" sz="2800" dirty="0"/>
              <a:t>G</a:t>
            </a:r>
            <a:r>
              <a:rPr kumimoji="1" lang="zh-CN" altLang="en-US" sz="2800" dirty="0"/>
              <a:t>有如下的生成式</a:t>
            </a:r>
          </a:p>
          <a:p>
            <a:endParaRPr kumimoji="1" lang="zh-CN" altLang="en-US" dirty="0"/>
          </a:p>
          <a:p>
            <a:r>
              <a:rPr kumimoji="1" lang="zh-CN" altLang="en-US" sz="2800" dirty="0"/>
              <a:t>设计不确定的</a:t>
            </a:r>
            <a:r>
              <a:rPr kumimoji="1" lang="en-US" altLang="zh-CN" sz="2800" dirty="0"/>
              <a:t>PDA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</a:t>
            </a:r>
            <a:r>
              <a:rPr kumimoji="1" lang="zh-CN" altLang="en-US" sz="2800" dirty="0"/>
              <a:t>接受上面文法产生的语言，并采用格局方式写出句子</a:t>
            </a:r>
            <a:r>
              <a:rPr kumimoji="1" lang="en-US" altLang="zh-CN" sz="2800" dirty="0" err="1"/>
              <a:t>ooo</a:t>
            </a:r>
            <a:r>
              <a:rPr kumimoji="1" lang="zh-CN" altLang="en-US" sz="2800" dirty="0"/>
              <a:t>接受的过程。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360" y="856262"/>
            <a:ext cx="2460070" cy="12045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4974966"/>
            <a:ext cx="6408713" cy="1406362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0" y="101107"/>
            <a:ext cx="1821386" cy="70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dirty="0"/>
              <a:t>例题</a:t>
            </a:r>
            <a:r>
              <a:rPr kumimoji="1" lang="en-US" altLang="zh-CN" sz="3200" dirty="0"/>
              <a:t>3</a:t>
            </a:r>
            <a:r>
              <a:rPr kumimoji="1" lang="zh-CN" altLang="en-US" sz="3200" kern="0" dirty="0"/>
              <a:t>　　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D829A6-0C85-4EAE-8B01-54394E277C9A}"/>
              </a:ext>
            </a:extLst>
          </p:cNvPr>
          <p:cNvGrpSpPr/>
          <p:nvPr/>
        </p:nvGrpSpPr>
        <p:grpSpPr>
          <a:xfrm>
            <a:off x="2627784" y="3284984"/>
            <a:ext cx="2586132" cy="1219048"/>
            <a:chOff x="2028234" y="3198715"/>
            <a:chExt cx="2586132" cy="121904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C070876-F711-4A7F-8D9D-ACB270BECDC7}"/>
                </a:ext>
              </a:extLst>
            </p:cNvPr>
            <p:cNvGrpSpPr/>
            <p:nvPr/>
          </p:nvGrpSpPr>
          <p:grpSpPr>
            <a:xfrm>
              <a:off x="2028234" y="3198715"/>
              <a:ext cx="2586132" cy="1219048"/>
              <a:chOff x="5796136" y="3134121"/>
              <a:chExt cx="2586132" cy="1219048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E263B877-B575-4B9D-B15F-0615BA3ED116}"/>
                  </a:ext>
                </a:extLst>
              </p:cNvPr>
              <p:cNvSpPr/>
              <p:nvPr/>
            </p:nvSpPr>
            <p:spPr>
              <a:xfrm>
                <a:off x="6347048" y="3429000"/>
                <a:ext cx="673224" cy="8152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94899D6-35BB-4D05-B1A9-834028BEE271}"/>
                  </a:ext>
                </a:extLst>
              </p:cNvPr>
              <p:cNvCxnSpPr>
                <a:endCxn id="2" idx="2"/>
              </p:cNvCxnSpPr>
              <p:nvPr/>
            </p:nvCxnSpPr>
            <p:spPr>
              <a:xfrm>
                <a:off x="5796136" y="3836616"/>
                <a:ext cx="550912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弧形 10">
                <a:extLst>
                  <a:ext uri="{FF2B5EF4-FFF2-40B4-BE49-F238E27FC236}">
                    <a16:creationId xmlns:a16="http://schemas.microsoft.com/office/drawing/2014/main" id="{68556AAD-0F75-4158-BC3A-40AF8F0A5CAD}"/>
                  </a:ext>
                </a:extLst>
              </p:cNvPr>
              <p:cNvSpPr/>
              <p:nvPr/>
            </p:nvSpPr>
            <p:spPr>
              <a:xfrm>
                <a:off x="6904232" y="3284984"/>
                <a:ext cx="529197" cy="959248"/>
              </a:xfrm>
              <a:prstGeom prst="arc">
                <a:avLst>
                  <a:gd name="adj1" fmla="val 13427723"/>
                  <a:gd name="adj2" fmla="val 7523189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0831FC11-E7D6-4A32-BE73-153B8F6C2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7982" y="3134121"/>
                <a:ext cx="914286" cy="1219048"/>
              </a:xfrm>
              <a:prstGeom prst="rect">
                <a:avLst/>
              </a:prstGeom>
            </p:spPr>
          </p:pic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853E170-560D-449B-881F-F661B35C6FC3}"/>
                </a:ext>
              </a:extLst>
            </p:cNvPr>
            <p:cNvSpPr txBox="1"/>
            <p:nvPr/>
          </p:nvSpPr>
          <p:spPr>
            <a:xfrm>
              <a:off x="2656388" y="3493594"/>
              <a:ext cx="388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q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449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308" y="146082"/>
            <a:ext cx="7886700" cy="60854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例题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49300" y="2555469"/>
            <a:ext cx="13790951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785337"/>
            <a:ext cx="8496945" cy="77145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2275" y="1844824"/>
            <a:ext cx="8862016" cy="2906852"/>
            <a:chOff x="226308" y="1735342"/>
            <a:chExt cx="8862016" cy="29068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726" y="1735342"/>
              <a:ext cx="8675725" cy="36408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308" y="2257398"/>
              <a:ext cx="8862016" cy="2384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65741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367</Words>
  <Application>Microsoft Office PowerPoint</Application>
  <PresentationFormat>全屏显示(4:3)</PresentationFormat>
  <Paragraphs>51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Arial</vt:lpstr>
      <vt:lpstr>Euclid Symbol</vt:lpstr>
      <vt:lpstr>Symbol</vt:lpstr>
      <vt:lpstr>Tahoma</vt:lpstr>
      <vt:lpstr>Wingdings</vt:lpstr>
      <vt:lpstr>默认设计模板</vt:lpstr>
      <vt:lpstr>PowerPoint 演示文稿</vt:lpstr>
      <vt:lpstr>PowerPoint 演示文稿</vt:lpstr>
      <vt:lpstr>Ch4.9 　典型例题解析</vt:lpstr>
      <vt:lpstr>PowerPoint 演示文稿</vt:lpstr>
      <vt:lpstr>PowerPoint 演示文稿</vt:lpstr>
      <vt:lpstr>PowerPoint 演示文稿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yj</cp:lastModifiedBy>
  <cp:revision>58</cp:revision>
  <dcterms:created xsi:type="dcterms:W3CDTF">2007-01-07T16:01:50Z</dcterms:created>
  <dcterms:modified xsi:type="dcterms:W3CDTF">2020-06-12T01:57:43Z</dcterms:modified>
</cp:coreProperties>
</file>