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340" r:id="rId2"/>
    <p:sldId id="333" r:id="rId3"/>
    <p:sldId id="336" r:id="rId4"/>
    <p:sldId id="335" r:id="rId5"/>
    <p:sldId id="338" r:id="rId6"/>
    <p:sldId id="339" r:id="rId7"/>
  </p:sldIdLst>
  <p:sldSz cx="9144000" cy="6858000" type="screen4x3"/>
  <p:notesSz cx="6648450" cy="97821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FF3300"/>
    <a:srgbClr val="660066"/>
    <a:srgbClr val="3366CC"/>
    <a:srgbClr val="336699"/>
    <a:srgbClr val="008080"/>
    <a:srgbClr val="FFDC49"/>
    <a:srgbClr val="E8E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913" autoAdjust="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3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31" tIns="44915" rIns="89831" bIns="44915" numCol="1" anchor="t" anchorCtr="0" compatLnSpc="1">
            <a:prstTxWarp prst="textNoShape">
              <a:avLst/>
            </a:prstTxWarp>
          </a:bodyPr>
          <a:lstStyle>
            <a:lvl1pPr algn="l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31" tIns="44915" rIns="89831" bIns="44915" numCol="1" anchor="t" anchorCtr="0" compatLnSpc="1">
            <a:prstTxWarp prst="textNoShape">
              <a:avLst/>
            </a:prstTxWarp>
          </a:bodyPr>
          <a:lstStyle>
            <a:lvl1pPr algn="r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31" tIns="44915" rIns="89831" bIns="44915" numCol="1" anchor="b" anchorCtr="0" compatLnSpc="1">
            <a:prstTxWarp prst="textNoShape">
              <a:avLst/>
            </a:prstTxWarp>
          </a:bodyPr>
          <a:lstStyle>
            <a:lvl1pPr algn="l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31" tIns="44915" rIns="89831" bIns="44915" numCol="1" anchor="b" anchorCtr="0" compatLnSpc="1">
            <a:prstTxWarp prst="textNoShape">
              <a:avLst/>
            </a:prstTxWarp>
          </a:bodyPr>
          <a:lstStyle>
            <a:lvl1pPr algn="r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674706-CA30-4BC1-933A-7EAECAA1FE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962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31" tIns="44915" rIns="89831" bIns="44915" numCol="1" anchor="t" anchorCtr="0" compatLnSpc="1">
            <a:prstTxWarp prst="textNoShape">
              <a:avLst/>
            </a:prstTxWarp>
          </a:bodyPr>
          <a:lstStyle>
            <a:lvl1pPr algn="l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31" tIns="44915" rIns="89831" bIns="44915" numCol="1" anchor="t" anchorCtr="0" compatLnSpc="1">
            <a:prstTxWarp prst="textNoShape">
              <a:avLst/>
            </a:prstTxWarp>
          </a:bodyPr>
          <a:lstStyle>
            <a:lvl1pPr algn="r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91088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6613"/>
            <a:ext cx="4876800" cy="440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31" tIns="44915" rIns="89831" bIns="44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31" tIns="44915" rIns="89831" bIns="44915" numCol="1" anchor="b" anchorCtr="0" compatLnSpc="1">
            <a:prstTxWarp prst="textNoShape">
              <a:avLst/>
            </a:prstTxWarp>
          </a:bodyPr>
          <a:lstStyle>
            <a:lvl1pPr algn="l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31" tIns="44915" rIns="89831" bIns="44915" numCol="1" anchor="b" anchorCtr="0" compatLnSpc="1">
            <a:prstTxWarp prst="textNoShape">
              <a:avLst/>
            </a:prstTxWarp>
          </a:bodyPr>
          <a:lstStyle>
            <a:lvl1pPr algn="r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E8A7014-1BCA-42F8-B91C-9ED1F76C56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9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44214-CF7E-451A-8A2F-5A45AA999F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AF97E641-3730-46ED-965E-B42C3CD48A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19200" y="64008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 b="1" i="1" kern="1200">
                <a:solidFill>
                  <a:srgbClr val="009999"/>
                </a:solidFill>
                <a:latin typeface="Arial Narrow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/>
              <a:t>School of Computer Science, BUPT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55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D00FD-1242-4138-A30F-5FAEE8641A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7813D5A7-2F8E-4176-86B3-BFD0EFBC75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2412" y="63246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sz="1200" b="1" i="1">
                <a:latin typeface="Arial Narrow" pitchFamily="34" charset="0"/>
              </a:defRPr>
            </a:lvl1pPr>
          </a:lstStyle>
          <a:p>
            <a:r>
              <a:rPr lang="en-US" altLang="zh-CN" dirty="0"/>
              <a:t>School of Computer Science, BUPT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32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7675" y="304800"/>
            <a:ext cx="2138363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64275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C2E19-F6DC-4595-BD2C-8D1D9A5907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78134525-02BB-45F5-ABE7-1969F54133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2412" y="63246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sz="1200" b="1" i="1">
                <a:latin typeface="Arial Narrow" pitchFamily="34" charset="0"/>
              </a:defRPr>
            </a:lvl1pPr>
          </a:lstStyle>
          <a:p>
            <a:r>
              <a:rPr lang="en-US" altLang="zh-CN" dirty="0"/>
              <a:t>School of Computer Science, BUPT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44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16DFB-4B2E-4AF4-B800-22A654EF03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D1061095-9B3D-4BB7-9665-6FBF60113B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5656" y="63246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sz="1200" b="1" i="1">
                <a:latin typeface="Arial Narrow" pitchFamily="34" charset="0"/>
              </a:defRPr>
            </a:lvl1pPr>
          </a:lstStyle>
          <a:p>
            <a:r>
              <a:rPr lang="en-US" altLang="zh-CN" dirty="0"/>
              <a:t>School of Computer Science, BUPT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47322-CED2-40E0-AB15-AE2D13ED16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260022AD-A077-44CA-A298-AA62970370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2412" y="63246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sz="1200" b="1" i="1">
                <a:latin typeface="Arial Narrow" pitchFamily="34" charset="0"/>
              </a:defRPr>
            </a:lvl1pPr>
          </a:lstStyle>
          <a:p>
            <a:r>
              <a:rPr lang="en-US" altLang="zh-CN" dirty="0"/>
              <a:t>School of Computer Science, BUPT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36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9EA5D-66A8-4280-BFC8-383B208E40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AF016D79-0249-456A-93EB-9789F9AD42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2412" y="63246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sz="1200" b="1" i="1">
                <a:latin typeface="Arial Narrow" pitchFamily="34" charset="0"/>
              </a:defRPr>
            </a:lvl1pPr>
          </a:lstStyle>
          <a:p>
            <a:r>
              <a:rPr lang="en-US" altLang="zh-CN" dirty="0"/>
              <a:t>School of Computer Science, BUPT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33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6342B-1683-4B8B-99C0-C52E78AFEE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B0D36470-118D-448A-9355-ED0EEBFE9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522412" y="63246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sz="1200" b="1" i="1">
                <a:latin typeface="Arial Narrow" pitchFamily="34" charset="0"/>
              </a:defRPr>
            </a:lvl1pPr>
          </a:lstStyle>
          <a:p>
            <a:r>
              <a:rPr lang="en-US" altLang="zh-CN" dirty="0"/>
              <a:t>School of Computer Science, BUPT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16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AE0BD-6976-4559-BA2E-8C0B66829A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2FBA4EC9-A1A2-4282-A086-F216C9A36E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2412" y="63246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sz="1200" b="1" i="1">
                <a:latin typeface="Arial Narrow" pitchFamily="34" charset="0"/>
              </a:defRPr>
            </a:lvl1pPr>
          </a:lstStyle>
          <a:p>
            <a:r>
              <a:rPr lang="en-US" altLang="zh-CN" dirty="0"/>
              <a:t>School of Computer Science, BUPT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40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2AD0D-A485-4D3F-BAF8-EC2BBFA611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School of Computer Science, BUPT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21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C1701-7448-48AF-A4C1-658D1970DF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C9C86BB-9268-46FE-866D-6BA1B012CB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2412" y="63246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sz="1200" b="1" i="1">
                <a:latin typeface="Arial Narrow" pitchFamily="34" charset="0"/>
              </a:defRPr>
            </a:lvl1pPr>
          </a:lstStyle>
          <a:p>
            <a:r>
              <a:rPr lang="en-US" altLang="zh-CN" dirty="0"/>
              <a:t>School of Computer Science, BUPT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01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EE75D-10EB-4858-AC81-22C1885A6D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9D048435-57AE-400A-812C-2EA8402409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2412" y="63246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sz="1200" b="1" i="1">
                <a:latin typeface="Arial Narrow" pitchFamily="34" charset="0"/>
              </a:defRPr>
            </a:lvl1pPr>
          </a:lstStyle>
          <a:p>
            <a:r>
              <a:rPr lang="en-US" altLang="zh-CN" dirty="0"/>
              <a:t>School of Computer Science, BUPT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17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9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kumimoji="0" sz="1200" b="1" i="1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903F11B5-E6AF-450A-A413-94F6720284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ltGray">
          <a:xfrm>
            <a:off x="457200" y="7620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ltGray">
          <a:xfrm>
            <a:off x="762000" y="8382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ltGray">
          <a:xfrm>
            <a:off x="533400" y="4572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ltGray">
          <a:xfrm>
            <a:off x="304800" y="3810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ltGray">
          <a:xfrm>
            <a:off x="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gray">
          <a:xfrm>
            <a:off x="914400" y="3810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gray">
          <a:xfrm>
            <a:off x="6096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77930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534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259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2412" y="63246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sz="1200" b="1" i="1">
                <a:latin typeface="Arial Narrow" pitchFamily="34" charset="0"/>
              </a:defRPr>
            </a:lvl1pPr>
          </a:lstStyle>
          <a:p>
            <a:r>
              <a:rPr lang="en-US" altLang="zh-CN" dirty="0"/>
              <a:t>School of Computer Science, BUPT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555750" y="6363032"/>
            <a:ext cx="6400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矩形 4"/>
          <p:cNvSpPr>
            <a:spLocks noChangeArrowheads="1"/>
          </p:cNvSpPr>
          <p:nvPr/>
        </p:nvSpPr>
        <p:spPr bwMode="auto">
          <a:xfrm>
            <a:off x="468313" y="1333500"/>
            <a:ext cx="835342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第二章</a:t>
            </a:r>
            <a:endParaRPr lang="en-US" altLang="zh-CN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     语言，文法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语言的运算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并、连接、闭包、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…)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， 推导， 句型， 句子</a:t>
            </a:r>
            <a:endParaRPr lang="en-US" altLang="zh-CN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第三章</a:t>
            </a:r>
            <a:endParaRPr lang="en-US" altLang="zh-CN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      有限自动机、三种类型（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DFA/NFA/ɛ-NFA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），极小化，相互关系</a:t>
            </a:r>
            <a:endParaRPr lang="en-US" altLang="zh-CN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       右线性文法，正则式，文法与自动机、正则式的关系</a:t>
            </a:r>
            <a:endParaRPr lang="en-US" altLang="zh-CN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型语言的性质（泵浦引理等）</a:t>
            </a:r>
            <a:endParaRPr lang="en-US" altLang="zh-CN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       有输出的自动机</a:t>
            </a:r>
            <a:endParaRPr lang="en-US" altLang="zh-CN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第四章</a:t>
            </a:r>
            <a:endParaRPr lang="en-US" altLang="zh-CN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       推导树，二义性</a:t>
            </a:r>
            <a:endParaRPr lang="en-US" altLang="zh-CN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        上下文无关文法的变换</a:t>
            </a:r>
            <a:endParaRPr lang="en-US" altLang="zh-CN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         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CNF/G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ＮＦ     </a:t>
            </a:r>
            <a:r>
              <a:rPr lang="en-US" altLang="zh-CN" sz="2000" b="0" dirty="0">
                <a:solidFill>
                  <a:srgbClr val="FF3300"/>
                </a:solidFill>
                <a:ea typeface="宋体" panose="02010600030101010101" pitchFamily="2" charset="-122"/>
              </a:rPr>
              <a:t>(GNF </a:t>
            </a:r>
            <a:r>
              <a:rPr lang="zh-CN" altLang="en-US" sz="2000" b="0" dirty="0">
                <a:solidFill>
                  <a:srgbClr val="FF3300"/>
                </a:solidFill>
                <a:ea typeface="宋体" panose="02010600030101010101" pitchFamily="2" charset="-122"/>
              </a:rPr>
              <a:t>考试不要求</a:t>
            </a:r>
            <a:r>
              <a:rPr lang="en-US" altLang="zh-CN" sz="2000" b="0" dirty="0">
                <a:solidFill>
                  <a:srgbClr val="FF3300"/>
                </a:solidFill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        下推自动机</a:t>
            </a:r>
            <a:endParaRPr lang="en-US" altLang="zh-CN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         文法与自动机的关系　　　</a:t>
            </a:r>
            <a:r>
              <a:rPr lang="zh-CN" altLang="en-US" sz="2000" b="0" dirty="0">
                <a:solidFill>
                  <a:srgbClr val="FF330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000" b="0" dirty="0">
                <a:solidFill>
                  <a:srgbClr val="FF3300"/>
                </a:solidFill>
                <a:ea typeface="宋体" panose="02010600030101010101" pitchFamily="2" charset="-122"/>
              </a:rPr>
              <a:t>PDA </a:t>
            </a:r>
            <a:r>
              <a:rPr lang="zh-CN" altLang="en-US" sz="2000" b="0" dirty="0">
                <a:solidFill>
                  <a:srgbClr val="FF3300"/>
                </a:solidFill>
                <a:ea typeface="宋体" panose="02010600030101010101" pitchFamily="2" charset="-122"/>
              </a:rPr>
              <a:t>转</a:t>
            </a:r>
            <a:r>
              <a:rPr lang="en-US" altLang="zh-CN" sz="2000" b="0" dirty="0">
                <a:solidFill>
                  <a:srgbClr val="FF3300"/>
                </a:solidFill>
                <a:ea typeface="宋体" panose="02010600030101010101" pitchFamily="2" charset="-122"/>
              </a:rPr>
              <a:t> CFG </a:t>
            </a:r>
            <a:r>
              <a:rPr lang="zh-CN" altLang="en-US" sz="2000" b="0" dirty="0">
                <a:solidFill>
                  <a:srgbClr val="FF3300"/>
                </a:solidFill>
                <a:ea typeface="宋体" panose="02010600030101010101" pitchFamily="2" charset="-122"/>
              </a:rPr>
              <a:t>考试不要求）</a:t>
            </a:r>
            <a:endParaRPr lang="en-US" altLang="zh-CN" sz="2000" b="0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         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型文法的性质（２型语言的泵浦引理等）</a:t>
            </a:r>
            <a:endParaRPr lang="en-US" altLang="zh-CN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第五章</a:t>
            </a:r>
            <a:endParaRPr lang="en-US" altLang="zh-CN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        图灵机　（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5.1 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基本图灵机）</a:t>
            </a:r>
            <a:endParaRPr lang="en-US" altLang="zh-CN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755650" y="549275"/>
            <a:ext cx="800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Copperplate Gothic Light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Copperplate Gothic Light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Copperplate Gothic Light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Copperplate Gothic Light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Copperplate Gothic Light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Copperplate Gothic Light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Copperplate Gothic Light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Copperplate Gothic Light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kern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课程小结</a:t>
            </a:r>
            <a:endParaRPr lang="zh-CN" altLang="en-US" sz="3200" kern="0" dirty="0">
              <a:solidFill>
                <a:srgbClr val="80008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493D4C-3CE9-4131-91EC-EBF2B5FB3F24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189288" y="368300"/>
            <a:ext cx="5192712" cy="609600"/>
          </a:xfrm>
        </p:spPr>
        <p:txBody>
          <a:bodyPr/>
          <a:lstStyle/>
          <a:p>
            <a:pPr algn="ctr" eaLnBrk="1" hangingPunct="1"/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第二章 语言与文法 </a:t>
            </a:r>
            <a:endParaRPr lang="zh-CN" altLang="en-US" sz="3200">
              <a:solidFill>
                <a:srgbClr val="80008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323850" y="1343025"/>
            <a:ext cx="82804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>
                <a:solidFill>
                  <a:srgbClr val="800080"/>
                </a:solidFill>
                <a:ea typeface="华文行楷" panose="02010800040101010101" pitchFamily="2" charset="-122"/>
              </a:rPr>
              <a:t>　语言可通过文法规则定义　　文法</a:t>
            </a:r>
            <a:r>
              <a:rPr lang="en-US" altLang="zh-CN" sz="2400">
                <a:solidFill>
                  <a:srgbClr val="800080"/>
                </a:solidFill>
                <a:ea typeface="华文行楷" panose="02010800040101010101" pitchFamily="2" charset="-122"/>
              </a:rPr>
              <a:t>:</a:t>
            </a:r>
            <a:r>
              <a:rPr lang="zh-CN" altLang="en-US" sz="2400">
                <a:solidFill>
                  <a:srgbClr val="800080"/>
                </a:solidFill>
                <a:ea typeface="华文行楷" panose="02010800040101010101" pitchFamily="2" charset="-122"/>
              </a:rPr>
              <a:t>  </a:t>
            </a:r>
            <a:r>
              <a:rPr lang="en-US" altLang="zh-CN" sz="2400">
                <a:solidFill>
                  <a:srgbClr val="800080"/>
                </a:solidFill>
                <a:ea typeface="华文行楷" panose="02010800040101010101" pitchFamily="2" charset="-122"/>
              </a:rPr>
              <a:t>G=(N,</a:t>
            </a:r>
            <a:r>
              <a:rPr lang="zh-CN" altLang="en-US" sz="2400">
                <a:solidFill>
                  <a:srgbClr val="800080"/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800080"/>
                </a:solidFill>
                <a:ea typeface="华文行楷" panose="02010800040101010101" pitchFamily="2" charset="-122"/>
              </a:rPr>
              <a:t>T,</a:t>
            </a:r>
            <a:r>
              <a:rPr lang="zh-CN" altLang="en-US" sz="2400">
                <a:solidFill>
                  <a:srgbClr val="800080"/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800080"/>
                </a:solidFill>
                <a:ea typeface="华文行楷" panose="02010800040101010101" pitchFamily="2" charset="-122"/>
              </a:rPr>
              <a:t>P,</a:t>
            </a:r>
            <a:r>
              <a:rPr lang="zh-CN" altLang="en-US" sz="2400">
                <a:solidFill>
                  <a:srgbClr val="800080"/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800080"/>
                </a:solidFill>
                <a:ea typeface="华文行楷" panose="02010800040101010101" pitchFamily="2" charset="-122"/>
              </a:rPr>
              <a:t>S)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>
                <a:solidFill>
                  <a:srgbClr val="800080"/>
                </a:solidFill>
                <a:ea typeface="华文行楷" panose="02010800040101010101" pitchFamily="2" charset="-122"/>
              </a:rPr>
              <a:t>　形式语言层次 </a:t>
            </a:r>
            <a:r>
              <a:rPr lang="en-US" altLang="zh-CN" sz="2400">
                <a:solidFill>
                  <a:srgbClr val="800080"/>
                </a:solidFill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800080"/>
                </a:solidFill>
                <a:ea typeface="华文行楷" panose="02010800040101010101" pitchFamily="2" charset="-122"/>
              </a:rPr>
              <a:t>四类</a:t>
            </a:r>
            <a:r>
              <a:rPr lang="en-US" altLang="zh-CN" sz="2400">
                <a:solidFill>
                  <a:srgbClr val="800080"/>
                </a:solidFill>
                <a:ea typeface="华文行楷" panose="02010800040101010101" pitchFamily="2" charset="-122"/>
              </a:rPr>
              <a:t>)</a:t>
            </a:r>
            <a:endParaRPr lang="zh-CN" altLang="en-US" sz="1000">
              <a:solidFill>
                <a:srgbClr val="333399"/>
              </a:solidFill>
              <a:ea typeface="华文行楷" panose="02010800040101010101" pitchFamily="2" charset="-122"/>
            </a:endParaRPr>
          </a:p>
        </p:txBody>
      </p:sp>
      <p:sp>
        <p:nvSpPr>
          <p:cNvPr id="9" name="内容占位符 2">
            <a:extLst/>
          </p:cNvPr>
          <p:cNvSpPr txBox="1">
            <a:spLocks/>
          </p:cNvSpPr>
          <p:nvPr/>
        </p:nvSpPr>
        <p:spPr>
          <a:xfrm>
            <a:off x="1035050" y="2179638"/>
            <a:ext cx="7569200" cy="4225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kern="0" dirty="0"/>
              <a:t>0</a:t>
            </a:r>
            <a:r>
              <a:rPr lang="zh-CN" altLang="zh-CN" sz="2000" kern="0" dirty="0"/>
              <a:t>型文法</a:t>
            </a:r>
            <a:r>
              <a:rPr lang="en-US" altLang="zh-CN" sz="2000" kern="0" dirty="0"/>
              <a:t>(</a:t>
            </a:r>
            <a:r>
              <a:rPr lang="zh-CN" altLang="zh-CN" sz="2000" kern="0" dirty="0"/>
              <a:t>无限制文法</a:t>
            </a:r>
            <a:r>
              <a:rPr lang="en-US" altLang="zh-CN" sz="2000" kern="0" dirty="0"/>
              <a:t>)</a:t>
            </a:r>
            <a:endParaRPr lang="zh-CN" altLang="zh-CN" sz="2000" kern="0" dirty="0"/>
          </a:p>
          <a:p>
            <a:pPr>
              <a:defRPr/>
            </a:pPr>
            <a:r>
              <a:rPr lang="en-US" altLang="zh-CN" sz="2000" kern="0" dirty="0"/>
              <a:t>1</a:t>
            </a:r>
            <a:r>
              <a:rPr lang="zh-CN" altLang="zh-CN" sz="2000" kern="0" dirty="0"/>
              <a:t>型文法</a:t>
            </a:r>
            <a:r>
              <a:rPr lang="en-US" altLang="zh-CN" sz="2000" kern="0" dirty="0"/>
              <a:t>(</a:t>
            </a:r>
            <a:r>
              <a:rPr lang="zh-CN" altLang="zh-CN" sz="2000" kern="0" dirty="0"/>
              <a:t>上下文有关文法</a:t>
            </a:r>
            <a:r>
              <a:rPr lang="en-US" altLang="zh-CN" sz="2000" kern="0" dirty="0"/>
              <a:t>):</a:t>
            </a:r>
            <a:endParaRPr lang="zh-CN" altLang="zh-CN" sz="2000" kern="0" dirty="0"/>
          </a:p>
          <a:p>
            <a:pPr lvl="1">
              <a:defRPr/>
            </a:pPr>
            <a:r>
              <a:rPr lang="zh-CN" altLang="zh-CN" sz="2000" kern="0" dirty="0"/>
              <a:t>生成式</a:t>
            </a:r>
            <a:r>
              <a:rPr lang="en-US" altLang="zh-CN" sz="2000" kern="0" dirty="0"/>
              <a:t>: </a:t>
            </a:r>
            <a:r>
              <a:rPr lang="zh-CN" altLang="zh-CN" sz="2000" kern="0" dirty="0"/>
              <a:t>α→β，</a:t>
            </a:r>
            <a:r>
              <a:rPr lang="en-US" altLang="zh-CN" sz="2000" kern="0" dirty="0"/>
              <a:t>    |</a:t>
            </a:r>
            <a:r>
              <a:rPr lang="zh-CN" altLang="zh-CN" sz="2000" kern="0" dirty="0"/>
              <a:t>α</a:t>
            </a:r>
            <a:r>
              <a:rPr lang="en-US" altLang="zh-CN" sz="2000" kern="0" dirty="0"/>
              <a:t>|</a:t>
            </a:r>
            <a:r>
              <a:rPr lang="zh-CN" altLang="zh-CN" sz="2000" kern="0" dirty="0"/>
              <a:t>≤</a:t>
            </a:r>
            <a:r>
              <a:rPr lang="en-US" altLang="zh-CN" sz="2000" kern="0" dirty="0"/>
              <a:t>|</a:t>
            </a:r>
            <a:r>
              <a:rPr lang="zh-CN" altLang="zh-CN" sz="2000" kern="0" dirty="0"/>
              <a:t>β</a:t>
            </a:r>
            <a:r>
              <a:rPr lang="en-US" altLang="zh-CN" sz="2000" kern="0" dirty="0"/>
              <a:t>|</a:t>
            </a:r>
            <a:r>
              <a:rPr lang="zh-CN" altLang="zh-CN" sz="2000" kern="0" dirty="0"/>
              <a:t>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kern="0" dirty="0"/>
              <a:t>        </a:t>
            </a:r>
            <a:r>
              <a:rPr lang="zh-CN" altLang="zh-CN" sz="2000" kern="0" dirty="0"/>
              <a:t>且</a:t>
            </a:r>
            <a:r>
              <a:rPr lang="en-US" altLang="zh-CN" sz="2000" kern="0" dirty="0"/>
              <a:t>  </a:t>
            </a:r>
            <a:r>
              <a:rPr lang="zh-CN" altLang="zh-CN" sz="2000" kern="0" dirty="0"/>
              <a:t>β∈（</a:t>
            </a:r>
            <a:r>
              <a:rPr lang="en-US" altLang="zh-CN" sz="2000" kern="0" dirty="0"/>
              <a:t>N</a:t>
            </a:r>
            <a:r>
              <a:rPr lang="zh-CN" altLang="zh-CN" sz="2000" kern="0" dirty="0"/>
              <a:t>∪</a:t>
            </a:r>
            <a:r>
              <a:rPr lang="en-US" altLang="zh-CN" sz="2000" kern="0" dirty="0"/>
              <a:t>T)</a:t>
            </a:r>
            <a:r>
              <a:rPr lang="en-US" altLang="zh-CN" sz="2000" kern="0" baseline="30000" dirty="0"/>
              <a:t>+</a:t>
            </a:r>
            <a:r>
              <a:rPr lang="zh-CN" altLang="zh-CN" sz="2000" kern="0" dirty="0"/>
              <a:t>， α∈（</a:t>
            </a:r>
            <a:r>
              <a:rPr lang="en-US" altLang="zh-CN" sz="2000" kern="0" dirty="0"/>
              <a:t>N</a:t>
            </a:r>
            <a:r>
              <a:rPr lang="zh-CN" altLang="zh-CN" sz="2000" kern="0" dirty="0"/>
              <a:t>∪</a:t>
            </a:r>
            <a:r>
              <a:rPr lang="en-US" altLang="zh-CN" sz="2000" kern="0" dirty="0"/>
              <a:t>T)</a:t>
            </a:r>
            <a:r>
              <a:rPr lang="en-US" altLang="zh-CN" sz="2000" kern="0" baseline="30000" dirty="0"/>
              <a:t>* </a:t>
            </a:r>
            <a:r>
              <a:rPr lang="en-US" altLang="zh-CN" sz="2000" kern="0" dirty="0"/>
              <a:t>N</a:t>
            </a:r>
            <a:r>
              <a:rPr lang="en-US" altLang="zh-CN" sz="2000" kern="0" baseline="30000" dirty="0"/>
              <a:t>+</a:t>
            </a:r>
            <a:r>
              <a:rPr lang="zh-CN" altLang="zh-CN" sz="2000" kern="0" dirty="0"/>
              <a:t>（</a:t>
            </a:r>
            <a:r>
              <a:rPr lang="en-US" altLang="zh-CN" sz="2000" kern="0" dirty="0"/>
              <a:t>N</a:t>
            </a:r>
            <a:r>
              <a:rPr lang="zh-CN" altLang="zh-CN" sz="2000" kern="0" dirty="0"/>
              <a:t>∪</a:t>
            </a:r>
            <a:r>
              <a:rPr lang="en-US" altLang="zh-CN" sz="2000" kern="0" dirty="0"/>
              <a:t>T)</a:t>
            </a:r>
            <a:r>
              <a:rPr lang="en-US" altLang="zh-CN" sz="2000" kern="0" baseline="30000" dirty="0"/>
              <a:t>*</a:t>
            </a:r>
            <a:endParaRPr lang="zh-CN" altLang="zh-CN" sz="2000" kern="0" dirty="0"/>
          </a:p>
          <a:p>
            <a:pPr>
              <a:defRPr/>
            </a:pPr>
            <a:r>
              <a:rPr lang="en-US" altLang="zh-CN" sz="2000" kern="0" dirty="0"/>
              <a:t>2</a:t>
            </a:r>
            <a:r>
              <a:rPr lang="zh-CN" altLang="zh-CN" sz="2000" kern="0" dirty="0"/>
              <a:t>型文法</a:t>
            </a:r>
            <a:r>
              <a:rPr lang="en-US" altLang="zh-CN" sz="2000" kern="0" dirty="0"/>
              <a:t>(</a:t>
            </a:r>
            <a:r>
              <a:rPr lang="zh-CN" altLang="zh-CN" sz="2000" kern="0" dirty="0"/>
              <a:t>上下文无关文法</a:t>
            </a:r>
            <a:r>
              <a:rPr lang="en-US" altLang="zh-CN" sz="2000" kern="0" dirty="0"/>
              <a:t>): </a:t>
            </a:r>
            <a:endParaRPr lang="zh-CN" altLang="zh-CN" sz="2000" kern="0" dirty="0"/>
          </a:p>
          <a:p>
            <a:pPr lvl="1">
              <a:defRPr/>
            </a:pPr>
            <a:r>
              <a:rPr lang="en-US" altLang="zh-CN" sz="2000" kern="0" dirty="0"/>
              <a:t> A</a:t>
            </a:r>
            <a:r>
              <a:rPr lang="zh-CN" altLang="zh-CN" sz="2000" kern="0" dirty="0"/>
              <a:t>→α</a:t>
            </a:r>
            <a:r>
              <a:rPr lang="en-US" altLang="zh-CN" sz="2000" kern="0" dirty="0"/>
              <a:t>, A</a:t>
            </a:r>
            <a:r>
              <a:rPr lang="zh-CN" altLang="zh-CN" sz="2000" kern="0" dirty="0"/>
              <a:t>∈</a:t>
            </a:r>
            <a:r>
              <a:rPr lang="en-US" altLang="zh-CN" sz="2000" kern="0" dirty="0"/>
              <a:t>N,  </a:t>
            </a:r>
            <a:r>
              <a:rPr lang="zh-CN" altLang="zh-CN" sz="2000" kern="0" dirty="0"/>
              <a:t>且</a:t>
            </a:r>
            <a:r>
              <a:rPr lang="en-US" altLang="zh-CN" sz="2000" kern="0" dirty="0"/>
              <a:t> </a:t>
            </a:r>
            <a:r>
              <a:rPr lang="zh-CN" altLang="zh-CN" sz="2000" kern="0" dirty="0"/>
              <a:t>α∈</a:t>
            </a:r>
            <a:r>
              <a:rPr lang="en-US" altLang="zh-CN" sz="2000" kern="0" dirty="0"/>
              <a:t>(N</a:t>
            </a:r>
            <a:r>
              <a:rPr lang="zh-CN" altLang="zh-CN" sz="2000" kern="0" dirty="0"/>
              <a:t>∪</a:t>
            </a:r>
            <a:r>
              <a:rPr lang="en-US" altLang="zh-CN" sz="2000" kern="0" dirty="0"/>
              <a:t>T)*</a:t>
            </a:r>
            <a:endParaRPr lang="zh-CN" altLang="zh-CN" sz="2000" kern="0" dirty="0"/>
          </a:p>
          <a:p>
            <a:pPr>
              <a:defRPr/>
            </a:pPr>
            <a:r>
              <a:rPr lang="en-US" altLang="zh-CN" sz="2000" kern="0" dirty="0"/>
              <a:t>3</a:t>
            </a:r>
            <a:r>
              <a:rPr lang="zh-CN" altLang="zh-CN" sz="2000" kern="0" dirty="0"/>
              <a:t>型文法</a:t>
            </a:r>
            <a:r>
              <a:rPr lang="en-US" altLang="zh-CN" sz="2000" kern="0" dirty="0"/>
              <a:t>(</a:t>
            </a:r>
            <a:r>
              <a:rPr lang="zh-CN" altLang="zh-CN" sz="2000" kern="0" dirty="0"/>
              <a:t>正则文法</a:t>
            </a:r>
            <a:r>
              <a:rPr lang="en-US" altLang="zh-CN" sz="2000" kern="0" dirty="0"/>
              <a:t>):</a:t>
            </a:r>
            <a:endParaRPr lang="zh-CN" altLang="zh-CN" sz="2000" kern="0" dirty="0"/>
          </a:p>
          <a:p>
            <a:pPr lvl="1">
              <a:defRPr/>
            </a:pPr>
            <a:r>
              <a:rPr lang="zh-CN" altLang="zh-CN" sz="2000" kern="0" dirty="0">
                <a:solidFill>
                  <a:srgbClr val="FF0000"/>
                </a:solidFill>
              </a:rPr>
              <a:t>右</a:t>
            </a:r>
            <a:r>
              <a:rPr lang="zh-CN" altLang="zh-CN" sz="2000" kern="0" dirty="0"/>
              <a:t>线性文法</a:t>
            </a:r>
            <a:r>
              <a:rPr lang="en-US" altLang="zh-CN" sz="2000" kern="0" dirty="0"/>
              <a:t>:  A</a:t>
            </a:r>
            <a:r>
              <a:rPr lang="zh-CN" altLang="zh-CN" sz="2000" kern="0" dirty="0"/>
              <a:t>→ω</a:t>
            </a:r>
            <a:r>
              <a:rPr lang="en-US" altLang="zh-CN" sz="2000" kern="0" dirty="0"/>
              <a:t>B </a:t>
            </a:r>
            <a:r>
              <a:rPr lang="zh-CN" altLang="zh-CN" sz="2000" kern="0" dirty="0"/>
              <a:t>或 </a:t>
            </a:r>
            <a:r>
              <a:rPr lang="en-US" altLang="zh-CN" sz="2000" kern="0" dirty="0"/>
              <a:t>A</a:t>
            </a:r>
            <a:r>
              <a:rPr lang="zh-CN" altLang="zh-CN" sz="2000" kern="0" dirty="0"/>
              <a:t>→ω，</a:t>
            </a:r>
            <a:r>
              <a:rPr lang="en-US" altLang="zh-CN" sz="2000" kern="0" dirty="0"/>
              <a:t>A</a:t>
            </a:r>
            <a:r>
              <a:rPr lang="zh-CN" altLang="zh-CN" sz="2000" kern="0" dirty="0"/>
              <a:t>、</a:t>
            </a:r>
            <a:r>
              <a:rPr lang="en-US" altLang="zh-CN" sz="2000" kern="0" dirty="0"/>
              <a:t>B</a:t>
            </a:r>
            <a:r>
              <a:rPr lang="zh-CN" altLang="zh-CN" sz="2000" kern="0" dirty="0"/>
              <a:t>∈</a:t>
            </a:r>
            <a:r>
              <a:rPr lang="en-US" altLang="zh-CN" sz="2000" kern="0" dirty="0"/>
              <a:t>N, </a:t>
            </a:r>
            <a:r>
              <a:rPr lang="zh-CN" altLang="zh-CN" sz="2000" kern="0" dirty="0"/>
              <a:t>ω∈</a:t>
            </a:r>
            <a:r>
              <a:rPr lang="en-US" altLang="zh-CN" sz="2000" kern="0" dirty="0"/>
              <a:t>T*</a:t>
            </a:r>
            <a:endParaRPr lang="zh-CN" altLang="zh-CN" sz="2000" kern="0" dirty="0"/>
          </a:p>
          <a:p>
            <a:pPr lvl="1">
              <a:defRPr/>
            </a:pPr>
            <a:r>
              <a:rPr lang="zh-CN" altLang="zh-CN" sz="2000" kern="0" dirty="0">
                <a:solidFill>
                  <a:srgbClr val="FF0000"/>
                </a:solidFill>
              </a:rPr>
              <a:t>左</a:t>
            </a:r>
            <a:r>
              <a:rPr lang="zh-CN" altLang="zh-CN" sz="2000" kern="0" dirty="0"/>
              <a:t>线性文法：</a:t>
            </a:r>
            <a:r>
              <a:rPr lang="en-US" altLang="zh-CN" sz="2000" kern="0" dirty="0"/>
              <a:t>A</a:t>
            </a:r>
            <a:r>
              <a:rPr lang="zh-CN" altLang="zh-CN" sz="2000" kern="0" dirty="0"/>
              <a:t>→</a:t>
            </a:r>
            <a:r>
              <a:rPr lang="en-US" altLang="zh-CN" sz="2000" kern="0" dirty="0"/>
              <a:t>B</a:t>
            </a:r>
            <a:r>
              <a:rPr lang="zh-CN" altLang="zh-CN" sz="2000" kern="0" dirty="0"/>
              <a:t>ω 或 </a:t>
            </a:r>
            <a:r>
              <a:rPr lang="en-US" altLang="zh-CN" sz="2000" kern="0" dirty="0"/>
              <a:t>A</a:t>
            </a:r>
            <a:r>
              <a:rPr lang="zh-CN" altLang="zh-CN" sz="2000" kern="0" dirty="0"/>
              <a:t>→ω，</a:t>
            </a:r>
            <a:r>
              <a:rPr lang="en-US" altLang="zh-CN" sz="2000" kern="0" dirty="0"/>
              <a:t>A</a:t>
            </a:r>
            <a:r>
              <a:rPr lang="zh-CN" altLang="zh-CN" sz="2000" kern="0" dirty="0"/>
              <a:t>、</a:t>
            </a:r>
            <a:r>
              <a:rPr lang="en-US" altLang="zh-CN" sz="2000" kern="0" dirty="0"/>
              <a:t>B</a:t>
            </a:r>
            <a:r>
              <a:rPr lang="zh-CN" altLang="zh-CN" sz="2000" kern="0" dirty="0"/>
              <a:t>∈</a:t>
            </a:r>
            <a:r>
              <a:rPr lang="en-US" altLang="zh-CN" sz="2000" kern="0" dirty="0"/>
              <a:t>N, </a:t>
            </a:r>
            <a:r>
              <a:rPr lang="zh-CN" altLang="zh-CN" sz="2000" kern="0" dirty="0"/>
              <a:t>ω∈</a:t>
            </a:r>
            <a:r>
              <a:rPr lang="en-US" altLang="zh-CN" sz="2000" kern="0" dirty="0"/>
              <a:t>T*</a:t>
            </a:r>
            <a:endParaRPr lang="zh-CN" altLang="zh-CN" sz="2000" kern="0" dirty="0"/>
          </a:p>
          <a:p>
            <a:pPr lvl="1">
              <a:defRPr/>
            </a:pPr>
            <a:r>
              <a:rPr lang="zh-CN" altLang="zh-CN" sz="2000" kern="0" dirty="0"/>
              <a:t>对应的语言：正则语言</a:t>
            </a:r>
            <a:endParaRPr lang="en-US" altLang="zh-CN" sz="2000" kern="0" dirty="0"/>
          </a:p>
          <a:p>
            <a:pPr lvl="1">
              <a:defRPr/>
            </a:pPr>
            <a:r>
              <a:rPr lang="zh-CN" altLang="zh-CN" sz="2000" kern="0" dirty="0"/>
              <a:t>对应的自动机：有限自动机</a:t>
            </a:r>
            <a:endParaRPr lang="zh-CN" altLang="en-US" sz="2000" kern="0" dirty="0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64D46D60-9A5E-411C-999E-1F3D0A0D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5750" y="6363032"/>
            <a:ext cx="6400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B84235-FEC6-4FD5-93A4-FD6DBE6A29FB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143000" y="404813"/>
            <a:ext cx="800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第三章</a:t>
            </a:r>
            <a:r>
              <a:rPr lang="en-US" altLang="zh-CN" sz="320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— 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有限自动机与右线性文法</a:t>
            </a: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93663" y="1398588"/>
            <a:ext cx="9109075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dirty="0">
                <a:solidFill>
                  <a:srgbClr val="800080"/>
                </a:solidFill>
                <a:ea typeface="华文行楷" panose="02010800040101010101" pitchFamily="2" charset="-122"/>
              </a:rPr>
              <a:t>  有限自动机　</a:t>
            </a:r>
            <a:r>
              <a:rPr lang="en-US" altLang="zh-CN" sz="2400" dirty="0">
                <a:solidFill>
                  <a:srgbClr val="800080"/>
                </a:solidFill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800080"/>
                </a:solidFill>
                <a:ea typeface="华文行楷" panose="02010800040101010101" pitchFamily="2" charset="-122"/>
              </a:rPr>
              <a:t>线性语言的描述和处理机制</a:t>
            </a:r>
            <a:r>
              <a:rPr lang="en-US" altLang="zh-CN" sz="2400" dirty="0">
                <a:solidFill>
                  <a:srgbClr val="800080"/>
                </a:solidFill>
                <a:ea typeface="华文行楷" panose="02010800040101010101" pitchFamily="2" charset="-122"/>
              </a:rPr>
              <a:t>)</a:t>
            </a:r>
            <a:r>
              <a:rPr lang="zh-CN" altLang="en-US" sz="1000" dirty="0">
                <a:solidFill>
                  <a:srgbClr val="333399"/>
                </a:solidFill>
                <a:ea typeface="华文行楷" panose="02010800040101010101" pitchFamily="2" charset="-122"/>
              </a:rPr>
              <a:t>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确定有限自动机 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DFA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DFA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的定义，语言，格局，最小化，填表法）</a:t>
            </a:r>
            <a:endParaRPr lang="zh-CN" altLang="en-US" sz="1000" dirty="0">
              <a:solidFill>
                <a:srgbClr val="333399"/>
              </a:solidFill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非确定有限自动机 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NFA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NFA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的定义，语言）</a:t>
            </a:r>
            <a:endParaRPr lang="zh-CN" altLang="en-US" sz="1000" dirty="0">
              <a:solidFill>
                <a:srgbClr val="333399"/>
              </a:solidFill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带</a:t>
            </a: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-</a:t>
            </a: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转移的</a:t>
            </a: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NFA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NFA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的定义，语言，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-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闭包）</a:t>
            </a:r>
            <a:endParaRPr lang="zh-CN" altLang="en-US" sz="1000" dirty="0">
              <a:solidFill>
                <a:srgbClr val="333399"/>
              </a:solidFill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 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NFA </a:t>
            </a: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和 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NFA </a:t>
            </a: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的确定化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NFA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消去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-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转移，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NFA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Euclid Symbol" panose="02050102010706020507" pitchFamily="18" charset="2"/>
              </a:rPr>
              <a:t>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DFA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6150" name="Text Box 3"/>
          <p:cNvSpPr txBox="1">
            <a:spLocks noChangeArrowheads="1"/>
          </p:cNvSpPr>
          <p:nvPr/>
        </p:nvSpPr>
        <p:spPr bwMode="auto">
          <a:xfrm>
            <a:off x="201613" y="3789363"/>
            <a:ext cx="8777287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>
                <a:solidFill>
                  <a:srgbClr val="800080"/>
                </a:solidFill>
                <a:ea typeface="华文行楷" panose="02010800040101010101" pitchFamily="2" charset="-122"/>
              </a:rPr>
              <a:t>  正则表达式</a:t>
            </a:r>
            <a:r>
              <a:rPr lang="zh-CN" altLang="en-US" sz="1000">
                <a:solidFill>
                  <a:srgbClr val="333399"/>
                </a:solidFill>
                <a:ea typeface="华文行楷" panose="02010800040101010101" pitchFamily="2" charset="-122"/>
              </a:rPr>
              <a:t>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概念与性质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（正则表达式的语法、语义，代数定律）</a:t>
            </a:r>
            <a:endParaRPr lang="zh-CN" altLang="en-US" sz="1000">
              <a:solidFill>
                <a:srgbClr val="333399"/>
              </a:solidFill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与有限自动机的关系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 从 </a:t>
            </a:r>
            <a:r>
              <a:rPr lang="en-US" altLang="zh-CN" sz="20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DFA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构造等价的正则表达式，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状态消去法；从正则表达式构造等价的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sz="20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NFA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.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  <a:endParaRPr lang="en-US" altLang="zh-CN" sz="2400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endParaRPr lang="en-US" altLang="zh-CN" sz="2400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endParaRPr lang="zh-CN" altLang="en-US" sz="1000" b="1">
              <a:solidFill>
                <a:srgbClr val="333399"/>
              </a:solidFill>
              <a:ea typeface="华文行楷" panose="02010800040101010101" pitchFamily="2" charset="-122"/>
            </a:endParaRPr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B4153737-176E-4615-A339-20EDA66F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5750" y="6363032"/>
            <a:ext cx="6400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D83396-E429-414C-BD63-BBF6B3E03AB3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539750" y="1484313"/>
            <a:ext cx="7924800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dirty="0">
                <a:solidFill>
                  <a:srgbClr val="800080"/>
                </a:solidFill>
                <a:ea typeface="华文行楷" panose="02010800040101010101" pitchFamily="2" charset="-122"/>
              </a:rPr>
              <a:t>　语言的性质</a:t>
            </a: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</a:rPr>
              <a:t>　（</a:t>
            </a:r>
            <a:r>
              <a:rPr lang="zh-CN" altLang="en-US" sz="2400" dirty="0">
                <a:solidFill>
                  <a:srgbClr val="800080"/>
                </a:solidFill>
                <a:ea typeface="华文行楷" panose="02010800040101010101" pitchFamily="2" charset="-122"/>
              </a:rPr>
              <a:t>２型、３型　</a:t>
            </a: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1000" dirty="0">
                <a:solidFill>
                  <a:srgbClr val="333399"/>
                </a:solidFill>
                <a:ea typeface="华文行楷" panose="02010800040101010101" pitchFamily="2" charset="-122"/>
              </a:rPr>
              <a:t>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Pumping </a:t>
            </a: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性质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（针对正则语言和上下文无关语言的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Pumping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引理）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封闭性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（正则语言和上下文无关语言的交、并、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差、补、连接、替换等运算的封闭性）</a:t>
            </a:r>
            <a:endParaRPr lang="zh-CN" altLang="en-US" sz="2400" b="1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判定性质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（判定各类语言是否空、非空、包含某个字符串以及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两个语言是否相等）</a:t>
            </a:r>
          </a:p>
        </p:txBody>
      </p:sp>
      <p:sp>
        <p:nvSpPr>
          <p:cNvPr id="7173" name="矩形 1"/>
          <p:cNvSpPr>
            <a:spLocks noChangeArrowheads="1"/>
          </p:cNvSpPr>
          <p:nvPr/>
        </p:nvSpPr>
        <p:spPr bwMode="auto">
          <a:xfrm>
            <a:off x="468313" y="5013325"/>
            <a:ext cx="820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²"/>
            </a:pPr>
            <a:r>
              <a:rPr lang="zh-CN" altLang="en-US" sz="2400" b="1">
                <a:solidFill>
                  <a:srgbClr val="800080"/>
                </a:solidFill>
                <a:ea typeface="华文行楷" panose="02010800040101010101" pitchFamily="2" charset="-122"/>
                <a:sym typeface="Euclid Math One"/>
              </a:rPr>
              <a:t>　双向和有输出的有限自动机　２</a:t>
            </a:r>
            <a:r>
              <a:rPr lang="en-US" altLang="zh-CN" sz="2400" b="1">
                <a:solidFill>
                  <a:srgbClr val="800080"/>
                </a:solidFill>
                <a:ea typeface="华文行楷" panose="02010800040101010101" pitchFamily="2" charset="-122"/>
                <a:sym typeface="Euclid Math One"/>
              </a:rPr>
              <a:t>DFA</a:t>
            </a:r>
            <a:r>
              <a:rPr lang="zh-CN" altLang="en-US" sz="2400" b="1">
                <a:solidFill>
                  <a:srgbClr val="800080"/>
                </a:solidFill>
                <a:ea typeface="华文行楷" panose="02010800040101010101" pitchFamily="2" charset="-122"/>
                <a:sym typeface="Euclid Math One"/>
              </a:rPr>
              <a:t>，米兰机，摩尔机</a:t>
            </a:r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FE5690E3-C9B8-4F4A-9C64-EF2E669BED71}"/>
              </a:ext>
            </a:extLst>
          </p:cNvPr>
          <p:cNvSpPr txBox="1">
            <a:spLocks/>
          </p:cNvSpPr>
          <p:nvPr/>
        </p:nvSpPr>
        <p:spPr>
          <a:xfrm>
            <a:off x="1555750" y="6363032"/>
            <a:ext cx="6400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F1DB89-209E-4E6C-A22F-CF7EE6E7DCFF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1692275" y="333375"/>
            <a:ext cx="7451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第四章</a:t>
            </a:r>
            <a:r>
              <a:rPr lang="en-US" altLang="zh-CN" sz="320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— 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下推自动机与上下文无关文法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85763" y="1484313"/>
            <a:ext cx="8524875" cy="277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>
                <a:solidFill>
                  <a:srgbClr val="800080"/>
                </a:solidFill>
                <a:ea typeface="华文行楷" panose="02010800040101010101" pitchFamily="2" charset="-122"/>
              </a:rPr>
              <a:t>  上下文无关文法</a:t>
            </a:r>
            <a:endParaRPr lang="zh-CN" altLang="en-US" sz="2400">
              <a:solidFill>
                <a:srgbClr val="333399"/>
              </a:solidFill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000">
                <a:solidFill>
                  <a:srgbClr val="333399"/>
                </a:solidFill>
                <a:ea typeface="华文行楷" panose="02010800040101010101" pitchFamily="2" charset="-122"/>
              </a:rPr>
              <a:t>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</a:t>
            </a:r>
            <a:r>
              <a:rPr lang="en-US" altLang="zh-CN" sz="2000" b="1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CFG </a:t>
            </a: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基础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（产生式，推导，归约，句型，最左（右）推导，分析树， </a:t>
            </a:r>
            <a:r>
              <a:rPr lang="en-US" altLang="zh-CN" sz="20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CFG</a:t>
            </a:r>
            <a:r>
              <a:rPr lang="en-US" altLang="zh-CN" sz="2000" b="1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的语言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.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zh-CN" altLang="en-US" sz="1000">
              <a:solidFill>
                <a:srgbClr val="333399"/>
              </a:solidFill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文法二义性</a:t>
            </a:r>
            <a:endParaRPr lang="zh-CN" altLang="en-US" sz="2400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zh-CN" altLang="en-US" sz="1000">
              <a:solidFill>
                <a:srgbClr val="333399"/>
              </a:solidFill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化简、范式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（消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-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产生式，消单产生式，消无用符号，消左递归，</a:t>
            </a:r>
            <a:r>
              <a:rPr lang="en-US" altLang="zh-CN" sz="20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Chomsky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范式，</a:t>
            </a:r>
            <a:r>
              <a:rPr lang="en-US" altLang="zh-CN" sz="20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Greibach</a:t>
            </a:r>
            <a:r>
              <a:rPr lang="zh-CN" altLang="en-US" sz="20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范式</a:t>
            </a:r>
            <a:r>
              <a:rPr lang="en-US" altLang="zh-CN" sz="20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. </a:t>
            </a:r>
            <a:r>
              <a:rPr lang="zh-CN" altLang="en-US" sz="20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84AC1CCA-1F26-4699-AACD-A62923F1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5750" y="6363032"/>
            <a:ext cx="6400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E0734F-0A51-4B72-96E9-16F89954F506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23850" y="1412875"/>
            <a:ext cx="8648700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>
                <a:solidFill>
                  <a:srgbClr val="800080"/>
                </a:solidFill>
                <a:ea typeface="华文行楷" panose="02010800040101010101" pitchFamily="2" charset="-122"/>
              </a:rPr>
              <a:t>  下推自动机</a:t>
            </a:r>
            <a:endParaRPr lang="zh-CN" altLang="en-US" sz="2400">
              <a:solidFill>
                <a:srgbClr val="333399"/>
              </a:solidFill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000">
                <a:solidFill>
                  <a:srgbClr val="333399"/>
                </a:solidFill>
                <a:ea typeface="华文行楷" panose="02010800040101010101" pitchFamily="2" charset="-122"/>
              </a:rPr>
              <a:t>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</a:t>
            </a:r>
            <a:r>
              <a:rPr lang="en-US" altLang="zh-CN" sz="2000" b="1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PDA </a:t>
            </a: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基础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（定义，格局，终态接受方式，空栈接受方式， 两种方式的等价性，</a:t>
            </a:r>
            <a:r>
              <a:rPr lang="en-US" altLang="zh-CN" sz="20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PDA</a:t>
            </a:r>
            <a:r>
              <a:rPr lang="en-US" altLang="zh-CN" sz="2000" b="1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的语言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.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zh-CN" altLang="en-US" sz="1000">
              <a:solidFill>
                <a:srgbClr val="333399"/>
              </a:solidFill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</a:t>
            </a:r>
            <a:r>
              <a:rPr lang="en-US" altLang="zh-CN" sz="2000" b="1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PDA </a:t>
            </a: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与 </a:t>
            </a:r>
            <a:r>
              <a:rPr lang="en-US" altLang="zh-CN" sz="2000" b="1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CFG </a:t>
            </a: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的关系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（从 </a:t>
            </a:r>
            <a:r>
              <a:rPr lang="en-US" altLang="zh-CN" sz="20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CFG</a:t>
            </a:r>
            <a:r>
              <a:rPr lang="en-US" altLang="zh-CN" sz="2000" b="1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构造等价的 </a:t>
            </a:r>
            <a:r>
              <a:rPr lang="en-US" altLang="zh-CN" sz="20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PDA</a:t>
            </a: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从 </a:t>
            </a:r>
            <a:r>
              <a:rPr lang="en-US" altLang="zh-CN" sz="20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PDA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lang="en-US" altLang="zh-CN" sz="2000" b="1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构造等价的 </a:t>
            </a:r>
            <a:r>
              <a:rPr lang="en-US" altLang="zh-CN" sz="20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CFG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.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endParaRPr lang="zh-CN" altLang="en-US" sz="2400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395288" y="3860800"/>
            <a:ext cx="8597900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>
                <a:solidFill>
                  <a:srgbClr val="800080"/>
                </a:solidFill>
                <a:ea typeface="华文行楷" panose="02010800040101010101" pitchFamily="2" charset="-122"/>
              </a:rPr>
              <a:t>  图灵机</a:t>
            </a:r>
            <a:r>
              <a:rPr lang="zh-CN" altLang="en-US" sz="1000">
                <a:solidFill>
                  <a:srgbClr val="333399"/>
                </a:solidFill>
                <a:ea typeface="华文行楷" panose="02010800040101010101" pitchFamily="2" charset="-122"/>
              </a:rPr>
              <a:t>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基本图灵机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（定义，格局，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TM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的语言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.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扩展的图灵机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（带存储的有限控制，多道，多带，非确定图灵机　</a:t>
            </a:r>
            <a:r>
              <a:rPr lang="zh-CN" altLang="en-US" sz="24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－不要求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　）</a:t>
            </a:r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D7A510C6-A1B0-40E5-92F3-7A4BC561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5750" y="6363032"/>
            <a:ext cx="6400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自动机">
  <a:themeElements>
    <a:clrScheme name="自动机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自动机">
      <a:majorFont>
        <a:latin typeface="Copperplate Gothic Light"/>
        <a:ea typeface="宋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自动机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动机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动机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Settings\wang bai\Application Data\Microsoft\Templates\自动机.pot</Template>
  <TotalTime>888</TotalTime>
  <Words>740</Words>
  <Application>Microsoft Office PowerPoint</Application>
  <PresentationFormat>全屏显示(4:3)</PresentationFormat>
  <Paragraphs>78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华文行楷</vt:lpstr>
      <vt:lpstr>楷体_GB2312</vt:lpstr>
      <vt:lpstr>宋体</vt:lpstr>
      <vt:lpstr>Arial</vt:lpstr>
      <vt:lpstr>Arial Narrow</vt:lpstr>
      <vt:lpstr>Copperplate Gothic Light</vt:lpstr>
      <vt:lpstr>Euclid Math One</vt:lpstr>
      <vt:lpstr>Euclid Symbol</vt:lpstr>
      <vt:lpstr>Symbol</vt:lpstr>
      <vt:lpstr>Tahoma</vt:lpstr>
      <vt:lpstr>Times New Roman</vt:lpstr>
      <vt:lpstr>Wingdings</vt:lpstr>
      <vt:lpstr>自动机</vt:lpstr>
      <vt:lpstr>PowerPoint 演示文稿</vt:lpstr>
      <vt:lpstr>第二章 语言与文法 </vt:lpstr>
      <vt:lpstr>PowerPoint 演示文稿</vt:lpstr>
      <vt:lpstr>PowerPoint 演示文稿</vt:lpstr>
      <vt:lpstr>PowerPoint 演示文稿</vt:lpstr>
      <vt:lpstr>PowerPoint 演示文稿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 4.2  上下文无关文法的变换</dc:title>
  <dc:creator>wangbai</dc:creator>
  <cp:lastModifiedBy>yj</cp:lastModifiedBy>
  <cp:revision>98</cp:revision>
  <cp:lastPrinted>2001-10-15T13:50:08Z</cp:lastPrinted>
  <dcterms:created xsi:type="dcterms:W3CDTF">2002-10-11T06:00:34Z</dcterms:created>
  <dcterms:modified xsi:type="dcterms:W3CDTF">2020-06-12T02:07:36Z</dcterms:modified>
</cp:coreProperties>
</file>