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863" r:id="rId2"/>
    <p:sldId id="864" r:id="rId3"/>
    <p:sldId id="865" r:id="rId4"/>
    <p:sldId id="867" r:id="rId5"/>
    <p:sldId id="868" r:id="rId6"/>
    <p:sldId id="869" r:id="rId7"/>
    <p:sldId id="866" r:id="rId8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A0C02"/>
    <a:srgbClr val="FF00FF"/>
    <a:srgbClr val="00FFCC"/>
    <a:srgbClr val="FFFF00"/>
    <a:srgbClr val="FF99FF"/>
    <a:srgbClr val="FF9900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1" autoAdjust="0"/>
    <p:restoredTop sz="91408" autoAdjust="0"/>
  </p:normalViewPr>
  <p:slideViewPr>
    <p:cSldViewPr>
      <p:cViewPr varScale="1">
        <p:scale>
          <a:sx n="81" d="100"/>
          <a:sy n="81" d="100"/>
        </p:scale>
        <p:origin x="1478" y="106"/>
      </p:cViewPr>
      <p:guideLst>
        <p:guide orient="horz" pos="2188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2625"/>
            <a:ext cx="457041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70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3225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0" y="8682038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3025" y="86820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6134F19-AE25-47C3-BDDD-CE780F256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8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4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165" y="434442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72" y="5983112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2183"/>
            <a:ext cx="91408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0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22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758825"/>
            <a:ext cx="2019300" cy="5565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250" y="758825"/>
            <a:ext cx="5905500" cy="5565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3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9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5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76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250" y="14478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5050" y="14478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6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27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4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4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4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6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6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1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14" descr="Content_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6838"/>
            <a:ext cx="91408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0250" y="758825"/>
            <a:ext cx="7848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14478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9" name="Rectangle 36"/>
          <p:cNvSpPr>
            <a:spLocks noChangeArrowheads="1"/>
          </p:cNvSpPr>
          <p:nvPr/>
        </p:nvSpPr>
        <p:spPr bwMode="auto">
          <a:xfrm>
            <a:off x="8534400" y="6553200"/>
            <a:ext cx="2286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buFontTx/>
              <a:buNone/>
              <a:defRPr/>
            </a:pPr>
            <a:fld id="{1D47873D-12B0-4F01-A9BE-86A86A18ACBC}" type="slidenum">
              <a:rPr lang="zh-CN" altLang="en-US" sz="700">
                <a:latin typeface="Verdana" pitchFamily="34" charset="0"/>
              </a:rPr>
              <a:pPr algn="r">
                <a:buFontTx/>
                <a:buNone/>
                <a:defRPr/>
              </a:pPr>
              <a:t>‹#›</a:t>
            </a:fld>
            <a:endParaRPr lang="en-US" altLang="zh-CN" sz="700">
              <a:latin typeface="Verdana" pitchFamily="34" charset="0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 userDrawn="1"/>
        </p:nvSpPr>
        <p:spPr bwMode="auto">
          <a:xfrm>
            <a:off x="627064" y="6532791"/>
            <a:ext cx="7848599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zh-CN" altLang="en-US" sz="1400" dirty="0">
                <a:solidFill>
                  <a:srgbClr val="FFC726"/>
                </a:solidFill>
                <a:latin typeface="黑体" pitchFamily="49" charset="-122"/>
                <a:ea typeface="宋体" pitchFamily="2" charset="-122"/>
              </a:rPr>
              <a:t>北京邮电大学计算机学院（国家示范性软件学院）</a:t>
            </a:r>
            <a:r>
              <a:rPr lang="en-US" altLang="zh-CN" sz="1400" dirty="0">
                <a:solidFill>
                  <a:srgbClr val="FFC726"/>
                </a:solidFill>
                <a:latin typeface="黑体" pitchFamily="49" charset="-122"/>
                <a:ea typeface="宋体" pitchFamily="2" charset="-122"/>
              </a:rPr>
              <a:t>----</a:t>
            </a:r>
            <a:r>
              <a:rPr lang="zh-CN" altLang="en-US" sz="1400" dirty="0">
                <a:solidFill>
                  <a:srgbClr val="FFC726"/>
                </a:solidFill>
                <a:latin typeface="黑体" pitchFamily="49" charset="-122"/>
                <a:ea typeface="宋体" pitchFamily="2" charset="-122"/>
              </a:rPr>
              <a:t>计算智能与可视化实验室</a:t>
            </a:r>
            <a:r>
              <a:rPr lang="en-US" altLang="zh-CN" sz="1400" dirty="0">
                <a:solidFill>
                  <a:srgbClr val="FFC726"/>
                </a:solidFill>
                <a:latin typeface="Verdana" pitchFamily="34" charset="0"/>
                <a:ea typeface="黑体" pitchFamily="49" charset="-122"/>
              </a:rPr>
              <a:t>© 2020Fall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1821" y="647760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788D7FC-694D-4976-9866-54E717C9E473}" type="datetime1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06:49:22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230188" indent="-230188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3177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Arial" charset="0"/>
        <a:buChar char="-"/>
        <a:defRPr sz="1600" b="1">
          <a:solidFill>
            <a:schemeClr val="tx1"/>
          </a:solidFill>
          <a:latin typeface="+mn-lt"/>
          <a:ea typeface="+mn-ea"/>
        </a:defRPr>
      </a:lvl2pPr>
      <a:lvl3pPr marL="1025525" indent="-222250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Char char="•"/>
        <a:defRPr sz="1600" b="1">
          <a:solidFill>
            <a:schemeClr val="tx1"/>
          </a:solidFill>
          <a:latin typeface="Arial" pitchFamily="34" charset="0"/>
          <a:ea typeface="+mn-ea"/>
        </a:defRPr>
      </a:lvl3pPr>
      <a:lvl4pPr marL="1376363" indent="-23177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©"/>
        <a:defRPr sz="1600" b="1">
          <a:solidFill>
            <a:schemeClr val="tx1"/>
          </a:solidFill>
          <a:latin typeface="Arial" pitchFamily="34" charset="0"/>
          <a:ea typeface="+mn-ea"/>
        </a:defRPr>
      </a:lvl4pPr>
      <a:lvl5pPr marL="17176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5pPr>
      <a:lvl6pPr marL="21748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6pPr>
      <a:lvl7pPr marL="26320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7pPr>
      <a:lvl8pPr marL="30892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8pPr>
      <a:lvl9pPr marL="35464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2" y="6163213"/>
            <a:ext cx="913420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117035" cy="417935"/>
          </a:xfrm>
        </p:spPr>
        <p:txBody>
          <a:bodyPr/>
          <a:lstStyle/>
          <a:p>
            <a:r>
              <a:rPr lang="zh-CN" altLang="en-US" sz="2800" dirty="0"/>
              <a:t>数字逻辑与数字系统</a:t>
            </a:r>
            <a:r>
              <a:rPr lang="en-US" altLang="zh-CN" sz="2800" dirty="0"/>
              <a:t>-</a:t>
            </a:r>
            <a:r>
              <a:rPr lang="zh-CN" altLang="en-US" sz="2800" dirty="0"/>
              <a:t>期中考试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793" y="451200"/>
            <a:ext cx="6322924" cy="5730789"/>
          </a:xfrm>
        </p:spPr>
        <p:txBody>
          <a:bodyPr/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写出右图的逻辑表达式，再用最简的或非</a:t>
            </a:r>
            <a:r>
              <a:rPr lang="en-US" altLang="zh-CN" sz="2000" dirty="0"/>
              <a:t>-</a:t>
            </a:r>
            <a:r>
              <a:rPr lang="zh-CN" altLang="en-US" sz="2000" dirty="0"/>
              <a:t>或非逻辑画出电路图。（写出过程，电路图要工整规范。提示：图中</a:t>
            </a:r>
            <a:r>
              <a:rPr lang="en-US" altLang="zh-CN" sz="2000" dirty="0"/>
              <a:t>C</a:t>
            </a:r>
            <a:r>
              <a:rPr lang="zh-CN" altLang="en-US" sz="2000" dirty="0"/>
              <a:t>是高位）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请用</a:t>
            </a:r>
            <a:r>
              <a:rPr lang="en-US" altLang="zh-CN" sz="2000" dirty="0"/>
              <a:t>74LS153</a:t>
            </a:r>
            <a:r>
              <a:rPr lang="zh-CN" altLang="en-US" sz="2000" dirty="0"/>
              <a:t>和最少的与非门设计全减器。（要求写出真值表，逻辑表达式，并画出逻辑电路图）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使用四位二进制加法器和最少的其它逻辑电路构成的余</a:t>
            </a:r>
            <a:r>
              <a:rPr lang="en-US" altLang="zh-CN" sz="2000" dirty="0"/>
              <a:t>3</a:t>
            </a:r>
            <a:r>
              <a:rPr lang="zh-CN" altLang="en-US" sz="2000" dirty="0"/>
              <a:t>码转换为</a:t>
            </a:r>
            <a:r>
              <a:rPr lang="en-US" altLang="zh-CN" sz="2000" dirty="0"/>
              <a:t>2421</a:t>
            </a:r>
            <a:r>
              <a:rPr lang="zh-CN" altLang="en-US" sz="2000" dirty="0"/>
              <a:t>码的代码转换电路（要求写出设计过程）</a:t>
            </a:r>
            <a:endParaRPr lang="en-US" altLang="zh-CN" sz="2000" dirty="0"/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分析下图所示组合逻辑电路的功能，要求写出与</a:t>
            </a:r>
            <a:r>
              <a:rPr lang="en-US" altLang="zh-CN" sz="2000" dirty="0"/>
              <a:t>-</a:t>
            </a:r>
            <a:r>
              <a:rPr lang="zh-CN" altLang="en-US" sz="2000" dirty="0"/>
              <a:t>或逻辑表达式，列出真值表，并说明电路的逻辑功能。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93AA3F-F99D-48D2-BCD1-FC1E08CD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17" y="0"/>
            <a:ext cx="2752932" cy="2400729"/>
          </a:xfrm>
          <a:prstGeom prst="rect">
            <a:avLst/>
          </a:prstGeom>
        </p:spPr>
      </p:pic>
      <p:sp>
        <p:nvSpPr>
          <p:cNvPr id="38" name="Rectangle 5">
            <a:extLst>
              <a:ext uri="{FF2B5EF4-FFF2-40B4-BE49-F238E27FC236}">
                <a16:creationId xmlns:a16="http://schemas.microsoft.com/office/drawing/2014/main" id="{A22107C7-A800-417F-9366-F0B84F9D2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3191" name="Picture 7">
            <a:extLst>
              <a:ext uri="{FF2B5EF4-FFF2-40B4-BE49-F238E27FC236}">
                <a16:creationId xmlns:a16="http://schemas.microsoft.com/office/drawing/2014/main" id="{D53DDF11-1E27-47B5-8415-88412A468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18" y="3762485"/>
            <a:ext cx="4824304" cy="304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69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F4643-804A-42D4-9C54-B6A66451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AE599-5B50-418B-BF59-A97F82C2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4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1D1BA-9A86-44E1-876B-45422864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48600" cy="388120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AE60F-0553-41EC-86E6-36BFBFE8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" y="548808"/>
            <a:ext cx="8077200" cy="48768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C2391B-66C9-44F3-9F16-C90A26FA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808"/>
            <a:ext cx="7620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0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1D1BA-9A86-44E1-876B-45422864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48600" cy="388120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AE60F-0553-41EC-86E6-36BFBFE8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" y="548808"/>
            <a:ext cx="8077200" cy="48768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557CE-C810-4338-A11D-9AACBB4A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133"/>
            <a:ext cx="7696200" cy="4943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6E3AA0-ADBF-4C67-8F12-C3ACA1CD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84" y="4740380"/>
            <a:ext cx="2741716" cy="21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4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1D1BA-9A86-44E1-876B-45422864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48600" cy="388120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AE60F-0553-41EC-86E6-36BFBFE8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0279"/>
            <a:ext cx="8077200" cy="48768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A21F85-92FF-4422-8121-1BD09E09F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637"/>
            <a:ext cx="7696200" cy="5800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1068C4-158F-4947-A65B-E1EF473F4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486" y="4352076"/>
            <a:ext cx="2410228" cy="24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6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1D1BA-9A86-44E1-876B-45422864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48600" cy="388120"/>
          </a:xfrm>
        </p:spPr>
        <p:txBody>
          <a:bodyPr/>
          <a:lstStyle/>
          <a:p>
            <a:r>
              <a:rPr lang="zh-CN" altLang="en-US" dirty="0"/>
              <a:t>答案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AE60F-0553-41EC-86E6-36BFBFE89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0279"/>
            <a:ext cx="8077200" cy="48768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E85F33-8715-49C7-B66B-F5443B76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966"/>
            <a:ext cx="7095845" cy="56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E6909-2A59-4E4A-A23B-0D634C17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83A66-A280-40E1-9F0F-4164EEBD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65804"/>
      </p:ext>
    </p:extLst>
  </p:cSld>
  <p:clrMapOvr>
    <a:masterClrMapping/>
  </p:clrMapOvr>
</p:sld>
</file>

<file path=ppt/theme/theme1.xml><?xml version="1.0" encoding="utf-8"?>
<a:theme xmlns:a="http://schemas.openxmlformats.org/drawingml/2006/main" name="Lenovo_Corporate_Template_White">
  <a:themeElements>
    <a:clrScheme name="">
      <a:dk1>
        <a:srgbClr val="000000"/>
      </a:dk1>
      <a:lt1>
        <a:srgbClr val="FFFFFF"/>
      </a:lt1>
      <a:dk2>
        <a:srgbClr val="00529B"/>
      </a:dk2>
      <a:lt2>
        <a:srgbClr val="808080"/>
      </a:lt2>
      <a:accent1>
        <a:srgbClr val="FFCC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000000"/>
      </a:accent6>
      <a:hlink>
        <a:srgbClr val="EE0802"/>
      </a:hlink>
      <a:folHlink>
        <a:srgbClr val="FF9900"/>
      </a:folHlink>
    </a:clrScheme>
    <a:fontScheme name="Lenovo_Corporate_Template_White">
      <a:majorFont>
        <a:latin typeface="黑体"/>
        <a:ea typeface="黑体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宋体" pitchFamily="2" charset="-122"/>
          </a:defRPr>
        </a:defPPr>
      </a:lstStyle>
    </a:lnDef>
  </a:objectDefaults>
  <a:extraClrSchemeLst>
    <a:extraClrScheme>
      <a:clrScheme name="Lenovo_Corporate_Template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1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ED1C24"/>
        </a:hlink>
        <a:folHlink>
          <a:srgbClr val="9936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726"/>
        </a:accent1>
        <a:accent2>
          <a:srgbClr val="00529B"/>
        </a:accent2>
        <a:accent3>
          <a:srgbClr val="FFFFFF"/>
        </a:accent3>
        <a:accent4>
          <a:srgbClr val="000000"/>
        </a:accent4>
        <a:accent5>
          <a:srgbClr val="FFE0AC"/>
        </a:accent5>
        <a:accent6>
          <a:srgbClr val="00498C"/>
        </a:accent6>
        <a:hlink>
          <a:srgbClr val="5F5F5F"/>
        </a:hlink>
        <a:folHlink>
          <a:srgbClr val="FF1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15">
        <a:dk1>
          <a:srgbClr val="000000"/>
        </a:dk1>
        <a:lt1>
          <a:srgbClr val="FFFFFF"/>
        </a:lt1>
        <a:dk2>
          <a:srgbClr val="0066CC"/>
        </a:dk2>
        <a:lt2>
          <a:srgbClr val="969696"/>
        </a:lt2>
        <a:accent1>
          <a:srgbClr val="FFC726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0AC"/>
        </a:accent5>
        <a:accent6>
          <a:srgbClr val="E78A00"/>
        </a:accent6>
        <a:hlink>
          <a:srgbClr val="009900"/>
        </a:hlink>
        <a:folHlink>
          <a:srgbClr val="FF1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16">
        <a:dk1>
          <a:srgbClr val="000000"/>
        </a:dk1>
        <a:lt1>
          <a:srgbClr val="FFFFFF"/>
        </a:lt1>
        <a:dk2>
          <a:srgbClr val="0066CC"/>
        </a:dk2>
        <a:lt2>
          <a:srgbClr val="969696"/>
        </a:lt2>
        <a:accent1>
          <a:srgbClr val="FFC726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FFE0AC"/>
        </a:accent5>
        <a:accent6>
          <a:srgbClr val="005CB9"/>
        </a:accent6>
        <a:hlink>
          <a:srgbClr val="009900"/>
        </a:hlink>
        <a:folHlink>
          <a:srgbClr val="FF1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7094</TotalTime>
  <Pages>0</Pages>
  <Words>135</Words>
  <Characters>0</Characters>
  <Application>Microsoft Office PowerPoint</Application>
  <DocSecurity>0</DocSecurity>
  <PresentationFormat>全屏显示(4:3)</PresentationFormat>
  <Lines>0</Lines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黑体</vt:lpstr>
      <vt:lpstr>华文细黑</vt:lpstr>
      <vt:lpstr>宋体</vt:lpstr>
      <vt:lpstr>Arial</vt:lpstr>
      <vt:lpstr>Calibri</vt:lpstr>
      <vt:lpstr>Times New Roman</vt:lpstr>
      <vt:lpstr>Verdana</vt:lpstr>
      <vt:lpstr>Wingdings</vt:lpstr>
      <vt:lpstr>Lenovo_Corporate_Template_White</vt:lpstr>
      <vt:lpstr>数字逻辑与数字系统-期中考试</vt:lpstr>
      <vt:lpstr>PowerPoint 演示文稿</vt:lpstr>
      <vt:lpstr>答案</vt:lpstr>
      <vt:lpstr>答案</vt:lpstr>
      <vt:lpstr>答案</vt:lpstr>
      <vt:lpstr>答案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骞荤伅鐗?1</dc:title>
  <dc:creator>鏉庣妗?</dc:creator>
  <cp:lastModifiedBy>huangzb</cp:lastModifiedBy>
  <cp:revision>1096</cp:revision>
  <cp:lastPrinted>1601-01-01T00:00:00Z</cp:lastPrinted>
  <dcterms:created xsi:type="dcterms:W3CDTF">2011-03-29T02:18:44Z</dcterms:created>
  <dcterms:modified xsi:type="dcterms:W3CDTF">2020-10-27T23:24:24Z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