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60" r:id="rId4"/>
    <p:sldId id="257" r:id="rId5"/>
    <p:sldId id="258" r:id="rId6"/>
    <p:sldId id="259" r:id="rId7"/>
    <p:sldId id="263" r:id="rId8"/>
    <p:sldId id="264" r:id="rId9"/>
    <p:sldId id="265" r:id="rId10"/>
    <p:sldId id="266" r:id="rId11"/>
    <p:sldId id="268" r:id="rId12"/>
    <p:sldId id="267" r:id="rId13"/>
    <p:sldId id="271" r:id="rId14"/>
    <p:sldId id="269"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ckeyma@cuhk.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iverilog.icarus.com/"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BF64-5A14-4B5F-9147-426E66910111}"/>
              </a:ext>
            </a:extLst>
          </p:cNvPr>
          <p:cNvSpPr>
            <a:spLocks noGrp="1"/>
          </p:cNvSpPr>
          <p:nvPr>
            <p:ph type="title"/>
          </p:nvPr>
        </p:nvSpPr>
        <p:spPr>
          <a:xfrm>
            <a:off x="762990" y="2320993"/>
            <a:ext cx="10515600" cy="1325563"/>
          </a:xfrm>
        </p:spPr>
        <p:txBody>
          <a:bodyPr/>
          <a:lstStyle/>
          <a:p>
            <a:pPr algn="ctr"/>
            <a:r>
              <a:rPr lang="en-US" dirty="0" err="1">
                <a:cs typeface="Calibri Light"/>
              </a:rPr>
              <a:t>Programme</a:t>
            </a:r>
            <a:r>
              <a:rPr lang="en-US" dirty="0">
                <a:cs typeface="Calibri Light"/>
              </a:rPr>
              <a:t> 3</a:t>
            </a:r>
          </a:p>
        </p:txBody>
      </p:sp>
      <p:sp>
        <p:nvSpPr>
          <p:cNvPr id="4" name="Rectangle 3"/>
          <p:cNvSpPr/>
          <p:nvPr/>
        </p:nvSpPr>
        <p:spPr>
          <a:xfrm>
            <a:off x="6968579" y="5022618"/>
            <a:ext cx="5223421" cy="2031325"/>
          </a:xfrm>
          <a:prstGeom prst="rect">
            <a:avLst/>
          </a:prstGeom>
        </p:spPr>
        <p:txBody>
          <a:bodyPr wrap="square">
            <a:spAutoFit/>
          </a:bodyPr>
          <a:lstStyle/>
          <a:p>
            <a:r>
              <a:rPr lang="en-US" dirty="0">
                <a:solidFill>
                  <a:srgbClr val="000000"/>
                </a:solidFill>
                <a:latin typeface="&amp;quot"/>
              </a:rPr>
              <a:t>Mickey Ma (</a:t>
            </a:r>
            <a:r>
              <a:rPr lang="zh-CN" altLang="en-US" dirty="0">
                <a:solidFill>
                  <a:srgbClr val="000000"/>
                </a:solidFill>
                <a:latin typeface="楷体" panose="02010609060101010101" pitchFamily="49" charset="-122"/>
                <a:ea typeface="楷体" panose="02010609060101010101" pitchFamily="49" charset="-122"/>
              </a:rPr>
              <a:t>马毓琦</a:t>
            </a:r>
            <a:r>
              <a:rPr lang="en-US" altLang="zh-CN" dirty="0">
                <a:solidFill>
                  <a:srgbClr val="000000"/>
                </a:solidFill>
                <a:latin typeface="&amp;quot"/>
              </a:rPr>
              <a:t>): </a:t>
            </a:r>
            <a:r>
              <a:rPr lang="en-US" dirty="0" smtClean="0">
                <a:solidFill>
                  <a:srgbClr val="0000FF"/>
                </a:solidFill>
                <a:latin typeface="&amp;quot"/>
                <a:hlinkClick r:id="rId2"/>
              </a:rPr>
              <a:t>mickeyma@cuhk.edu.cn</a:t>
            </a:r>
            <a:endParaRPr lang="en-US" dirty="0" smtClean="0">
              <a:solidFill>
                <a:srgbClr val="0000FF"/>
              </a:solidFill>
              <a:latin typeface="&amp;quot"/>
            </a:endParaRPr>
          </a:p>
          <a:p>
            <a:r>
              <a:rPr lang="en-US" dirty="0" smtClean="0">
                <a:solidFill>
                  <a:srgbClr val="000000"/>
                </a:solidFill>
                <a:latin typeface="&amp;quot"/>
              </a:rPr>
              <a:t>Office: Teaching C Building Room 501(TC-501)</a:t>
            </a:r>
          </a:p>
          <a:p>
            <a:r>
              <a:rPr lang="en-US" dirty="0" smtClean="0">
                <a:solidFill>
                  <a:srgbClr val="000000"/>
                </a:solidFill>
                <a:latin typeface="&amp;quot"/>
              </a:rPr>
              <a:t>Phone: 0755-23519635</a:t>
            </a:r>
          </a:p>
          <a:p>
            <a:r>
              <a:rPr lang="en-US" dirty="0" smtClean="0">
                <a:solidFill>
                  <a:srgbClr val="000000"/>
                </a:solidFill>
                <a:latin typeface="&amp;quot"/>
              </a:rPr>
              <a:t>WeChat: </a:t>
            </a:r>
            <a:r>
              <a:rPr lang="en-US" dirty="0" err="1" smtClean="0">
                <a:solidFill>
                  <a:srgbClr val="000000"/>
                </a:solidFill>
                <a:latin typeface="&amp;quot"/>
              </a:rPr>
              <a:t>my_qiqi</a:t>
            </a:r>
            <a:endParaRPr lang="en-US" dirty="0" smtClean="0">
              <a:solidFill>
                <a:srgbClr val="000000"/>
              </a:solidFill>
              <a:latin typeface="&amp;quot"/>
            </a:endParaRPr>
          </a:p>
          <a:p>
            <a:r>
              <a:rPr lang="en-US" dirty="0" smtClean="0">
                <a:solidFill>
                  <a:srgbClr val="000000"/>
                </a:solidFill>
                <a:latin typeface="&amp;quot"/>
              </a:rPr>
              <a:t>Office Hours: 	TUE 16:00-17:00</a:t>
            </a:r>
          </a:p>
          <a:p>
            <a:r>
              <a:rPr lang="en-US" dirty="0" smtClean="0">
                <a:solidFill>
                  <a:srgbClr val="000000"/>
                </a:solidFill>
                <a:latin typeface="&amp;quot"/>
              </a:rPr>
              <a:t>		FRI </a:t>
            </a:r>
            <a:r>
              <a:rPr lang="en-US" dirty="0">
                <a:solidFill>
                  <a:srgbClr val="000000"/>
                </a:solidFill>
                <a:latin typeface="&amp;quot"/>
              </a:rPr>
              <a:t>16:00-17:00</a:t>
            </a:r>
          </a:p>
          <a:p>
            <a:endParaRPr lang="en-US" dirty="0" smtClean="0">
              <a:solidFill>
                <a:srgbClr val="0000FF"/>
              </a:solidFill>
              <a:latin typeface="&amp;quot"/>
            </a:endParaRPr>
          </a:p>
        </p:txBody>
      </p:sp>
    </p:spTree>
    <p:extLst>
      <p:ext uri="{BB962C8B-B14F-4D97-AF65-F5344CB8AC3E}">
        <p14:creationId xmlns:p14="http://schemas.microsoft.com/office/powerpoint/2010/main" val="3210078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0390DE-DF04-4812-8FF5-C77F8D5912F4}"/>
              </a:ext>
            </a:extLst>
          </p:cNvPr>
          <p:cNvSpPr txBox="1"/>
          <p:nvPr/>
        </p:nvSpPr>
        <p:spPr>
          <a:xfrm>
            <a:off x="4372667" y="2821003"/>
            <a:ext cx="32299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dirty="0" smtClean="0"/>
              <a:t>Overflow Detection</a:t>
            </a:r>
            <a:endParaRPr lang="en-US" sz="2400" b="1" dirty="0"/>
          </a:p>
        </p:txBody>
      </p:sp>
    </p:spTree>
    <p:extLst>
      <p:ext uri="{BB962C8B-B14F-4D97-AF65-F5344CB8AC3E}">
        <p14:creationId xmlns:p14="http://schemas.microsoft.com/office/powerpoint/2010/main" val="363392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390DE-DF04-4812-8FF5-C77F8D5912F4}"/>
              </a:ext>
            </a:extLst>
          </p:cNvPr>
          <p:cNvSpPr txBox="1"/>
          <p:nvPr/>
        </p:nvSpPr>
        <p:spPr>
          <a:xfrm>
            <a:off x="767318" y="561128"/>
            <a:ext cx="941417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smtClean="0"/>
              <a:t>An </a:t>
            </a:r>
            <a:r>
              <a:rPr lang="en-US" sz="2400" b="1" dirty="0" smtClean="0"/>
              <a:t>optional way to deal with 32bit MIPS instruction in the ALU </a:t>
            </a:r>
            <a:endParaRPr lang="en-US" sz="2400" b="1" dirty="0"/>
          </a:p>
        </p:txBody>
      </p:sp>
      <p:sp>
        <p:nvSpPr>
          <p:cNvPr id="5" name="Rectangle 4"/>
          <p:cNvSpPr/>
          <p:nvPr/>
        </p:nvSpPr>
        <p:spPr>
          <a:xfrm>
            <a:off x="1232262" y="1441328"/>
            <a:ext cx="8659084" cy="3170099"/>
          </a:xfrm>
          <a:prstGeom prst="rect">
            <a:avLst/>
          </a:prstGeom>
        </p:spPr>
        <p:txBody>
          <a:bodyPr wrap="square">
            <a:spAutoFit/>
          </a:bodyPr>
          <a:lstStyle/>
          <a:p>
            <a:r>
              <a:rPr lang="en-US" altLang="zh-CN" sz="2000" dirty="0">
                <a:cs typeface="Calibri"/>
              </a:rPr>
              <a:t>a</a:t>
            </a:r>
            <a:r>
              <a:rPr lang="en-US" altLang="zh-CN" sz="2000" dirty="0" smtClean="0">
                <a:cs typeface="Calibri"/>
              </a:rPr>
              <a:t>dd &amp; </a:t>
            </a:r>
            <a:r>
              <a:rPr lang="en-US" altLang="zh-CN" sz="2000" dirty="0" err="1" smtClean="0">
                <a:cs typeface="Calibri"/>
              </a:rPr>
              <a:t>addi</a:t>
            </a:r>
            <a:r>
              <a:rPr lang="en-US" altLang="zh-CN" sz="2000" dirty="0" smtClean="0">
                <a:cs typeface="Calibri"/>
              </a:rPr>
              <a:t>:</a:t>
            </a:r>
          </a:p>
          <a:p>
            <a:r>
              <a:rPr lang="en-US" altLang="zh-CN" sz="2000" dirty="0" smtClean="0">
                <a:cs typeface="Calibri"/>
              </a:rPr>
              <a:t>Original in 16 bit: </a:t>
            </a:r>
            <a:r>
              <a:rPr lang="en-US" altLang="zh-CN" sz="2000" dirty="0" err="1" smtClean="0">
                <a:cs typeface="Calibri"/>
              </a:rPr>
              <a:t>addi</a:t>
            </a:r>
            <a:r>
              <a:rPr lang="en-US" altLang="zh-CN" sz="2000" dirty="0" smtClean="0">
                <a:cs typeface="Calibri"/>
              </a:rPr>
              <a:t> in 16bit </a:t>
            </a:r>
            <a:r>
              <a:rPr lang="en-US" altLang="zh-CN" sz="2000" dirty="0" err="1" smtClean="0">
                <a:cs typeface="Calibri"/>
              </a:rPr>
              <a:t>cpu</a:t>
            </a:r>
            <a:r>
              <a:rPr lang="en-US" altLang="zh-CN" sz="2000" dirty="0" smtClean="0">
                <a:cs typeface="Calibri"/>
              </a:rPr>
              <a:t> should do rewrite to the input register</a:t>
            </a:r>
          </a:p>
          <a:p>
            <a:r>
              <a:rPr lang="en-US" altLang="zh-CN" sz="2000" dirty="0" smtClean="0">
                <a:cs typeface="Calibri"/>
              </a:rPr>
              <a:t>In 32bit MIPS instruction, the difference is just the input. The input in a register is 32bit and immediate number is 16bit. So for the instruction </a:t>
            </a:r>
            <a:r>
              <a:rPr lang="en-US" altLang="zh-CN" sz="2000" dirty="0" err="1" smtClean="0">
                <a:cs typeface="Calibri"/>
              </a:rPr>
              <a:t>addi</a:t>
            </a:r>
            <a:r>
              <a:rPr lang="en-US" altLang="zh-CN" sz="2000" dirty="0" smtClean="0">
                <a:cs typeface="Calibri"/>
              </a:rPr>
              <a:t>, change the input to: 32bit a (for the register) and 16bit b(for the immediate number).</a:t>
            </a:r>
          </a:p>
          <a:p>
            <a:endParaRPr lang="en-US" altLang="zh-CN" sz="2000" dirty="0">
              <a:cs typeface="Calibri"/>
            </a:endParaRPr>
          </a:p>
          <a:p>
            <a:r>
              <a:rPr lang="en-US" altLang="zh-CN" sz="2000" dirty="0" err="1">
                <a:cs typeface="Calibri"/>
              </a:rPr>
              <a:t>m</a:t>
            </a:r>
            <a:r>
              <a:rPr lang="en-US" altLang="zh-CN" sz="2000" dirty="0" err="1" smtClean="0">
                <a:cs typeface="Calibri"/>
              </a:rPr>
              <a:t>ult</a:t>
            </a:r>
            <a:r>
              <a:rPr lang="en-US" altLang="zh-CN" sz="2000" dirty="0" smtClean="0">
                <a:cs typeface="Calibri"/>
              </a:rPr>
              <a:t> and div:</a:t>
            </a:r>
          </a:p>
          <a:p>
            <a:r>
              <a:rPr lang="en-US" altLang="zh-CN" sz="2000" dirty="0" smtClean="0">
                <a:cs typeface="Calibri"/>
              </a:rPr>
              <a:t>In the </a:t>
            </a:r>
            <a:r>
              <a:rPr lang="en-US" altLang="zh-CN" sz="2000" dirty="0" err="1" smtClean="0">
                <a:cs typeface="Calibri"/>
              </a:rPr>
              <a:t>cpu</a:t>
            </a:r>
            <a:r>
              <a:rPr lang="en-US" altLang="zh-CN" sz="2000" dirty="0" smtClean="0">
                <a:cs typeface="Calibri"/>
              </a:rPr>
              <a:t>, we can just store 32bit result so for the multiplication of two 32bit number, the result may be overflow. Another solving method is to use two more registers(Lo, Hi) to store the output.</a:t>
            </a:r>
            <a:endParaRPr lang="en-US" altLang="zh-CN" sz="2000" dirty="0">
              <a:cs typeface="Calibri"/>
            </a:endParaRPr>
          </a:p>
        </p:txBody>
      </p:sp>
    </p:spTree>
    <p:extLst>
      <p:ext uri="{BB962C8B-B14F-4D97-AF65-F5344CB8AC3E}">
        <p14:creationId xmlns:p14="http://schemas.microsoft.com/office/powerpoint/2010/main" val="30067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0390DE-DF04-4812-8FF5-C77F8D5912F4}"/>
              </a:ext>
            </a:extLst>
          </p:cNvPr>
          <p:cNvSpPr txBox="1"/>
          <p:nvPr/>
        </p:nvSpPr>
        <p:spPr>
          <a:xfrm>
            <a:off x="767319" y="561128"/>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dirty="0" err="1" smtClean="0"/>
              <a:t>Datapath</a:t>
            </a:r>
            <a:endParaRPr lang="en-US" sz="2400" b="1" dirty="0"/>
          </a:p>
        </p:txBody>
      </p:sp>
      <p:pic>
        <p:nvPicPr>
          <p:cNvPr id="5" name="Picture 4" descr="f04-01-P374493">
            <a:extLst>
              <a:ext uri="{FF2B5EF4-FFF2-40B4-BE49-F238E27FC236}">
                <a16:creationId xmlns:a16="http://schemas.microsoft.com/office/drawing/2014/main" id="{3833C847-74B5-4BC7-BFC7-367AC9909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919" y="1496318"/>
            <a:ext cx="7238361" cy="361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91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0390DE-DF04-4812-8FF5-C77F8D5912F4}"/>
              </a:ext>
            </a:extLst>
          </p:cNvPr>
          <p:cNvSpPr txBox="1"/>
          <p:nvPr/>
        </p:nvSpPr>
        <p:spPr>
          <a:xfrm>
            <a:off x="767319" y="561128"/>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dirty="0" err="1" smtClean="0"/>
              <a:t>Datapath</a:t>
            </a:r>
            <a:endParaRPr lang="en-US" sz="2400" b="1" dirty="0"/>
          </a:p>
        </p:txBody>
      </p:sp>
      <p:pic>
        <p:nvPicPr>
          <p:cNvPr id="5" name="Picture 4" descr="f04-01-P374493">
            <a:extLst>
              <a:ext uri="{FF2B5EF4-FFF2-40B4-BE49-F238E27FC236}">
                <a16:creationId xmlns:a16="http://schemas.microsoft.com/office/drawing/2014/main" id="{3833C847-74B5-4BC7-BFC7-367AC9909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296" y="1733710"/>
            <a:ext cx="7238361" cy="361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8887925" y="1672164"/>
            <a:ext cx="1684104" cy="3446539"/>
          </a:xfrm>
          <a:prstGeom prst="rect">
            <a:avLst/>
          </a:prstGeom>
        </p:spPr>
      </p:pic>
      <p:sp>
        <p:nvSpPr>
          <p:cNvPr id="7" name="TextBox 6">
            <a:extLst>
              <a:ext uri="{FF2B5EF4-FFF2-40B4-BE49-F238E27FC236}">
                <a16:creationId xmlns:a16="http://schemas.microsoft.com/office/drawing/2014/main" id="{4B0390DE-DF04-4812-8FF5-C77F8D5912F4}"/>
              </a:ext>
            </a:extLst>
          </p:cNvPr>
          <p:cNvSpPr txBox="1"/>
          <p:nvPr/>
        </p:nvSpPr>
        <p:spPr>
          <a:xfrm>
            <a:off x="6001673" y="557138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b="1" dirty="0" smtClean="0">
                <a:solidFill>
                  <a:srgbClr val="FF0000"/>
                </a:solidFill>
              </a:rPr>
              <a:t>Multiplexers</a:t>
            </a:r>
            <a:endParaRPr lang="en-US" b="1" dirty="0">
              <a:solidFill>
                <a:srgbClr val="FF0000"/>
              </a:solidFill>
            </a:endParaRPr>
          </a:p>
        </p:txBody>
      </p:sp>
      <p:sp>
        <p:nvSpPr>
          <p:cNvPr id="2" name="Oval 1"/>
          <p:cNvSpPr/>
          <p:nvPr/>
        </p:nvSpPr>
        <p:spPr>
          <a:xfrm>
            <a:off x="5539152" y="4492870"/>
            <a:ext cx="237393" cy="2373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19311" y="1645788"/>
            <a:ext cx="237393" cy="2373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68560" y="3193209"/>
            <a:ext cx="237393" cy="2373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40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0390DE-DF04-4812-8FF5-C77F8D5912F4}"/>
              </a:ext>
            </a:extLst>
          </p:cNvPr>
          <p:cNvSpPr txBox="1"/>
          <p:nvPr/>
        </p:nvSpPr>
        <p:spPr>
          <a:xfrm>
            <a:off x="767319" y="561128"/>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dirty="0" err="1" smtClean="0"/>
              <a:t>Datapath</a:t>
            </a:r>
            <a:endParaRPr lang="en-US" sz="2400" b="1" dirty="0"/>
          </a:p>
        </p:txBody>
      </p:sp>
      <p:pic>
        <p:nvPicPr>
          <p:cNvPr id="6" name="Picture 5" descr="f04-02-P374493">
            <a:extLst>
              <a:ext uri="{FF2B5EF4-FFF2-40B4-BE49-F238E27FC236}">
                <a16:creationId xmlns:a16="http://schemas.microsoft.com/office/drawing/2014/main" id="{7D2325F0-5A2D-4010-864A-A7D7D64101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8919" y="945398"/>
            <a:ext cx="7895492" cy="548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2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0390DE-DF04-4812-8FF5-C77F8D5912F4}"/>
              </a:ext>
            </a:extLst>
          </p:cNvPr>
          <p:cNvSpPr txBox="1"/>
          <p:nvPr/>
        </p:nvSpPr>
        <p:spPr>
          <a:xfrm>
            <a:off x="609056" y="411659"/>
            <a:ext cx="421791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dirty="0" smtClean="0"/>
              <a:t>Single-cycle MIPS Processor</a:t>
            </a: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3" y="1022793"/>
            <a:ext cx="10436470" cy="5601449"/>
          </a:xfrm>
          <a:prstGeom prst="rect">
            <a:avLst/>
          </a:prstGeom>
        </p:spPr>
      </p:pic>
    </p:spTree>
    <p:extLst>
      <p:ext uri="{BB962C8B-B14F-4D97-AF65-F5344CB8AC3E}">
        <p14:creationId xmlns:p14="http://schemas.microsoft.com/office/powerpoint/2010/main" val="159707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304995-0E0D-43E9-9BB6-A5AD46C73BC7}"/>
              </a:ext>
            </a:extLst>
          </p:cNvPr>
          <p:cNvSpPr/>
          <p:nvPr/>
        </p:nvSpPr>
        <p:spPr>
          <a:xfrm>
            <a:off x="3443495" y="1412600"/>
            <a:ext cx="1027042" cy="296848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083E0FE2-10A4-46E1-B347-ED6A5CA60A03}"/>
              </a:ext>
            </a:extLst>
          </p:cNvPr>
          <p:cNvPicPr>
            <a:picLocks noChangeAspect="1"/>
          </p:cNvPicPr>
          <p:nvPr/>
        </p:nvPicPr>
        <p:blipFill>
          <a:blip r:embed="rId2"/>
          <a:stretch>
            <a:fillRect/>
          </a:stretch>
        </p:blipFill>
        <p:spPr>
          <a:xfrm>
            <a:off x="5407301" y="2510873"/>
            <a:ext cx="741294" cy="1597716"/>
          </a:xfrm>
          <a:prstGeom prst="rect">
            <a:avLst/>
          </a:prstGeom>
        </p:spPr>
      </p:pic>
      <p:cxnSp>
        <p:nvCxnSpPr>
          <p:cNvPr id="6" name="Straight Arrow Connector 5">
            <a:extLst>
              <a:ext uri="{FF2B5EF4-FFF2-40B4-BE49-F238E27FC236}">
                <a16:creationId xmlns:a16="http://schemas.microsoft.com/office/drawing/2014/main" id="{D2A0020C-BD79-4FA1-AD43-1B56B5AB7693}"/>
              </a:ext>
            </a:extLst>
          </p:cNvPr>
          <p:cNvCxnSpPr/>
          <p:nvPr/>
        </p:nvCxnSpPr>
        <p:spPr>
          <a:xfrm flipH="1">
            <a:off x="5808179" y="1948483"/>
            <a:ext cx="6626" cy="7818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070A9B61-4882-4AE2-9A8E-9F33B51FFA6B}"/>
              </a:ext>
            </a:extLst>
          </p:cNvPr>
          <p:cNvCxnSpPr/>
          <p:nvPr/>
        </p:nvCxnSpPr>
        <p:spPr>
          <a:xfrm flipV="1">
            <a:off x="4347541" y="2866612"/>
            <a:ext cx="1060174" cy="66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B3C44158-E19E-4D05-B0FD-800572BA21FC}"/>
              </a:ext>
            </a:extLst>
          </p:cNvPr>
          <p:cNvCxnSpPr>
            <a:cxnSpLocks/>
          </p:cNvCxnSpPr>
          <p:nvPr/>
        </p:nvCxnSpPr>
        <p:spPr>
          <a:xfrm>
            <a:off x="6149836" y="3323810"/>
            <a:ext cx="1152939" cy="66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147BE9D4-365E-44CE-B518-70A241D89302}"/>
              </a:ext>
            </a:extLst>
          </p:cNvPr>
          <p:cNvCxnSpPr>
            <a:cxnSpLocks/>
          </p:cNvCxnSpPr>
          <p:nvPr/>
        </p:nvCxnSpPr>
        <p:spPr>
          <a:xfrm>
            <a:off x="4360791" y="3807515"/>
            <a:ext cx="104692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4C3079D3-475E-4FF4-A96B-2DF2BF4CE291}"/>
              </a:ext>
            </a:extLst>
          </p:cNvPr>
          <p:cNvSpPr/>
          <p:nvPr/>
        </p:nvSpPr>
        <p:spPr>
          <a:xfrm>
            <a:off x="3526734" y="2681908"/>
            <a:ext cx="887896" cy="397567"/>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err="1">
                <a:cs typeface="Calibri"/>
              </a:rPr>
              <a:t>reg_A</a:t>
            </a:r>
            <a:endParaRPr lang="en-US" err="1"/>
          </a:p>
        </p:txBody>
      </p:sp>
      <p:sp>
        <p:nvSpPr>
          <p:cNvPr id="11" name="Rectangle 10">
            <a:extLst>
              <a:ext uri="{FF2B5EF4-FFF2-40B4-BE49-F238E27FC236}">
                <a16:creationId xmlns:a16="http://schemas.microsoft.com/office/drawing/2014/main" id="{BC623B99-D959-45B0-BC5D-D50F26C65313}"/>
              </a:ext>
            </a:extLst>
          </p:cNvPr>
          <p:cNvSpPr/>
          <p:nvPr/>
        </p:nvSpPr>
        <p:spPr>
          <a:xfrm>
            <a:off x="3526733" y="3576429"/>
            <a:ext cx="887896" cy="397567"/>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err="1">
                <a:cs typeface="Calibri"/>
              </a:rPr>
              <a:t>reg_B</a:t>
            </a:r>
            <a:endParaRPr lang="en-US" err="1"/>
          </a:p>
        </p:txBody>
      </p:sp>
      <p:sp>
        <p:nvSpPr>
          <p:cNvPr id="12" name="Rectangle 11">
            <a:extLst>
              <a:ext uri="{FF2B5EF4-FFF2-40B4-BE49-F238E27FC236}">
                <a16:creationId xmlns:a16="http://schemas.microsoft.com/office/drawing/2014/main" id="{E6CD0915-3DC0-445D-924A-BF31E67641A2}"/>
              </a:ext>
            </a:extLst>
          </p:cNvPr>
          <p:cNvSpPr/>
          <p:nvPr/>
        </p:nvSpPr>
        <p:spPr>
          <a:xfrm>
            <a:off x="7303602" y="3125854"/>
            <a:ext cx="887896" cy="397567"/>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err="1">
                <a:cs typeface="Calibri"/>
              </a:rPr>
              <a:t>reg_C</a:t>
            </a:r>
            <a:endParaRPr lang="en-US" err="1"/>
          </a:p>
        </p:txBody>
      </p:sp>
      <p:sp>
        <p:nvSpPr>
          <p:cNvPr id="13" name="TextBox 10">
            <a:extLst>
              <a:ext uri="{FF2B5EF4-FFF2-40B4-BE49-F238E27FC236}">
                <a16:creationId xmlns:a16="http://schemas.microsoft.com/office/drawing/2014/main" id="{06031E12-740A-4EE4-9362-A1B1ED00AFAB}"/>
              </a:ext>
            </a:extLst>
          </p:cNvPr>
          <p:cNvSpPr txBox="1"/>
          <p:nvPr/>
        </p:nvSpPr>
        <p:spPr>
          <a:xfrm>
            <a:off x="4477993" y="3470826"/>
            <a:ext cx="103367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input b</a:t>
            </a:r>
          </a:p>
        </p:txBody>
      </p:sp>
      <p:sp>
        <p:nvSpPr>
          <p:cNvPr id="14" name="TextBox 11">
            <a:extLst>
              <a:ext uri="{FF2B5EF4-FFF2-40B4-BE49-F238E27FC236}">
                <a16:creationId xmlns:a16="http://schemas.microsoft.com/office/drawing/2014/main" id="{FC50406E-5360-49B9-9E2B-13903A226EDB}"/>
              </a:ext>
            </a:extLst>
          </p:cNvPr>
          <p:cNvSpPr txBox="1"/>
          <p:nvPr/>
        </p:nvSpPr>
        <p:spPr>
          <a:xfrm>
            <a:off x="4475093" y="2546902"/>
            <a:ext cx="9144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input a</a:t>
            </a:r>
          </a:p>
        </p:txBody>
      </p:sp>
      <p:sp>
        <p:nvSpPr>
          <p:cNvPr id="15" name="TextBox 12">
            <a:extLst>
              <a:ext uri="{FF2B5EF4-FFF2-40B4-BE49-F238E27FC236}">
                <a16:creationId xmlns:a16="http://schemas.microsoft.com/office/drawing/2014/main" id="{02D3E94F-3A83-4CF7-9594-0A7090C9E3BD}"/>
              </a:ext>
            </a:extLst>
          </p:cNvPr>
          <p:cNvSpPr txBox="1"/>
          <p:nvPr/>
        </p:nvSpPr>
        <p:spPr>
          <a:xfrm>
            <a:off x="6260409" y="2993747"/>
            <a:ext cx="103367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output c</a:t>
            </a:r>
          </a:p>
        </p:txBody>
      </p:sp>
      <p:sp>
        <p:nvSpPr>
          <p:cNvPr id="16" name="TextBox 13">
            <a:extLst>
              <a:ext uri="{FF2B5EF4-FFF2-40B4-BE49-F238E27FC236}">
                <a16:creationId xmlns:a16="http://schemas.microsoft.com/office/drawing/2014/main" id="{FFCCCA5C-2EA7-40AD-904C-0F60FF7A5591}"/>
              </a:ext>
            </a:extLst>
          </p:cNvPr>
          <p:cNvSpPr txBox="1"/>
          <p:nvPr/>
        </p:nvSpPr>
        <p:spPr>
          <a:xfrm>
            <a:off x="5809835" y="2099225"/>
            <a:ext cx="3558209" cy="37466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operation code</a:t>
            </a:r>
          </a:p>
        </p:txBody>
      </p:sp>
      <p:cxnSp>
        <p:nvCxnSpPr>
          <p:cNvPr id="17" name="Straight Arrow Connector 16">
            <a:extLst>
              <a:ext uri="{FF2B5EF4-FFF2-40B4-BE49-F238E27FC236}">
                <a16:creationId xmlns:a16="http://schemas.microsoft.com/office/drawing/2014/main" id="{5031E225-F95B-4126-874C-C6B3FEC5275A}"/>
              </a:ext>
            </a:extLst>
          </p:cNvPr>
          <p:cNvCxnSpPr>
            <a:cxnSpLocks/>
          </p:cNvCxnSpPr>
          <p:nvPr/>
        </p:nvCxnSpPr>
        <p:spPr>
          <a:xfrm flipH="1">
            <a:off x="5788902" y="3869703"/>
            <a:ext cx="3356" cy="4759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7">
            <a:extLst>
              <a:ext uri="{FF2B5EF4-FFF2-40B4-BE49-F238E27FC236}">
                <a16:creationId xmlns:a16="http://schemas.microsoft.com/office/drawing/2014/main" id="{FE97F475-6EC5-4D5C-86EC-5EC3618C4573}"/>
              </a:ext>
            </a:extLst>
          </p:cNvPr>
          <p:cNvSpPr txBox="1"/>
          <p:nvPr/>
        </p:nvSpPr>
        <p:spPr>
          <a:xfrm>
            <a:off x="5764311" y="3922515"/>
            <a:ext cx="660199"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flags</a:t>
            </a:r>
          </a:p>
        </p:txBody>
      </p:sp>
      <p:cxnSp>
        <p:nvCxnSpPr>
          <p:cNvPr id="21" name="Straight Arrow Connector 20">
            <a:extLst>
              <a:ext uri="{FF2B5EF4-FFF2-40B4-BE49-F238E27FC236}">
                <a16:creationId xmlns:a16="http://schemas.microsoft.com/office/drawing/2014/main" id="{C6F4B17E-FE12-4428-8892-2F58C4FF8ED5}"/>
              </a:ext>
            </a:extLst>
          </p:cNvPr>
          <p:cNvCxnSpPr/>
          <p:nvPr/>
        </p:nvCxnSpPr>
        <p:spPr>
          <a:xfrm>
            <a:off x="8162925" y="3329194"/>
            <a:ext cx="351182" cy="662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D8E7459-8936-4799-8237-B92842B9DC1C}"/>
              </a:ext>
            </a:extLst>
          </p:cNvPr>
          <p:cNvSpPr/>
          <p:nvPr/>
        </p:nvSpPr>
        <p:spPr>
          <a:xfrm>
            <a:off x="3526733" y="1741003"/>
            <a:ext cx="887896" cy="397567"/>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cs typeface="Calibri"/>
              </a:rPr>
              <a:t>opcode</a:t>
            </a:r>
            <a:endParaRPr lang="en-US" err="1"/>
          </a:p>
        </p:txBody>
      </p:sp>
      <p:cxnSp>
        <p:nvCxnSpPr>
          <p:cNvPr id="24" name="Straight Arrow Connector 23">
            <a:extLst>
              <a:ext uri="{FF2B5EF4-FFF2-40B4-BE49-F238E27FC236}">
                <a16:creationId xmlns:a16="http://schemas.microsoft.com/office/drawing/2014/main" id="{5E425F4B-4B42-45D4-BDAF-034DFA3B98C4}"/>
              </a:ext>
            </a:extLst>
          </p:cNvPr>
          <p:cNvCxnSpPr>
            <a:cxnSpLocks/>
          </p:cNvCxnSpPr>
          <p:nvPr/>
        </p:nvCxnSpPr>
        <p:spPr>
          <a:xfrm>
            <a:off x="4399307" y="1944341"/>
            <a:ext cx="1424607" cy="6628"/>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B2D911C6-355F-48F5-9B23-F6AE55BFB0B2}"/>
              </a:ext>
            </a:extLst>
          </p:cNvPr>
          <p:cNvSpPr/>
          <p:nvPr/>
        </p:nvSpPr>
        <p:spPr>
          <a:xfrm>
            <a:off x="1405559" y="2508802"/>
            <a:ext cx="1351721" cy="72887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cs typeface="Calibri"/>
              </a:rPr>
              <a:t>Testbench</a:t>
            </a:r>
            <a:endParaRPr lang="en-US"/>
          </a:p>
        </p:txBody>
      </p:sp>
      <p:cxnSp>
        <p:nvCxnSpPr>
          <p:cNvPr id="26" name="Straight Arrow Connector 25">
            <a:extLst>
              <a:ext uri="{FF2B5EF4-FFF2-40B4-BE49-F238E27FC236}">
                <a16:creationId xmlns:a16="http://schemas.microsoft.com/office/drawing/2014/main" id="{7B955934-598C-46AC-842E-AE8FB1FDFC17}"/>
              </a:ext>
            </a:extLst>
          </p:cNvPr>
          <p:cNvCxnSpPr>
            <a:cxnSpLocks/>
          </p:cNvCxnSpPr>
          <p:nvPr/>
        </p:nvCxnSpPr>
        <p:spPr>
          <a:xfrm flipV="1">
            <a:off x="2757278" y="2879862"/>
            <a:ext cx="689113" cy="66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CD4056BF-B0F2-4459-96D7-E7CC16620479}"/>
              </a:ext>
            </a:extLst>
          </p:cNvPr>
          <p:cNvSpPr/>
          <p:nvPr/>
        </p:nvSpPr>
        <p:spPr>
          <a:xfrm>
            <a:off x="5294692" y="4343074"/>
            <a:ext cx="996753" cy="69445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cs typeface="Calibri"/>
              </a:rPr>
              <a:t>flag registers</a:t>
            </a:r>
          </a:p>
        </p:txBody>
      </p:sp>
      <p:cxnSp>
        <p:nvCxnSpPr>
          <p:cNvPr id="30" name="Straight Arrow Connector 29">
            <a:extLst>
              <a:ext uri="{FF2B5EF4-FFF2-40B4-BE49-F238E27FC236}">
                <a16:creationId xmlns:a16="http://schemas.microsoft.com/office/drawing/2014/main" id="{BCF308EE-B05D-4295-AA91-73200F2395C3}"/>
              </a:ext>
            </a:extLst>
          </p:cNvPr>
          <p:cNvCxnSpPr/>
          <p:nvPr/>
        </p:nvCxnSpPr>
        <p:spPr>
          <a:xfrm flipH="1" flipV="1">
            <a:off x="3935681" y="3079666"/>
            <a:ext cx="5937" cy="21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EAB88EC-781D-43AD-848F-DCDB817D1858}"/>
              </a:ext>
            </a:extLst>
          </p:cNvPr>
          <p:cNvCxnSpPr>
            <a:cxnSpLocks/>
          </p:cNvCxnSpPr>
          <p:nvPr/>
        </p:nvCxnSpPr>
        <p:spPr>
          <a:xfrm>
            <a:off x="3083125" y="3290211"/>
            <a:ext cx="855581" cy="662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27E1028-6AA8-47E7-9A8C-D2E964C8BB26}"/>
              </a:ext>
            </a:extLst>
          </p:cNvPr>
          <p:cNvCxnSpPr>
            <a:cxnSpLocks/>
          </p:cNvCxnSpPr>
          <p:nvPr/>
        </p:nvCxnSpPr>
        <p:spPr>
          <a:xfrm flipV="1">
            <a:off x="3088072" y="5320592"/>
            <a:ext cx="5422632" cy="1316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2D0FCD-10AF-47C9-922A-C725C2F85102}"/>
              </a:ext>
            </a:extLst>
          </p:cNvPr>
          <p:cNvCxnSpPr/>
          <p:nvPr/>
        </p:nvCxnSpPr>
        <p:spPr>
          <a:xfrm flipH="1">
            <a:off x="8508051" y="3327135"/>
            <a:ext cx="4949" cy="20039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D063B55-68FD-434A-BA9B-5BED34422058}"/>
              </a:ext>
            </a:extLst>
          </p:cNvPr>
          <p:cNvCxnSpPr/>
          <p:nvPr/>
        </p:nvCxnSpPr>
        <p:spPr>
          <a:xfrm>
            <a:off x="3089316" y="3292185"/>
            <a:ext cx="9895" cy="204354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0390DE-DF04-4812-8FF5-C77F8D5912F4}"/>
              </a:ext>
            </a:extLst>
          </p:cNvPr>
          <p:cNvSpPr txBox="1"/>
          <p:nvPr/>
        </p:nvSpPr>
        <p:spPr>
          <a:xfrm>
            <a:off x="584439" y="378248"/>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Block Diagram</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89734F8C-E238-49BE-A233-76CAB0496166}"/>
              </a:ext>
            </a:extLst>
          </p:cNvPr>
          <p:cNvPicPr>
            <a:picLocks noChangeAspect="1"/>
          </p:cNvPicPr>
          <p:nvPr/>
        </p:nvPicPr>
        <p:blipFill>
          <a:blip r:embed="rId2"/>
          <a:stretch>
            <a:fillRect/>
          </a:stretch>
        </p:blipFill>
        <p:spPr>
          <a:xfrm>
            <a:off x="251595" y="2148514"/>
            <a:ext cx="2815200" cy="198894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B65BB1F9-A0A0-4F93-BEDC-67B03C68D828}"/>
              </a:ext>
            </a:extLst>
          </p:cNvPr>
          <p:cNvPicPr>
            <a:picLocks noChangeAspect="1"/>
          </p:cNvPicPr>
          <p:nvPr/>
        </p:nvPicPr>
        <p:blipFill>
          <a:blip r:embed="rId3"/>
          <a:stretch>
            <a:fillRect/>
          </a:stretch>
        </p:blipFill>
        <p:spPr>
          <a:xfrm>
            <a:off x="3351105" y="595312"/>
            <a:ext cx="4255120" cy="5892134"/>
          </a:xfrm>
          <a:prstGeom prst="rect">
            <a:avLst/>
          </a:prstGeom>
        </p:spPr>
      </p:pic>
      <p:pic>
        <p:nvPicPr>
          <p:cNvPr id="8" name="Picture 8" descr="A picture containing device&#10;&#10;Description generated with high confidence">
            <a:extLst>
              <a:ext uri="{FF2B5EF4-FFF2-40B4-BE49-F238E27FC236}">
                <a16:creationId xmlns:a16="http://schemas.microsoft.com/office/drawing/2014/main" id="{534B9D2D-6979-48F6-9B74-A968A69FED2F}"/>
              </a:ext>
            </a:extLst>
          </p:cNvPr>
          <p:cNvPicPr>
            <a:picLocks noChangeAspect="1"/>
          </p:cNvPicPr>
          <p:nvPr/>
        </p:nvPicPr>
        <p:blipFill>
          <a:blip r:embed="rId4"/>
          <a:stretch>
            <a:fillRect/>
          </a:stretch>
        </p:blipFill>
        <p:spPr>
          <a:xfrm>
            <a:off x="7883751" y="595312"/>
            <a:ext cx="4111200" cy="466155"/>
          </a:xfrm>
          <a:prstGeom prst="rect">
            <a:avLst/>
          </a:prstGeom>
        </p:spPr>
      </p:pic>
      <p:pic>
        <p:nvPicPr>
          <p:cNvPr id="10" name="Picture 10" descr="A black sign with white text&#10;&#10;Description generated with high confidence">
            <a:extLst>
              <a:ext uri="{FF2B5EF4-FFF2-40B4-BE49-F238E27FC236}">
                <a16:creationId xmlns:a16="http://schemas.microsoft.com/office/drawing/2014/main" id="{438AE90E-2E3E-4076-8A37-6F2218989DB1}"/>
              </a:ext>
            </a:extLst>
          </p:cNvPr>
          <p:cNvPicPr>
            <a:picLocks noChangeAspect="1"/>
          </p:cNvPicPr>
          <p:nvPr/>
        </p:nvPicPr>
        <p:blipFill>
          <a:blip r:embed="rId5"/>
          <a:stretch>
            <a:fillRect/>
          </a:stretch>
        </p:blipFill>
        <p:spPr>
          <a:xfrm>
            <a:off x="7872667" y="3493865"/>
            <a:ext cx="1379289" cy="1155634"/>
          </a:xfrm>
          <a:prstGeom prst="rect">
            <a:avLst/>
          </a:prstGeom>
        </p:spPr>
      </p:pic>
      <p:pic>
        <p:nvPicPr>
          <p:cNvPr id="12" name="Picture 12" descr="A close up of a sign&#10;&#10;Description generated with very high confidence">
            <a:extLst>
              <a:ext uri="{FF2B5EF4-FFF2-40B4-BE49-F238E27FC236}">
                <a16:creationId xmlns:a16="http://schemas.microsoft.com/office/drawing/2014/main" id="{9479E391-68C3-4D94-9E51-B8127262FF79}"/>
              </a:ext>
            </a:extLst>
          </p:cNvPr>
          <p:cNvPicPr>
            <a:picLocks noChangeAspect="1"/>
          </p:cNvPicPr>
          <p:nvPr/>
        </p:nvPicPr>
        <p:blipFill>
          <a:blip r:embed="rId6"/>
          <a:stretch>
            <a:fillRect/>
          </a:stretch>
        </p:blipFill>
        <p:spPr>
          <a:xfrm>
            <a:off x="9392396" y="2037522"/>
            <a:ext cx="2667000" cy="1066800"/>
          </a:xfrm>
          <a:prstGeom prst="rect">
            <a:avLst/>
          </a:prstGeom>
        </p:spPr>
      </p:pic>
      <p:sp>
        <p:nvSpPr>
          <p:cNvPr id="14" name="TextBox 13">
            <a:extLst>
              <a:ext uri="{FF2B5EF4-FFF2-40B4-BE49-F238E27FC236}">
                <a16:creationId xmlns:a16="http://schemas.microsoft.com/office/drawing/2014/main" id="{2CF6BE50-9198-4105-A17E-F1C37DBB4603}"/>
              </a:ext>
            </a:extLst>
          </p:cNvPr>
          <p:cNvSpPr txBox="1"/>
          <p:nvPr/>
        </p:nvSpPr>
        <p:spPr>
          <a:xfrm>
            <a:off x="459179" y="174567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Verilog module</a:t>
            </a:r>
          </a:p>
        </p:txBody>
      </p:sp>
      <p:sp>
        <p:nvSpPr>
          <p:cNvPr id="15" name="TextBox 14">
            <a:extLst>
              <a:ext uri="{FF2B5EF4-FFF2-40B4-BE49-F238E27FC236}">
                <a16:creationId xmlns:a16="http://schemas.microsoft.com/office/drawing/2014/main" id="{35472B90-5678-411F-8918-58BA53322096}"/>
              </a:ext>
            </a:extLst>
          </p:cNvPr>
          <p:cNvSpPr txBox="1"/>
          <p:nvPr/>
        </p:nvSpPr>
        <p:spPr>
          <a:xfrm>
            <a:off x="3294412" y="18703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Test bench</a:t>
            </a:r>
          </a:p>
        </p:txBody>
      </p:sp>
      <p:sp>
        <p:nvSpPr>
          <p:cNvPr id="16" name="TextBox 15">
            <a:extLst>
              <a:ext uri="{FF2B5EF4-FFF2-40B4-BE49-F238E27FC236}">
                <a16:creationId xmlns:a16="http://schemas.microsoft.com/office/drawing/2014/main" id="{EF7E2D9C-44E9-476C-8007-7A7198FE4A18}"/>
              </a:ext>
            </a:extLst>
          </p:cNvPr>
          <p:cNvSpPr txBox="1"/>
          <p:nvPr/>
        </p:nvSpPr>
        <p:spPr>
          <a:xfrm>
            <a:off x="7890535" y="2294287"/>
            <a:ext cx="3876303"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Results</a:t>
            </a:r>
          </a:p>
          <a:p>
            <a:pPr algn="l"/>
            <a:endParaRPr lang="en-US">
              <a:cs typeface="Calibri"/>
            </a:endParaRPr>
          </a:p>
          <a:p>
            <a:endParaRPr lang="en-US">
              <a:cs typeface="Calibri"/>
            </a:endParaRPr>
          </a:p>
          <a:p>
            <a:r>
              <a:rPr lang="en-US">
                <a:cs typeface="Calibri"/>
              </a:rPr>
              <a:t>hexadecimal                        binary</a:t>
            </a:r>
            <a:endParaRPr lang="en-US"/>
          </a:p>
          <a:p>
            <a:endParaRPr lang="en-US">
              <a:cs typeface="Calibri"/>
            </a:endParaRPr>
          </a:p>
        </p:txBody>
      </p:sp>
      <p:sp>
        <p:nvSpPr>
          <p:cNvPr id="2" name="TextBox 1">
            <a:extLst>
              <a:ext uri="{FF2B5EF4-FFF2-40B4-BE49-F238E27FC236}">
                <a16:creationId xmlns:a16="http://schemas.microsoft.com/office/drawing/2014/main" id="{C8981980-C57A-4F34-8250-7A30DD529056}"/>
              </a:ext>
            </a:extLst>
          </p:cNvPr>
          <p:cNvSpPr txBox="1"/>
          <p:nvPr/>
        </p:nvSpPr>
        <p:spPr>
          <a:xfrm>
            <a:off x="313041" y="232111"/>
            <a:ext cx="22317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A Simple </a:t>
            </a:r>
          </a:p>
          <a:p>
            <a:r>
              <a:rPr lang="en-US" sz="2400" b="1" dirty="0"/>
              <a:t>Verilog Example</a:t>
            </a:r>
            <a:endParaRPr lang="en-US" sz="2400" b="1" dirty="0">
              <a:cs typeface="Calibri"/>
            </a:endParaRPr>
          </a:p>
        </p:txBody>
      </p:sp>
      <p:sp>
        <p:nvSpPr>
          <p:cNvPr id="3" name="Rectangle 2"/>
          <p:cNvSpPr/>
          <p:nvPr/>
        </p:nvSpPr>
        <p:spPr>
          <a:xfrm>
            <a:off x="6249660" y="6488668"/>
            <a:ext cx="6004592" cy="369332"/>
          </a:xfrm>
          <a:prstGeom prst="rect">
            <a:avLst/>
          </a:prstGeom>
        </p:spPr>
        <p:txBody>
          <a:bodyPr wrap="none">
            <a:spAutoFit/>
          </a:bodyPr>
          <a:lstStyle/>
          <a:p>
            <a:r>
              <a:rPr lang="en-US" dirty="0"/>
              <a:t>https://www.doulos.com/knowhow/verilog_designers_guide/</a:t>
            </a:r>
          </a:p>
        </p:txBody>
      </p:sp>
    </p:spTree>
    <p:extLst>
      <p:ext uri="{BB962C8B-B14F-4D97-AF65-F5344CB8AC3E}">
        <p14:creationId xmlns:p14="http://schemas.microsoft.com/office/powerpoint/2010/main" val="234316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black background&#10;&#10;Description generated with very high confidence">
            <a:extLst>
              <a:ext uri="{FF2B5EF4-FFF2-40B4-BE49-F238E27FC236}">
                <a16:creationId xmlns:a16="http://schemas.microsoft.com/office/drawing/2014/main" id="{0D7A02FA-6445-4D84-8594-9EFA153D1EBA}"/>
              </a:ext>
            </a:extLst>
          </p:cNvPr>
          <p:cNvPicPr>
            <a:picLocks noChangeAspect="1"/>
          </p:cNvPicPr>
          <p:nvPr/>
        </p:nvPicPr>
        <p:blipFill>
          <a:blip r:embed="rId2"/>
          <a:stretch>
            <a:fillRect/>
          </a:stretch>
        </p:blipFill>
        <p:spPr>
          <a:xfrm>
            <a:off x="583465" y="1552759"/>
            <a:ext cx="3991200" cy="4917884"/>
          </a:xfrm>
          <a:prstGeom prst="rect">
            <a:avLst/>
          </a:prstGeom>
        </p:spPr>
      </p:pic>
      <p:sp>
        <p:nvSpPr>
          <p:cNvPr id="9" name="TextBox 8">
            <a:extLst>
              <a:ext uri="{FF2B5EF4-FFF2-40B4-BE49-F238E27FC236}">
                <a16:creationId xmlns:a16="http://schemas.microsoft.com/office/drawing/2014/main" id="{BD7BF39F-3E2B-4659-9BA7-7C02A3C6A0CD}"/>
              </a:ext>
            </a:extLst>
          </p:cNvPr>
          <p:cNvSpPr txBox="1"/>
          <p:nvPr/>
        </p:nvSpPr>
        <p:spPr>
          <a:xfrm>
            <a:off x="1240353" y="602053"/>
            <a:ext cx="343592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ALU.v</a:t>
            </a:r>
          </a:p>
        </p:txBody>
      </p:sp>
      <p:pic>
        <p:nvPicPr>
          <p:cNvPr id="2" name="Picture 2" descr="A screenshot of a cell phone&#10;&#10;Description generated with very high confidence">
            <a:extLst>
              <a:ext uri="{FF2B5EF4-FFF2-40B4-BE49-F238E27FC236}">
                <a16:creationId xmlns:a16="http://schemas.microsoft.com/office/drawing/2014/main" id="{5050FEFD-AFBB-4A65-88BB-C6DA20D899D0}"/>
              </a:ext>
            </a:extLst>
          </p:cNvPr>
          <p:cNvPicPr>
            <a:picLocks noChangeAspect="1"/>
          </p:cNvPicPr>
          <p:nvPr/>
        </p:nvPicPr>
        <p:blipFill>
          <a:blip r:embed="rId3"/>
          <a:stretch>
            <a:fillRect/>
          </a:stretch>
        </p:blipFill>
        <p:spPr>
          <a:xfrm>
            <a:off x="4964976" y="117600"/>
            <a:ext cx="3354049" cy="6508800"/>
          </a:xfrm>
          <a:prstGeom prst="rect">
            <a:avLst/>
          </a:prstGeom>
        </p:spPr>
      </p:pic>
    </p:spTree>
    <p:extLst>
      <p:ext uri="{BB962C8B-B14F-4D97-AF65-F5344CB8AC3E}">
        <p14:creationId xmlns:p14="http://schemas.microsoft.com/office/powerpoint/2010/main" val="267835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black background&#10;&#10;Description generated with very high confidence">
            <a:extLst>
              <a:ext uri="{FF2B5EF4-FFF2-40B4-BE49-F238E27FC236}">
                <a16:creationId xmlns:a16="http://schemas.microsoft.com/office/drawing/2014/main" id="{ABC7E53A-4FF1-4185-AEAF-0D9FA17FAF07}"/>
              </a:ext>
            </a:extLst>
          </p:cNvPr>
          <p:cNvPicPr>
            <a:picLocks noChangeAspect="1"/>
          </p:cNvPicPr>
          <p:nvPr/>
        </p:nvPicPr>
        <p:blipFill>
          <a:blip r:embed="rId2"/>
          <a:stretch>
            <a:fillRect/>
          </a:stretch>
        </p:blipFill>
        <p:spPr>
          <a:xfrm>
            <a:off x="392400" y="1280321"/>
            <a:ext cx="4171200" cy="5027175"/>
          </a:xfrm>
          <a:prstGeom prst="rect">
            <a:avLst/>
          </a:prstGeom>
        </p:spPr>
      </p:pic>
      <p:sp>
        <p:nvSpPr>
          <p:cNvPr id="6" name="TextBox 5">
            <a:extLst>
              <a:ext uri="{FF2B5EF4-FFF2-40B4-BE49-F238E27FC236}">
                <a16:creationId xmlns:a16="http://schemas.microsoft.com/office/drawing/2014/main" id="{51615F58-5F3D-4FDB-A9C5-D0C0D62A0FB2}"/>
              </a:ext>
            </a:extLst>
          </p:cNvPr>
          <p:cNvSpPr txBox="1"/>
          <p:nvPr/>
        </p:nvSpPr>
        <p:spPr>
          <a:xfrm>
            <a:off x="1359724" y="518556"/>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test_ALU.v</a:t>
            </a:r>
            <a:endParaRPr lang="en-US" sz="240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B5E67E44-0A78-4DC7-A38C-7513A521EEC1}"/>
              </a:ext>
            </a:extLst>
          </p:cNvPr>
          <p:cNvPicPr>
            <a:picLocks noChangeAspect="1"/>
          </p:cNvPicPr>
          <p:nvPr/>
        </p:nvPicPr>
        <p:blipFill>
          <a:blip r:embed="rId3"/>
          <a:stretch>
            <a:fillRect/>
          </a:stretch>
        </p:blipFill>
        <p:spPr>
          <a:xfrm>
            <a:off x="4784400" y="194381"/>
            <a:ext cx="7003200" cy="6103239"/>
          </a:xfrm>
          <a:prstGeom prst="rect">
            <a:avLst/>
          </a:prstGeom>
        </p:spPr>
      </p:pic>
    </p:spTree>
    <p:extLst>
      <p:ext uri="{BB962C8B-B14F-4D97-AF65-F5344CB8AC3E}">
        <p14:creationId xmlns:p14="http://schemas.microsoft.com/office/powerpoint/2010/main" val="14007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A93FB0FE-5F6D-46EA-BF78-11CB2DBFF386}"/>
              </a:ext>
            </a:extLst>
          </p:cNvPr>
          <p:cNvPicPr>
            <a:picLocks noChangeAspect="1"/>
          </p:cNvPicPr>
          <p:nvPr/>
        </p:nvPicPr>
        <p:blipFill>
          <a:blip r:embed="rId2"/>
          <a:stretch>
            <a:fillRect/>
          </a:stretch>
        </p:blipFill>
        <p:spPr>
          <a:xfrm>
            <a:off x="4437413" y="1725680"/>
            <a:ext cx="7582394" cy="2327966"/>
          </a:xfrm>
          <a:prstGeom prst="rect">
            <a:avLst/>
          </a:prstGeom>
        </p:spPr>
      </p:pic>
      <p:pic>
        <p:nvPicPr>
          <p:cNvPr id="6" name="Picture 6" descr="A picture containing text, bottle, indoor&#10;&#10;Description generated with high confidence">
            <a:extLst>
              <a:ext uri="{FF2B5EF4-FFF2-40B4-BE49-F238E27FC236}">
                <a16:creationId xmlns:a16="http://schemas.microsoft.com/office/drawing/2014/main" id="{A1693957-9E63-4BA0-8527-96B2C674CC41}"/>
              </a:ext>
            </a:extLst>
          </p:cNvPr>
          <p:cNvPicPr>
            <a:picLocks noChangeAspect="1"/>
          </p:cNvPicPr>
          <p:nvPr/>
        </p:nvPicPr>
        <p:blipFill>
          <a:blip r:embed="rId3"/>
          <a:stretch>
            <a:fillRect/>
          </a:stretch>
        </p:blipFill>
        <p:spPr>
          <a:xfrm>
            <a:off x="290945" y="278917"/>
            <a:ext cx="5048993" cy="1362009"/>
          </a:xfrm>
          <a:prstGeom prst="rect">
            <a:avLst/>
          </a:prstGeom>
        </p:spPr>
      </p:pic>
      <p:pic>
        <p:nvPicPr>
          <p:cNvPr id="8" name="Picture 8" descr="A black sign with white text&#10;&#10;Description generated with high confidence">
            <a:extLst>
              <a:ext uri="{FF2B5EF4-FFF2-40B4-BE49-F238E27FC236}">
                <a16:creationId xmlns:a16="http://schemas.microsoft.com/office/drawing/2014/main" id="{CF54B31F-04C3-4F22-9DEB-36E7452D134E}"/>
              </a:ext>
            </a:extLst>
          </p:cNvPr>
          <p:cNvPicPr>
            <a:picLocks noChangeAspect="1"/>
          </p:cNvPicPr>
          <p:nvPr/>
        </p:nvPicPr>
        <p:blipFill>
          <a:blip r:embed="rId4"/>
          <a:stretch>
            <a:fillRect/>
          </a:stretch>
        </p:blipFill>
        <p:spPr>
          <a:xfrm>
            <a:off x="303316" y="4306917"/>
            <a:ext cx="5269180" cy="1339997"/>
          </a:xfrm>
          <a:prstGeom prst="rect">
            <a:avLst/>
          </a:prstGeom>
        </p:spPr>
      </p:pic>
      <p:sp>
        <p:nvSpPr>
          <p:cNvPr id="5" name="TextBox 4">
            <a:extLst>
              <a:ext uri="{FF2B5EF4-FFF2-40B4-BE49-F238E27FC236}">
                <a16:creationId xmlns:a16="http://schemas.microsoft.com/office/drawing/2014/main" id="{C8981980-C57A-4F34-8250-7A30DD529056}"/>
              </a:ext>
            </a:extLst>
          </p:cNvPr>
          <p:cNvSpPr txBox="1"/>
          <p:nvPr/>
        </p:nvSpPr>
        <p:spPr>
          <a:xfrm>
            <a:off x="8085441" y="540482"/>
            <a:ext cx="3318433"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FF0000"/>
                </a:solidFill>
              </a:rPr>
              <a:t>Icarus Verilog</a:t>
            </a:r>
          </a:p>
          <a:p>
            <a:r>
              <a:rPr lang="en-US" i="1" u="sng" dirty="0">
                <a:solidFill>
                  <a:srgbClr val="FF0000"/>
                </a:solidFill>
                <a:cs typeface="Calibri"/>
                <a:hlinkClick r:id="rId5"/>
              </a:rPr>
              <a:t>http://iverilog.icarus.com/</a:t>
            </a:r>
            <a:endParaRPr lang="en-US" i="1" u="sng" dirty="0">
              <a:solidFill>
                <a:srgbClr val="FF0000"/>
              </a:solidFill>
              <a:cs typeface="Calibri"/>
            </a:endParaRPr>
          </a:p>
        </p:txBody>
      </p:sp>
      <p:sp>
        <p:nvSpPr>
          <p:cNvPr id="10" name="TextBox 9">
            <a:extLst>
              <a:ext uri="{FF2B5EF4-FFF2-40B4-BE49-F238E27FC236}">
                <a16:creationId xmlns:a16="http://schemas.microsoft.com/office/drawing/2014/main" id="{C8981980-C57A-4F34-8250-7A30DD529056}"/>
              </a:ext>
            </a:extLst>
          </p:cNvPr>
          <p:cNvSpPr txBox="1"/>
          <p:nvPr/>
        </p:nvSpPr>
        <p:spPr>
          <a:xfrm>
            <a:off x="4114800" y="5888640"/>
            <a:ext cx="8255726"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t>Mac</a:t>
            </a:r>
            <a:r>
              <a:rPr lang="en-US" sz="2000" dirty="0"/>
              <a:t>: </a:t>
            </a:r>
            <a:r>
              <a:rPr lang="en-US" sz="2000" i="1" u="sng" dirty="0"/>
              <a:t>https://blog.csdn.net/zach_z/article/details/78787509</a:t>
            </a:r>
            <a:endParaRPr lang="en-US" sz="2000" i="1" u="sng" dirty="0" smtClean="0"/>
          </a:p>
          <a:p>
            <a:r>
              <a:rPr lang="en-US" sz="2000" dirty="0"/>
              <a:t>Win: </a:t>
            </a:r>
            <a:r>
              <a:rPr lang="en-US" sz="2000" i="1" u="sng" dirty="0"/>
              <a:t>http://bleyer.org/icarus/</a:t>
            </a:r>
            <a:endParaRPr lang="en-US" sz="2000" i="1" u="sng" dirty="0" smtClean="0"/>
          </a:p>
        </p:txBody>
      </p:sp>
    </p:spTree>
    <p:extLst>
      <p:ext uri="{BB962C8B-B14F-4D97-AF65-F5344CB8AC3E}">
        <p14:creationId xmlns:p14="http://schemas.microsoft.com/office/powerpoint/2010/main" val="3211173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87CBBB-6B59-4704-97DD-32148A2BCC15}"/>
              </a:ext>
            </a:extLst>
          </p:cNvPr>
          <p:cNvSpPr txBox="1"/>
          <p:nvPr/>
        </p:nvSpPr>
        <p:spPr>
          <a:xfrm>
            <a:off x="963881" y="647205"/>
            <a:ext cx="5583381" cy="54476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Grading</a:t>
            </a:r>
          </a:p>
          <a:p>
            <a:endParaRPr lang="en-US" dirty="0"/>
          </a:p>
          <a:p>
            <a:r>
              <a:rPr lang="en-US" dirty="0"/>
              <a:t>Support the Arithmetic/Logic operations - 60%</a:t>
            </a:r>
            <a:endParaRPr lang="en-US" dirty="0">
              <a:cs typeface="Calibri"/>
            </a:endParaRPr>
          </a:p>
          <a:p>
            <a:r>
              <a:rPr lang="en-US" dirty="0">
                <a:cs typeface="Calibri"/>
              </a:rPr>
              <a:t>The ALU must support:</a:t>
            </a:r>
          </a:p>
          <a:p>
            <a:pPr marL="285750" indent="-285750">
              <a:buFont typeface="Arial"/>
              <a:buChar char="•"/>
            </a:pPr>
            <a:r>
              <a:rPr lang="en-US" dirty="0">
                <a:cs typeface="Calibri"/>
              </a:rPr>
              <a:t>add, sub, </a:t>
            </a:r>
            <a:r>
              <a:rPr lang="en-US" dirty="0" err="1">
                <a:cs typeface="Calibri"/>
              </a:rPr>
              <a:t>mult</a:t>
            </a:r>
            <a:r>
              <a:rPr lang="en-US" dirty="0">
                <a:cs typeface="Calibri"/>
              </a:rPr>
              <a:t>, div</a:t>
            </a:r>
          </a:p>
          <a:p>
            <a:pPr marL="285750" indent="-285750">
              <a:buFont typeface="Arial"/>
              <a:buChar char="•"/>
            </a:pPr>
            <a:r>
              <a:rPr lang="en-US" dirty="0" err="1" smtClean="0">
                <a:cs typeface="Calibri"/>
              </a:rPr>
              <a:t>addi</a:t>
            </a:r>
            <a:endParaRPr lang="en-US" dirty="0" smtClean="0">
              <a:cs typeface="Calibri"/>
            </a:endParaRPr>
          </a:p>
          <a:p>
            <a:pPr marL="285750" indent="-285750">
              <a:buFont typeface="Arial"/>
              <a:buChar char="•"/>
            </a:pPr>
            <a:r>
              <a:rPr lang="en-US" dirty="0" err="1" smtClean="0">
                <a:cs typeface="Calibri"/>
              </a:rPr>
              <a:t>addu</a:t>
            </a:r>
            <a:r>
              <a:rPr lang="en-US" dirty="0">
                <a:cs typeface="Calibri"/>
              </a:rPr>
              <a:t>, </a:t>
            </a:r>
            <a:r>
              <a:rPr lang="en-US" dirty="0" err="1" smtClean="0">
                <a:cs typeface="Calibri"/>
              </a:rPr>
              <a:t>subu</a:t>
            </a:r>
            <a:r>
              <a:rPr lang="en-US" dirty="0" smtClean="0">
                <a:cs typeface="Calibri"/>
              </a:rPr>
              <a:t>, </a:t>
            </a:r>
            <a:r>
              <a:rPr lang="en-US" dirty="0" err="1" smtClean="0">
                <a:cs typeface="Calibri"/>
              </a:rPr>
              <a:t>multu</a:t>
            </a:r>
            <a:r>
              <a:rPr lang="en-US" dirty="0" smtClean="0">
                <a:cs typeface="Calibri"/>
              </a:rPr>
              <a:t>, </a:t>
            </a:r>
            <a:r>
              <a:rPr lang="en-US" dirty="0" err="1" smtClean="0">
                <a:cs typeface="Calibri"/>
              </a:rPr>
              <a:t>divu</a:t>
            </a:r>
            <a:endParaRPr lang="en-US" dirty="0">
              <a:cs typeface="Calibri"/>
            </a:endParaRPr>
          </a:p>
          <a:p>
            <a:pPr marL="285750" indent="-285750">
              <a:buFont typeface="Arial"/>
              <a:buChar char="•"/>
            </a:pPr>
            <a:r>
              <a:rPr lang="en-US" dirty="0" err="1" smtClean="0">
                <a:cs typeface="Calibri"/>
              </a:rPr>
              <a:t>addiu</a:t>
            </a:r>
            <a:endParaRPr lang="en-US" dirty="0">
              <a:cs typeface="Calibri"/>
            </a:endParaRPr>
          </a:p>
          <a:p>
            <a:pPr marL="285750" indent="-285750">
              <a:buFont typeface="Arial"/>
              <a:buChar char="•"/>
            </a:pPr>
            <a:r>
              <a:rPr lang="en-US" dirty="0" err="1">
                <a:cs typeface="Calibri"/>
              </a:rPr>
              <a:t>sqrt</a:t>
            </a:r>
            <a:endParaRPr lang="en-US" dirty="0">
              <a:cs typeface="Calibri"/>
            </a:endParaRPr>
          </a:p>
          <a:p>
            <a:pPr marL="285750" indent="-285750">
              <a:buFont typeface="Arial"/>
              <a:buChar char="•"/>
            </a:pPr>
            <a:r>
              <a:rPr lang="en-US" dirty="0">
                <a:cs typeface="Calibri"/>
              </a:rPr>
              <a:t>and, or, nor, </a:t>
            </a:r>
            <a:r>
              <a:rPr lang="en-US" dirty="0" err="1">
                <a:cs typeface="Calibri"/>
              </a:rPr>
              <a:t>xor</a:t>
            </a:r>
            <a:r>
              <a:rPr lang="en-US" dirty="0">
                <a:cs typeface="Calibri"/>
              </a:rPr>
              <a:t>, </a:t>
            </a:r>
            <a:r>
              <a:rPr lang="en-US" dirty="0" err="1">
                <a:cs typeface="Calibri"/>
              </a:rPr>
              <a:t>xnor</a:t>
            </a:r>
            <a:endParaRPr lang="en-US" dirty="0">
              <a:cs typeface="Calibri"/>
            </a:endParaRPr>
          </a:p>
          <a:p>
            <a:pPr marL="285750" indent="-285750">
              <a:buFont typeface="Arial"/>
              <a:buChar char="•"/>
            </a:pPr>
            <a:r>
              <a:rPr lang="en-US" dirty="0" err="1">
                <a:cs typeface="Calibri"/>
              </a:rPr>
              <a:t>andi</a:t>
            </a:r>
            <a:r>
              <a:rPr lang="en-US" dirty="0">
                <a:cs typeface="Calibri"/>
              </a:rPr>
              <a:t>, </a:t>
            </a:r>
            <a:r>
              <a:rPr lang="en-US" dirty="0" err="1" smtClean="0">
                <a:cs typeface="Calibri"/>
              </a:rPr>
              <a:t>ori</a:t>
            </a:r>
            <a:endParaRPr lang="en-US" dirty="0">
              <a:cs typeface="Calibri"/>
            </a:endParaRPr>
          </a:p>
          <a:p>
            <a:pPr marL="285750" indent="-285750">
              <a:buFont typeface="Arial"/>
              <a:buChar char="•"/>
            </a:pPr>
            <a:r>
              <a:rPr lang="en-US" dirty="0" err="1">
                <a:cs typeface="Calibri"/>
              </a:rPr>
              <a:t>slt</a:t>
            </a:r>
            <a:r>
              <a:rPr lang="en-US" dirty="0">
                <a:cs typeface="Calibri"/>
              </a:rPr>
              <a:t>, </a:t>
            </a:r>
            <a:r>
              <a:rPr lang="en-US" dirty="0" err="1">
                <a:cs typeface="Calibri"/>
              </a:rPr>
              <a:t>slti</a:t>
            </a:r>
            <a:endParaRPr lang="en-US" dirty="0"/>
          </a:p>
          <a:p>
            <a:endParaRPr lang="en-US" dirty="0">
              <a:cs typeface="Calibri"/>
            </a:endParaRPr>
          </a:p>
          <a:p>
            <a:r>
              <a:rPr lang="en-US" dirty="0"/>
              <a:t>With special handling for flags - 30%</a:t>
            </a:r>
            <a:endParaRPr lang="en-US" dirty="0">
              <a:cs typeface="Calibri"/>
            </a:endParaRPr>
          </a:p>
          <a:p>
            <a:pPr>
              <a:buChar char="•"/>
            </a:pPr>
            <a:r>
              <a:rPr lang="en-US" dirty="0"/>
              <a:t>Sign extend - 10%</a:t>
            </a:r>
            <a:endParaRPr lang="en-US" dirty="0">
              <a:cs typeface="Calibri"/>
            </a:endParaRPr>
          </a:p>
          <a:p>
            <a:pPr>
              <a:buChar char="•"/>
            </a:pPr>
            <a:r>
              <a:rPr lang="en-US" dirty="0"/>
              <a:t>Zero extend - 10%</a:t>
            </a:r>
            <a:endParaRPr lang="en-US" dirty="0">
              <a:cs typeface="Calibri"/>
            </a:endParaRPr>
          </a:p>
          <a:p>
            <a:pPr>
              <a:buChar char="•"/>
            </a:pPr>
            <a:r>
              <a:rPr lang="en-US" dirty="0"/>
              <a:t>Overflow detection - 10%</a:t>
            </a:r>
            <a:endParaRPr lang="en-US" dirty="0">
              <a:cs typeface="Calibri"/>
            </a:endParaRPr>
          </a:p>
          <a:p>
            <a:endParaRPr lang="en-US" dirty="0"/>
          </a:p>
          <a:p>
            <a:r>
              <a:rPr lang="en-US" dirty="0"/>
              <a:t>Project report - 10%</a:t>
            </a:r>
            <a:endParaRPr lang="en-US" dirty="0">
              <a:cs typeface="Calibri"/>
            </a:endParaRPr>
          </a:p>
        </p:txBody>
      </p:sp>
    </p:spTree>
    <p:extLst>
      <p:ext uri="{BB962C8B-B14F-4D97-AF65-F5344CB8AC3E}">
        <p14:creationId xmlns:p14="http://schemas.microsoft.com/office/powerpoint/2010/main" val="1816494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0390DE-DF04-4812-8FF5-C77F8D5912F4}"/>
              </a:ext>
            </a:extLst>
          </p:cNvPr>
          <p:cNvSpPr txBox="1"/>
          <p:nvPr/>
        </p:nvSpPr>
        <p:spPr>
          <a:xfrm>
            <a:off x="767319" y="561128"/>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t>Multiplication</a:t>
            </a:r>
            <a:endParaRPr lang="en-US" sz="2400" b="1" dirty="0"/>
          </a:p>
        </p:txBody>
      </p:sp>
      <p:sp>
        <p:nvSpPr>
          <p:cNvPr id="5" name="Rectangle 4"/>
          <p:cNvSpPr/>
          <p:nvPr/>
        </p:nvSpPr>
        <p:spPr>
          <a:xfrm>
            <a:off x="1467394" y="1284574"/>
            <a:ext cx="6096000" cy="4524315"/>
          </a:xfrm>
          <a:prstGeom prst="rect">
            <a:avLst/>
          </a:prstGeom>
        </p:spPr>
        <p:txBody>
          <a:bodyPr>
            <a:spAutoFit/>
          </a:bodyPr>
          <a:lstStyle/>
          <a:p>
            <a:r>
              <a:rPr lang="en-US" altLang="zh-CN" dirty="0" smtClean="0">
                <a:cs typeface="Calibri"/>
              </a:rPr>
              <a:t>n bit A, B</a:t>
            </a:r>
            <a:r>
              <a:rPr lang="zh-CN" altLang="en-US" dirty="0">
                <a:cs typeface="Calibri"/>
              </a:rPr>
              <a:t> </a:t>
            </a:r>
            <a:endParaRPr lang="en-US" altLang="zh-CN" dirty="0" smtClean="0">
              <a:cs typeface="Calibri"/>
            </a:endParaRPr>
          </a:p>
          <a:p>
            <a:endParaRPr lang="en-US" altLang="zh-CN" dirty="0">
              <a:cs typeface="Calibri"/>
            </a:endParaRPr>
          </a:p>
          <a:p>
            <a:r>
              <a:rPr lang="en-US" altLang="zh-CN" dirty="0" smtClean="0">
                <a:cs typeface="Calibri"/>
              </a:rPr>
              <a:t>C = 0;</a:t>
            </a:r>
          </a:p>
          <a:p>
            <a:r>
              <a:rPr lang="en-US" altLang="zh-CN" dirty="0">
                <a:cs typeface="Calibri"/>
              </a:rPr>
              <a:t>f</a:t>
            </a:r>
            <a:r>
              <a:rPr lang="en-US" altLang="zh-CN" dirty="0" smtClean="0">
                <a:cs typeface="Calibri"/>
              </a:rPr>
              <a:t>or (</a:t>
            </a:r>
            <a:r>
              <a:rPr lang="en-US" altLang="zh-CN" dirty="0" err="1" smtClean="0">
                <a:cs typeface="Calibri"/>
              </a:rPr>
              <a:t>i</a:t>
            </a:r>
            <a:r>
              <a:rPr lang="en-US" altLang="zh-CN" dirty="0" smtClean="0">
                <a:cs typeface="Calibri"/>
              </a:rPr>
              <a:t> = 0; </a:t>
            </a:r>
            <a:r>
              <a:rPr lang="en-US" altLang="zh-CN" dirty="0" err="1" smtClean="0">
                <a:cs typeface="Calibri"/>
              </a:rPr>
              <a:t>i</a:t>
            </a:r>
            <a:r>
              <a:rPr lang="en-US" altLang="zh-CN" dirty="0" smtClean="0">
                <a:cs typeface="Calibri"/>
              </a:rPr>
              <a:t> &lt; n; </a:t>
            </a:r>
            <a:r>
              <a:rPr lang="en-US" altLang="zh-CN" dirty="0" err="1" smtClean="0">
                <a:cs typeface="Calibri"/>
              </a:rPr>
              <a:t>i</a:t>
            </a:r>
            <a:r>
              <a:rPr lang="en-US" altLang="zh-CN" dirty="0" smtClean="0">
                <a:cs typeface="Calibri"/>
              </a:rPr>
              <a:t>++)</a:t>
            </a:r>
          </a:p>
          <a:p>
            <a:r>
              <a:rPr lang="en-US" altLang="zh-CN" dirty="0">
                <a:cs typeface="Calibri"/>
              </a:rPr>
              <a:t>	</a:t>
            </a:r>
            <a:r>
              <a:rPr lang="en-US" altLang="zh-CN" dirty="0" smtClean="0">
                <a:cs typeface="Calibri"/>
              </a:rPr>
              <a:t>if (B[</a:t>
            </a:r>
            <a:r>
              <a:rPr lang="en-US" altLang="zh-CN" dirty="0" err="1" smtClean="0">
                <a:cs typeface="Calibri"/>
              </a:rPr>
              <a:t>i</a:t>
            </a:r>
            <a:r>
              <a:rPr lang="en-US" altLang="zh-CN" dirty="0" smtClean="0">
                <a:cs typeface="Calibri"/>
              </a:rPr>
              <a:t>])</a:t>
            </a:r>
          </a:p>
          <a:p>
            <a:r>
              <a:rPr lang="en-US" altLang="zh-CN" dirty="0">
                <a:cs typeface="Calibri"/>
              </a:rPr>
              <a:t>	</a:t>
            </a:r>
            <a:r>
              <a:rPr lang="en-US" altLang="zh-CN" dirty="0" smtClean="0">
                <a:cs typeface="Calibri"/>
              </a:rPr>
              <a:t>	C = C + A&lt;&lt;(</a:t>
            </a:r>
            <a:r>
              <a:rPr lang="en-US" altLang="zh-CN" dirty="0" err="1" smtClean="0">
                <a:cs typeface="Calibri"/>
              </a:rPr>
              <a:t>i</a:t>
            </a:r>
            <a:r>
              <a:rPr lang="en-US" altLang="zh-CN" dirty="0" smtClean="0">
                <a:cs typeface="Calibri"/>
              </a:rPr>
              <a:t>);</a:t>
            </a:r>
          </a:p>
          <a:p>
            <a:endParaRPr lang="en-US" altLang="zh-CN" dirty="0">
              <a:cs typeface="Calibri"/>
            </a:endParaRPr>
          </a:p>
          <a:p>
            <a:endParaRPr lang="en-US" altLang="zh-CN" dirty="0" smtClean="0">
              <a:cs typeface="Calibri"/>
            </a:endParaRPr>
          </a:p>
          <a:p>
            <a:r>
              <a:rPr lang="en-US" altLang="zh-CN" dirty="0" smtClean="0">
                <a:cs typeface="Calibri"/>
              </a:rPr>
              <a:t>Example:</a:t>
            </a:r>
          </a:p>
          <a:p>
            <a:r>
              <a:rPr lang="en-US" altLang="zh-CN" dirty="0" smtClean="0">
                <a:cs typeface="Calibri"/>
              </a:rPr>
              <a:t>A = 00001001, B = 00000110;</a:t>
            </a:r>
          </a:p>
          <a:p>
            <a:r>
              <a:rPr lang="en-US" altLang="zh-CN" dirty="0" err="1" smtClean="0">
                <a:cs typeface="Calibri"/>
              </a:rPr>
              <a:t>i</a:t>
            </a:r>
            <a:r>
              <a:rPr lang="en-US" altLang="zh-CN" dirty="0" smtClean="0">
                <a:cs typeface="Calibri"/>
              </a:rPr>
              <a:t> = 0</a:t>
            </a:r>
            <a:r>
              <a:rPr lang="zh-CN" altLang="en-US" dirty="0" smtClean="0">
                <a:cs typeface="Calibri"/>
              </a:rPr>
              <a:t>：</a:t>
            </a:r>
            <a:r>
              <a:rPr lang="en-US" altLang="zh-CN" dirty="0" smtClean="0">
                <a:cs typeface="Calibri"/>
              </a:rPr>
              <a:t>B0 = 0</a:t>
            </a:r>
            <a:r>
              <a:rPr lang="zh-CN" altLang="en-US" dirty="0" smtClean="0">
                <a:cs typeface="Calibri"/>
              </a:rPr>
              <a:t>；</a:t>
            </a:r>
            <a:endParaRPr lang="en-US" altLang="zh-CN" dirty="0" smtClean="0">
              <a:cs typeface="Calibri"/>
            </a:endParaRPr>
          </a:p>
          <a:p>
            <a:r>
              <a:rPr lang="en-US" altLang="zh-CN" dirty="0" err="1" smtClean="0">
                <a:cs typeface="Calibri"/>
              </a:rPr>
              <a:t>i</a:t>
            </a:r>
            <a:r>
              <a:rPr lang="en-US" altLang="zh-CN" dirty="0" smtClean="0">
                <a:cs typeface="Calibri"/>
              </a:rPr>
              <a:t> = 1</a:t>
            </a:r>
            <a:r>
              <a:rPr lang="zh-CN" altLang="en-US" dirty="0" smtClean="0">
                <a:cs typeface="Calibri"/>
              </a:rPr>
              <a:t>：</a:t>
            </a:r>
            <a:r>
              <a:rPr lang="en-US" altLang="zh-CN" dirty="0" smtClean="0">
                <a:cs typeface="Calibri"/>
              </a:rPr>
              <a:t>B1 = 1</a:t>
            </a:r>
            <a:r>
              <a:rPr lang="zh-CN" altLang="en-US" dirty="0" smtClean="0">
                <a:cs typeface="Calibri"/>
              </a:rPr>
              <a:t>； </a:t>
            </a:r>
            <a:r>
              <a:rPr lang="en-US" altLang="zh-CN" dirty="0" smtClean="0">
                <a:cs typeface="Calibri"/>
              </a:rPr>
              <a:t>C = C + 00010010</a:t>
            </a:r>
            <a:r>
              <a:rPr lang="zh-CN" altLang="en-US" dirty="0">
                <a:cs typeface="Calibri"/>
              </a:rPr>
              <a:t> </a:t>
            </a:r>
            <a:r>
              <a:rPr lang="en-US" altLang="zh-CN" dirty="0" smtClean="0">
                <a:cs typeface="Calibri"/>
              </a:rPr>
              <a:t>= 00010010</a:t>
            </a:r>
            <a:r>
              <a:rPr lang="zh-CN" altLang="en-US" dirty="0" smtClean="0">
                <a:cs typeface="Calibri"/>
              </a:rPr>
              <a:t>；</a:t>
            </a:r>
            <a:endParaRPr lang="en-US" altLang="zh-CN" dirty="0" smtClean="0">
              <a:cs typeface="Calibri"/>
            </a:endParaRPr>
          </a:p>
          <a:p>
            <a:r>
              <a:rPr lang="en-US" altLang="zh-CN" dirty="0" err="1">
                <a:cs typeface="Calibri"/>
              </a:rPr>
              <a:t>i</a:t>
            </a:r>
            <a:r>
              <a:rPr lang="en-US" altLang="zh-CN" dirty="0" smtClean="0">
                <a:cs typeface="Calibri"/>
              </a:rPr>
              <a:t> = 2</a:t>
            </a:r>
            <a:r>
              <a:rPr lang="zh-CN" altLang="en-US" dirty="0" smtClean="0">
                <a:cs typeface="Calibri"/>
              </a:rPr>
              <a:t>：</a:t>
            </a:r>
            <a:r>
              <a:rPr lang="en-US" altLang="zh-CN" dirty="0" smtClean="0">
                <a:cs typeface="Calibri"/>
              </a:rPr>
              <a:t>B2 = 1</a:t>
            </a:r>
            <a:r>
              <a:rPr lang="zh-CN" altLang="en-US" dirty="0" smtClean="0">
                <a:cs typeface="Calibri"/>
              </a:rPr>
              <a:t>； </a:t>
            </a:r>
            <a:r>
              <a:rPr lang="en-US" altLang="zh-CN" dirty="0" smtClean="0">
                <a:cs typeface="Calibri"/>
              </a:rPr>
              <a:t>C = C + 00100100 = 00110110</a:t>
            </a:r>
            <a:r>
              <a:rPr lang="zh-CN" altLang="en-US" dirty="0" smtClean="0">
                <a:cs typeface="Calibri"/>
              </a:rPr>
              <a:t>；</a:t>
            </a:r>
            <a:endParaRPr lang="en-US" altLang="zh-CN" dirty="0" smtClean="0">
              <a:cs typeface="Calibri"/>
            </a:endParaRPr>
          </a:p>
          <a:p>
            <a:r>
              <a:rPr lang="en-US" altLang="zh-CN" dirty="0" err="1">
                <a:cs typeface="Calibri"/>
              </a:rPr>
              <a:t>i</a:t>
            </a:r>
            <a:r>
              <a:rPr lang="en-US" altLang="zh-CN" dirty="0" smtClean="0">
                <a:cs typeface="Calibri"/>
              </a:rPr>
              <a:t> &gt; 2</a:t>
            </a:r>
            <a:r>
              <a:rPr lang="zh-CN" altLang="en-US" dirty="0" smtClean="0">
                <a:cs typeface="Calibri"/>
              </a:rPr>
              <a:t>：</a:t>
            </a:r>
            <a:r>
              <a:rPr lang="en-US" altLang="zh-CN" dirty="0" smtClean="0">
                <a:cs typeface="Calibri"/>
              </a:rPr>
              <a:t>Bi = 0</a:t>
            </a:r>
            <a:r>
              <a:rPr lang="zh-CN" altLang="en-US" dirty="0" smtClean="0">
                <a:cs typeface="Calibri"/>
              </a:rPr>
              <a:t>；</a:t>
            </a:r>
            <a:endParaRPr lang="en-US" altLang="zh-CN" dirty="0" smtClean="0">
              <a:cs typeface="Calibri"/>
            </a:endParaRPr>
          </a:p>
          <a:p>
            <a:r>
              <a:rPr lang="en-US" altLang="zh-CN" dirty="0" smtClean="0">
                <a:cs typeface="Calibri"/>
              </a:rPr>
              <a:t>So C </a:t>
            </a:r>
            <a:r>
              <a:rPr lang="en-US" altLang="zh-CN" dirty="0">
                <a:cs typeface="Calibri"/>
              </a:rPr>
              <a:t>= 00110110</a:t>
            </a:r>
            <a:r>
              <a:rPr lang="zh-CN" altLang="en-US" dirty="0" smtClean="0">
                <a:cs typeface="Calibri"/>
              </a:rPr>
              <a:t>；</a:t>
            </a:r>
            <a:endParaRPr lang="en-US" altLang="zh-CN" dirty="0" smtClean="0">
              <a:cs typeface="Calibri"/>
            </a:endParaRPr>
          </a:p>
          <a:p>
            <a:r>
              <a:rPr lang="en-US" altLang="zh-CN" dirty="0">
                <a:cs typeface="Calibri"/>
              </a:rPr>
              <a:t>	</a:t>
            </a:r>
            <a:r>
              <a:rPr lang="en-US" altLang="zh-CN" dirty="0" smtClean="0">
                <a:cs typeface="Calibri"/>
              </a:rPr>
              <a:t>	</a:t>
            </a:r>
          </a:p>
        </p:txBody>
      </p:sp>
    </p:spTree>
    <p:extLst>
      <p:ext uri="{BB962C8B-B14F-4D97-AF65-F5344CB8AC3E}">
        <p14:creationId xmlns:p14="http://schemas.microsoft.com/office/powerpoint/2010/main" val="8679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0390DE-DF04-4812-8FF5-C77F8D5912F4}"/>
              </a:ext>
            </a:extLst>
          </p:cNvPr>
          <p:cNvSpPr txBox="1"/>
          <p:nvPr/>
        </p:nvSpPr>
        <p:spPr>
          <a:xfrm>
            <a:off x="767319" y="561128"/>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dirty="0" smtClean="0"/>
              <a:t>Square Root</a:t>
            </a:r>
            <a:endParaRPr lang="en-US" sz="2400" b="1" dirty="0"/>
          </a:p>
        </p:txBody>
      </p:sp>
      <p:sp>
        <p:nvSpPr>
          <p:cNvPr id="5" name="Rectangle 4"/>
          <p:cNvSpPr/>
          <p:nvPr/>
        </p:nvSpPr>
        <p:spPr>
          <a:xfrm>
            <a:off x="1232262" y="1441328"/>
            <a:ext cx="8225246" cy="3170099"/>
          </a:xfrm>
          <a:prstGeom prst="rect">
            <a:avLst/>
          </a:prstGeom>
        </p:spPr>
        <p:txBody>
          <a:bodyPr wrap="square">
            <a:spAutoFit/>
          </a:bodyPr>
          <a:lstStyle/>
          <a:p>
            <a:r>
              <a:rPr lang="en-US" altLang="zh-CN" sz="2000" dirty="0" smtClean="0">
                <a:cs typeface="Calibri"/>
              </a:rPr>
              <a:t>Example:</a:t>
            </a:r>
          </a:p>
          <a:p>
            <a:r>
              <a:rPr lang="en-US" altLang="zh-CN" sz="2000" dirty="0" smtClean="0">
                <a:cs typeface="Calibri"/>
              </a:rPr>
              <a:t>11</a:t>
            </a:r>
            <a:r>
              <a:rPr lang="en-US" altLang="zh-CN" sz="2000" baseline="-25000" dirty="0" smtClean="0">
                <a:cs typeface="Calibri"/>
              </a:rPr>
              <a:t>D</a:t>
            </a:r>
            <a:r>
              <a:rPr lang="en-US" altLang="zh-CN" sz="2000" baseline="30000" dirty="0" smtClean="0">
                <a:cs typeface="Calibri"/>
              </a:rPr>
              <a:t>2 </a:t>
            </a:r>
            <a:r>
              <a:rPr lang="en-US" altLang="zh-CN" sz="2000" dirty="0" smtClean="0">
                <a:cs typeface="Calibri"/>
              </a:rPr>
              <a:t>= 121</a:t>
            </a:r>
            <a:r>
              <a:rPr lang="en-US" altLang="zh-CN" sz="2000" baseline="-25000" dirty="0">
                <a:cs typeface="Calibri"/>
              </a:rPr>
              <a:t>D</a:t>
            </a:r>
            <a:r>
              <a:rPr lang="en-US" altLang="zh-CN" sz="2000" baseline="30000" dirty="0">
                <a:cs typeface="Calibri"/>
              </a:rPr>
              <a:t>2</a:t>
            </a:r>
            <a:endParaRPr lang="en-US" altLang="zh-CN" sz="2000" baseline="30000" dirty="0" smtClean="0">
              <a:cs typeface="Calibri"/>
            </a:endParaRPr>
          </a:p>
          <a:p>
            <a:r>
              <a:rPr lang="en-US" altLang="zh-CN" sz="2000" dirty="0" err="1" smtClean="0">
                <a:cs typeface="Calibri"/>
              </a:rPr>
              <a:t>sqrt</a:t>
            </a:r>
            <a:r>
              <a:rPr lang="en-US" altLang="zh-CN" sz="2000" dirty="0" smtClean="0">
                <a:cs typeface="Calibri"/>
              </a:rPr>
              <a:t>(122</a:t>
            </a:r>
            <a:r>
              <a:rPr lang="en-US" altLang="zh-CN" sz="2000" baseline="-25000" dirty="0" smtClean="0">
                <a:cs typeface="Calibri"/>
              </a:rPr>
              <a:t>D</a:t>
            </a:r>
            <a:r>
              <a:rPr lang="en-US" altLang="zh-CN" sz="2000" dirty="0" smtClean="0">
                <a:cs typeface="Calibri"/>
              </a:rPr>
              <a:t>) = 11</a:t>
            </a:r>
            <a:r>
              <a:rPr lang="en-US" altLang="zh-CN" sz="2000" baseline="-25000" dirty="0" smtClean="0">
                <a:cs typeface="Calibri"/>
              </a:rPr>
              <a:t>D</a:t>
            </a:r>
            <a:r>
              <a:rPr lang="en-US" altLang="zh-CN" sz="2000" dirty="0" smtClean="0">
                <a:cs typeface="Calibri"/>
              </a:rPr>
              <a:t>;</a:t>
            </a:r>
          </a:p>
          <a:p>
            <a:r>
              <a:rPr lang="en-US" altLang="zh-CN" sz="2000" dirty="0" err="1" smtClean="0">
                <a:cs typeface="Calibri"/>
              </a:rPr>
              <a:t>sqrt</a:t>
            </a:r>
            <a:r>
              <a:rPr lang="en-US" altLang="zh-CN" sz="2000" dirty="0" smtClean="0">
                <a:cs typeface="Calibri"/>
              </a:rPr>
              <a:t>(1111010</a:t>
            </a:r>
            <a:r>
              <a:rPr lang="en-US" altLang="zh-CN" sz="2000" baseline="-25000" dirty="0" smtClean="0">
                <a:cs typeface="Calibri"/>
              </a:rPr>
              <a:t>B</a:t>
            </a:r>
            <a:r>
              <a:rPr lang="en-US" altLang="zh-CN" sz="2000" dirty="0" smtClean="0">
                <a:cs typeface="Calibri"/>
              </a:rPr>
              <a:t>) = 1011</a:t>
            </a:r>
            <a:r>
              <a:rPr lang="en-US" altLang="zh-CN" sz="2000" baseline="-25000" dirty="0" smtClean="0">
                <a:cs typeface="Calibri"/>
              </a:rPr>
              <a:t>B</a:t>
            </a:r>
          </a:p>
          <a:p>
            <a:endParaRPr lang="en-US" altLang="zh-CN" sz="2000" dirty="0" smtClean="0">
              <a:cs typeface="Calibri"/>
            </a:endParaRPr>
          </a:p>
          <a:p>
            <a:r>
              <a:rPr lang="en-US" altLang="zh-CN" sz="2000" dirty="0" smtClean="0">
                <a:cs typeface="Calibri"/>
              </a:rPr>
              <a:t>1 11 10 10</a:t>
            </a:r>
          </a:p>
          <a:p>
            <a:r>
              <a:rPr lang="en-US" altLang="zh-CN" sz="2000" dirty="0" smtClean="0">
                <a:cs typeface="Calibri"/>
              </a:rPr>
              <a:t>1</a:t>
            </a:r>
            <a:r>
              <a:rPr lang="zh-CN" altLang="en-US" sz="2000" dirty="0" smtClean="0">
                <a:cs typeface="Calibri"/>
              </a:rPr>
              <a:t>：</a:t>
            </a:r>
            <a:r>
              <a:rPr lang="en-US" altLang="zh-CN" sz="2000" dirty="0" smtClean="0">
                <a:cs typeface="Calibri"/>
              </a:rPr>
              <a:t>		1</a:t>
            </a:r>
            <a:r>
              <a:rPr lang="en-US" altLang="zh-CN" sz="2000" baseline="30000" dirty="0" smtClean="0">
                <a:cs typeface="Calibri"/>
              </a:rPr>
              <a:t>2 </a:t>
            </a:r>
            <a:r>
              <a:rPr lang="en-US" altLang="zh-CN" sz="2000" dirty="0" smtClean="0">
                <a:cs typeface="Calibri"/>
              </a:rPr>
              <a:t>= 1, so the highest bit is 1</a:t>
            </a:r>
            <a:endParaRPr lang="en-US" altLang="zh-CN" sz="2000" baseline="30000" dirty="0" smtClean="0">
              <a:cs typeface="Calibri"/>
            </a:endParaRPr>
          </a:p>
          <a:p>
            <a:r>
              <a:rPr lang="en-US" altLang="zh-CN" sz="2000" dirty="0" smtClean="0">
                <a:cs typeface="Calibri"/>
              </a:rPr>
              <a:t>111</a:t>
            </a:r>
            <a:r>
              <a:rPr lang="zh-CN" altLang="en-US" sz="2000" dirty="0" smtClean="0">
                <a:cs typeface="Calibri"/>
              </a:rPr>
              <a:t>：</a:t>
            </a:r>
            <a:r>
              <a:rPr lang="en-US" altLang="zh-CN" sz="2000" dirty="0" smtClean="0">
                <a:cs typeface="Calibri"/>
              </a:rPr>
              <a:t>		11</a:t>
            </a:r>
            <a:r>
              <a:rPr lang="en-US" altLang="zh-CN" sz="2000" baseline="30000" dirty="0" smtClean="0">
                <a:cs typeface="Calibri"/>
              </a:rPr>
              <a:t>2</a:t>
            </a:r>
            <a:r>
              <a:rPr lang="en-US" altLang="zh-CN" sz="2000" dirty="0" smtClean="0">
                <a:cs typeface="Calibri"/>
              </a:rPr>
              <a:t> = 1001 &gt; 111, so the second highest bit is 0;</a:t>
            </a:r>
          </a:p>
          <a:p>
            <a:r>
              <a:rPr lang="en-US" altLang="zh-CN" sz="2000" dirty="0" smtClean="0">
                <a:cs typeface="Calibri"/>
              </a:rPr>
              <a:t>11110</a:t>
            </a:r>
            <a:r>
              <a:rPr lang="zh-CN" altLang="en-US" sz="2000" dirty="0" smtClean="0">
                <a:cs typeface="Calibri"/>
              </a:rPr>
              <a:t>：</a:t>
            </a:r>
            <a:r>
              <a:rPr lang="en-US" altLang="zh-CN" sz="2000" dirty="0" smtClean="0">
                <a:cs typeface="Calibri"/>
              </a:rPr>
              <a:t>		101</a:t>
            </a:r>
            <a:r>
              <a:rPr lang="en-US" altLang="zh-CN" sz="2000" baseline="30000" dirty="0" smtClean="0">
                <a:cs typeface="Calibri"/>
              </a:rPr>
              <a:t>2</a:t>
            </a:r>
            <a:r>
              <a:rPr lang="en-US" altLang="zh-CN" sz="2000" dirty="0" smtClean="0">
                <a:cs typeface="Calibri"/>
              </a:rPr>
              <a:t> = 11001 &lt; 11110, so the third highest bit is 1;</a:t>
            </a:r>
          </a:p>
          <a:p>
            <a:r>
              <a:rPr lang="en-US" altLang="zh-CN" sz="2000" dirty="0" smtClean="0">
                <a:cs typeface="Calibri"/>
              </a:rPr>
              <a:t>1111010:</a:t>
            </a:r>
            <a:r>
              <a:rPr lang="en-US" altLang="zh-CN" sz="2000" dirty="0">
                <a:cs typeface="Calibri"/>
              </a:rPr>
              <a:t>	</a:t>
            </a:r>
            <a:r>
              <a:rPr lang="en-US" altLang="zh-CN" sz="2000" dirty="0" smtClean="0">
                <a:cs typeface="Calibri"/>
              </a:rPr>
              <a:t>1011</a:t>
            </a:r>
            <a:r>
              <a:rPr lang="en-US" altLang="zh-CN" sz="2000" baseline="30000" dirty="0" smtClean="0">
                <a:cs typeface="Calibri"/>
              </a:rPr>
              <a:t>2</a:t>
            </a:r>
            <a:r>
              <a:rPr lang="en-US" altLang="zh-CN" sz="2000" dirty="0" smtClean="0">
                <a:cs typeface="Calibri"/>
              </a:rPr>
              <a:t> </a:t>
            </a:r>
            <a:r>
              <a:rPr lang="en-US" altLang="zh-CN" sz="2000" dirty="0">
                <a:cs typeface="Calibri"/>
              </a:rPr>
              <a:t>= </a:t>
            </a:r>
            <a:r>
              <a:rPr lang="en-US" altLang="zh-CN" sz="2000" dirty="0" smtClean="0">
                <a:cs typeface="Calibri"/>
              </a:rPr>
              <a:t>1111001 &lt; 1111010, so the last bit is 1.</a:t>
            </a:r>
          </a:p>
        </p:txBody>
      </p:sp>
    </p:spTree>
    <p:extLst>
      <p:ext uri="{BB962C8B-B14F-4D97-AF65-F5344CB8AC3E}">
        <p14:creationId xmlns:p14="http://schemas.microsoft.com/office/powerpoint/2010/main" val="13261835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271</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&amp;quot</vt:lpstr>
      <vt:lpstr>宋体</vt:lpstr>
      <vt:lpstr>楷体</vt:lpstr>
      <vt:lpstr>Arial</vt:lpstr>
      <vt:lpstr>Calibri</vt:lpstr>
      <vt:lpstr>Calibri Light</vt:lpstr>
      <vt:lpstr>office theme</vt:lpstr>
      <vt:lpstr>Programme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Mickey Ma (SSE)</cp:lastModifiedBy>
  <cp:revision>20</cp:revision>
  <dcterms:created xsi:type="dcterms:W3CDTF">2013-07-15T20:26:40Z</dcterms:created>
  <dcterms:modified xsi:type="dcterms:W3CDTF">2019-04-01T09:03:44Z</dcterms:modified>
</cp:coreProperties>
</file>