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7" r:id="rId4"/>
    <p:sldId id="268" r:id="rId5"/>
    <p:sldId id="269" r:id="rId6"/>
    <p:sldId id="257" r:id="rId7"/>
    <p:sldId id="258" r:id="rId8"/>
    <p:sldId id="264" r:id="rId9"/>
    <p:sldId id="265" r:id="rId10"/>
    <p:sldId id="25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keyma@cuhk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F64-5A14-4B5F-9147-426E6691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90" y="2320993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Programme</a:t>
            </a:r>
            <a:r>
              <a:rPr lang="en-US" dirty="0">
                <a:cs typeface="Calibri Light"/>
              </a:rPr>
              <a:t> </a:t>
            </a:r>
            <a:r>
              <a:rPr lang="en-US" dirty="0" smtClean="0">
                <a:cs typeface="Calibri Light"/>
              </a:rPr>
              <a:t>4</a:t>
            </a:r>
            <a:endParaRPr lang="en-US" dirty="0">
              <a:cs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8579" y="5022618"/>
            <a:ext cx="52234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&amp;quot"/>
              </a:rPr>
              <a:t>Mickey Ma (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马毓琦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): </a:t>
            </a:r>
            <a:r>
              <a:rPr lang="en-US" dirty="0" smtClean="0">
                <a:solidFill>
                  <a:srgbClr val="0000FF"/>
                </a:solidFill>
                <a:latin typeface="&amp;quot"/>
                <a:hlinkClick r:id="rId2"/>
              </a:rPr>
              <a:t>mickeyma@cuhk.edu.cn</a:t>
            </a:r>
            <a:endParaRPr lang="en-US" dirty="0" smtClean="0">
              <a:solidFill>
                <a:srgbClr val="0000FF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Office: Teaching C Building Room 501(TC-501)</a:t>
            </a: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Phone: 0755-23519635</a:t>
            </a: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WeChat: </a:t>
            </a:r>
            <a:r>
              <a:rPr lang="en-US" dirty="0" err="1" smtClean="0">
                <a:solidFill>
                  <a:srgbClr val="000000"/>
                </a:solidFill>
                <a:latin typeface="&amp;quot"/>
              </a:rPr>
              <a:t>my_qiqi</a:t>
            </a:r>
            <a:endParaRPr lang="en-US" dirty="0" smtClean="0">
              <a:solidFill>
                <a:srgbClr val="000000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Office Hours: 	TUE 16:00-17:00</a:t>
            </a: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		FRI </a:t>
            </a:r>
            <a:r>
              <a:rPr lang="en-US" dirty="0">
                <a:solidFill>
                  <a:srgbClr val="000000"/>
                </a:solidFill>
                <a:latin typeface="&amp;quot"/>
              </a:rPr>
              <a:t>16:00-17:00</a:t>
            </a:r>
          </a:p>
          <a:p>
            <a:endParaRPr lang="en-US" dirty="0" smtClean="0">
              <a:solidFill>
                <a:srgbClr val="0000FF"/>
              </a:solidFill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321007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3389"/>
            <a:ext cx="12192000" cy="1437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615F58-5F3D-4FDB-A9C5-D0C0D62A0FB2}"/>
              </a:ext>
            </a:extLst>
          </p:cNvPr>
          <p:cNvSpPr txBox="1"/>
          <p:nvPr/>
        </p:nvSpPr>
        <p:spPr>
          <a:xfrm>
            <a:off x="568416" y="47459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Result</a:t>
            </a:r>
            <a:endParaRPr lang="en-US" sz="240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31" y="1148280"/>
            <a:ext cx="6515100" cy="2943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1162" y="4642339"/>
            <a:ext cx="3349868" cy="13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1162" y="5055575"/>
            <a:ext cx="3349868" cy="13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162" y="5463384"/>
            <a:ext cx="3349868" cy="13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14138" y="4642339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14138" y="5058506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93876" y="4853352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460522" y="4847488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2668" y="5264523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04230" y="5264523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24300" y="5677761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6284" y="5677761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73612" y="5677761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99733" y="5675694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321562" y="5675693"/>
            <a:ext cx="832338" cy="12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smtClean="0"/>
              <a:t>Pipelined </a:t>
            </a:r>
            <a:r>
              <a:rPr lang="en-US" altLang="zh-CN" sz="2400" b="1" dirty="0" err="1" smtClean="0"/>
              <a:t>Datapath</a:t>
            </a:r>
            <a:endParaRPr lang="en-US" altLang="zh-CN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7" y="1250838"/>
            <a:ext cx="10224025" cy="43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5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609056" y="411659"/>
            <a:ext cx="464221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smtClean="0"/>
              <a:t>Pipelined Processor with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3" y="1142859"/>
            <a:ext cx="9906509" cy="54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609056" y="411659"/>
            <a:ext cx="536067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smtClean="0"/>
              <a:t>Blocking and non-blocking assignments </a:t>
            </a:r>
            <a:endParaRPr lang="en-US" altLang="zh-CN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73" y="873324"/>
            <a:ext cx="4927853" cy="5473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5423" y="714994"/>
            <a:ext cx="4452691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cs typeface="Calibri"/>
              </a:rPr>
              <a:t>Example</a:t>
            </a:r>
            <a:r>
              <a:rPr lang="en-US" altLang="zh-CN" dirty="0" smtClean="0">
                <a:cs typeface="Calibri"/>
              </a:rPr>
              <a:t>:</a:t>
            </a:r>
          </a:p>
          <a:p>
            <a:r>
              <a:rPr lang="en-US" altLang="zh-CN" dirty="0" smtClean="0">
                <a:cs typeface="Calibri"/>
              </a:rPr>
              <a:t>a = 1; b = 2; c = 0;</a:t>
            </a:r>
          </a:p>
          <a:p>
            <a:endParaRPr lang="en-US" altLang="zh-CN" dirty="0" smtClean="0">
              <a:cs typeface="Calibri"/>
            </a:endParaRPr>
          </a:p>
          <a:p>
            <a:r>
              <a:rPr lang="en-US" altLang="zh-CN" dirty="0" smtClean="0">
                <a:cs typeface="Calibri"/>
              </a:rPr>
              <a:t>1.</a:t>
            </a:r>
            <a:endParaRPr lang="en-US" altLang="zh-CN" dirty="0">
              <a:cs typeface="Calibri"/>
            </a:endParaRPr>
          </a:p>
          <a:p>
            <a:r>
              <a:rPr lang="en-US" altLang="zh-CN" dirty="0">
                <a:cs typeface="Calibri"/>
              </a:rPr>
              <a:t>a</a:t>
            </a:r>
            <a:r>
              <a:rPr lang="en-US" altLang="zh-CN" dirty="0" smtClean="0">
                <a:cs typeface="Calibri"/>
              </a:rPr>
              <a:t>lways @ (*)</a:t>
            </a:r>
          </a:p>
          <a:p>
            <a:r>
              <a:rPr lang="en-US" altLang="zh-CN" dirty="0">
                <a:cs typeface="Calibri"/>
              </a:rPr>
              <a:t>	</a:t>
            </a:r>
            <a:r>
              <a:rPr lang="en-US" altLang="zh-CN" dirty="0" smtClean="0">
                <a:cs typeface="Calibri"/>
              </a:rPr>
              <a:t>begin</a:t>
            </a:r>
          </a:p>
          <a:p>
            <a:r>
              <a:rPr lang="en-US" altLang="zh-CN" dirty="0">
                <a:cs typeface="Calibri"/>
              </a:rPr>
              <a:t>	</a:t>
            </a:r>
            <a:r>
              <a:rPr lang="en-US" altLang="zh-CN" dirty="0" smtClean="0">
                <a:cs typeface="Calibri"/>
              </a:rPr>
              <a:t>	b &lt;= a;</a:t>
            </a:r>
          </a:p>
          <a:p>
            <a:r>
              <a:rPr lang="en-US" altLang="zh-CN" dirty="0">
                <a:cs typeface="Calibri"/>
              </a:rPr>
              <a:t>	</a:t>
            </a:r>
            <a:r>
              <a:rPr lang="en-US" altLang="zh-CN" dirty="0" smtClean="0">
                <a:cs typeface="Calibri"/>
              </a:rPr>
              <a:t>	c &lt;= b;</a:t>
            </a:r>
          </a:p>
          <a:p>
            <a:r>
              <a:rPr lang="en-US" altLang="zh-CN" dirty="0">
                <a:cs typeface="Calibri"/>
              </a:rPr>
              <a:t>	</a:t>
            </a:r>
            <a:r>
              <a:rPr lang="en-US" altLang="zh-CN" dirty="0" smtClean="0">
                <a:cs typeface="Calibri"/>
              </a:rPr>
              <a:t>end</a:t>
            </a:r>
          </a:p>
          <a:p>
            <a:r>
              <a:rPr lang="en-US" altLang="zh-CN" dirty="0" smtClean="0">
                <a:cs typeface="Calibri"/>
              </a:rPr>
              <a:t>end</a:t>
            </a:r>
          </a:p>
          <a:p>
            <a:r>
              <a:rPr lang="en-US" altLang="zh-CN" dirty="0" smtClean="0">
                <a:cs typeface="Calibri"/>
              </a:rPr>
              <a:t>//We will get b = 1, c = 2</a:t>
            </a:r>
          </a:p>
          <a:p>
            <a:endParaRPr lang="en-US" altLang="zh-CN" dirty="0" smtClean="0">
              <a:cs typeface="Calibri"/>
            </a:endParaRPr>
          </a:p>
          <a:p>
            <a:r>
              <a:rPr lang="en-US" altLang="zh-CN" dirty="0" smtClean="0">
                <a:cs typeface="Calibri"/>
              </a:rPr>
              <a:t>2.</a:t>
            </a:r>
            <a:endParaRPr lang="en-US" altLang="zh-CN" dirty="0">
              <a:cs typeface="Calibri"/>
            </a:endParaRPr>
          </a:p>
          <a:p>
            <a:r>
              <a:rPr lang="en-US" altLang="zh-CN" dirty="0">
                <a:cs typeface="Calibri"/>
              </a:rPr>
              <a:t>always @ (*)</a:t>
            </a:r>
          </a:p>
          <a:p>
            <a:r>
              <a:rPr lang="en-US" altLang="zh-CN" dirty="0">
                <a:cs typeface="Calibri"/>
              </a:rPr>
              <a:t>	begin</a:t>
            </a:r>
          </a:p>
          <a:p>
            <a:r>
              <a:rPr lang="en-US" altLang="zh-CN" dirty="0">
                <a:cs typeface="Calibri"/>
              </a:rPr>
              <a:t>		b </a:t>
            </a:r>
            <a:r>
              <a:rPr lang="en-US" altLang="zh-CN" dirty="0" smtClean="0">
                <a:cs typeface="Calibri"/>
              </a:rPr>
              <a:t>= </a:t>
            </a:r>
            <a:r>
              <a:rPr lang="en-US" altLang="zh-CN" dirty="0">
                <a:cs typeface="Calibri"/>
              </a:rPr>
              <a:t>a;</a:t>
            </a:r>
          </a:p>
          <a:p>
            <a:r>
              <a:rPr lang="en-US" altLang="zh-CN" dirty="0">
                <a:cs typeface="Calibri"/>
              </a:rPr>
              <a:t>		c </a:t>
            </a:r>
            <a:r>
              <a:rPr lang="en-US" altLang="zh-CN" dirty="0" smtClean="0">
                <a:cs typeface="Calibri"/>
              </a:rPr>
              <a:t>= </a:t>
            </a:r>
            <a:r>
              <a:rPr lang="en-US" altLang="zh-CN" dirty="0">
                <a:cs typeface="Calibri"/>
              </a:rPr>
              <a:t>b;</a:t>
            </a:r>
          </a:p>
          <a:p>
            <a:r>
              <a:rPr lang="en-US" altLang="zh-CN" dirty="0">
                <a:cs typeface="Calibri"/>
              </a:rPr>
              <a:t>	end</a:t>
            </a:r>
          </a:p>
          <a:p>
            <a:r>
              <a:rPr lang="en-US" altLang="zh-CN" dirty="0">
                <a:cs typeface="Calibri"/>
              </a:rPr>
              <a:t>end</a:t>
            </a:r>
          </a:p>
          <a:p>
            <a:r>
              <a:rPr lang="en-US" altLang="zh-CN" dirty="0">
                <a:cs typeface="Calibri"/>
              </a:rPr>
              <a:t>//We will get b = 1, c = 1</a:t>
            </a:r>
            <a:r>
              <a:rPr lang="en-US" altLang="zh-CN" dirty="0">
                <a:cs typeface="Calibri"/>
              </a:rPr>
              <a:t>	</a:t>
            </a:r>
            <a:r>
              <a:rPr lang="en-US" altLang="zh-CN" dirty="0" smtClean="0"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912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smtClean="0"/>
              <a:t>Hazards</a:t>
            </a:r>
            <a:endParaRPr lang="en-US" altLang="zh-CN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62" y="1356644"/>
            <a:ext cx="8496737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4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767319" y="56112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err="1" smtClean="0"/>
              <a:t>Datapath</a:t>
            </a:r>
            <a:endParaRPr lang="en-US" sz="2400" b="1" dirty="0"/>
          </a:p>
        </p:txBody>
      </p:sp>
      <p:pic>
        <p:nvPicPr>
          <p:cNvPr id="5" name="Picture 4" descr="f04-01-P374493">
            <a:extLst>
              <a:ext uri="{FF2B5EF4-FFF2-40B4-BE49-F238E27FC236}">
                <a16:creationId xmlns:a16="http://schemas.microsoft.com/office/drawing/2014/main" id="{3833C847-74B5-4BC7-BFC7-367AC990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19" y="1496318"/>
            <a:ext cx="7238361" cy="361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81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767319" y="56112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err="1" smtClean="0"/>
              <a:t>Datapath</a:t>
            </a:r>
            <a:endParaRPr lang="en-US" sz="2400" b="1" dirty="0"/>
          </a:p>
        </p:txBody>
      </p:sp>
      <p:pic>
        <p:nvPicPr>
          <p:cNvPr id="5" name="Picture 4" descr="f04-01-P374493">
            <a:extLst>
              <a:ext uri="{FF2B5EF4-FFF2-40B4-BE49-F238E27FC236}">
                <a16:creationId xmlns:a16="http://schemas.microsoft.com/office/drawing/2014/main" id="{3833C847-74B5-4BC7-BFC7-367AC990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96" y="1733710"/>
            <a:ext cx="7238361" cy="361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925" y="1672164"/>
            <a:ext cx="1684104" cy="3446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6001673" y="557138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Multiplexers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539152" y="4492870"/>
            <a:ext cx="237393" cy="237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19311" y="1645788"/>
            <a:ext cx="237393" cy="237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8560" y="3193209"/>
            <a:ext cx="237393" cy="237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767319" y="56112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err="1" smtClean="0"/>
              <a:t>Datapath</a:t>
            </a:r>
            <a:endParaRPr lang="en-US" sz="2400" b="1" dirty="0"/>
          </a:p>
        </p:txBody>
      </p:sp>
      <p:pic>
        <p:nvPicPr>
          <p:cNvPr id="6" name="Picture 5" descr="f04-02-P374493">
            <a:extLst>
              <a:ext uri="{FF2B5EF4-FFF2-40B4-BE49-F238E27FC236}">
                <a16:creationId xmlns:a16="http://schemas.microsoft.com/office/drawing/2014/main" id="{7D2325F0-5A2D-4010-864A-A7D7D641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19" y="945398"/>
            <a:ext cx="7895492" cy="548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99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390DE-DF04-4812-8FF5-C77F8D5912F4}"/>
              </a:ext>
            </a:extLst>
          </p:cNvPr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smtClean="0"/>
              <a:t>Single-cycle MIPS Processor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022793"/>
            <a:ext cx="10436470" cy="56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7BF39F-3E2B-4659-9BA7-7C02A3C6A0CD}"/>
              </a:ext>
            </a:extLst>
          </p:cNvPr>
          <p:cNvSpPr txBox="1"/>
          <p:nvPr/>
        </p:nvSpPr>
        <p:spPr>
          <a:xfrm>
            <a:off x="1240354" y="602053"/>
            <a:ext cx="193367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Top View</a:t>
            </a:r>
          </a:p>
          <a:p>
            <a:pPr algn="l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03" y="681184"/>
            <a:ext cx="3784795" cy="6007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99728" y="5741349"/>
            <a:ext cx="72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CPU.v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30" y="1024570"/>
            <a:ext cx="6840633" cy="5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615F58-5F3D-4FDB-A9C5-D0C0D62A0FB2}"/>
              </a:ext>
            </a:extLst>
          </p:cNvPr>
          <p:cNvSpPr txBox="1"/>
          <p:nvPr/>
        </p:nvSpPr>
        <p:spPr>
          <a:xfrm>
            <a:off x="568416" y="47459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Clock</a:t>
            </a:r>
            <a:endParaRPr lang="en-US" sz="240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64" y="2924348"/>
            <a:ext cx="3086259" cy="673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24" y="1917977"/>
            <a:ext cx="6443976" cy="36178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9064" y="2468122"/>
            <a:ext cx="78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CPU.v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33644" y="1548645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est_CPU.v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615F58-5F3D-4FDB-A9C5-D0C0D62A0FB2}"/>
              </a:ext>
            </a:extLst>
          </p:cNvPr>
          <p:cNvSpPr txBox="1"/>
          <p:nvPr/>
        </p:nvSpPr>
        <p:spPr>
          <a:xfrm>
            <a:off x="568416" y="47459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Main code</a:t>
            </a:r>
            <a:endParaRPr lang="en-US" sz="2400" dirty="0"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4764" y="999807"/>
            <a:ext cx="78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CPU.v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92" y="954526"/>
            <a:ext cx="2771657" cy="82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1" y="5471258"/>
            <a:ext cx="5448300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7" y="1184473"/>
            <a:ext cx="3467100" cy="281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7" y="4159286"/>
            <a:ext cx="4064000" cy="1536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7" y="5940670"/>
            <a:ext cx="23241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67" y="1847299"/>
            <a:ext cx="3288582" cy="35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615F58-5F3D-4FDB-A9C5-D0C0D62A0FB2}"/>
              </a:ext>
            </a:extLst>
          </p:cNvPr>
          <p:cNvSpPr txBox="1"/>
          <p:nvPr/>
        </p:nvSpPr>
        <p:spPr>
          <a:xfrm>
            <a:off x="568416" y="47459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Main code</a:t>
            </a:r>
            <a:endParaRPr lang="en-US" sz="2400" dirty="0"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4764" y="999807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est_CPU.v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8" y="1650511"/>
            <a:ext cx="2933700" cy="387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21" y="173576"/>
            <a:ext cx="3058571" cy="4268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62" y="4580306"/>
            <a:ext cx="7027008" cy="20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79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&amp;quot</vt:lpstr>
      <vt:lpstr>宋体</vt:lpstr>
      <vt:lpstr>楷体</vt:lpstr>
      <vt:lpstr>Arial</vt:lpstr>
      <vt:lpstr>Calibri</vt:lpstr>
      <vt:lpstr>Calibri Light</vt:lpstr>
      <vt:lpstr>office theme</vt:lpstr>
      <vt:lpstr>Programme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Mickey Ma (SSE)</cp:lastModifiedBy>
  <cp:revision>30</cp:revision>
  <dcterms:created xsi:type="dcterms:W3CDTF">2013-07-15T20:26:40Z</dcterms:created>
  <dcterms:modified xsi:type="dcterms:W3CDTF">2019-04-15T09:44:34Z</dcterms:modified>
</cp:coreProperties>
</file>